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7" r:id="rId42"/>
    <p:sldId id="298" r:id="rId43"/>
    <p:sldId id="296" r:id="rId44"/>
    <p:sldId id="301" r:id="rId45"/>
  </p:sldIdLst>
  <p:sldSz cx="12192000" cy="6858000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1" autoAdjust="0"/>
    <p:restoredTop sz="94660"/>
  </p:normalViewPr>
  <p:slideViewPr>
    <p:cSldViewPr snapToGrid="0">
      <p:cViewPr varScale="1">
        <p:scale>
          <a:sx n="60" d="100"/>
          <a:sy n="60" d="100"/>
        </p:scale>
        <p:origin x="7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E10F3-358A-4246-AB38-848B5D5B5C5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2F617-C28F-48CC-B354-65EC6B35D6F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8473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BC349-BF5D-46F7-B4A3-6824B3149458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47733-A916-4AD6-AFA2-54AD3AE213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7036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47733-A916-4AD6-AFA2-54AD3AE21352}" type="slidenum">
              <a:rPr lang="sk-SK" smtClean="0"/>
              <a:t>35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53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0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47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1666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7907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2152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171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1952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392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2708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69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5525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418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47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87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1358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307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90B10-B470-422A-8B3D-B895EDE6E6D4}" type="datetimeFigureOut">
              <a:rPr lang="sk-SK" smtClean="0"/>
              <a:t>1. 3. 2019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8190A4-4C1E-4C05-8B81-C1BBFAC8BC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466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/>
              <a:t>Regresná a korelačná analýza</a:t>
            </a:r>
            <a:endParaRPr lang="sk-SK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>
                <a:solidFill>
                  <a:schemeClr val="tx1"/>
                </a:solidFill>
              </a:rPr>
              <a:t>Jednoduchá regresná a korelačná analýza </a:t>
            </a:r>
            <a:endParaRPr lang="sk-SK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30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68969"/>
            <a:ext cx="8596668" cy="834190"/>
          </a:xfrm>
        </p:spPr>
        <p:txBody>
          <a:bodyPr/>
          <a:lstStyle/>
          <a:p>
            <a:r>
              <a:rPr lang="sk-SK" altLang="sk-SK" b="1" dirty="0"/>
              <a:t>Nástroje analýzy závislostí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913" y="1141506"/>
            <a:ext cx="8596668" cy="4838203"/>
          </a:xfrm>
        </p:spPr>
        <p:txBody>
          <a:bodyPr/>
          <a:lstStyle/>
          <a:p>
            <a:r>
              <a:rPr lang="sk-SK" altLang="sk-SK" sz="2800" dirty="0">
                <a:solidFill>
                  <a:schemeClr val="tx1"/>
                </a:solidFill>
              </a:rPr>
              <a:t>Grafické - Bodový graf (XY graf)</a:t>
            </a:r>
          </a:p>
          <a:p>
            <a:pPr lvl="1"/>
            <a:r>
              <a:rPr lang="sk-SK" altLang="sk-SK" sz="2400" dirty="0">
                <a:solidFill>
                  <a:schemeClr val="tx1"/>
                </a:solidFill>
              </a:rPr>
              <a:t>Úvodné preskúmanie vzťahov medzi premennými pomocou bodového </a:t>
            </a:r>
            <a:r>
              <a:rPr lang="sk-SK" altLang="sk-SK" sz="2400" dirty="0" smtClean="0">
                <a:solidFill>
                  <a:schemeClr val="tx1"/>
                </a:solidFill>
              </a:rPr>
              <a:t>grafu: </a:t>
            </a:r>
            <a:endParaRPr lang="sk-SK" altLang="sk-SK" sz="2400" dirty="0">
              <a:solidFill>
                <a:schemeClr val="tx1"/>
              </a:solidFill>
            </a:endParaRPr>
          </a:p>
          <a:p>
            <a:endParaRPr lang="sk-SK" dirty="0">
              <a:solidFill>
                <a:schemeClr val="tx1"/>
              </a:solidFill>
            </a:endParaRPr>
          </a:p>
        </p:txBody>
      </p: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1434692" y="4742132"/>
            <a:ext cx="1797050" cy="1749425"/>
            <a:chOff x="562" y="2807"/>
            <a:chExt cx="1327" cy="1102"/>
          </a:xfrm>
        </p:grpSpPr>
        <p:grpSp>
          <p:nvGrpSpPr>
            <p:cNvPr id="5" name="Group 60"/>
            <p:cNvGrpSpPr>
              <a:grpSpLocks/>
            </p:cNvGrpSpPr>
            <p:nvPr/>
          </p:nvGrpSpPr>
          <p:grpSpPr bwMode="auto">
            <a:xfrm>
              <a:off x="575" y="2807"/>
              <a:ext cx="1314" cy="714"/>
              <a:chOff x="2923" y="1381"/>
              <a:chExt cx="1552" cy="1148"/>
            </a:xfrm>
          </p:grpSpPr>
          <p:grpSp>
            <p:nvGrpSpPr>
              <p:cNvPr id="7" name="Group 61"/>
              <p:cNvGrpSpPr>
                <a:grpSpLocks/>
              </p:cNvGrpSpPr>
              <p:nvPr/>
            </p:nvGrpSpPr>
            <p:grpSpPr bwMode="auto">
              <a:xfrm>
                <a:off x="2957" y="1418"/>
                <a:ext cx="166" cy="318"/>
                <a:chOff x="2957" y="1418"/>
                <a:chExt cx="166" cy="318"/>
              </a:xfrm>
            </p:grpSpPr>
            <p:sp>
              <p:nvSpPr>
                <p:cNvPr id="133" name="Rectangle 62"/>
                <p:cNvSpPr>
                  <a:spLocks noChangeArrowheads="1"/>
                </p:cNvSpPr>
                <p:nvPr/>
              </p:nvSpPr>
              <p:spPr bwMode="auto">
                <a:xfrm>
                  <a:off x="2957" y="1418"/>
                  <a:ext cx="143" cy="318"/>
                </a:xfrm>
                <a:prstGeom prst="rect">
                  <a:avLst/>
                </a:prstGeom>
                <a:noFill/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buClrTx/>
                    <a:buSzTx/>
                    <a:buFont typeface="Marlett" pitchFamily="2" charset="2"/>
                    <a:buNone/>
                  </a:pPr>
                  <a:r>
                    <a:rPr lang="cs-CZ" altLang="sk-SK" sz="2000" b="1">
                      <a:solidFill>
                        <a:schemeClr val="tx2"/>
                      </a:solidFill>
                    </a:rPr>
                    <a:t>2</a:t>
                  </a:r>
                </a:p>
              </p:txBody>
            </p:sp>
            <p:sp>
              <p:nvSpPr>
                <p:cNvPr id="134" name="Rectangle 63"/>
                <p:cNvSpPr>
                  <a:spLocks noChangeArrowheads="1"/>
                </p:cNvSpPr>
                <p:nvPr/>
              </p:nvSpPr>
              <p:spPr bwMode="auto">
                <a:xfrm>
                  <a:off x="3113" y="1418"/>
                  <a:ext cx="10" cy="148"/>
                </a:xfrm>
                <a:prstGeom prst="rect">
                  <a:avLst/>
                </a:prstGeom>
                <a:noFill/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buClrTx/>
                    <a:buSzTx/>
                    <a:buFont typeface="Marlett" pitchFamily="2" charset="2"/>
                    <a:buNone/>
                  </a:pPr>
                  <a:endParaRPr lang="cs-CZ" altLang="sk-SK" sz="900" b="1">
                    <a:latin typeface="Tahoma" panose="020B0604030504040204" pitchFamily="34" charset="0"/>
                  </a:endParaRPr>
                </a:p>
              </p:txBody>
            </p:sp>
          </p:grpSp>
          <p:sp>
            <p:nvSpPr>
              <p:cNvPr id="8" name="Freeform 64"/>
              <p:cNvSpPr>
                <a:spLocks/>
              </p:cNvSpPr>
              <p:nvPr/>
            </p:nvSpPr>
            <p:spPr bwMode="auto">
              <a:xfrm>
                <a:off x="4249" y="2402"/>
                <a:ext cx="82" cy="84"/>
              </a:xfrm>
              <a:custGeom>
                <a:avLst/>
                <a:gdLst>
                  <a:gd name="T0" fmla="*/ 57 w 82"/>
                  <a:gd name="T1" fmla="*/ 82 h 84"/>
                  <a:gd name="T2" fmla="*/ 51 w 82"/>
                  <a:gd name="T3" fmla="*/ 84 h 84"/>
                  <a:gd name="T4" fmla="*/ 40 w 82"/>
                  <a:gd name="T5" fmla="*/ 46 h 84"/>
                  <a:gd name="T6" fmla="*/ 23 w 82"/>
                  <a:gd name="T7" fmla="*/ 82 h 84"/>
                  <a:gd name="T8" fmla="*/ 19 w 82"/>
                  <a:gd name="T9" fmla="*/ 80 h 84"/>
                  <a:gd name="T10" fmla="*/ 38 w 82"/>
                  <a:gd name="T11" fmla="*/ 44 h 84"/>
                  <a:gd name="T12" fmla="*/ 0 w 82"/>
                  <a:gd name="T13" fmla="*/ 59 h 84"/>
                  <a:gd name="T14" fmla="*/ 0 w 82"/>
                  <a:gd name="T15" fmla="*/ 53 h 84"/>
                  <a:gd name="T16" fmla="*/ 38 w 82"/>
                  <a:gd name="T17" fmla="*/ 42 h 84"/>
                  <a:gd name="T18" fmla="*/ 2 w 82"/>
                  <a:gd name="T19" fmla="*/ 25 h 84"/>
                  <a:gd name="T20" fmla="*/ 4 w 82"/>
                  <a:gd name="T21" fmla="*/ 19 h 84"/>
                  <a:gd name="T22" fmla="*/ 38 w 82"/>
                  <a:gd name="T23" fmla="*/ 38 h 84"/>
                  <a:gd name="T24" fmla="*/ 25 w 82"/>
                  <a:gd name="T25" fmla="*/ 2 h 84"/>
                  <a:gd name="T26" fmla="*/ 30 w 82"/>
                  <a:gd name="T27" fmla="*/ 0 h 84"/>
                  <a:gd name="T28" fmla="*/ 40 w 82"/>
                  <a:gd name="T29" fmla="*/ 38 h 84"/>
                  <a:gd name="T30" fmla="*/ 57 w 82"/>
                  <a:gd name="T31" fmla="*/ 2 h 84"/>
                  <a:gd name="T32" fmla="*/ 63 w 82"/>
                  <a:gd name="T33" fmla="*/ 4 h 84"/>
                  <a:gd name="T34" fmla="*/ 44 w 82"/>
                  <a:gd name="T35" fmla="*/ 40 h 84"/>
                  <a:gd name="T36" fmla="*/ 82 w 82"/>
                  <a:gd name="T37" fmla="*/ 27 h 84"/>
                  <a:gd name="T38" fmla="*/ 82 w 82"/>
                  <a:gd name="T39" fmla="*/ 30 h 84"/>
                  <a:gd name="T40" fmla="*/ 44 w 82"/>
                  <a:gd name="T41" fmla="*/ 42 h 84"/>
                  <a:gd name="T42" fmla="*/ 80 w 82"/>
                  <a:gd name="T43" fmla="*/ 59 h 84"/>
                  <a:gd name="T44" fmla="*/ 78 w 82"/>
                  <a:gd name="T45" fmla="*/ 63 h 84"/>
                  <a:gd name="T46" fmla="*/ 44 w 82"/>
                  <a:gd name="T47" fmla="*/ 44 h 84"/>
                  <a:gd name="T48" fmla="*/ 57 w 82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2" h="84">
                    <a:moveTo>
                      <a:pt x="57" y="82"/>
                    </a:moveTo>
                    <a:lnTo>
                      <a:pt x="51" y="84"/>
                    </a:lnTo>
                    <a:lnTo>
                      <a:pt x="40" y="46"/>
                    </a:lnTo>
                    <a:lnTo>
                      <a:pt x="23" y="82"/>
                    </a:lnTo>
                    <a:lnTo>
                      <a:pt x="19" y="80"/>
                    </a:lnTo>
                    <a:lnTo>
                      <a:pt x="38" y="44"/>
                    </a:lnTo>
                    <a:lnTo>
                      <a:pt x="0" y="59"/>
                    </a:lnTo>
                    <a:lnTo>
                      <a:pt x="0" y="53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4" y="19"/>
                    </a:lnTo>
                    <a:lnTo>
                      <a:pt x="38" y="38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0" y="38"/>
                    </a:lnTo>
                    <a:lnTo>
                      <a:pt x="57" y="2"/>
                    </a:lnTo>
                    <a:lnTo>
                      <a:pt x="63" y="4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2" y="30"/>
                    </a:lnTo>
                    <a:lnTo>
                      <a:pt x="44" y="42"/>
                    </a:lnTo>
                    <a:lnTo>
                      <a:pt x="80" y="59"/>
                    </a:lnTo>
                    <a:lnTo>
                      <a:pt x="78" y="63"/>
                    </a:lnTo>
                    <a:lnTo>
                      <a:pt x="44" y="44"/>
                    </a:lnTo>
                    <a:lnTo>
                      <a:pt x="57" y="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" name="Freeform 65"/>
              <p:cNvSpPr>
                <a:spLocks/>
              </p:cNvSpPr>
              <p:nvPr/>
            </p:nvSpPr>
            <p:spPr bwMode="auto">
              <a:xfrm>
                <a:off x="4249" y="2402"/>
                <a:ext cx="82" cy="84"/>
              </a:xfrm>
              <a:custGeom>
                <a:avLst/>
                <a:gdLst>
                  <a:gd name="T0" fmla="*/ 57 w 82"/>
                  <a:gd name="T1" fmla="*/ 82 h 84"/>
                  <a:gd name="T2" fmla="*/ 51 w 82"/>
                  <a:gd name="T3" fmla="*/ 84 h 84"/>
                  <a:gd name="T4" fmla="*/ 40 w 82"/>
                  <a:gd name="T5" fmla="*/ 46 h 84"/>
                  <a:gd name="T6" fmla="*/ 23 w 82"/>
                  <a:gd name="T7" fmla="*/ 82 h 84"/>
                  <a:gd name="T8" fmla="*/ 19 w 82"/>
                  <a:gd name="T9" fmla="*/ 80 h 84"/>
                  <a:gd name="T10" fmla="*/ 38 w 82"/>
                  <a:gd name="T11" fmla="*/ 44 h 84"/>
                  <a:gd name="T12" fmla="*/ 0 w 82"/>
                  <a:gd name="T13" fmla="*/ 59 h 84"/>
                  <a:gd name="T14" fmla="*/ 0 w 82"/>
                  <a:gd name="T15" fmla="*/ 53 h 84"/>
                  <a:gd name="T16" fmla="*/ 38 w 82"/>
                  <a:gd name="T17" fmla="*/ 42 h 84"/>
                  <a:gd name="T18" fmla="*/ 2 w 82"/>
                  <a:gd name="T19" fmla="*/ 25 h 84"/>
                  <a:gd name="T20" fmla="*/ 4 w 82"/>
                  <a:gd name="T21" fmla="*/ 19 h 84"/>
                  <a:gd name="T22" fmla="*/ 38 w 82"/>
                  <a:gd name="T23" fmla="*/ 38 h 84"/>
                  <a:gd name="T24" fmla="*/ 25 w 82"/>
                  <a:gd name="T25" fmla="*/ 2 h 84"/>
                  <a:gd name="T26" fmla="*/ 30 w 82"/>
                  <a:gd name="T27" fmla="*/ 0 h 84"/>
                  <a:gd name="T28" fmla="*/ 40 w 82"/>
                  <a:gd name="T29" fmla="*/ 38 h 84"/>
                  <a:gd name="T30" fmla="*/ 57 w 82"/>
                  <a:gd name="T31" fmla="*/ 2 h 84"/>
                  <a:gd name="T32" fmla="*/ 63 w 82"/>
                  <a:gd name="T33" fmla="*/ 4 h 84"/>
                  <a:gd name="T34" fmla="*/ 44 w 82"/>
                  <a:gd name="T35" fmla="*/ 40 h 84"/>
                  <a:gd name="T36" fmla="*/ 82 w 82"/>
                  <a:gd name="T37" fmla="*/ 27 h 84"/>
                  <a:gd name="T38" fmla="*/ 82 w 82"/>
                  <a:gd name="T39" fmla="*/ 30 h 84"/>
                  <a:gd name="T40" fmla="*/ 44 w 82"/>
                  <a:gd name="T41" fmla="*/ 42 h 84"/>
                  <a:gd name="T42" fmla="*/ 80 w 82"/>
                  <a:gd name="T43" fmla="*/ 59 h 84"/>
                  <a:gd name="T44" fmla="*/ 78 w 82"/>
                  <a:gd name="T45" fmla="*/ 63 h 84"/>
                  <a:gd name="T46" fmla="*/ 44 w 82"/>
                  <a:gd name="T47" fmla="*/ 44 h 84"/>
                  <a:gd name="T48" fmla="*/ 57 w 82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2" h="84">
                    <a:moveTo>
                      <a:pt x="57" y="82"/>
                    </a:moveTo>
                    <a:lnTo>
                      <a:pt x="51" y="84"/>
                    </a:lnTo>
                    <a:lnTo>
                      <a:pt x="40" y="46"/>
                    </a:lnTo>
                    <a:lnTo>
                      <a:pt x="23" y="82"/>
                    </a:lnTo>
                    <a:lnTo>
                      <a:pt x="19" y="80"/>
                    </a:lnTo>
                    <a:lnTo>
                      <a:pt x="38" y="44"/>
                    </a:lnTo>
                    <a:lnTo>
                      <a:pt x="0" y="59"/>
                    </a:lnTo>
                    <a:lnTo>
                      <a:pt x="0" y="53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4" y="19"/>
                    </a:lnTo>
                    <a:lnTo>
                      <a:pt x="38" y="38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0" y="38"/>
                    </a:lnTo>
                    <a:lnTo>
                      <a:pt x="57" y="2"/>
                    </a:lnTo>
                    <a:lnTo>
                      <a:pt x="63" y="4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2" y="30"/>
                    </a:lnTo>
                    <a:lnTo>
                      <a:pt x="44" y="42"/>
                    </a:lnTo>
                    <a:lnTo>
                      <a:pt x="80" y="59"/>
                    </a:lnTo>
                    <a:lnTo>
                      <a:pt x="78" y="63"/>
                    </a:lnTo>
                    <a:lnTo>
                      <a:pt x="44" y="44"/>
                    </a:lnTo>
                    <a:lnTo>
                      <a:pt x="57" y="8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" name="Freeform 66"/>
              <p:cNvSpPr>
                <a:spLocks/>
              </p:cNvSpPr>
              <p:nvPr/>
            </p:nvSpPr>
            <p:spPr bwMode="auto">
              <a:xfrm>
                <a:off x="3076" y="2394"/>
                <a:ext cx="85" cy="86"/>
              </a:xfrm>
              <a:custGeom>
                <a:avLst/>
                <a:gdLst>
                  <a:gd name="T0" fmla="*/ 25 w 85"/>
                  <a:gd name="T1" fmla="*/ 85 h 86"/>
                  <a:gd name="T2" fmla="*/ 31 w 85"/>
                  <a:gd name="T3" fmla="*/ 86 h 86"/>
                  <a:gd name="T4" fmla="*/ 42 w 85"/>
                  <a:gd name="T5" fmla="*/ 46 h 86"/>
                  <a:gd name="T6" fmla="*/ 60 w 85"/>
                  <a:gd name="T7" fmla="*/ 83 h 86"/>
                  <a:gd name="T8" fmla="*/ 65 w 85"/>
                  <a:gd name="T9" fmla="*/ 81 h 86"/>
                  <a:gd name="T10" fmla="*/ 44 w 85"/>
                  <a:gd name="T11" fmla="*/ 46 h 86"/>
                  <a:gd name="T12" fmla="*/ 83 w 85"/>
                  <a:gd name="T13" fmla="*/ 60 h 86"/>
                  <a:gd name="T14" fmla="*/ 85 w 85"/>
                  <a:gd name="T15" fmla="*/ 54 h 86"/>
                  <a:gd name="T16" fmla="*/ 46 w 85"/>
                  <a:gd name="T17" fmla="*/ 42 h 86"/>
                  <a:gd name="T18" fmla="*/ 83 w 85"/>
                  <a:gd name="T19" fmla="*/ 25 h 86"/>
                  <a:gd name="T20" fmla="*/ 79 w 85"/>
                  <a:gd name="T21" fmla="*/ 19 h 86"/>
                  <a:gd name="T22" fmla="*/ 44 w 85"/>
                  <a:gd name="T23" fmla="*/ 40 h 86"/>
                  <a:gd name="T24" fmla="*/ 60 w 85"/>
                  <a:gd name="T25" fmla="*/ 2 h 86"/>
                  <a:gd name="T26" fmla="*/ 54 w 85"/>
                  <a:gd name="T27" fmla="*/ 0 h 86"/>
                  <a:gd name="T28" fmla="*/ 42 w 85"/>
                  <a:gd name="T29" fmla="*/ 38 h 86"/>
                  <a:gd name="T30" fmla="*/ 25 w 85"/>
                  <a:gd name="T31" fmla="*/ 2 h 86"/>
                  <a:gd name="T32" fmla="*/ 19 w 85"/>
                  <a:gd name="T33" fmla="*/ 4 h 86"/>
                  <a:gd name="T34" fmla="*/ 40 w 85"/>
                  <a:gd name="T35" fmla="*/ 40 h 86"/>
                  <a:gd name="T36" fmla="*/ 2 w 85"/>
                  <a:gd name="T37" fmla="*/ 27 h 86"/>
                  <a:gd name="T38" fmla="*/ 0 w 85"/>
                  <a:gd name="T39" fmla="*/ 33 h 86"/>
                  <a:gd name="T40" fmla="*/ 38 w 85"/>
                  <a:gd name="T41" fmla="*/ 42 h 86"/>
                  <a:gd name="T42" fmla="*/ 2 w 85"/>
                  <a:gd name="T43" fmla="*/ 60 h 86"/>
                  <a:gd name="T44" fmla="*/ 4 w 85"/>
                  <a:gd name="T45" fmla="*/ 65 h 86"/>
                  <a:gd name="T46" fmla="*/ 40 w 85"/>
                  <a:gd name="T47" fmla="*/ 46 h 86"/>
                  <a:gd name="T48" fmla="*/ 25 w 85"/>
                  <a:gd name="T49" fmla="*/ 85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25" y="85"/>
                    </a:moveTo>
                    <a:lnTo>
                      <a:pt x="31" y="86"/>
                    </a:lnTo>
                    <a:lnTo>
                      <a:pt x="42" y="46"/>
                    </a:lnTo>
                    <a:lnTo>
                      <a:pt x="60" y="83"/>
                    </a:lnTo>
                    <a:lnTo>
                      <a:pt x="65" y="81"/>
                    </a:lnTo>
                    <a:lnTo>
                      <a:pt x="44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6" y="42"/>
                    </a:lnTo>
                    <a:lnTo>
                      <a:pt x="83" y="25"/>
                    </a:lnTo>
                    <a:lnTo>
                      <a:pt x="79" y="19"/>
                    </a:lnTo>
                    <a:lnTo>
                      <a:pt x="44" y="40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40" y="40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8" y="42"/>
                    </a:lnTo>
                    <a:lnTo>
                      <a:pt x="2" y="60"/>
                    </a:lnTo>
                    <a:lnTo>
                      <a:pt x="4" y="65"/>
                    </a:lnTo>
                    <a:lnTo>
                      <a:pt x="40" y="46"/>
                    </a:lnTo>
                    <a:lnTo>
                      <a:pt x="25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" name="Freeform 67"/>
              <p:cNvSpPr>
                <a:spLocks/>
              </p:cNvSpPr>
              <p:nvPr/>
            </p:nvSpPr>
            <p:spPr bwMode="auto">
              <a:xfrm>
                <a:off x="3076" y="2394"/>
                <a:ext cx="85" cy="86"/>
              </a:xfrm>
              <a:custGeom>
                <a:avLst/>
                <a:gdLst>
                  <a:gd name="T0" fmla="*/ 25 w 85"/>
                  <a:gd name="T1" fmla="*/ 85 h 86"/>
                  <a:gd name="T2" fmla="*/ 31 w 85"/>
                  <a:gd name="T3" fmla="*/ 86 h 86"/>
                  <a:gd name="T4" fmla="*/ 42 w 85"/>
                  <a:gd name="T5" fmla="*/ 46 h 86"/>
                  <a:gd name="T6" fmla="*/ 60 w 85"/>
                  <a:gd name="T7" fmla="*/ 83 h 86"/>
                  <a:gd name="T8" fmla="*/ 65 w 85"/>
                  <a:gd name="T9" fmla="*/ 81 h 86"/>
                  <a:gd name="T10" fmla="*/ 44 w 85"/>
                  <a:gd name="T11" fmla="*/ 46 h 86"/>
                  <a:gd name="T12" fmla="*/ 83 w 85"/>
                  <a:gd name="T13" fmla="*/ 60 h 86"/>
                  <a:gd name="T14" fmla="*/ 85 w 85"/>
                  <a:gd name="T15" fmla="*/ 54 h 86"/>
                  <a:gd name="T16" fmla="*/ 46 w 85"/>
                  <a:gd name="T17" fmla="*/ 42 h 86"/>
                  <a:gd name="T18" fmla="*/ 83 w 85"/>
                  <a:gd name="T19" fmla="*/ 25 h 86"/>
                  <a:gd name="T20" fmla="*/ 79 w 85"/>
                  <a:gd name="T21" fmla="*/ 19 h 86"/>
                  <a:gd name="T22" fmla="*/ 44 w 85"/>
                  <a:gd name="T23" fmla="*/ 40 h 86"/>
                  <a:gd name="T24" fmla="*/ 60 w 85"/>
                  <a:gd name="T25" fmla="*/ 2 h 86"/>
                  <a:gd name="T26" fmla="*/ 54 w 85"/>
                  <a:gd name="T27" fmla="*/ 0 h 86"/>
                  <a:gd name="T28" fmla="*/ 42 w 85"/>
                  <a:gd name="T29" fmla="*/ 38 h 86"/>
                  <a:gd name="T30" fmla="*/ 25 w 85"/>
                  <a:gd name="T31" fmla="*/ 2 h 86"/>
                  <a:gd name="T32" fmla="*/ 19 w 85"/>
                  <a:gd name="T33" fmla="*/ 4 h 86"/>
                  <a:gd name="T34" fmla="*/ 40 w 85"/>
                  <a:gd name="T35" fmla="*/ 40 h 86"/>
                  <a:gd name="T36" fmla="*/ 2 w 85"/>
                  <a:gd name="T37" fmla="*/ 27 h 86"/>
                  <a:gd name="T38" fmla="*/ 0 w 85"/>
                  <a:gd name="T39" fmla="*/ 33 h 86"/>
                  <a:gd name="T40" fmla="*/ 38 w 85"/>
                  <a:gd name="T41" fmla="*/ 42 h 86"/>
                  <a:gd name="T42" fmla="*/ 2 w 85"/>
                  <a:gd name="T43" fmla="*/ 60 h 86"/>
                  <a:gd name="T44" fmla="*/ 4 w 85"/>
                  <a:gd name="T45" fmla="*/ 65 h 86"/>
                  <a:gd name="T46" fmla="*/ 40 w 85"/>
                  <a:gd name="T47" fmla="*/ 46 h 86"/>
                  <a:gd name="T48" fmla="*/ 25 w 85"/>
                  <a:gd name="T49" fmla="*/ 85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25" y="85"/>
                    </a:moveTo>
                    <a:lnTo>
                      <a:pt x="31" y="86"/>
                    </a:lnTo>
                    <a:lnTo>
                      <a:pt x="42" y="46"/>
                    </a:lnTo>
                    <a:lnTo>
                      <a:pt x="60" y="83"/>
                    </a:lnTo>
                    <a:lnTo>
                      <a:pt x="65" y="81"/>
                    </a:lnTo>
                    <a:lnTo>
                      <a:pt x="44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6" y="42"/>
                    </a:lnTo>
                    <a:lnTo>
                      <a:pt x="83" y="25"/>
                    </a:lnTo>
                    <a:lnTo>
                      <a:pt x="79" y="19"/>
                    </a:lnTo>
                    <a:lnTo>
                      <a:pt x="44" y="40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40" y="40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8" y="42"/>
                    </a:lnTo>
                    <a:lnTo>
                      <a:pt x="2" y="60"/>
                    </a:lnTo>
                    <a:lnTo>
                      <a:pt x="4" y="65"/>
                    </a:lnTo>
                    <a:lnTo>
                      <a:pt x="40" y="46"/>
                    </a:lnTo>
                    <a:lnTo>
                      <a:pt x="25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" name="Freeform 68"/>
              <p:cNvSpPr>
                <a:spLocks/>
              </p:cNvSpPr>
              <p:nvPr/>
            </p:nvSpPr>
            <p:spPr bwMode="auto">
              <a:xfrm>
                <a:off x="4262" y="2279"/>
                <a:ext cx="85" cy="84"/>
              </a:xfrm>
              <a:custGeom>
                <a:avLst/>
                <a:gdLst>
                  <a:gd name="T0" fmla="*/ 60 w 85"/>
                  <a:gd name="T1" fmla="*/ 82 h 84"/>
                  <a:gd name="T2" fmla="*/ 54 w 85"/>
                  <a:gd name="T3" fmla="*/ 84 h 84"/>
                  <a:gd name="T4" fmla="*/ 42 w 85"/>
                  <a:gd name="T5" fmla="*/ 46 h 84"/>
                  <a:gd name="T6" fmla="*/ 25 w 85"/>
                  <a:gd name="T7" fmla="*/ 82 h 84"/>
                  <a:gd name="T8" fmla="*/ 19 w 85"/>
                  <a:gd name="T9" fmla="*/ 81 h 84"/>
                  <a:gd name="T10" fmla="*/ 40 w 85"/>
                  <a:gd name="T11" fmla="*/ 44 h 84"/>
                  <a:gd name="T12" fmla="*/ 2 w 85"/>
                  <a:gd name="T13" fmla="*/ 59 h 84"/>
                  <a:gd name="T14" fmla="*/ 0 w 85"/>
                  <a:gd name="T15" fmla="*/ 54 h 84"/>
                  <a:gd name="T16" fmla="*/ 38 w 85"/>
                  <a:gd name="T17" fmla="*/ 42 h 84"/>
                  <a:gd name="T18" fmla="*/ 2 w 85"/>
                  <a:gd name="T19" fmla="*/ 25 h 84"/>
                  <a:gd name="T20" fmla="*/ 6 w 85"/>
                  <a:gd name="T21" fmla="*/ 19 h 84"/>
                  <a:gd name="T22" fmla="*/ 40 w 85"/>
                  <a:gd name="T23" fmla="*/ 38 h 84"/>
                  <a:gd name="T24" fmla="*/ 25 w 85"/>
                  <a:gd name="T25" fmla="*/ 2 h 84"/>
                  <a:gd name="T26" fmla="*/ 31 w 85"/>
                  <a:gd name="T27" fmla="*/ 0 h 84"/>
                  <a:gd name="T28" fmla="*/ 42 w 85"/>
                  <a:gd name="T29" fmla="*/ 38 h 84"/>
                  <a:gd name="T30" fmla="*/ 60 w 85"/>
                  <a:gd name="T31" fmla="*/ 2 h 84"/>
                  <a:gd name="T32" fmla="*/ 63 w 85"/>
                  <a:gd name="T33" fmla="*/ 4 h 84"/>
                  <a:gd name="T34" fmla="*/ 44 w 85"/>
                  <a:gd name="T35" fmla="*/ 40 h 84"/>
                  <a:gd name="T36" fmla="*/ 83 w 85"/>
                  <a:gd name="T37" fmla="*/ 27 h 84"/>
                  <a:gd name="T38" fmla="*/ 85 w 85"/>
                  <a:gd name="T39" fmla="*/ 31 h 84"/>
                  <a:gd name="T40" fmla="*/ 46 w 85"/>
                  <a:gd name="T41" fmla="*/ 42 h 84"/>
                  <a:gd name="T42" fmla="*/ 83 w 85"/>
                  <a:gd name="T43" fmla="*/ 59 h 84"/>
                  <a:gd name="T44" fmla="*/ 81 w 85"/>
                  <a:gd name="T45" fmla="*/ 63 h 84"/>
                  <a:gd name="T46" fmla="*/ 44 w 85"/>
                  <a:gd name="T47" fmla="*/ 44 h 84"/>
                  <a:gd name="T48" fmla="*/ 60 w 85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4">
                    <a:moveTo>
                      <a:pt x="60" y="82"/>
                    </a:moveTo>
                    <a:lnTo>
                      <a:pt x="54" y="84"/>
                    </a:lnTo>
                    <a:lnTo>
                      <a:pt x="42" y="46"/>
                    </a:lnTo>
                    <a:lnTo>
                      <a:pt x="25" y="82"/>
                    </a:lnTo>
                    <a:lnTo>
                      <a:pt x="19" y="81"/>
                    </a:lnTo>
                    <a:lnTo>
                      <a:pt x="40" y="44"/>
                    </a:lnTo>
                    <a:lnTo>
                      <a:pt x="2" y="59"/>
                    </a:lnTo>
                    <a:lnTo>
                      <a:pt x="0" y="54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6" y="19"/>
                    </a:lnTo>
                    <a:lnTo>
                      <a:pt x="40" y="38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2" y="38"/>
                    </a:lnTo>
                    <a:lnTo>
                      <a:pt x="60" y="2"/>
                    </a:lnTo>
                    <a:lnTo>
                      <a:pt x="63" y="4"/>
                    </a:lnTo>
                    <a:lnTo>
                      <a:pt x="44" y="40"/>
                    </a:lnTo>
                    <a:lnTo>
                      <a:pt x="83" y="27"/>
                    </a:lnTo>
                    <a:lnTo>
                      <a:pt x="85" y="31"/>
                    </a:lnTo>
                    <a:lnTo>
                      <a:pt x="46" y="42"/>
                    </a:lnTo>
                    <a:lnTo>
                      <a:pt x="83" y="59"/>
                    </a:lnTo>
                    <a:lnTo>
                      <a:pt x="81" y="63"/>
                    </a:lnTo>
                    <a:lnTo>
                      <a:pt x="44" y="44"/>
                    </a:lnTo>
                    <a:lnTo>
                      <a:pt x="60" y="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" name="Freeform 69"/>
              <p:cNvSpPr>
                <a:spLocks/>
              </p:cNvSpPr>
              <p:nvPr/>
            </p:nvSpPr>
            <p:spPr bwMode="auto">
              <a:xfrm>
                <a:off x="4262" y="2279"/>
                <a:ext cx="85" cy="84"/>
              </a:xfrm>
              <a:custGeom>
                <a:avLst/>
                <a:gdLst>
                  <a:gd name="T0" fmla="*/ 60 w 85"/>
                  <a:gd name="T1" fmla="*/ 82 h 84"/>
                  <a:gd name="T2" fmla="*/ 54 w 85"/>
                  <a:gd name="T3" fmla="*/ 84 h 84"/>
                  <a:gd name="T4" fmla="*/ 42 w 85"/>
                  <a:gd name="T5" fmla="*/ 46 h 84"/>
                  <a:gd name="T6" fmla="*/ 25 w 85"/>
                  <a:gd name="T7" fmla="*/ 82 h 84"/>
                  <a:gd name="T8" fmla="*/ 19 w 85"/>
                  <a:gd name="T9" fmla="*/ 81 h 84"/>
                  <a:gd name="T10" fmla="*/ 40 w 85"/>
                  <a:gd name="T11" fmla="*/ 44 h 84"/>
                  <a:gd name="T12" fmla="*/ 2 w 85"/>
                  <a:gd name="T13" fmla="*/ 59 h 84"/>
                  <a:gd name="T14" fmla="*/ 0 w 85"/>
                  <a:gd name="T15" fmla="*/ 54 h 84"/>
                  <a:gd name="T16" fmla="*/ 38 w 85"/>
                  <a:gd name="T17" fmla="*/ 42 h 84"/>
                  <a:gd name="T18" fmla="*/ 2 w 85"/>
                  <a:gd name="T19" fmla="*/ 25 h 84"/>
                  <a:gd name="T20" fmla="*/ 6 w 85"/>
                  <a:gd name="T21" fmla="*/ 19 h 84"/>
                  <a:gd name="T22" fmla="*/ 40 w 85"/>
                  <a:gd name="T23" fmla="*/ 38 h 84"/>
                  <a:gd name="T24" fmla="*/ 25 w 85"/>
                  <a:gd name="T25" fmla="*/ 2 h 84"/>
                  <a:gd name="T26" fmla="*/ 31 w 85"/>
                  <a:gd name="T27" fmla="*/ 0 h 84"/>
                  <a:gd name="T28" fmla="*/ 42 w 85"/>
                  <a:gd name="T29" fmla="*/ 38 h 84"/>
                  <a:gd name="T30" fmla="*/ 60 w 85"/>
                  <a:gd name="T31" fmla="*/ 2 h 84"/>
                  <a:gd name="T32" fmla="*/ 63 w 85"/>
                  <a:gd name="T33" fmla="*/ 4 h 84"/>
                  <a:gd name="T34" fmla="*/ 44 w 85"/>
                  <a:gd name="T35" fmla="*/ 40 h 84"/>
                  <a:gd name="T36" fmla="*/ 83 w 85"/>
                  <a:gd name="T37" fmla="*/ 27 h 84"/>
                  <a:gd name="T38" fmla="*/ 85 w 85"/>
                  <a:gd name="T39" fmla="*/ 31 h 84"/>
                  <a:gd name="T40" fmla="*/ 46 w 85"/>
                  <a:gd name="T41" fmla="*/ 42 h 84"/>
                  <a:gd name="T42" fmla="*/ 83 w 85"/>
                  <a:gd name="T43" fmla="*/ 59 h 84"/>
                  <a:gd name="T44" fmla="*/ 81 w 85"/>
                  <a:gd name="T45" fmla="*/ 63 h 84"/>
                  <a:gd name="T46" fmla="*/ 44 w 85"/>
                  <a:gd name="T47" fmla="*/ 44 h 84"/>
                  <a:gd name="T48" fmla="*/ 60 w 85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4">
                    <a:moveTo>
                      <a:pt x="60" y="82"/>
                    </a:moveTo>
                    <a:lnTo>
                      <a:pt x="54" y="84"/>
                    </a:lnTo>
                    <a:lnTo>
                      <a:pt x="42" y="46"/>
                    </a:lnTo>
                    <a:lnTo>
                      <a:pt x="25" y="82"/>
                    </a:lnTo>
                    <a:lnTo>
                      <a:pt x="19" y="81"/>
                    </a:lnTo>
                    <a:lnTo>
                      <a:pt x="40" y="44"/>
                    </a:lnTo>
                    <a:lnTo>
                      <a:pt x="2" y="59"/>
                    </a:lnTo>
                    <a:lnTo>
                      <a:pt x="0" y="54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6" y="19"/>
                    </a:lnTo>
                    <a:lnTo>
                      <a:pt x="40" y="38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2" y="38"/>
                    </a:lnTo>
                    <a:lnTo>
                      <a:pt x="60" y="2"/>
                    </a:lnTo>
                    <a:lnTo>
                      <a:pt x="63" y="4"/>
                    </a:lnTo>
                    <a:lnTo>
                      <a:pt x="44" y="40"/>
                    </a:lnTo>
                    <a:lnTo>
                      <a:pt x="83" y="27"/>
                    </a:lnTo>
                    <a:lnTo>
                      <a:pt x="85" y="31"/>
                    </a:lnTo>
                    <a:lnTo>
                      <a:pt x="46" y="42"/>
                    </a:lnTo>
                    <a:lnTo>
                      <a:pt x="83" y="59"/>
                    </a:lnTo>
                    <a:lnTo>
                      <a:pt x="81" y="63"/>
                    </a:lnTo>
                    <a:lnTo>
                      <a:pt x="44" y="44"/>
                    </a:lnTo>
                    <a:lnTo>
                      <a:pt x="60" y="8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" name="Freeform 70"/>
              <p:cNvSpPr>
                <a:spLocks/>
              </p:cNvSpPr>
              <p:nvPr/>
            </p:nvSpPr>
            <p:spPr bwMode="auto">
              <a:xfrm>
                <a:off x="4191" y="2243"/>
                <a:ext cx="83" cy="86"/>
              </a:xfrm>
              <a:custGeom>
                <a:avLst/>
                <a:gdLst>
                  <a:gd name="T0" fmla="*/ 58 w 83"/>
                  <a:gd name="T1" fmla="*/ 84 h 86"/>
                  <a:gd name="T2" fmla="*/ 52 w 83"/>
                  <a:gd name="T3" fmla="*/ 86 h 86"/>
                  <a:gd name="T4" fmla="*/ 40 w 83"/>
                  <a:gd name="T5" fmla="*/ 46 h 86"/>
                  <a:gd name="T6" fmla="*/ 23 w 83"/>
                  <a:gd name="T7" fmla="*/ 82 h 86"/>
                  <a:gd name="T8" fmla="*/ 19 w 83"/>
                  <a:gd name="T9" fmla="*/ 80 h 86"/>
                  <a:gd name="T10" fmla="*/ 38 w 83"/>
                  <a:gd name="T11" fmla="*/ 46 h 86"/>
                  <a:gd name="T12" fmla="*/ 0 w 83"/>
                  <a:gd name="T13" fmla="*/ 59 h 86"/>
                  <a:gd name="T14" fmla="*/ 0 w 83"/>
                  <a:gd name="T15" fmla="*/ 53 h 86"/>
                  <a:gd name="T16" fmla="*/ 37 w 83"/>
                  <a:gd name="T17" fmla="*/ 42 h 86"/>
                  <a:gd name="T18" fmla="*/ 2 w 83"/>
                  <a:gd name="T19" fmla="*/ 24 h 86"/>
                  <a:gd name="T20" fmla="*/ 4 w 83"/>
                  <a:gd name="T21" fmla="*/ 19 h 86"/>
                  <a:gd name="T22" fmla="*/ 38 w 83"/>
                  <a:gd name="T23" fmla="*/ 40 h 86"/>
                  <a:gd name="T24" fmla="*/ 25 w 83"/>
                  <a:gd name="T25" fmla="*/ 1 h 86"/>
                  <a:gd name="T26" fmla="*/ 29 w 83"/>
                  <a:gd name="T27" fmla="*/ 0 h 86"/>
                  <a:gd name="T28" fmla="*/ 40 w 83"/>
                  <a:gd name="T29" fmla="*/ 38 h 86"/>
                  <a:gd name="T30" fmla="*/ 58 w 83"/>
                  <a:gd name="T31" fmla="*/ 1 h 86"/>
                  <a:gd name="T32" fmla="*/ 63 w 83"/>
                  <a:gd name="T33" fmla="*/ 3 h 86"/>
                  <a:gd name="T34" fmla="*/ 44 w 83"/>
                  <a:gd name="T35" fmla="*/ 40 h 86"/>
                  <a:gd name="T36" fmla="*/ 81 w 83"/>
                  <a:gd name="T37" fmla="*/ 26 h 86"/>
                  <a:gd name="T38" fmla="*/ 83 w 83"/>
                  <a:gd name="T39" fmla="*/ 32 h 86"/>
                  <a:gd name="T40" fmla="*/ 44 w 83"/>
                  <a:gd name="T41" fmla="*/ 42 h 86"/>
                  <a:gd name="T42" fmla="*/ 81 w 83"/>
                  <a:gd name="T43" fmla="*/ 59 h 86"/>
                  <a:gd name="T44" fmla="*/ 79 w 83"/>
                  <a:gd name="T45" fmla="*/ 63 h 86"/>
                  <a:gd name="T46" fmla="*/ 44 w 83"/>
                  <a:gd name="T47" fmla="*/ 46 h 86"/>
                  <a:gd name="T48" fmla="*/ 58 w 83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6">
                    <a:moveTo>
                      <a:pt x="58" y="84"/>
                    </a:moveTo>
                    <a:lnTo>
                      <a:pt x="52" y="86"/>
                    </a:lnTo>
                    <a:lnTo>
                      <a:pt x="40" y="46"/>
                    </a:lnTo>
                    <a:lnTo>
                      <a:pt x="23" y="82"/>
                    </a:lnTo>
                    <a:lnTo>
                      <a:pt x="19" y="80"/>
                    </a:lnTo>
                    <a:lnTo>
                      <a:pt x="38" y="46"/>
                    </a:lnTo>
                    <a:lnTo>
                      <a:pt x="0" y="59"/>
                    </a:lnTo>
                    <a:lnTo>
                      <a:pt x="0" y="53"/>
                    </a:lnTo>
                    <a:lnTo>
                      <a:pt x="37" y="42"/>
                    </a:lnTo>
                    <a:lnTo>
                      <a:pt x="2" y="24"/>
                    </a:lnTo>
                    <a:lnTo>
                      <a:pt x="4" y="19"/>
                    </a:lnTo>
                    <a:lnTo>
                      <a:pt x="38" y="40"/>
                    </a:lnTo>
                    <a:lnTo>
                      <a:pt x="25" y="1"/>
                    </a:lnTo>
                    <a:lnTo>
                      <a:pt x="29" y="0"/>
                    </a:lnTo>
                    <a:lnTo>
                      <a:pt x="40" y="38"/>
                    </a:lnTo>
                    <a:lnTo>
                      <a:pt x="58" y="1"/>
                    </a:lnTo>
                    <a:lnTo>
                      <a:pt x="63" y="3"/>
                    </a:lnTo>
                    <a:lnTo>
                      <a:pt x="44" y="40"/>
                    </a:lnTo>
                    <a:lnTo>
                      <a:pt x="81" y="26"/>
                    </a:lnTo>
                    <a:lnTo>
                      <a:pt x="83" y="32"/>
                    </a:lnTo>
                    <a:lnTo>
                      <a:pt x="44" y="42"/>
                    </a:lnTo>
                    <a:lnTo>
                      <a:pt x="81" y="59"/>
                    </a:lnTo>
                    <a:lnTo>
                      <a:pt x="79" y="63"/>
                    </a:lnTo>
                    <a:lnTo>
                      <a:pt x="44" y="46"/>
                    </a:lnTo>
                    <a:lnTo>
                      <a:pt x="58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" name="Freeform 71"/>
              <p:cNvSpPr>
                <a:spLocks/>
              </p:cNvSpPr>
              <p:nvPr/>
            </p:nvSpPr>
            <p:spPr bwMode="auto">
              <a:xfrm>
                <a:off x="4191" y="2243"/>
                <a:ext cx="83" cy="86"/>
              </a:xfrm>
              <a:custGeom>
                <a:avLst/>
                <a:gdLst>
                  <a:gd name="T0" fmla="*/ 58 w 83"/>
                  <a:gd name="T1" fmla="*/ 84 h 86"/>
                  <a:gd name="T2" fmla="*/ 52 w 83"/>
                  <a:gd name="T3" fmla="*/ 86 h 86"/>
                  <a:gd name="T4" fmla="*/ 40 w 83"/>
                  <a:gd name="T5" fmla="*/ 46 h 86"/>
                  <a:gd name="T6" fmla="*/ 23 w 83"/>
                  <a:gd name="T7" fmla="*/ 82 h 86"/>
                  <a:gd name="T8" fmla="*/ 19 w 83"/>
                  <a:gd name="T9" fmla="*/ 80 h 86"/>
                  <a:gd name="T10" fmla="*/ 38 w 83"/>
                  <a:gd name="T11" fmla="*/ 46 h 86"/>
                  <a:gd name="T12" fmla="*/ 0 w 83"/>
                  <a:gd name="T13" fmla="*/ 59 h 86"/>
                  <a:gd name="T14" fmla="*/ 0 w 83"/>
                  <a:gd name="T15" fmla="*/ 53 h 86"/>
                  <a:gd name="T16" fmla="*/ 37 w 83"/>
                  <a:gd name="T17" fmla="*/ 42 h 86"/>
                  <a:gd name="T18" fmla="*/ 2 w 83"/>
                  <a:gd name="T19" fmla="*/ 24 h 86"/>
                  <a:gd name="T20" fmla="*/ 4 w 83"/>
                  <a:gd name="T21" fmla="*/ 19 h 86"/>
                  <a:gd name="T22" fmla="*/ 38 w 83"/>
                  <a:gd name="T23" fmla="*/ 40 h 86"/>
                  <a:gd name="T24" fmla="*/ 25 w 83"/>
                  <a:gd name="T25" fmla="*/ 1 h 86"/>
                  <a:gd name="T26" fmla="*/ 29 w 83"/>
                  <a:gd name="T27" fmla="*/ 0 h 86"/>
                  <a:gd name="T28" fmla="*/ 40 w 83"/>
                  <a:gd name="T29" fmla="*/ 38 h 86"/>
                  <a:gd name="T30" fmla="*/ 58 w 83"/>
                  <a:gd name="T31" fmla="*/ 1 h 86"/>
                  <a:gd name="T32" fmla="*/ 63 w 83"/>
                  <a:gd name="T33" fmla="*/ 3 h 86"/>
                  <a:gd name="T34" fmla="*/ 44 w 83"/>
                  <a:gd name="T35" fmla="*/ 40 h 86"/>
                  <a:gd name="T36" fmla="*/ 81 w 83"/>
                  <a:gd name="T37" fmla="*/ 26 h 86"/>
                  <a:gd name="T38" fmla="*/ 83 w 83"/>
                  <a:gd name="T39" fmla="*/ 32 h 86"/>
                  <a:gd name="T40" fmla="*/ 44 w 83"/>
                  <a:gd name="T41" fmla="*/ 42 h 86"/>
                  <a:gd name="T42" fmla="*/ 81 w 83"/>
                  <a:gd name="T43" fmla="*/ 59 h 86"/>
                  <a:gd name="T44" fmla="*/ 79 w 83"/>
                  <a:gd name="T45" fmla="*/ 63 h 86"/>
                  <a:gd name="T46" fmla="*/ 44 w 83"/>
                  <a:gd name="T47" fmla="*/ 46 h 86"/>
                  <a:gd name="T48" fmla="*/ 58 w 83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6">
                    <a:moveTo>
                      <a:pt x="58" y="84"/>
                    </a:moveTo>
                    <a:lnTo>
                      <a:pt x="52" y="86"/>
                    </a:lnTo>
                    <a:lnTo>
                      <a:pt x="40" y="46"/>
                    </a:lnTo>
                    <a:lnTo>
                      <a:pt x="23" y="82"/>
                    </a:lnTo>
                    <a:lnTo>
                      <a:pt x="19" y="80"/>
                    </a:lnTo>
                    <a:lnTo>
                      <a:pt x="38" y="46"/>
                    </a:lnTo>
                    <a:lnTo>
                      <a:pt x="0" y="59"/>
                    </a:lnTo>
                    <a:lnTo>
                      <a:pt x="0" y="53"/>
                    </a:lnTo>
                    <a:lnTo>
                      <a:pt x="37" y="42"/>
                    </a:lnTo>
                    <a:lnTo>
                      <a:pt x="2" y="24"/>
                    </a:lnTo>
                    <a:lnTo>
                      <a:pt x="4" y="19"/>
                    </a:lnTo>
                    <a:lnTo>
                      <a:pt x="38" y="40"/>
                    </a:lnTo>
                    <a:lnTo>
                      <a:pt x="25" y="1"/>
                    </a:lnTo>
                    <a:lnTo>
                      <a:pt x="29" y="0"/>
                    </a:lnTo>
                    <a:lnTo>
                      <a:pt x="40" y="38"/>
                    </a:lnTo>
                    <a:lnTo>
                      <a:pt x="58" y="1"/>
                    </a:lnTo>
                    <a:lnTo>
                      <a:pt x="63" y="3"/>
                    </a:lnTo>
                    <a:lnTo>
                      <a:pt x="44" y="40"/>
                    </a:lnTo>
                    <a:lnTo>
                      <a:pt x="81" y="26"/>
                    </a:lnTo>
                    <a:lnTo>
                      <a:pt x="83" y="32"/>
                    </a:lnTo>
                    <a:lnTo>
                      <a:pt x="44" y="42"/>
                    </a:lnTo>
                    <a:lnTo>
                      <a:pt x="81" y="59"/>
                    </a:lnTo>
                    <a:lnTo>
                      <a:pt x="79" y="63"/>
                    </a:lnTo>
                    <a:lnTo>
                      <a:pt x="44" y="46"/>
                    </a:lnTo>
                    <a:lnTo>
                      <a:pt x="58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" name="Freeform 72"/>
              <p:cNvSpPr>
                <a:spLocks/>
              </p:cNvSpPr>
              <p:nvPr/>
            </p:nvSpPr>
            <p:spPr bwMode="auto">
              <a:xfrm>
                <a:off x="3061" y="2271"/>
                <a:ext cx="84" cy="87"/>
              </a:xfrm>
              <a:custGeom>
                <a:avLst/>
                <a:gdLst>
                  <a:gd name="T0" fmla="*/ 27 w 84"/>
                  <a:gd name="T1" fmla="*/ 85 h 87"/>
                  <a:gd name="T2" fmla="*/ 32 w 84"/>
                  <a:gd name="T3" fmla="*/ 87 h 87"/>
                  <a:gd name="T4" fmla="*/ 44 w 84"/>
                  <a:gd name="T5" fmla="*/ 46 h 87"/>
                  <a:gd name="T6" fmla="*/ 59 w 84"/>
                  <a:gd name="T7" fmla="*/ 83 h 87"/>
                  <a:gd name="T8" fmla="*/ 65 w 84"/>
                  <a:gd name="T9" fmla="*/ 81 h 87"/>
                  <a:gd name="T10" fmla="*/ 46 w 84"/>
                  <a:gd name="T11" fmla="*/ 46 h 87"/>
                  <a:gd name="T12" fmla="*/ 82 w 84"/>
                  <a:gd name="T13" fmla="*/ 60 h 87"/>
                  <a:gd name="T14" fmla="*/ 84 w 84"/>
                  <a:gd name="T15" fmla="*/ 54 h 87"/>
                  <a:gd name="T16" fmla="*/ 46 w 84"/>
                  <a:gd name="T17" fmla="*/ 43 h 87"/>
                  <a:gd name="T18" fmla="*/ 82 w 84"/>
                  <a:gd name="T19" fmla="*/ 25 h 87"/>
                  <a:gd name="T20" fmla="*/ 80 w 84"/>
                  <a:gd name="T21" fmla="*/ 19 h 87"/>
                  <a:gd name="T22" fmla="*/ 46 w 84"/>
                  <a:gd name="T23" fmla="*/ 41 h 87"/>
                  <a:gd name="T24" fmla="*/ 59 w 84"/>
                  <a:gd name="T25" fmla="*/ 2 h 87"/>
                  <a:gd name="T26" fmla="*/ 53 w 84"/>
                  <a:gd name="T27" fmla="*/ 0 h 87"/>
                  <a:gd name="T28" fmla="*/ 42 w 84"/>
                  <a:gd name="T29" fmla="*/ 39 h 87"/>
                  <a:gd name="T30" fmla="*/ 27 w 84"/>
                  <a:gd name="T31" fmla="*/ 2 h 87"/>
                  <a:gd name="T32" fmla="*/ 21 w 84"/>
                  <a:gd name="T33" fmla="*/ 4 h 87"/>
                  <a:gd name="T34" fmla="*/ 40 w 84"/>
                  <a:gd name="T35" fmla="*/ 41 h 87"/>
                  <a:gd name="T36" fmla="*/ 2 w 84"/>
                  <a:gd name="T37" fmla="*/ 27 h 87"/>
                  <a:gd name="T38" fmla="*/ 0 w 84"/>
                  <a:gd name="T39" fmla="*/ 33 h 87"/>
                  <a:gd name="T40" fmla="*/ 40 w 84"/>
                  <a:gd name="T41" fmla="*/ 43 h 87"/>
                  <a:gd name="T42" fmla="*/ 2 w 84"/>
                  <a:gd name="T43" fmla="*/ 60 h 87"/>
                  <a:gd name="T44" fmla="*/ 6 w 84"/>
                  <a:gd name="T45" fmla="*/ 66 h 87"/>
                  <a:gd name="T46" fmla="*/ 40 w 84"/>
                  <a:gd name="T47" fmla="*/ 46 h 87"/>
                  <a:gd name="T48" fmla="*/ 27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27" y="85"/>
                    </a:moveTo>
                    <a:lnTo>
                      <a:pt x="32" y="87"/>
                    </a:lnTo>
                    <a:lnTo>
                      <a:pt x="44" y="46"/>
                    </a:lnTo>
                    <a:lnTo>
                      <a:pt x="59" y="83"/>
                    </a:lnTo>
                    <a:lnTo>
                      <a:pt x="65" y="81"/>
                    </a:lnTo>
                    <a:lnTo>
                      <a:pt x="46" y="46"/>
                    </a:lnTo>
                    <a:lnTo>
                      <a:pt x="82" y="60"/>
                    </a:lnTo>
                    <a:lnTo>
                      <a:pt x="84" y="54"/>
                    </a:lnTo>
                    <a:lnTo>
                      <a:pt x="46" y="43"/>
                    </a:lnTo>
                    <a:lnTo>
                      <a:pt x="82" y="25"/>
                    </a:lnTo>
                    <a:lnTo>
                      <a:pt x="80" y="19"/>
                    </a:lnTo>
                    <a:lnTo>
                      <a:pt x="46" y="41"/>
                    </a:lnTo>
                    <a:lnTo>
                      <a:pt x="59" y="2"/>
                    </a:lnTo>
                    <a:lnTo>
                      <a:pt x="53" y="0"/>
                    </a:lnTo>
                    <a:lnTo>
                      <a:pt x="42" y="39"/>
                    </a:lnTo>
                    <a:lnTo>
                      <a:pt x="27" y="2"/>
                    </a:lnTo>
                    <a:lnTo>
                      <a:pt x="21" y="4"/>
                    </a:lnTo>
                    <a:lnTo>
                      <a:pt x="40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40" y="43"/>
                    </a:lnTo>
                    <a:lnTo>
                      <a:pt x="2" y="60"/>
                    </a:lnTo>
                    <a:lnTo>
                      <a:pt x="6" y="66"/>
                    </a:lnTo>
                    <a:lnTo>
                      <a:pt x="40" y="46"/>
                    </a:lnTo>
                    <a:lnTo>
                      <a:pt x="27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" name="Freeform 73"/>
              <p:cNvSpPr>
                <a:spLocks/>
              </p:cNvSpPr>
              <p:nvPr/>
            </p:nvSpPr>
            <p:spPr bwMode="auto">
              <a:xfrm>
                <a:off x="3061" y="2271"/>
                <a:ext cx="84" cy="87"/>
              </a:xfrm>
              <a:custGeom>
                <a:avLst/>
                <a:gdLst>
                  <a:gd name="T0" fmla="*/ 27 w 84"/>
                  <a:gd name="T1" fmla="*/ 85 h 87"/>
                  <a:gd name="T2" fmla="*/ 32 w 84"/>
                  <a:gd name="T3" fmla="*/ 87 h 87"/>
                  <a:gd name="T4" fmla="*/ 44 w 84"/>
                  <a:gd name="T5" fmla="*/ 46 h 87"/>
                  <a:gd name="T6" fmla="*/ 59 w 84"/>
                  <a:gd name="T7" fmla="*/ 83 h 87"/>
                  <a:gd name="T8" fmla="*/ 65 w 84"/>
                  <a:gd name="T9" fmla="*/ 81 h 87"/>
                  <a:gd name="T10" fmla="*/ 46 w 84"/>
                  <a:gd name="T11" fmla="*/ 46 h 87"/>
                  <a:gd name="T12" fmla="*/ 82 w 84"/>
                  <a:gd name="T13" fmla="*/ 60 h 87"/>
                  <a:gd name="T14" fmla="*/ 84 w 84"/>
                  <a:gd name="T15" fmla="*/ 54 h 87"/>
                  <a:gd name="T16" fmla="*/ 46 w 84"/>
                  <a:gd name="T17" fmla="*/ 43 h 87"/>
                  <a:gd name="T18" fmla="*/ 82 w 84"/>
                  <a:gd name="T19" fmla="*/ 25 h 87"/>
                  <a:gd name="T20" fmla="*/ 80 w 84"/>
                  <a:gd name="T21" fmla="*/ 19 h 87"/>
                  <a:gd name="T22" fmla="*/ 46 w 84"/>
                  <a:gd name="T23" fmla="*/ 41 h 87"/>
                  <a:gd name="T24" fmla="*/ 59 w 84"/>
                  <a:gd name="T25" fmla="*/ 2 h 87"/>
                  <a:gd name="T26" fmla="*/ 53 w 84"/>
                  <a:gd name="T27" fmla="*/ 0 h 87"/>
                  <a:gd name="T28" fmla="*/ 42 w 84"/>
                  <a:gd name="T29" fmla="*/ 39 h 87"/>
                  <a:gd name="T30" fmla="*/ 27 w 84"/>
                  <a:gd name="T31" fmla="*/ 2 h 87"/>
                  <a:gd name="T32" fmla="*/ 21 w 84"/>
                  <a:gd name="T33" fmla="*/ 4 h 87"/>
                  <a:gd name="T34" fmla="*/ 40 w 84"/>
                  <a:gd name="T35" fmla="*/ 41 h 87"/>
                  <a:gd name="T36" fmla="*/ 2 w 84"/>
                  <a:gd name="T37" fmla="*/ 27 h 87"/>
                  <a:gd name="T38" fmla="*/ 0 w 84"/>
                  <a:gd name="T39" fmla="*/ 33 h 87"/>
                  <a:gd name="T40" fmla="*/ 40 w 84"/>
                  <a:gd name="T41" fmla="*/ 43 h 87"/>
                  <a:gd name="T42" fmla="*/ 2 w 84"/>
                  <a:gd name="T43" fmla="*/ 60 h 87"/>
                  <a:gd name="T44" fmla="*/ 6 w 84"/>
                  <a:gd name="T45" fmla="*/ 66 h 87"/>
                  <a:gd name="T46" fmla="*/ 40 w 84"/>
                  <a:gd name="T47" fmla="*/ 46 h 87"/>
                  <a:gd name="T48" fmla="*/ 27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27" y="85"/>
                    </a:moveTo>
                    <a:lnTo>
                      <a:pt x="32" y="87"/>
                    </a:lnTo>
                    <a:lnTo>
                      <a:pt x="44" y="46"/>
                    </a:lnTo>
                    <a:lnTo>
                      <a:pt x="59" y="83"/>
                    </a:lnTo>
                    <a:lnTo>
                      <a:pt x="65" y="81"/>
                    </a:lnTo>
                    <a:lnTo>
                      <a:pt x="46" y="46"/>
                    </a:lnTo>
                    <a:lnTo>
                      <a:pt x="82" y="60"/>
                    </a:lnTo>
                    <a:lnTo>
                      <a:pt x="84" y="54"/>
                    </a:lnTo>
                    <a:lnTo>
                      <a:pt x="46" y="43"/>
                    </a:lnTo>
                    <a:lnTo>
                      <a:pt x="82" y="25"/>
                    </a:lnTo>
                    <a:lnTo>
                      <a:pt x="80" y="19"/>
                    </a:lnTo>
                    <a:lnTo>
                      <a:pt x="46" y="41"/>
                    </a:lnTo>
                    <a:lnTo>
                      <a:pt x="59" y="2"/>
                    </a:lnTo>
                    <a:lnTo>
                      <a:pt x="53" y="0"/>
                    </a:lnTo>
                    <a:lnTo>
                      <a:pt x="42" y="39"/>
                    </a:lnTo>
                    <a:lnTo>
                      <a:pt x="27" y="2"/>
                    </a:lnTo>
                    <a:lnTo>
                      <a:pt x="21" y="4"/>
                    </a:lnTo>
                    <a:lnTo>
                      <a:pt x="40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40" y="43"/>
                    </a:lnTo>
                    <a:lnTo>
                      <a:pt x="2" y="60"/>
                    </a:lnTo>
                    <a:lnTo>
                      <a:pt x="6" y="66"/>
                    </a:lnTo>
                    <a:lnTo>
                      <a:pt x="40" y="46"/>
                    </a:lnTo>
                    <a:lnTo>
                      <a:pt x="27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" name="Freeform 74"/>
              <p:cNvSpPr>
                <a:spLocks/>
              </p:cNvSpPr>
              <p:nvPr/>
            </p:nvSpPr>
            <p:spPr bwMode="auto">
              <a:xfrm>
                <a:off x="4147" y="2315"/>
                <a:ext cx="84" cy="85"/>
              </a:xfrm>
              <a:custGeom>
                <a:avLst/>
                <a:gdLst>
                  <a:gd name="T0" fmla="*/ 58 w 84"/>
                  <a:gd name="T1" fmla="*/ 83 h 85"/>
                  <a:gd name="T2" fmla="*/ 52 w 84"/>
                  <a:gd name="T3" fmla="*/ 85 h 85"/>
                  <a:gd name="T4" fmla="*/ 42 w 84"/>
                  <a:gd name="T5" fmla="*/ 46 h 85"/>
                  <a:gd name="T6" fmla="*/ 25 w 84"/>
                  <a:gd name="T7" fmla="*/ 83 h 85"/>
                  <a:gd name="T8" fmla="*/ 19 w 84"/>
                  <a:gd name="T9" fmla="*/ 81 h 85"/>
                  <a:gd name="T10" fmla="*/ 38 w 84"/>
                  <a:gd name="T11" fmla="*/ 45 h 85"/>
                  <a:gd name="T12" fmla="*/ 2 w 84"/>
                  <a:gd name="T13" fmla="*/ 58 h 85"/>
                  <a:gd name="T14" fmla="*/ 0 w 84"/>
                  <a:gd name="T15" fmla="*/ 54 h 85"/>
                  <a:gd name="T16" fmla="*/ 38 w 84"/>
                  <a:gd name="T17" fmla="*/ 43 h 85"/>
                  <a:gd name="T18" fmla="*/ 2 w 84"/>
                  <a:gd name="T19" fmla="*/ 25 h 85"/>
                  <a:gd name="T20" fmla="*/ 6 w 84"/>
                  <a:gd name="T21" fmla="*/ 20 h 85"/>
                  <a:gd name="T22" fmla="*/ 38 w 84"/>
                  <a:gd name="T23" fmla="*/ 39 h 85"/>
                  <a:gd name="T24" fmla="*/ 25 w 84"/>
                  <a:gd name="T25" fmla="*/ 0 h 85"/>
                  <a:gd name="T26" fmla="*/ 31 w 84"/>
                  <a:gd name="T27" fmla="*/ 0 h 85"/>
                  <a:gd name="T28" fmla="*/ 42 w 84"/>
                  <a:gd name="T29" fmla="*/ 39 h 85"/>
                  <a:gd name="T30" fmla="*/ 59 w 84"/>
                  <a:gd name="T31" fmla="*/ 2 h 85"/>
                  <a:gd name="T32" fmla="*/ 63 w 84"/>
                  <a:gd name="T33" fmla="*/ 4 h 85"/>
                  <a:gd name="T34" fmla="*/ 44 w 84"/>
                  <a:gd name="T35" fmla="*/ 39 h 85"/>
                  <a:gd name="T36" fmla="*/ 82 w 84"/>
                  <a:gd name="T37" fmla="*/ 25 h 85"/>
                  <a:gd name="T38" fmla="*/ 84 w 84"/>
                  <a:gd name="T39" fmla="*/ 31 h 85"/>
                  <a:gd name="T40" fmla="*/ 46 w 84"/>
                  <a:gd name="T41" fmla="*/ 43 h 85"/>
                  <a:gd name="T42" fmla="*/ 82 w 84"/>
                  <a:gd name="T43" fmla="*/ 60 h 85"/>
                  <a:gd name="T44" fmla="*/ 79 w 84"/>
                  <a:gd name="T45" fmla="*/ 64 h 85"/>
                  <a:gd name="T46" fmla="*/ 44 w 84"/>
                  <a:gd name="T47" fmla="*/ 45 h 85"/>
                  <a:gd name="T48" fmla="*/ 58 w 84"/>
                  <a:gd name="T49" fmla="*/ 83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5">
                    <a:moveTo>
                      <a:pt x="58" y="83"/>
                    </a:moveTo>
                    <a:lnTo>
                      <a:pt x="52" y="85"/>
                    </a:lnTo>
                    <a:lnTo>
                      <a:pt x="42" y="46"/>
                    </a:lnTo>
                    <a:lnTo>
                      <a:pt x="25" y="83"/>
                    </a:lnTo>
                    <a:lnTo>
                      <a:pt x="19" y="81"/>
                    </a:lnTo>
                    <a:lnTo>
                      <a:pt x="38" y="45"/>
                    </a:lnTo>
                    <a:lnTo>
                      <a:pt x="2" y="58"/>
                    </a:lnTo>
                    <a:lnTo>
                      <a:pt x="0" y="54"/>
                    </a:lnTo>
                    <a:lnTo>
                      <a:pt x="38" y="43"/>
                    </a:lnTo>
                    <a:lnTo>
                      <a:pt x="2" y="25"/>
                    </a:lnTo>
                    <a:lnTo>
                      <a:pt x="6" y="20"/>
                    </a:lnTo>
                    <a:lnTo>
                      <a:pt x="38" y="39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42" y="39"/>
                    </a:lnTo>
                    <a:lnTo>
                      <a:pt x="59" y="2"/>
                    </a:lnTo>
                    <a:lnTo>
                      <a:pt x="63" y="4"/>
                    </a:lnTo>
                    <a:lnTo>
                      <a:pt x="44" y="39"/>
                    </a:lnTo>
                    <a:lnTo>
                      <a:pt x="82" y="25"/>
                    </a:lnTo>
                    <a:lnTo>
                      <a:pt x="84" y="31"/>
                    </a:lnTo>
                    <a:lnTo>
                      <a:pt x="46" y="43"/>
                    </a:lnTo>
                    <a:lnTo>
                      <a:pt x="82" y="60"/>
                    </a:lnTo>
                    <a:lnTo>
                      <a:pt x="79" y="64"/>
                    </a:lnTo>
                    <a:lnTo>
                      <a:pt x="44" y="45"/>
                    </a:lnTo>
                    <a:lnTo>
                      <a:pt x="58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" name="Freeform 75"/>
              <p:cNvSpPr>
                <a:spLocks/>
              </p:cNvSpPr>
              <p:nvPr/>
            </p:nvSpPr>
            <p:spPr bwMode="auto">
              <a:xfrm>
                <a:off x="4147" y="2315"/>
                <a:ext cx="84" cy="85"/>
              </a:xfrm>
              <a:custGeom>
                <a:avLst/>
                <a:gdLst>
                  <a:gd name="T0" fmla="*/ 58 w 84"/>
                  <a:gd name="T1" fmla="*/ 83 h 85"/>
                  <a:gd name="T2" fmla="*/ 52 w 84"/>
                  <a:gd name="T3" fmla="*/ 85 h 85"/>
                  <a:gd name="T4" fmla="*/ 42 w 84"/>
                  <a:gd name="T5" fmla="*/ 46 h 85"/>
                  <a:gd name="T6" fmla="*/ 25 w 84"/>
                  <a:gd name="T7" fmla="*/ 83 h 85"/>
                  <a:gd name="T8" fmla="*/ 19 w 84"/>
                  <a:gd name="T9" fmla="*/ 81 h 85"/>
                  <a:gd name="T10" fmla="*/ 38 w 84"/>
                  <a:gd name="T11" fmla="*/ 45 h 85"/>
                  <a:gd name="T12" fmla="*/ 2 w 84"/>
                  <a:gd name="T13" fmla="*/ 58 h 85"/>
                  <a:gd name="T14" fmla="*/ 0 w 84"/>
                  <a:gd name="T15" fmla="*/ 54 h 85"/>
                  <a:gd name="T16" fmla="*/ 38 w 84"/>
                  <a:gd name="T17" fmla="*/ 43 h 85"/>
                  <a:gd name="T18" fmla="*/ 2 w 84"/>
                  <a:gd name="T19" fmla="*/ 25 h 85"/>
                  <a:gd name="T20" fmla="*/ 6 w 84"/>
                  <a:gd name="T21" fmla="*/ 20 h 85"/>
                  <a:gd name="T22" fmla="*/ 38 w 84"/>
                  <a:gd name="T23" fmla="*/ 39 h 85"/>
                  <a:gd name="T24" fmla="*/ 25 w 84"/>
                  <a:gd name="T25" fmla="*/ 0 h 85"/>
                  <a:gd name="T26" fmla="*/ 31 w 84"/>
                  <a:gd name="T27" fmla="*/ 0 h 85"/>
                  <a:gd name="T28" fmla="*/ 42 w 84"/>
                  <a:gd name="T29" fmla="*/ 39 h 85"/>
                  <a:gd name="T30" fmla="*/ 59 w 84"/>
                  <a:gd name="T31" fmla="*/ 2 h 85"/>
                  <a:gd name="T32" fmla="*/ 63 w 84"/>
                  <a:gd name="T33" fmla="*/ 4 h 85"/>
                  <a:gd name="T34" fmla="*/ 44 w 84"/>
                  <a:gd name="T35" fmla="*/ 39 h 85"/>
                  <a:gd name="T36" fmla="*/ 82 w 84"/>
                  <a:gd name="T37" fmla="*/ 25 h 85"/>
                  <a:gd name="T38" fmla="*/ 84 w 84"/>
                  <a:gd name="T39" fmla="*/ 31 h 85"/>
                  <a:gd name="T40" fmla="*/ 46 w 84"/>
                  <a:gd name="T41" fmla="*/ 43 h 85"/>
                  <a:gd name="T42" fmla="*/ 82 w 84"/>
                  <a:gd name="T43" fmla="*/ 60 h 85"/>
                  <a:gd name="T44" fmla="*/ 79 w 84"/>
                  <a:gd name="T45" fmla="*/ 64 h 85"/>
                  <a:gd name="T46" fmla="*/ 44 w 84"/>
                  <a:gd name="T47" fmla="*/ 45 h 85"/>
                  <a:gd name="T48" fmla="*/ 58 w 84"/>
                  <a:gd name="T49" fmla="*/ 83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5">
                    <a:moveTo>
                      <a:pt x="58" y="83"/>
                    </a:moveTo>
                    <a:lnTo>
                      <a:pt x="52" y="85"/>
                    </a:lnTo>
                    <a:lnTo>
                      <a:pt x="42" y="46"/>
                    </a:lnTo>
                    <a:lnTo>
                      <a:pt x="25" y="83"/>
                    </a:lnTo>
                    <a:lnTo>
                      <a:pt x="19" y="81"/>
                    </a:lnTo>
                    <a:lnTo>
                      <a:pt x="38" y="45"/>
                    </a:lnTo>
                    <a:lnTo>
                      <a:pt x="2" y="58"/>
                    </a:lnTo>
                    <a:lnTo>
                      <a:pt x="0" y="54"/>
                    </a:lnTo>
                    <a:lnTo>
                      <a:pt x="38" y="43"/>
                    </a:lnTo>
                    <a:lnTo>
                      <a:pt x="2" y="25"/>
                    </a:lnTo>
                    <a:lnTo>
                      <a:pt x="6" y="20"/>
                    </a:lnTo>
                    <a:lnTo>
                      <a:pt x="38" y="39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42" y="39"/>
                    </a:lnTo>
                    <a:lnTo>
                      <a:pt x="59" y="2"/>
                    </a:lnTo>
                    <a:lnTo>
                      <a:pt x="63" y="4"/>
                    </a:lnTo>
                    <a:lnTo>
                      <a:pt x="44" y="39"/>
                    </a:lnTo>
                    <a:lnTo>
                      <a:pt x="82" y="25"/>
                    </a:lnTo>
                    <a:lnTo>
                      <a:pt x="84" y="31"/>
                    </a:lnTo>
                    <a:lnTo>
                      <a:pt x="46" y="43"/>
                    </a:lnTo>
                    <a:lnTo>
                      <a:pt x="82" y="60"/>
                    </a:lnTo>
                    <a:lnTo>
                      <a:pt x="79" y="64"/>
                    </a:lnTo>
                    <a:lnTo>
                      <a:pt x="44" y="45"/>
                    </a:lnTo>
                    <a:lnTo>
                      <a:pt x="58" y="8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" name="Freeform 76"/>
              <p:cNvSpPr>
                <a:spLocks/>
              </p:cNvSpPr>
              <p:nvPr/>
            </p:nvSpPr>
            <p:spPr bwMode="auto">
              <a:xfrm>
                <a:off x="3178" y="2308"/>
                <a:ext cx="82" cy="86"/>
              </a:xfrm>
              <a:custGeom>
                <a:avLst/>
                <a:gdLst>
                  <a:gd name="T0" fmla="*/ 25 w 82"/>
                  <a:gd name="T1" fmla="*/ 84 h 86"/>
                  <a:gd name="T2" fmla="*/ 31 w 82"/>
                  <a:gd name="T3" fmla="*/ 86 h 86"/>
                  <a:gd name="T4" fmla="*/ 42 w 82"/>
                  <a:gd name="T5" fmla="*/ 46 h 86"/>
                  <a:gd name="T6" fmla="*/ 59 w 82"/>
                  <a:gd name="T7" fmla="*/ 82 h 86"/>
                  <a:gd name="T8" fmla="*/ 63 w 82"/>
                  <a:gd name="T9" fmla="*/ 80 h 86"/>
                  <a:gd name="T10" fmla="*/ 44 w 82"/>
                  <a:gd name="T11" fmla="*/ 46 h 86"/>
                  <a:gd name="T12" fmla="*/ 80 w 82"/>
                  <a:gd name="T13" fmla="*/ 59 h 86"/>
                  <a:gd name="T14" fmla="*/ 82 w 82"/>
                  <a:gd name="T15" fmla="*/ 53 h 86"/>
                  <a:gd name="T16" fmla="*/ 44 w 82"/>
                  <a:gd name="T17" fmla="*/ 42 h 86"/>
                  <a:gd name="T18" fmla="*/ 80 w 82"/>
                  <a:gd name="T19" fmla="*/ 25 h 86"/>
                  <a:gd name="T20" fmla="*/ 79 w 82"/>
                  <a:gd name="T21" fmla="*/ 19 h 86"/>
                  <a:gd name="T22" fmla="*/ 44 w 82"/>
                  <a:gd name="T23" fmla="*/ 38 h 86"/>
                  <a:gd name="T24" fmla="*/ 57 w 82"/>
                  <a:gd name="T25" fmla="*/ 2 h 86"/>
                  <a:gd name="T26" fmla="*/ 52 w 82"/>
                  <a:gd name="T27" fmla="*/ 0 h 86"/>
                  <a:gd name="T28" fmla="*/ 42 w 82"/>
                  <a:gd name="T29" fmla="*/ 38 h 86"/>
                  <a:gd name="T30" fmla="*/ 25 w 82"/>
                  <a:gd name="T31" fmla="*/ 2 h 86"/>
                  <a:gd name="T32" fmla="*/ 19 w 82"/>
                  <a:gd name="T33" fmla="*/ 4 h 86"/>
                  <a:gd name="T34" fmla="*/ 38 w 82"/>
                  <a:gd name="T35" fmla="*/ 40 h 86"/>
                  <a:gd name="T36" fmla="*/ 0 w 82"/>
                  <a:gd name="T37" fmla="*/ 27 h 86"/>
                  <a:gd name="T38" fmla="*/ 0 w 82"/>
                  <a:gd name="T39" fmla="*/ 30 h 86"/>
                  <a:gd name="T40" fmla="*/ 38 w 82"/>
                  <a:gd name="T41" fmla="*/ 42 h 86"/>
                  <a:gd name="T42" fmla="*/ 2 w 82"/>
                  <a:gd name="T43" fmla="*/ 59 h 86"/>
                  <a:gd name="T44" fmla="*/ 4 w 82"/>
                  <a:gd name="T45" fmla="*/ 63 h 86"/>
                  <a:gd name="T46" fmla="*/ 38 w 82"/>
                  <a:gd name="T47" fmla="*/ 46 h 86"/>
                  <a:gd name="T48" fmla="*/ 25 w 82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2" h="86">
                    <a:moveTo>
                      <a:pt x="25" y="84"/>
                    </a:moveTo>
                    <a:lnTo>
                      <a:pt x="31" y="86"/>
                    </a:lnTo>
                    <a:lnTo>
                      <a:pt x="42" y="46"/>
                    </a:lnTo>
                    <a:lnTo>
                      <a:pt x="59" y="82"/>
                    </a:lnTo>
                    <a:lnTo>
                      <a:pt x="63" y="80"/>
                    </a:lnTo>
                    <a:lnTo>
                      <a:pt x="44" y="46"/>
                    </a:lnTo>
                    <a:lnTo>
                      <a:pt x="80" y="59"/>
                    </a:lnTo>
                    <a:lnTo>
                      <a:pt x="82" y="53"/>
                    </a:lnTo>
                    <a:lnTo>
                      <a:pt x="44" y="42"/>
                    </a:lnTo>
                    <a:lnTo>
                      <a:pt x="80" y="25"/>
                    </a:lnTo>
                    <a:lnTo>
                      <a:pt x="79" y="19"/>
                    </a:lnTo>
                    <a:lnTo>
                      <a:pt x="44" y="38"/>
                    </a:lnTo>
                    <a:lnTo>
                      <a:pt x="57" y="2"/>
                    </a:lnTo>
                    <a:lnTo>
                      <a:pt x="52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38" y="40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38" y="42"/>
                    </a:lnTo>
                    <a:lnTo>
                      <a:pt x="2" y="59"/>
                    </a:lnTo>
                    <a:lnTo>
                      <a:pt x="4" y="63"/>
                    </a:lnTo>
                    <a:lnTo>
                      <a:pt x="38" y="46"/>
                    </a:lnTo>
                    <a:lnTo>
                      <a:pt x="25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" name="Freeform 77"/>
              <p:cNvSpPr>
                <a:spLocks/>
              </p:cNvSpPr>
              <p:nvPr/>
            </p:nvSpPr>
            <p:spPr bwMode="auto">
              <a:xfrm>
                <a:off x="3178" y="2308"/>
                <a:ext cx="82" cy="86"/>
              </a:xfrm>
              <a:custGeom>
                <a:avLst/>
                <a:gdLst>
                  <a:gd name="T0" fmla="*/ 25 w 82"/>
                  <a:gd name="T1" fmla="*/ 84 h 86"/>
                  <a:gd name="T2" fmla="*/ 31 w 82"/>
                  <a:gd name="T3" fmla="*/ 86 h 86"/>
                  <a:gd name="T4" fmla="*/ 42 w 82"/>
                  <a:gd name="T5" fmla="*/ 46 h 86"/>
                  <a:gd name="T6" fmla="*/ 59 w 82"/>
                  <a:gd name="T7" fmla="*/ 82 h 86"/>
                  <a:gd name="T8" fmla="*/ 63 w 82"/>
                  <a:gd name="T9" fmla="*/ 80 h 86"/>
                  <a:gd name="T10" fmla="*/ 44 w 82"/>
                  <a:gd name="T11" fmla="*/ 46 h 86"/>
                  <a:gd name="T12" fmla="*/ 80 w 82"/>
                  <a:gd name="T13" fmla="*/ 59 h 86"/>
                  <a:gd name="T14" fmla="*/ 82 w 82"/>
                  <a:gd name="T15" fmla="*/ 53 h 86"/>
                  <a:gd name="T16" fmla="*/ 44 w 82"/>
                  <a:gd name="T17" fmla="*/ 42 h 86"/>
                  <a:gd name="T18" fmla="*/ 80 w 82"/>
                  <a:gd name="T19" fmla="*/ 25 h 86"/>
                  <a:gd name="T20" fmla="*/ 79 w 82"/>
                  <a:gd name="T21" fmla="*/ 19 h 86"/>
                  <a:gd name="T22" fmla="*/ 44 w 82"/>
                  <a:gd name="T23" fmla="*/ 38 h 86"/>
                  <a:gd name="T24" fmla="*/ 57 w 82"/>
                  <a:gd name="T25" fmla="*/ 2 h 86"/>
                  <a:gd name="T26" fmla="*/ 52 w 82"/>
                  <a:gd name="T27" fmla="*/ 0 h 86"/>
                  <a:gd name="T28" fmla="*/ 42 w 82"/>
                  <a:gd name="T29" fmla="*/ 38 h 86"/>
                  <a:gd name="T30" fmla="*/ 25 w 82"/>
                  <a:gd name="T31" fmla="*/ 2 h 86"/>
                  <a:gd name="T32" fmla="*/ 19 w 82"/>
                  <a:gd name="T33" fmla="*/ 4 h 86"/>
                  <a:gd name="T34" fmla="*/ 38 w 82"/>
                  <a:gd name="T35" fmla="*/ 40 h 86"/>
                  <a:gd name="T36" fmla="*/ 0 w 82"/>
                  <a:gd name="T37" fmla="*/ 27 h 86"/>
                  <a:gd name="T38" fmla="*/ 0 w 82"/>
                  <a:gd name="T39" fmla="*/ 30 h 86"/>
                  <a:gd name="T40" fmla="*/ 38 w 82"/>
                  <a:gd name="T41" fmla="*/ 42 h 86"/>
                  <a:gd name="T42" fmla="*/ 2 w 82"/>
                  <a:gd name="T43" fmla="*/ 59 h 86"/>
                  <a:gd name="T44" fmla="*/ 4 w 82"/>
                  <a:gd name="T45" fmla="*/ 63 h 86"/>
                  <a:gd name="T46" fmla="*/ 38 w 82"/>
                  <a:gd name="T47" fmla="*/ 46 h 86"/>
                  <a:gd name="T48" fmla="*/ 25 w 82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2" h="86">
                    <a:moveTo>
                      <a:pt x="25" y="84"/>
                    </a:moveTo>
                    <a:lnTo>
                      <a:pt x="31" y="86"/>
                    </a:lnTo>
                    <a:lnTo>
                      <a:pt x="42" y="46"/>
                    </a:lnTo>
                    <a:lnTo>
                      <a:pt x="59" y="82"/>
                    </a:lnTo>
                    <a:lnTo>
                      <a:pt x="63" y="80"/>
                    </a:lnTo>
                    <a:lnTo>
                      <a:pt x="44" y="46"/>
                    </a:lnTo>
                    <a:lnTo>
                      <a:pt x="80" y="59"/>
                    </a:lnTo>
                    <a:lnTo>
                      <a:pt x="82" y="53"/>
                    </a:lnTo>
                    <a:lnTo>
                      <a:pt x="44" y="42"/>
                    </a:lnTo>
                    <a:lnTo>
                      <a:pt x="80" y="25"/>
                    </a:lnTo>
                    <a:lnTo>
                      <a:pt x="79" y="19"/>
                    </a:lnTo>
                    <a:lnTo>
                      <a:pt x="44" y="38"/>
                    </a:lnTo>
                    <a:lnTo>
                      <a:pt x="57" y="2"/>
                    </a:lnTo>
                    <a:lnTo>
                      <a:pt x="52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38" y="40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38" y="42"/>
                    </a:lnTo>
                    <a:lnTo>
                      <a:pt x="2" y="59"/>
                    </a:lnTo>
                    <a:lnTo>
                      <a:pt x="4" y="63"/>
                    </a:lnTo>
                    <a:lnTo>
                      <a:pt x="38" y="46"/>
                    </a:lnTo>
                    <a:lnTo>
                      <a:pt x="25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" name="Freeform 78"/>
              <p:cNvSpPr>
                <a:spLocks/>
              </p:cNvSpPr>
              <p:nvPr/>
            </p:nvSpPr>
            <p:spPr bwMode="auto">
              <a:xfrm>
                <a:off x="4082" y="2187"/>
                <a:ext cx="84" cy="84"/>
              </a:xfrm>
              <a:custGeom>
                <a:avLst/>
                <a:gdLst>
                  <a:gd name="T0" fmla="*/ 57 w 84"/>
                  <a:gd name="T1" fmla="*/ 84 h 84"/>
                  <a:gd name="T2" fmla="*/ 53 w 84"/>
                  <a:gd name="T3" fmla="*/ 84 h 84"/>
                  <a:gd name="T4" fmla="*/ 42 w 84"/>
                  <a:gd name="T5" fmla="*/ 46 h 84"/>
                  <a:gd name="T6" fmla="*/ 25 w 84"/>
                  <a:gd name="T7" fmla="*/ 82 h 84"/>
                  <a:gd name="T8" fmla="*/ 19 w 84"/>
                  <a:gd name="T9" fmla="*/ 80 h 84"/>
                  <a:gd name="T10" fmla="*/ 40 w 84"/>
                  <a:gd name="T11" fmla="*/ 44 h 84"/>
                  <a:gd name="T12" fmla="*/ 2 w 84"/>
                  <a:gd name="T13" fmla="*/ 59 h 84"/>
                  <a:gd name="T14" fmla="*/ 0 w 84"/>
                  <a:gd name="T15" fmla="*/ 54 h 84"/>
                  <a:gd name="T16" fmla="*/ 38 w 84"/>
                  <a:gd name="T17" fmla="*/ 42 h 84"/>
                  <a:gd name="T18" fmla="*/ 2 w 84"/>
                  <a:gd name="T19" fmla="*/ 25 h 84"/>
                  <a:gd name="T20" fmla="*/ 5 w 84"/>
                  <a:gd name="T21" fmla="*/ 19 h 84"/>
                  <a:gd name="T22" fmla="*/ 40 w 84"/>
                  <a:gd name="T23" fmla="*/ 38 h 84"/>
                  <a:gd name="T24" fmla="*/ 25 w 84"/>
                  <a:gd name="T25" fmla="*/ 2 h 84"/>
                  <a:gd name="T26" fmla="*/ 30 w 84"/>
                  <a:gd name="T27" fmla="*/ 0 h 84"/>
                  <a:gd name="T28" fmla="*/ 42 w 84"/>
                  <a:gd name="T29" fmla="*/ 38 h 84"/>
                  <a:gd name="T30" fmla="*/ 59 w 84"/>
                  <a:gd name="T31" fmla="*/ 2 h 84"/>
                  <a:gd name="T32" fmla="*/ 63 w 84"/>
                  <a:gd name="T33" fmla="*/ 4 h 84"/>
                  <a:gd name="T34" fmla="*/ 44 w 84"/>
                  <a:gd name="T35" fmla="*/ 40 h 84"/>
                  <a:gd name="T36" fmla="*/ 82 w 84"/>
                  <a:gd name="T37" fmla="*/ 27 h 84"/>
                  <a:gd name="T38" fmla="*/ 84 w 84"/>
                  <a:gd name="T39" fmla="*/ 31 h 84"/>
                  <a:gd name="T40" fmla="*/ 46 w 84"/>
                  <a:gd name="T41" fmla="*/ 42 h 84"/>
                  <a:gd name="T42" fmla="*/ 82 w 84"/>
                  <a:gd name="T43" fmla="*/ 59 h 84"/>
                  <a:gd name="T44" fmla="*/ 80 w 84"/>
                  <a:gd name="T45" fmla="*/ 63 h 84"/>
                  <a:gd name="T46" fmla="*/ 44 w 84"/>
                  <a:gd name="T47" fmla="*/ 44 h 84"/>
                  <a:gd name="T48" fmla="*/ 57 w 84"/>
                  <a:gd name="T49" fmla="*/ 84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7" y="84"/>
                    </a:moveTo>
                    <a:lnTo>
                      <a:pt x="53" y="84"/>
                    </a:lnTo>
                    <a:lnTo>
                      <a:pt x="42" y="46"/>
                    </a:lnTo>
                    <a:lnTo>
                      <a:pt x="25" y="82"/>
                    </a:lnTo>
                    <a:lnTo>
                      <a:pt x="19" y="80"/>
                    </a:lnTo>
                    <a:lnTo>
                      <a:pt x="40" y="44"/>
                    </a:lnTo>
                    <a:lnTo>
                      <a:pt x="2" y="59"/>
                    </a:lnTo>
                    <a:lnTo>
                      <a:pt x="0" y="54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5" y="19"/>
                    </a:lnTo>
                    <a:lnTo>
                      <a:pt x="40" y="38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3" y="4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1"/>
                    </a:lnTo>
                    <a:lnTo>
                      <a:pt x="46" y="42"/>
                    </a:lnTo>
                    <a:lnTo>
                      <a:pt x="82" y="59"/>
                    </a:lnTo>
                    <a:lnTo>
                      <a:pt x="80" y="63"/>
                    </a:lnTo>
                    <a:lnTo>
                      <a:pt x="44" y="44"/>
                    </a:lnTo>
                    <a:lnTo>
                      <a:pt x="57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" name="Freeform 79"/>
              <p:cNvSpPr>
                <a:spLocks/>
              </p:cNvSpPr>
              <p:nvPr/>
            </p:nvSpPr>
            <p:spPr bwMode="auto">
              <a:xfrm>
                <a:off x="4082" y="2187"/>
                <a:ext cx="84" cy="84"/>
              </a:xfrm>
              <a:custGeom>
                <a:avLst/>
                <a:gdLst>
                  <a:gd name="T0" fmla="*/ 57 w 84"/>
                  <a:gd name="T1" fmla="*/ 84 h 84"/>
                  <a:gd name="T2" fmla="*/ 53 w 84"/>
                  <a:gd name="T3" fmla="*/ 84 h 84"/>
                  <a:gd name="T4" fmla="*/ 42 w 84"/>
                  <a:gd name="T5" fmla="*/ 46 h 84"/>
                  <a:gd name="T6" fmla="*/ 25 w 84"/>
                  <a:gd name="T7" fmla="*/ 82 h 84"/>
                  <a:gd name="T8" fmla="*/ 19 w 84"/>
                  <a:gd name="T9" fmla="*/ 80 h 84"/>
                  <a:gd name="T10" fmla="*/ 40 w 84"/>
                  <a:gd name="T11" fmla="*/ 44 h 84"/>
                  <a:gd name="T12" fmla="*/ 2 w 84"/>
                  <a:gd name="T13" fmla="*/ 59 h 84"/>
                  <a:gd name="T14" fmla="*/ 0 w 84"/>
                  <a:gd name="T15" fmla="*/ 54 h 84"/>
                  <a:gd name="T16" fmla="*/ 38 w 84"/>
                  <a:gd name="T17" fmla="*/ 42 h 84"/>
                  <a:gd name="T18" fmla="*/ 2 w 84"/>
                  <a:gd name="T19" fmla="*/ 25 h 84"/>
                  <a:gd name="T20" fmla="*/ 5 w 84"/>
                  <a:gd name="T21" fmla="*/ 19 h 84"/>
                  <a:gd name="T22" fmla="*/ 40 w 84"/>
                  <a:gd name="T23" fmla="*/ 38 h 84"/>
                  <a:gd name="T24" fmla="*/ 25 w 84"/>
                  <a:gd name="T25" fmla="*/ 2 h 84"/>
                  <a:gd name="T26" fmla="*/ 30 w 84"/>
                  <a:gd name="T27" fmla="*/ 0 h 84"/>
                  <a:gd name="T28" fmla="*/ 42 w 84"/>
                  <a:gd name="T29" fmla="*/ 38 h 84"/>
                  <a:gd name="T30" fmla="*/ 59 w 84"/>
                  <a:gd name="T31" fmla="*/ 2 h 84"/>
                  <a:gd name="T32" fmla="*/ 63 w 84"/>
                  <a:gd name="T33" fmla="*/ 4 h 84"/>
                  <a:gd name="T34" fmla="*/ 44 w 84"/>
                  <a:gd name="T35" fmla="*/ 40 h 84"/>
                  <a:gd name="T36" fmla="*/ 82 w 84"/>
                  <a:gd name="T37" fmla="*/ 27 h 84"/>
                  <a:gd name="T38" fmla="*/ 84 w 84"/>
                  <a:gd name="T39" fmla="*/ 31 h 84"/>
                  <a:gd name="T40" fmla="*/ 46 w 84"/>
                  <a:gd name="T41" fmla="*/ 42 h 84"/>
                  <a:gd name="T42" fmla="*/ 82 w 84"/>
                  <a:gd name="T43" fmla="*/ 59 h 84"/>
                  <a:gd name="T44" fmla="*/ 80 w 84"/>
                  <a:gd name="T45" fmla="*/ 63 h 84"/>
                  <a:gd name="T46" fmla="*/ 44 w 84"/>
                  <a:gd name="T47" fmla="*/ 44 h 84"/>
                  <a:gd name="T48" fmla="*/ 57 w 84"/>
                  <a:gd name="T49" fmla="*/ 84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7" y="84"/>
                    </a:moveTo>
                    <a:lnTo>
                      <a:pt x="53" y="84"/>
                    </a:lnTo>
                    <a:lnTo>
                      <a:pt x="42" y="46"/>
                    </a:lnTo>
                    <a:lnTo>
                      <a:pt x="25" y="82"/>
                    </a:lnTo>
                    <a:lnTo>
                      <a:pt x="19" y="80"/>
                    </a:lnTo>
                    <a:lnTo>
                      <a:pt x="40" y="44"/>
                    </a:lnTo>
                    <a:lnTo>
                      <a:pt x="2" y="59"/>
                    </a:lnTo>
                    <a:lnTo>
                      <a:pt x="0" y="54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5" y="19"/>
                    </a:lnTo>
                    <a:lnTo>
                      <a:pt x="40" y="38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3" y="4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1"/>
                    </a:lnTo>
                    <a:lnTo>
                      <a:pt x="46" y="42"/>
                    </a:lnTo>
                    <a:lnTo>
                      <a:pt x="82" y="59"/>
                    </a:lnTo>
                    <a:lnTo>
                      <a:pt x="80" y="63"/>
                    </a:lnTo>
                    <a:lnTo>
                      <a:pt x="44" y="44"/>
                    </a:lnTo>
                    <a:lnTo>
                      <a:pt x="57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" name="Freeform 80"/>
              <p:cNvSpPr>
                <a:spLocks/>
              </p:cNvSpPr>
              <p:nvPr/>
            </p:nvSpPr>
            <p:spPr bwMode="auto">
              <a:xfrm>
                <a:off x="3241" y="2179"/>
                <a:ext cx="85" cy="87"/>
              </a:xfrm>
              <a:custGeom>
                <a:avLst/>
                <a:gdLst>
                  <a:gd name="T0" fmla="*/ 27 w 85"/>
                  <a:gd name="T1" fmla="*/ 85 h 87"/>
                  <a:gd name="T2" fmla="*/ 33 w 85"/>
                  <a:gd name="T3" fmla="*/ 87 h 87"/>
                  <a:gd name="T4" fmla="*/ 44 w 85"/>
                  <a:gd name="T5" fmla="*/ 46 h 87"/>
                  <a:gd name="T6" fmla="*/ 60 w 85"/>
                  <a:gd name="T7" fmla="*/ 83 h 87"/>
                  <a:gd name="T8" fmla="*/ 65 w 85"/>
                  <a:gd name="T9" fmla="*/ 81 h 87"/>
                  <a:gd name="T10" fmla="*/ 46 w 85"/>
                  <a:gd name="T11" fmla="*/ 46 h 87"/>
                  <a:gd name="T12" fmla="*/ 83 w 85"/>
                  <a:gd name="T13" fmla="*/ 60 h 87"/>
                  <a:gd name="T14" fmla="*/ 85 w 85"/>
                  <a:gd name="T15" fmla="*/ 54 h 87"/>
                  <a:gd name="T16" fmla="*/ 46 w 85"/>
                  <a:gd name="T17" fmla="*/ 42 h 87"/>
                  <a:gd name="T18" fmla="*/ 83 w 85"/>
                  <a:gd name="T19" fmla="*/ 25 h 87"/>
                  <a:gd name="T20" fmla="*/ 81 w 85"/>
                  <a:gd name="T21" fmla="*/ 19 h 87"/>
                  <a:gd name="T22" fmla="*/ 46 w 85"/>
                  <a:gd name="T23" fmla="*/ 41 h 87"/>
                  <a:gd name="T24" fmla="*/ 60 w 85"/>
                  <a:gd name="T25" fmla="*/ 2 h 87"/>
                  <a:gd name="T26" fmla="*/ 54 w 85"/>
                  <a:gd name="T27" fmla="*/ 0 h 87"/>
                  <a:gd name="T28" fmla="*/ 42 w 85"/>
                  <a:gd name="T29" fmla="*/ 39 h 87"/>
                  <a:gd name="T30" fmla="*/ 27 w 85"/>
                  <a:gd name="T31" fmla="*/ 2 h 87"/>
                  <a:gd name="T32" fmla="*/ 21 w 85"/>
                  <a:gd name="T33" fmla="*/ 4 h 87"/>
                  <a:gd name="T34" fmla="*/ 40 w 85"/>
                  <a:gd name="T35" fmla="*/ 41 h 87"/>
                  <a:gd name="T36" fmla="*/ 2 w 85"/>
                  <a:gd name="T37" fmla="*/ 27 h 87"/>
                  <a:gd name="T38" fmla="*/ 0 w 85"/>
                  <a:gd name="T39" fmla="*/ 33 h 87"/>
                  <a:gd name="T40" fmla="*/ 40 w 85"/>
                  <a:gd name="T41" fmla="*/ 42 h 87"/>
                  <a:gd name="T42" fmla="*/ 2 w 85"/>
                  <a:gd name="T43" fmla="*/ 60 h 87"/>
                  <a:gd name="T44" fmla="*/ 6 w 85"/>
                  <a:gd name="T45" fmla="*/ 65 h 87"/>
                  <a:gd name="T46" fmla="*/ 40 w 85"/>
                  <a:gd name="T47" fmla="*/ 46 h 87"/>
                  <a:gd name="T48" fmla="*/ 27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27" y="85"/>
                    </a:moveTo>
                    <a:lnTo>
                      <a:pt x="33" y="87"/>
                    </a:lnTo>
                    <a:lnTo>
                      <a:pt x="44" y="46"/>
                    </a:lnTo>
                    <a:lnTo>
                      <a:pt x="60" y="83"/>
                    </a:lnTo>
                    <a:lnTo>
                      <a:pt x="65" y="81"/>
                    </a:lnTo>
                    <a:lnTo>
                      <a:pt x="46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6" y="42"/>
                    </a:lnTo>
                    <a:lnTo>
                      <a:pt x="83" y="25"/>
                    </a:lnTo>
                    <a:lnTo>
                      <a:pt x="81" y="19"/>
                    </a:lnTo>
                    <a:lnTo>
                      <a:pt x="46" y="41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2" y="39"/>
                    </a:lnTo>
                    <a:lnTo>
                      <a:pt x="27" y="2"/>
                    </a:lnTo>
                    <a:lnTo>
                      <a:pt x="21" y="4"/>
                    </a:lnTo>
                    <a:lnTo>
                      <a:pt x="40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40" y="42"/>
                    </a:lnTo>
                    <a:lnTo>
                      <a:pt x="2" y="60"/>
                    </a:lnTo>
                    <a:lnTo>
                      <a:pt x="6" y="65"/>
                    </a:lnTo>
                    <a:lnTo>
                      <a:pt x="40" y="46"/>
                    </a:lnTo>
                    <a:lnTo>
                      <a:pt x="27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" name="Freeform 81"/>
              <p:cNvSpPr>
                <a:spLocks/>
              </p:cNvSpPr>
              <p:nvPr/>
            </p:nvSpPr>
            <p:spPr bwMode="auto">
              <a:xfrm>
                <a:off x="3241" y="2179"/>
                <a:ext cx="85" cy="87"/>
              </a:xfrm>
              <a:custGeom>
                <a:avLst/>
                <a:gdLst>
                  <a:gd name="T0" fmla="*/ 27 w 85"/>
                  <a:gd name="T1" fmla="*/ 85 h 87"/>
                  <a:gd name="T2" fmla="*/ 33 w 85"/>
                  <a:gd name="T3" fmla="*/ 87 h 87"/>
                  <a:gd name="T4" fmla="*/ 44 w 85"/>
                  <a:gd name="T5" fmla="*/ 46 h 87"/>
                  <a:gd name="T6" fmla="*/ 60 w 85"/>
                  <a:gd name="T7" fmla="*/ 83 h 87"/>
                  <a:gd name="T8" fmla="*/ 65 w 85"/>
                  <a:gd name="T9" fmla="*/ 81 h 87"/>
                  <a:gd name="T10" fmla="*/ 46 w 85"/>
                  <a:gd name="T11" fmla="*/ 46 h 87"/>
                  <a:gd name="T12" fmla="*/ 83 w 85"/>
                  <a:gd name="T13" fmla="*/ 60 h 87"/>
                  <a:gd name="T14" fmla="*/ 85 w 85"/>
                  <a:gd name="T15" fmla="*/ 54 h 87"/>
                  <a:gd name="T16" fmla="*/ 46 w 85"/>
                  <a:gd name="T17" fmla="*/ 42 h 87"/>
                  <a:gd name="T18" fmla="*/ 83 w 85"/>
                  <a:gd name="T19" fmla="*/ 25 h 87"/>
                  <a:gd name="T20" fmla="*/ 81 w 85"/>
                  <a:gd name="T21" fmla="*/ 19 h 87"/>
                  <a:gd name="T22" fmla="*/ 46 w 85"/>
                  <a:gd name="T23" fmla="*/ 41 h 87"/>
                  <a:gd name="T24" fmla="*/ 60 w 85"/>
                  <a:gd name="T25" fmla="*/ 2 h 87"/>
                  <a:gd name="T26" fmla="*/ 54 w 85"/>
                  <a:gd name="T27" fmla="*/ 0 h 87"/>
                  <a:gd name="T28" fmla="*/ 42 w 85"/>
                  <a:gd name="T29" fmla="*/ 39 h 87"/>
                  <a:gd name="T30" fmla="*/ 27 w 85"/>
                  <a:gd name="T31" fmla="*/ 2 h 87"/>
                  <a:gd name="T32" fmla="*/ 21 w 85"/>
                  <a:gd name="T33" fmla="*/ 4 h 87"/>
                  <a:gd name="T34" fmla="*/ 40 w 85"/>
                  <a:gd name="T35" fmla="*/ 41 h 87"/>
                  <a:gd name="T36" fmla="*/ 2 w 85"/>
                  <a:gd name="T37" fmla="*/ 27 h 87"/>
                  <a:gd name="T38" fmla="*/ 0 w 85"/>
                  <a:gd name="T39" fmla="*/ 33 h 87"/>
                  <a:gd name="T40" fmla="*/ 40 w 85"/>
                  <a:gd name="T41" fmla="*/ 42 h 87"/>
                  <a:gd name="T42" fmla="*/ 2 w 85"/>
                  <a:gd name="T43" fmla="*/ 60 h 87"/>
                  <a:gd name="T44" fmla="*/ 6 w 85"/>
                  <a:gd name="T45" fmla="*/ 65 h 87"/>
                  <a:gd name="T46" fmla="*/ 40 w 85"/>
                  <a:gd name="T47" fmla="*/ 46 h 87"/>
                  <a:gd name="T48" fmla="*/ 27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27" y="85"/>
                    </a:moveTo>
                    <a:lnTo>
                      <a:pt x="33" y="87"/>
                    </a:lnTo>
                    <a:lnTo>
                      <a:pt x="44" y="46"/>
                    </a:lnTo>
                    <a:lnTo>
                      <a:pt x="60" y="83"/>
                    </a:lnTo>
                    <a:lnTo>
                      <a:pt x="65" y="81"/>
                    </a:lnTo>
                    <a:lnTo>
                      <a:pt x="46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6" y="42"/>
                    </a:lnTo>
                    <a:lnTo>
                      <a:pt x="83" y="25"/>
                    </a:lnTo>
                    <a:lnTo>
                      <a:pt x="81" y="19"/>
                    </a:lnTo>
                    <a:lnTo>
                      <a:pt x="46" y="41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2" y="39"/>
                    </a:lnTo>
                    <a:lnTo>
                      <a:pt x="27" y="2"/>
                    </a:lnTo>
                    <a:lnTo>
                      <a:pt x="21" y="4"/>
                    </a:lnTo>
                    <a:lnTo>
                      <a:pt x="40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40" y="42"/>
                    </a:lnTo>
                    <a:lnTo>
                      <a:pt x="2" y="60"/>
                    </a:lnTo>
                    <a:lnTo>
                      <a:pt x="6" y="65"/>
                    </a:lnTo>
                    <a:lnTo>
                      <a:pt x="40" y="46"/>
                    </a:lnTo>
                    <a:lnTo>
                      <a:pt x="27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" name="Freeform 82"/>
              <p:cNvSpPr>
                <a:spLocks/>
              </p:cNvSpPr>
              <p:nvPr/>
            </p:nvSpPr>
            <p:spPr bwMode="auto">
              <a:xfrm>
                <a:off x="4226" y="2158"/>
                <a:ext cx="84" cy="85"/>
              </a:xfrm>
              <a:custGeom>
                <a:avLst/>
                <a:gdLst>
                  <a:gd name="T0" fmla="*/ 59 w 84"/>
                  <a:gd name="T1" fmla="*/ 83 h 85"/>
                  <a:gd name="T2" fmla="*/ 53 w 84"/>
                  <a:gd name="T3" fmla="*/ 85 h 85"/>
                  <a:gd name="T4" fmla="*/ 42 w 84"/>
                  <a:gd name="T5" fmla="*/ 46 h 85"/>
                  <a:gd name="T6" fmla="*/ 25 w 84"/>
                  <a:gd name="T7" fmla="*/ 83 h 85"/>
                  <a:gd name="T8" fmla="*/ 21 w 84"/>
                  <a:gd name="T9" fmla="*/ 81 h 85"/>
                  <a:gd name="T10" fmla="*/ 40 w 84"/>
                  <a:gd name="T11" fmla="*/ 44 h 85"/>
                  <a:gd name="T12" fmla="*/ 2 w 84"/>
                  <a:gd name="T13" fmla="*/ 60 h 85"/>
                  <a:gd name="T14" fmla="*/ 0 w 84"/>
                  <a:gd name="T15" fmla="*/ 54 h 85"/>
                  <a:gd name="T16" fmla="*/ 38 w 84"/>
                  <a:gd name="T17" fmla="*/ 42 h 85"/>
                  <a:gd name="T18" fmla="*/ 2 w 84"/>
                  <a:gd name="T19" fmla="*/ 25 h 85"/>
                  <a:gd name="T20" fmla="*/ 5 w 84"/>
                  <a:gd name="T21" fmla="*/ 19 h 85"/>
                  <a:gd name="T22" fmla="*/ 40 w 84"/>
                  <a:gd name="T23" fmla="*/ 38 h 85"/>
                  <a:gd name="T24" fmla="*/ 27 w 84"/>
                  <a:gd name="T25" fmla="*/ 2 h 85"/>
                  <a:gd name="T26" fmla="*/ 30 w 84"/>
                  <a:gd name="T27" fmla="*/ 0 h 85"/>
                  <a:gd name="T28" fmla="*/ 42 w 84"/>
                  <a:gd name="T29" fmla="*/ 38 h 85"/>
                  <a:gd name="T30" fmla="*/ 59 w 84"/>
                  <a:gd name="T31" fmla="*/ 2 h 85"/>
                  <a:gd name="T32" fmla="*/ 65 w 84"/>
                  <a:gd name="T33" fmla="*/ 4 h 85"/>
                  <a:gd name="T34" fmla="*/ 44 w 84"/>
                  <a:gd name="T35" fmla="*/ 40 h 85"/>
                  <a:gd name="T36" fmla="*/ 82 w 84"/>
                  <a:gd name="T37" fmla="*/ 27 h 85"/>
                  <a:gd name="T38" fmla="*/ 84 w 84"/>
                  <a:gd name="T39" fmla="*/ 31 h 85"/>
                  <a:gd name="T40" fmla="*/ 46 w 84"/>
                  <a:gd name="T41" fmla="*/ 42 h 85"/>
                  <a:gd name="T42" fmla="*/ 82 w 84"/>
                  <a:gd name="T43" fmla="*/ 60 h 85"/>
                  <a:gd name="T44" fmla="*/ 80 w 84"/>
                  <a:gd name="T45" fmla="*/ 63 h 85"/>
                  <a:gd name="T46" fmla="*/ 44 w 84"/>
                  <a:gd name="T47" fmla="*/ 44 h 85"/>
                  <a:gd name="T48" fmla="*/ 59 w 84"/>
                  <a:gd name="T49" fmla="*/ 83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5">
                    <a:moveTo>
                      <a:pt x="59" y="83"/>
                    </a:moveTo>
                    <a:lnTo>
                      <a:pt x="53" y="85"/>
                    </a:lnTo>
                    <a:lnTo>
                      <a:pt x="42" y="46"/>
                    </a:lnTo>
                    <a:lnTo>
                      <a:pt x="25" y="83"/>
                    </a:lnTo>
                    <a:lnTo>
                      <a:pt x="21" y="81"/>
                    </a:lnTo>
                    <a:lnTo>
                      <a:pt x="40" y="44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5" y="19"/>
                    </a:lnTo>
                    <a:lnTo>
                      <a:pt x="40" y="38"/>
                    </a:lnTo>
                    <a:lnTo>
                      <a:pt x="27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5" y="4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1"/>
                    </a:lnTo>
                    <a:lnTo>
                      <a:pt x="46" y="42"/>
                    </a:lnTo>
                    <a:lnTo>
                      <a:pt x="82" y="60"/>
                    </a:lnTo>
                    <a:lnTo>
                      <a:pt x="80" y="63"/>
                    </a:lnTo>
                    <a:lnTo>
                      <a:pt x="44" y="44"/>
                    </a:lnTo>
                    <a:lnTo>
                      <a:pt x="59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" name="Freeform 83"/>
              <p:cNvSpPr>
                <a:spLocks/>
              </p:cNvSpPr>
              <p:nvPr/>
            </p:nvSpPr>
            <p:spPr bwMode="auto">
              <a:xfrm>
                <a:off x="4226" y="2158"/>
                <a:ext cx="84" cy="85"/>
              </a:xfrm>
              <a:custGeom>
                <a:avLst/>
                <a:gdLst>
                  <a:gd name="T0" fmla="*/ 59 w 84"/>
                  <a:gd name="T1" fmla="*/ 83 h 85"/>
                  <a:gd name="T2" fmla="*/ 53 w 84"/>
                  <a:gd name="T3" fmla="*/ 85 h 85"/>
                  <a:gd name="T4" fmla="*/ 42 w 84"/>
                  <a:gd name="T5" fmla="*/ 46 h 85"/>
                  <a:gd name="T6" fmla="*/ 25 w 84"/>
                  <a:gd name="T7" fmla="*/ 83 h 85"/>
                  <a:gd name="T8" fmla="*/ 21 w 84"/>
                  <a:gd name="T9" fmla="*/ 81 h 85"/>
                  <a:gd name="T10" fmla="*/ 40 w 84"/>
                  <a:gd name="T11" fmla="*/ 44 h 85"/>
                  <a:gd name="T12" fmla="*/ 2 w 84"/>
                  <a:gd name="T13" fmla="*/ 60 h 85"/>
                  <a:gd name="T14" fmla="*/ 0 w 84"/>
                  <a:gd name="T15" fmla="*/ 54 h 85"/>
                  <a:gd name="T16" fmla="*/ 38 w 84"/>
                  <a:gd name="T17" fmla="*/ 42 h 85"/>
                  <a:gd name="T18" fmla="*/ 2 w 84"/>
                  <a:gd name="T19" fmla="*/ 25 h 85"/>
                  <a:gd name="T20" fmla="*/ 5 w 84"/>
                  <a:gd name="T21" fmla="*/ 19 h 85"/>
                  <a:gd name="T22" fmla="*/ 40 w 84"/>
                  <a:gd name="T23" fmla="*/ 38 h 85"/>
                  <a:gd name="T24" fmla="*/ 27 w 84"/>
                  <a:gd name="T25" fmla="*/ 2 h 85"/>
                  <a:gd name="T26" fmla="*/ 30 w 84"/>
                  <a:gd name="T27" fmla="*/ 0 h 85"/>
                  <a:gd name="T28" fmla="*/ 42 w 84"/>
                  <a:gd name="T29" fmla="*/ 38 h 85"/>
                  <a:gd name="T30" fmla="*/ 59 w 84"/>
                  <a:gd name="T31" fmla="*/ 2 h 85"/>
                  <a:gd name="T32" fmla="*/ 65 w 84"/>
                  <a:gd name="T33" fmla="*/ 4 h 85"/>
                  <a:gd name="T34" fmla="*/ 44 w 84"/>
                  <a:gd name="T35" fmla="*/ 40 h 85"/>
                  <a:gd name="T36" fmla="*/ 82 w 84"/>
                  <a:gd name="T37" fmla="*/ 27 h 85"/>
                  <a:gd name="T38" fmla="*/ 84 w 84"/>
                  <a:gd name="T39" fmla="*/ 31 h 85"/>
                  <a:gd name="T40" fmla="*/ 46 w 84"/>
                  <a:gd name="T41" fmla="*/ 42 h 85"/>
                  <a:gd name="T42" fmla="*/ 82 w 84"/>
                  <a:gd name="T43" fmla="*/ 60 h 85"/>
                  <a:gd name="T44" fmla="*/ 80 w 84"/>
                  <a:gd name="T45" fmla="*/ 63 h 85"/>
                  <a:gd name="T46" fmla="*/ 44 w 84"/>
                  <a:gd name="T47" fmla="*/ 44 h 85"/>
                  <a:gd name="T48" fmla="*/ 59 w 84"/>
                  <a:gd name="T49" fmla="*/ 83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5">
                    <a:moveTo>
                      <a:pt x="59" y="83"/>
                    </a:moveTo>
                    <a:lnTo>
                      <a:pt x="53" y="85"/>
                    </a:lnTo>
                    <a:lnTo>
                      <a:pt x="42" y="46"/>
                    </a:lnTo>
                    <a:lnTo>
                      <a:pt x="25" y="83"/>
                    </a:lnTo>
                    <a:lnTo>
                      <a:pt x="21" y="81"/>
                    </a:lnTo>
                    <a:lnTo>
                      <a:pt x="40" y="44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5" y="19"/>
                    </a:lnTo>
                    <a:lnTo>
                      <a:pt x="40" y="38"/>
                    </a:lnTo>
                    <a:lnTo>
                      <a:pt x="27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5" y="4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1"/>
                    </a:lnTo>
                    <a:lnTo>
                      <a:pt x="46" y="42"/>
                    </a:lnTo>
                    <a:lnTo>
                      <a:pt x="82" y="60"/>
                    </a:lnTo>
                    <a:lnTo>
                      <a:pt x="80" y="63"/>
                    </a:lnTo>
                    <a:lnTo>
                      <a:pt x="44" y="44"/>
                    </a:lnTo>
                    <a:lnTo>
                      <a:pt x="59" y="8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" name="Freeform 84"/>
              <p:cNvSpPr>
                <a:spLocks/>
              </p:cNvSpPr>
              <p:nvPr/>
            </p:nvSpPr>
            <p:spPr bwMode="auto">
              <a:xfrm>
                <a:off x="4226" y="2093"/>
                <a:ext cx="84" cy="86"/>
              </a:xfrm>
              <a:custGeom>
                <a:avLst/>
                <a:gdLst>
                  <a:gd name="T0" fmla="*/ 59 w 84"/>
                  <a:gd name="T1" fmla="*/ 84 h 86"/>
                  <a:gd name="T2" fmla="*/ 53 w 84"/>
                  <a:gd name="T3" fmla="*/ 86 h 86"/>
                  <a:gd name="T4" fmla="*/ 42 w 84"/>
                  <a:gd name="T5" fmla="*/ 46 h 86"/>
                  <a:gd name="T6" fmla="*/ 25 w 84"/>
                  <a:gd name="T7" fmla="*/ 82 h 86"/>
                  <a:gd name="T8" fmla="*/ 21 w 84"/>
                  <a:gd name="T9" fmla="*/ 80 h 86"/>
                  <a:gd name="T10" fmla="*/ 40 w 84"/>
                  <a:gd name="T11" fmla="*/ 46 h 86"/>
                  <a:gd name="T12" fmla="*/ 2 w 84"/>
                  <a:gd name="T13" fmla="*/ 59 h 86"/>
                  <a:gd name="T14" fmla="*/ 0 w 84"/>
                  <a:gd name="T15" fmla="*/ 54 h 86"/>
                  <a:gd name="T16" fmla="*/ 38 w 84"/>
                  <a:gd name="T17" fmla="*/ 42 h 86"/>
                  <a:gd name="T18" fmla="*/ 2 w 84"/>
                  <a:gd name="T19" fmla="*/ 25 h 86"/>
                  <a:gd name="T20" fmla="*/ 5 w 84"/>
                  <a:gd name="T21" fmla="*/ 19 h 86"/>
                  <a:gd name="T22" fmla="*/ 40 w 84"/>
                  <a:gd name="T23" fmla="*/ 38 h 86"/>
                  <a:gd name="T24" fmla="*/ 27 w 84"/>
                  <a:gd name="T25" fmla="*/ 2 h 86"/>
                  <a:gd name="T26" fmla="*/ 30 w 84"/>
                  <a:gd name="T27" fmla="*/ 0 h 86"/>
                  <a:gd name="T28" fmla="*/ 42 w 84"/>
                  <a:gd name="T29" fmla="*/ 38 h 86"/>
                  <a:gd name="T30" fmla="*/ 59 w 84"/>
                  <a:gd name="T31" fmla="*/ 2 h 86"/>
                  <a:gd name="T32" fmla="*/ 65 w 84"/>
                  <a:gd name="T33" fmla="*/ 4 h 86"/>
                  <a:gd name="T34" fmla="*/ 44 w 84"/>
                  <a:gd name="T35" fmla="*/ 40 h 86"/>
                  <a:gd name="T36" fmla="*/ 82 w 84"/>
                  <a:gd name="T37" fmla="*/ 27 h 86"/>
                  <a:gd name="T38" fmla="*/ 84 w 84"/>
                  <a:gd name="T39" fmla="*/ 31 h 86"/>
                  <a:gd name="T40" fmla="*/ 46 w 84"/>
                  <a:gd name="T41" fmla="*/ 42 h 86"/>
                  <a:gd name="T42" fmla="*/ 82 w 84"/>
                  <a:gd name="T43" fmla="*/ 59 h 86"/>
                  <a:gd name="T44" fmla="*/ 80 w 84"/>
                  <a:gd name="T45" fmla="*/ 63 h 86"/>
                  <a:gd name="T46" fmla="*/ 44 w 84"/>
                  <a:gd name="T47" fmla="*/ 46 h 86"/>
                  <a:gd name="T48" fmla="*/ 59 w 84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9" y="84"/>
                    </a:moveTo>
                    <a:lnTo>
                      <a:pt x="53" y="86"/>
                    </a:lnTo>
                    <a:lnTo>
                      <a:pt x="42" y="46"/>
                    </a:lnTo>
                    <a:lnTo>
                      <a:pt x="25" y="82"/>
                    </a:lnTo>
                    <a:lnTo>
                      <a:pt x="21" y="80"/>
                    </a:lnTo>
                    <a:lnTo>
                      <a:pt x="40" y="46"/>
                    </a:lnTo>
                    <a:lnTo>
                      <a:pt x="2" y="59"/>
                    </a:lnTo>
                    <a:lnTo>
                      <a:pt x="0" y="54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5" y="19"/>
                    </a:lnTo>
                    <a:lnTo>
                      <a:pt x="40" y="38"/>
                    </a:lnTo>
                    <a:lnTo>
                      <a:pt x="27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5" y="4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1"/>
                    </a:lnTo>
                    <a:lnTo>
                      <a:pt x="46" y="42"/>
                    </a:lnTo>
                    <a:lnTo>
                      <a:pt x="82" y="59"/>
                    </a:lnTo>
                    <a:lnTo>
                      <a:pt x="80" y="63"/>
                    </a:lnTo>
                    <a:lnTo>
                      <a:pt x="44" y="46"/>
                    </a:lnTo>
                    <a:lnTo>
                      <a:pt x="59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" name="Freeform 85"/>
              <p:cNvSpPr>
                <a:spLocks/>
              </p:cNvSpPr>
              <p:nvPr/>
            </p:nvSpPr>
            <p:spPr bwMode="auto">
              <a:xfrm>
                <a:off x="4226" y="2093"/>
                <a:ext cx="84" cy="86"/>
              </a:xfrm>
              <a:custGeom>
                <a:avLst/>
                <a:gdLst>
                  <a:gd name="T0" fmla="*/ 59 w 84"/>
                  <a:gd name="T1" fmla="*/ 84 h 86"/>
                  <a:gd name="T2" fmla="*/ 53 w 84"/>
                  <a:gd name="T3" fmla="*/ 86 h 86"/>
                  <a:gd name="T4" fmla="*/ 42 w 84"/>
                  <a:gd name="T5" fmla="*/ 46 h 86"/>
                  <a:gd name="T6" fmla="*/ 25 w 84"/>
                  <a:gd name="T7" fmla="*/ 82 h 86"/>
                  <a:gd name="T8" fmla="*/ 21 w 84"/>
                  <a:gd name="T9" fmla="*/ 80 h 86"/>
                  <a:gd name="T10" fmla="*/ 40 w 84"/>
                  <a:gd name="T11" fmla="*/ 46 h 86"/>
                  <a:gd name="T12" fmla="*/ 2 w 84"/>
                  <a:gd name="T13" fmla="*/ 59 h 86"/>
                  <a:gd name="T14" fmla="*/ 0 w 84"/>
                  <a:gd name="T15" fmla="*/ 54 h 86"/>
                  <a:gd name="T16" fmla="*/ 38 w 84"/>
                  <a:gd name="T17" fmla="*/ 42 h 86"/>
                  <a:gd name="T18" fmla="*/ 2 w 84"/>
                  <a:gd name="T19" fmla="*/ 25 h 86"/>
                  <a:gd name="T20" fmla="*/ 5 w 84"/>
                  <a:gd name="T21" fmla="*/ 19 h 86"/>
                  <a:gd name="T22" fmla="*/ 40 w 84"/>
                  <a:gd name="T23" fmla="*/ 38 h 86"/>
                  <a:gd name="T24" fmla="*/ 27 w 84"/>
                  <a:gd name="T25" fmla="*/ 2 h 86"/>
                  <a:gd name="T26" fmla="*/ 30 w 84"/>
                  <a:gd name="T27" fmla="*/ 0 h 86"/>
                  <a:gd name="T28" fmla="*/ 42 w 84"/>
                  <a:gd name="T29" fmla="*/ 38 h 86"/>
                  <a:gd name="T30" fmla="*/ 59 w 84"/>
                  <a:gd name="T31" fmla="*/ 2 h 86"/>
                  <a:gd name="T32" fmla="*/ 65 w 84"/>
                  <a:gd name="T33" fmla="*/ 4 h 86"/>
                  <a:gd name="T34" fmla="*/ 44 w 84"/>
                  <a:gd name="T35" fmla="*/ 40 h 86"/>
                  <a:gd name="T36" fmla="*/ 82 w 84"/>
                  <a:gd name="T37" fmla="*/ 27 h 86"/>
                  <a:gd name="T38" fmla="*/ 84 w 84"/>
                  <a:gd name="T39" fmla="*/ 31 h 86"/>
                  <a:gd name="T40" fmla="*/ 46 w 84"/>
                  <a:gd name="T41" fmla="*/ 42 h 86"/>
                  <a:gd name="T42" fmla="*/ 82 w 84"/>
                  <a:gd name="T43" fmla="*/ 59 h 86"/>
                  <a:gd name="T44" fmla="*/ 80 w 84"/>
                  <a:gd name="T45" fmla="*/ 63 h 86"/>
                  <a:gd name="T46" fmla="*/ 44 w 84"/>
                  <a:gd name="T47" fmla="*/ 46 h 86"/>
                  <a:gd name="T48" fmla="*/ 59 w 84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9" y="84"/>
                    </a:moveTo>
                    <a:lnTo>
                      <a:pt x="53" y="86"/>
                    </a:lnTo>
                    <a:lnTo>
                      <a:pt x="42" y="46"/>
                    </a:lnTo>
                    <a:lnTo>
                      <a:pt x="25" y="82"/>
                    </a:lnTo>
                    <a:lnTo>
                      <a:pt x="21" y="80"/>
                    </a:lnTo>
                    <a:lnTo>
                      <a:pt x="40" y="46"/>
                    </a:lnTo>
                    <a:lnTo>
                      <a:pt x="2" y="59"/>
                    </a:lnTo>
                    <a:lnTo>
                      <a:pt x="0" y="54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5" y="19"/>
                    </a:lnTo>
                    <a:lnTo>
                      <a:pt x="40" y="38"/>
                    </a:lnTo>
                    <a:lnTo>
                      <a:pt x="27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5" y="4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1"/>
                    </a:lnTo>
                    <a:lnTo>
                      <a:pt x="46" y="42"/>
                    </a:lnTo>
                    <a:lnTo>
                      <a:pt x="82" y="59"/>
                    </a:lnTo>
                    <a:lnTo>
                      <a:pt x="80" y="63"/>
                    </a:lnTo>
                    <a:lnTo>
                      <a:pt x="44" y="46"/>
                    </a:lnTo>
                    <a:lnTo>
                      <a:pt x="59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" name="Freeform 86"/>
              <p:cNvSpPr>
                <a:spLocks/>
              </p:cNvSpPr>
              <p:nvPr/>
            </p:nvSpPr>
            <p:spPr bwMode="auto">
              <a:xfrm>
                <a:off x="3097" y="2150"/>
                <a:ext cx="85" cy="87"/>
              </a:xfrm>
              <a:custGeom>
                <a:avLst/>
                <a:gdLst>
                  <a:gd name="T0" fmla="*/ 27 w 85"/>
                  <a:gd name="T1" fmla="*/ 85 h 87"/>
                  <a:gd name="T2" fmla="*/ 33 w 85"/>
                  <a:gd name="T3" fmla="*/ 87 h 87"/>
                  <a:gd name="T4" fmla="*/ 42 w 85"/>
                  <a:gd name="T5" fmla="*/ 46 h 87"/>
                  <a:gd name="T6" fmla="*/ 60 w 85"/>
                  <a:gd name="T7" fmla="*/ 83 h 87"/>
                  <a:gd name="T8" fmla="*/ 65 w 85"/>
                  <a:gd name="T9" fmla="*/ 81 h 87"/>
                  <a:gd name="T10" fmla="*/ 46 w 85"/>
                  <a:gd name="T11" fmla="*/ 46 h 87"/>
                  <a:gd name="T12" fmla="*/ 83 w 85"/>
                  <a:gd name="T13" fmla="*/ 60 h 87"/>
                  <a:gd name="T14" fmla="*/ 85 w 85"/>
                  <a:gd name="T15" fmla="*/ 54 h 87"/>
                  <a:gd name="T16" fmla="*/ 46 w 85"/>
                  <a:gd name="T17" fmla="*/ 43 h 87"/>
                  <a:gd name="T18" fmla="*/ 83 w 85"/>
                  <a:gd name="T19" fmla="*/ 25 h 87"/>
                  <a:gd name="T20" fmla="*/ 79 w 85"/>
                  <a:gd name="T21" fmla="*/ 20 h 87"/>
                  <a:gd name="T22" fmla="*/ 46 w 85"/>
                  <a:gd name="T23" fmla="*/ 41 h 87"/>
                  <a:gd name="T24" fmla="*/ 60 w 85"/>
                  <a:gd name="T25" fmla="*/ 2 h 87"/>
                  <a:gd name="T26" fmla="*/ 54 w 85"/>
                  <a:gd name="T27" fmla="*/ 0 h 87"/>
                  <a:gd name="T28" fmla="*/ 42 w 85"/>
                  <a:gd name="T29" fmla="*/ 39 h 87"/>
                  <a:gd name="T30" fmla="*/ 25 w 85"/>
                  <a:gd name="T31" fmla="*/ 2 h 87"/>
                  <a:gd name="T32" fmla="*/ 21 w 85"/>
                  <a:gd name="T33" fmla="*/ 4 h 87"/>
                  <a:gd name="T34" fmla="*/ 41 w 85"/>
                  <a:gd name="T35" fmla="*/ 41 h 87"/>
                  <a:gd name="T36" fmla="*/ 2 w 85"/>
                  <a:gd name="T37" fmla="*/ 27 h 87"/>
                  <a:gd name="T38" fmla="*/ 0 w 85"/>
                  <a:gd name="T39" fmla="*/ 33 h 87"/>
                  <a:gd name="T40" fmla="*/ 39 w 85"/>
                  <a:gd name="T41" fmla="*/ 43 h 87"/>
                  <a:gd name="T42" fmla="*/ 2 w 85"/>
                  <a:gd name="T43" fmla="*/ 60 h 87"/>
                  <a:gd name="T44" fmla="*/ 6 w 85"/>
                  <a:gd name="T45" fmla="*/ 66 h 87"/>
                  <a:gd name="T46" fmla="*/ 41 w 85"/>
                  <a:gd name="T47" fmla="*/ 46 h 87"/>
                  <a:gd name="T48" fmla="*/ 27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27" y="85"/>
                    </a:moveTo>
                    <a:lnTo>
                      <a:pt x="33" y="87"/>
                    </a:lnTo>
                    <a:lnTo>
                      <a:pt x="42" y="46"/>
                    </a:lnTo>
                    <a:lnTo>
                      <a:pt x="60" y="83"/>
                    </a:lnTo>
                    <a:lnTo>
                      <a:pt x="65" y="81"/>
                    </a:lnTo>
                    <a:lnTo>
                      <a:pt x="46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6" y="43"/>
                    </a:lnTo>
                    <a:lnTo>
                      <a:pt x="83" y="25"/>
                    </a:lnTo>
                    <a:lnTo>
                      <a:pt x="79" y="20"/>
                    </a:lnTo>
                    <a:lnTo>
                      <a:pt x="46" y="41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2" y="39"/>
                    </a:lnTo>
                    <a:lnTo>
                      <a:pt x="25" y="2"/>
                    </a:lnTo>
                    <a:lnTo>
                      <a:pt x="21" y="4"/>
                    </a:lnTo>
                    <a:lnTo>
                      <a:pt x="41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9" y="43"/>
                    </a:lnTo>
                    <a:lnTo>
                      <a:pt x="2" y="60"/>
                    </a:lnTo>
                    <a:lnTo>
                      <a:pt x="6" y="66"/>
                    </a:lnTo>
                    <a:lnTo>
                      <a:pt x="41" y="46"/>
                    </a:lnTo>
                    <a:lnTo>
                      <a:pt x="27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" name="Freeform 87"/>
              <p:cNvSpPr>
                <a:spLocks/>
              </p:cNvSpPr>
              <p:nvPr/>
            </p:nvSpPr>
            <p:spPr bwMode="auto">
              <a:xfrm>
                <a:off x="3097" y="2150"/>
                <a:ext cx="85" cy="87"/>
              </a:xfrm>
              <a:custGeom>
                <a:avLst/>
                <a:gdLst>
                  <a:gd name="T0" fmla="*/ 27 w 85"/>
                  <a:gd name="T1" fmla="*/ 85 h 87"/>
                  <a:gd name="T2" fmla="*/ 33 w 85"/>
                  <a:gd name="T3" fmla="*/ 87 h 87"/>
                  <a:gd name="T4" fmla="*/ 42 w 85"/>
                  <a:gd name="T5" fmla="*/ 46 h 87"/>
                  <a:gd name="T6" fmla="*/ 60 w 85"/>
                  <a:gd name="T7" fmla="*/ 83 h 87"/>
                  <a:gd name="T8" fmla="*/ 65 w 85"/>
                  <a:gd name="T9" fmla="*/ 81 h 87"/>
                  <a:gd name="T10" fmla="*/ 46 w 85"/>
                  <a:gd name="T11" fmla="*/ 46 h 87"/>
                  <a:gd name="T12" fmla="*/ 83 w 85"/>
                  <a:gd name="T13" fmla="*/ 60 h 87"/>
                  <a:gd name="T14" fmla="*/ 85 w 85"/>
                  <a:gd name="T15" fmla="*/ 54 h 87"/>
                  <a:gd name="T16" fmla="*/ 46 w 85"/>
                  <a:gd name="T17" fmla="*/ 43 h 87"/>
                  <a:gd name="T18" fmla="*/ 83 w 85"/>
                  <a:gd name="T19" fmla="*/ 25 h 87"/>
                  <a:gd name="T20" fmla="*/ 79 w 85"/>
                  <a:gd name="T21" fmla="*/ 20 h 87"/>
                  <a:gd name="T22" fmla="*/ 46 w 85"/>
                  <a:gd name="T23" fmla="*/ 41 h 87"/>
                  <a:gd name="T24" fmla="*/ 60 w 85"/>
                  <a:gd name="T25" fmla="*/ 2 h 87"/>
                  <a:gd name="T26" fmla="*/ 54 w 85"/>
                  <a:gd name="T27" fmla="*/ 0 h 87"/>
                  <a:gd name="T28" fmla="*/ 42 w 85"/>
                  <a:gd name="T29" fmla="*/ 39 h 87"/>
                  <a:gd name="T30" fmla="*/ 25 w 85"/>
                  <a:gd name="T31" fmla="*/ 2 h 87"/>
                  <a:gd name="T32" fmla="*/ 21 w 85"/>
                  <a:gd name="T33" fmla="*/ 4 h 87"/>
                  <a:gd name="T34" fmla="*/ 41 w 85"/>
                  <a:gd name="T35" fmla="*/ 41 h 87"/>
                  <a:gd name="T36" fmla="*/ 2 w 85"/>
                  <a:gd name="T37" fmla="*/ 27 h 87"/>
                  <a:gd name="T38" fmla="*/ 0 w 85"/>
                  <a:gd name="T39" fmla="*/ 33 h 87"/>
                  <a:gd name="T40" fmla="*/ 39 w 85"/>
                  <a:gd name="T41" fmla="*/ 43 h 87"/>
                  <a:gd name="T42" fmla="*/ 2 w 85"/>
                  <a:gd name="T43" fmla="*/ 60 h 87"/>
                  <a:gd name="T44" fmla="*/ 6 w 85"/>
                  <a:gd name="T45" fmla="*/ 66 h 87"/>
                  <a:gd name="T46" fmla="*/ 41 w 85"/>
                  <a:gd name="T47" fmla="*/ 46 h 87"/>
                  <a:gd name="T48" fmla="*/ 27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27" y="85"/>
                    </a:moveTo>
                    <a:lnTo>
                      <a:pt x="33" y="87"/>
                    </a:lnTo>
                    <a:lnTo>
                      <a:pt x="42" y="46"/>
                    </a:lnTo>
                    <a:lnTo>
                      <a:pt x="60" y="83"/>
                    </a:lnTo>
                    <a:lnTo>
                      <a:pt x="65" y="81"/>
                    </a:lnTo>
                    <a:lnTo>
                      <a:pt x="46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6" y="43"/>
                    </a:lnTo>
                    <a:lnTo>
                      <a:pt x="83" y="25"/>
                    </a:lnTo>
                    <a:lnTo>
                      <a:pt x="79" y="20"/>
                    </a:lnTo>
                    <a:lnTo>
                      <a:pt x="46" y="41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2" y="39"/>
                    </a:lnTo>
                    <a:lnTo>
                      <a:pt x="25" y="2"/>
                    </a:lnTo>
                    <a:lnTo>
                      <a:pt x="21" y="4"/>
                    </a:lnTo>
                    <a:lnTo>
                      <a:pt x="41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9" y="43"/>
                    </a:lnTo>
                    <a:lnTo>
                      <a:pt x="2" y="60"/>
                    </a:lnTo>
                    <a:lnTo>
                      <a:pt x="6" y="66"/>
                    </a:lnTo>
                    <a:lnTo>
                      <a:pt x="41" y="46"/>
                    </a:lnTo>
                    <a:lnTo>
                      <a:pt x="27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" name="Freeform 88"/>
              <p:cNvSpPr>
                <a:spLocks/>
              </p:cNvSpPr>
              <p:nvPr/>
            </p:nvSpPr>
            <p:spPr bwMode="auto">
              <a:xfrm>
                <a:off x="3993" y="2079"/>
                <a:ext cx="85" cy="87"/>
              </a:xfrm>
              <a:custGeom>
                <a:avLst/>
                <a:gdLst>
                  <a:gd name="T0" fmla="*/ 58 w 85"/>
                  <a:gd name="T1" fmla="*/ 85 h 87"/>
                  <a:gd name="T2" fmla="*/ 52 w 85"/>
                  <a:gd name="T3" fmla="*/ 87 h 87"/>
                  <a:gd name="T4" fmla="*/ 41 w 85"/>
                  <a:gd name="T5" fmla="*/ 46 h 87"/>
                  <a:gd name="T6" fmla="*/ 25 w 85"/>
                  <a:gd name="T7" fmla="*/ 85 h 87"/>
                  <a:gd name="T8" fmla="*/ 20 w 85"/>
                  <a:gd name="T9" fmla="*/ 81 h 87"/>
                  <a:gd name="T10" fmla="*/ 39 w 85"/>
                  <a:gd name="T11" fmla="*/ 46 h 87"/>
                  <a:gd name="T12" fmla="*/ 2 w 85"/>
                  <a:gd name="T13" fmla="*/ 60 h 87"/>
                  <a:gd name="T14" fmla="*/ 0 w 85"/>
                  <a:gd name="T15" fmla="*/ 54 h 87"/>
                  <a:gd name="T16" fmla="*/ 39 w 85"/>
                  <a:gd name="T17" fmla="*/ 43 h 87"/>
                  <a:gd name="T18" fmla="*/ 2 w 85"/>
                  <a:gd name="T19" fmla="*/ 25 h 87"/>
                  <a:gd name="T20" fmla="*/ 4 w 85"/>
                  <a:gd name="T21" fmla="*/ 22 h 87"/>
                  <a:gd name="T22" fmla="*/ 39 w 85"/>
                  <a:gd name="T23" fmla="*/ 41 h 87"/>
                  <a:gd name="T24" fmla="*/ 25 w 85"/>
                  <a:gd name="T25" fmla="*/ 2 h 87"/>
                  <a:gd name="T26" fmla="*/ 31 w 85"/>
                  <a:gd name="T27" fmla="*/ 0 h 87"/>
                  <a:gd name="T28" fmla="*/ 43 w 85"/>
                  <a:gd name="T29" fmla="*/ 39 h 87"/>
                  <a:gd name="T30" fmla="*/ 58 w 85"/>
                  <a:gd name="T31" fmla="*/ 2 h 87"/>
                  <a:gd name="T32" fmla="*/ 64 w 85"/>
                  <a:gd name="T33" fmla="*/ 6 h 87"/>
                  <a:gd name="T34" fmla="*/ 45 w 85"/>
                  <a:gd name="T35" fmla="*/ 41 h 87"/>
                  <a:gd name="T36" fmla="*/ 83 w 85"/>
                  <a:gd name="T37" fmla="*/ 27 h 87"/>
                  <a:gd name="T38" fmla="*/ 85 w 85"/>
                  <a:gd name="T39" fmla="*/ 33 h 87"/>
                  <a:gd name="T40" fmla="*/ 45 w 85"/>
                  <a:gd name="T41" fmla="*/ 45 h 87"/>
                  <a:gd name="T42" fmla="*/ 83 w 85"/>
                  <a:gd name="T43" fmla="*/ 60 h 87"/>
                  <a:gd name="T44" fmla="*/ 79 w 85"/>
                  <a:gd name="T45" fmla="*/ 66 h 87"/>
                  <a:gd name="T46" fmla="*/ 45 w 85"/>
                  <a:gd name="T47" fmla="*/ 46 h 87"/>
                  <a:gd name="T48" fmla="*/ 58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58" y="85"/>
                    </a:moveTo>
                    <a:lnTo>
                      <a:pt x="52" y="87"/>
                    </a:lnTo>
                    <a:lnTo>
                      <a:pt x="41" y="46"/>
                    </a:lnTo>
                    <a:lnTo>
                      <a:pt x="25" y="85"/>
                    </a:lnTo>
                    <a:lnTo>
                      <a:pt x="20" y="81"/>
                    </a:lnTo>
                    <a:lnTo>
                      <a:pt x="39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9" y="43"/>
                    </a:lnTo>
                    <a:lnTo>
                      <a:pt x="2" y="25"/>
                    </a:lnTo>
                    <a:lnTo>
                      <a:pt x="4" y="22"/>
                    </a:lnTo>
                    <a:lnTo>
                      <a:pt x="39" y="41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3" y="39"/>
                    </a:lnTo>
                    <a:lnTo>
                      <a:pt x="58" y="2"/>
                    </a:lnTo>
                    <a:lnTo>
                      <a:pt x="64" y="6"/>
                    </a:lnTo>
                    <a:lnTo>
                      <a:pt x="45" y="41"/>
                    </a:lnTo>
                    <a:lnTo>
                      <a:pt x="83" y="27"/>
                    </a:lnTo>
                    <a:lnTo>
                      <a:pt x="85" y="33"/>
                    </a:lnTo>
                    <a:lnTo>
                      <a:pt x="45" y="45"/>
                    </a:lnTo>
                    <a:lnTo>
                      <a:pt x="83" y="60"/>
                    </a:lnTo>
                    <a:lnTo>
                      <a:pt x="79" y="66"/>
                    </a:lnTo>
                    <a:lnTo>
                      <a:pt x="45" y="46"/>
                    </a:lnTo>
                    <a:lnTo>
                      <a:pt x="58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" name="Freeform 89"/>
              <p:cNvSpPr>
                <a:spLocks/>
              </p:cNvSpPr>
              <p:nvPr/>
            </p:nvSpPr>
            <p:spPr bwMode="auto">
              <a:xfrm>
                <a:off x="3993" y="2079"/>
                <a:ext cx="85" cy="87"/>
              </a:xfrm>
              <a:custGeom>
                <a:avLst/>
                <a:gdLst>
                  <a:gd name="T0" fmla="*/ 58 w 85"/>
                  <a:gd name="T1" fmla="*/ 85 h 87"/>
                  <a:gd name="T2" fmla="*/ 52 w 85"/>
                  <a:gd name="T3" fmla="*/ 87 h 87"/>
                  <a:gd name="T4" fmla="*/ 41 w 85"/>
                  <a:gd name="T5" fmla="*/ 46 h 87"/>
                  <a:gd name="T6" fmla="*/ 25 w 85"/>
                  <a:gd name="T7" fmla="*/ 85 h 87"/>
                  <a:gd name="T8" fmla="*/ 20 w 85"/>
                  <a:gd name="T9" fmla="*/ 81 h 87"/>
                  <a:gd name="T10" fmla="*/ 39 w 85"/>
                  <a:gd name="T11" fmla="*/ 46 h 87"/>
                  <a:gd name="T12" fmla="*/ 2 w 85"/>
                  <a:gd name="T13" fmla="*/ 60 h 87"/>
                  <a:gd name="T14" fmla="*/ 0 w 85"/>
                  <a:gd name="T15" fmla="*/ 54 h 87"/>
                  <a:gd name="T16" fmla="*/ 39 w 85"/>
                  <a:gd name="T17" fmla="*/ 43 h 87"/>
                  <a:gd name="T18" fmla="*/ 2 w 85"/>
                  <a:gd name="T19" fmla="*/ 25 h 87"/>
                  <a:gd name="T20" fmla="*/ 4 w 85"/>
                  <a:gd name="T21" fmla="*/ 22 h 87"/>
                  <a:gd name="T22" fmla="*/ 39 w 85"/>
                  <a:gd name="T23" fmla="*/ 41 h 87"/>
                  <a:gd name="T24" fmla="*/ 25 w 85"/>
                  <a:gd name="T25" fmla="*/ 2 h 87"/>
                  <a:gd name="T26" fmla="*/ 31 w 85"/>
                  <a:gd name="T27" fmla="*/ 0 h 87"/>
                  <a:gd name="T28" fmla="*/ 43 w 85"/>
                  <a:gd name="T29" fmla="*/ 39 h 87"/>
                  <a:gd name="T30" fmla="*/ 58 w 85"/>
                  <a:gd name="T31" fmla="*/ 2 h 87"/>
                  <a:gd name="T32" fmla="*/ 64 w 85"/>
                  <a:gd name="T33" fmla="*/ 6 h 87"/>
                  <a:gd name="T34" fmla="*/ 45 w 85"/>
                  <a:gd name="T35" fmla="*/ 41 h 87"/>
                  <a:gd name="T36" fmla="*/ 83 w 85"/>
                  <a:gd name="T37" fmla="*/ 27 h 87"/>
                  <a:gd name="T38" fmla="*/ 85 w 85"/>
                  <a:gd name="T39" fmla="*/ 33 h 87"/>
                  <a:gd name="T40" fmla="*/ 45 w 85"/>
                  <a:gd name="T41" fmla="*/ 45 h 87"/>
                  <a:gd name="T42" fmla="*/ 83 w 85"/>
                  <a:gd name="T43" fmla="*/ 60 h 87"/>
                  <a:gd name="T44" fmla="*/ 79 w 85"/>
                  <a:gd name="T45" fmla="*/ 66 h 87"/>
                  <a:gd name="T46" fmla="*/ 45 w 85"/>
                  <a:gd name="T47" fmla="*/ 46 h 87"/>
                  <a:gd name="T48" fmla="*/ 58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58" y="85"/>
                    </a:moveTo>
                    <a:lnTo>
                      <a:pt x="52" y="87"/>
                    </a:lnTo>
                    <a:lnTo>
                      <a:pt x="41" y="46"/>
                    </a:lnTo>
                    <a:lnTo>
                      <a:pt x="25" y="85"/>
                    </a:lnTo>
                    <a:lnTo>
                      <a:pt x="20" y="81"/>
                    </a:lnTo>
                    <a:lnTo>
                      <a:pt x="39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9" y="43"/>
                    </a:lnTo>
                    <a:lnTo>
                      <a:pt x="2" y="25"/>
                    </a:lnTo>
                    <a:lnTo>
                      <a:pt x="4" y="22"/>
                    </a:lnTo>
                    <a:lnTo>
                      <a:pt x="39" y="41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3" y="39"/>
                    </a:lnTo>
                    <a:lnTo>
                      <a:pt x="58" y="2"/>
                    </a:lnTo>
                    <a:lnTo>
                      <a:pt x="64" y="6"/>
                    </a:lnTo>
                    <a:lnTo>
                      <a:pt x="45" y="41"/>
                    </a:lnTo>
                    <a:lnTo>
                      <a:pt x="83" y="27"/>
                    </a:lnTo>
                    <a:lnTo>
                      <a:pt x="85" y="33"/>
                    </a:lnTo>
                    <a:lnTo>
                      <a:pt x="45" y="45"/>
                    </a:lnTo>
                    <a:lnTo>
                      <a:pt x="83" y="60"/>
                    </a:lnTo>
                    <a:lnTo>
                      <a:pt x="79" y="66"/>
                    </a:lnTo>
                    <a:lnTo>
                      <a:pt x="45" y="46"/>
                    </a:lnTo>
                    <a:lnTo>
                      <a:pt x="58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" name="Freeform 90"/>
              <p:cNvSpPr>
                <a:spLocks/>
              </p:cNvSpPr>
              <p:nvPr/>
            </p:nvSpPr>
            <p:spPr bwMode="auto">
              <a:xfrm>
                <a:off x="3331" y="2072"/>
                <a:ext cx="85" cy="86"/>
              </a:xfrm>
              <a:custGeom>
                <a:avLst/>
                <a:gdLst>
                  <a:gd name="T0" fmla="*/ 25 w 85"/>
                  <a:gd name="T1" fmla="*/ 84 h 86"/>
                  <a:gd name="T2" fmla="*/ 31 w 85"/>
                  <a:gd name="T3" fmla="*/ 86 h 86"/>
                  <a:gd name="T4" fmla="*/ 43 w 85"/>
                  <a:gd name="T5" fmla="*/ 48 h 86"/>
                  <a:gd name="T6" fmla="*/ 60 w 85"/>
                  <a:gd name="T7" fmla="*/ 84 h 86"/>
                  <a:gd name="T8" fmla="*/ 64 w 85"/>
                  <a:gd name="T9" fmla="*/ 82 h 86"/>
                  <a:gd name="T10" fmla="*/ 44 w 85"/>
                  <a:gd name="T11" fmla="*/ 46 h 86"/>
                  <a:gd name="T12" fmla="*/ 83 w 85"/>
                  <a:gd name="T13" fmla="*/ 59 h 86"/>
                  <a:gd name="T14" fmla="*/ 85 w 85"/>
                  <a:gd name="T15" fmla="*/ 55 h 86"/>
                  <a:gd name="T16" fmla="*/ 46 w 85"/>
                  <a:gd name="T17" fmla="*/ 42 h 86"/>
                  <a:gd name="T18" fmla="*/ 81 w 85"/>
                  <a:gd name="T19" fmla="*/ 27 h 86"/>
                  <a:gd name="T20" fmla="*/ 79 w 85"/>
                  <a:gd name="T21" fmla="*/ 21 h 86"/>
                  <a:gd name="T22" fmla="*/ 44 w 85"/>
                  <a:gd name="T23" fmla="*/ 40 h 86"/>
                  <a:gd name="T24" fmla="*/ 58 w 85"/>
                  <a:gd name="T25" fmla="*/ 2 h 86"/>
                  <a:gd name="T26" fmla="*/ 54 w 85"/>
                  <a:gd name="T27" fmla="*/ 0 h 86"/>
                  <a:gd name="T28" fmla="*/ 43 w 85"/>
                  <a:gd name="T29" fmla="*/ 40 h 86"/>
                  <a:gd name="T30" fmla="*/ 25 w 85"/>
                  <a:gd name="T31" fmla="*/ 4 h 86"/>
                  <a:gd name="T32" fmla="*/ 20 w 85"/>
                  <a:gd name="T33" fmla="*/ 6 h 86"/>
                  <a:gd name="T34" fmla="*/ 39 w 85"/>
                  <a:gd name="T35" fmla="*/ 40 h 86"/>
                  <a:gd name="T36" fmla="*/ 2 w 85"/>
                  <a:gd name="T37" fmla="*/ 27 h 86"/>
                  <a:gd name="T38" fmla="*/ 0 w 85"/>
                  <a:gd name="T39" fmla="*/ 32 h 86"/>
                  <a:gd name="T40" fmla="*/ 39 w 85"/>
                  <a:gd name="T41" fmla="*/ 44 h 86"/>
                  <a:gd name="T42" fmla="*/ 2 w 85"/>
                  <a:gd name="T43" fmla="*/ 59 h 86"/>
                  <a:gd name="T44" fmla="*/ 4 w 85"/>
                  <a:gd name="T45" fmla="*/ 65 h 86"/>
                  <a:gd name="T46" fmla="*/ 41 w 85"/>
                  <a:gd name="T47" fmla="*/ 46 h 86"/>
                  <a:gd name="T48" fmla="*/ 25 w 85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25" y="84"/>
                    </a:moveTo>
                    <a:lnTo>
                      <a:pt x="31" y="86"/>
                    </a:lnTo>
                    <a:lnTo>
                      <a:pt x="43" y="48"/>
                    </a:lnTo>
                    <a:lnTo>
                      <a:pt x="60" y="84"/>
                    </a:lnTo>
                    <a:lnTo>
                      <a:pt x="64" y="82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5" y="55"/>
                    </a:lnTo>
                    <a:lnTo>
                      <a:pt x="46" y="42"/>
                    </a:lnTo>
                    <a:lnTo>
                      <a:pt x="81" y="27"/>
                    </a:lnTo>
                    <a:lnTo>
                      <a:pt x="79" y="21"/>
                    </a:lnTo>
                    <a:lnTo>
                      <a:pt x="44" y="40"/>
                    </a:lnTo>
                    <a:lnTo>
                      <a:pt x="58" y="2"/>
                    </a:lnTo>
                    <a:lnTo>
                      <a:pt x="54" y="0"/>
                    </a:lnTo>
                    <a:lnTo>
                      <a:pt x="43" y="40"/>
                    </a:lnTo>
                    <a:lnTo>
                      <a:pt x="25" y="4"/>
                    </a:lnTo>
                    <a:lnTo>
                      <a:pt x="20" y="6"/>
                    </a:lnTo>
                    <a:lnTo>
                      <a:pt x="39" y="40"/>
                    </a:lnTo>
                    <a:lnTo>
                      <a:pt x="2" y="27"/>
                    </a:lnTo>
                    <a:lnTo>
                      <a:pt x="0" y="32"/>
                    </a:lnTo>
                    <a:lnTo>
                      <a:pt x="39" y="44"/>
                    </a:lnTo>
                    <a:lnTo>
                      <a:pt x="2" y="59"/>
                    </a:lnTo>
                    <a:lnTo>
                      <a:pt x="4" y="65"/>
                    </a:lnTo>
                    <a:lnTo>
                      <a:pt x="41" y="46"/>
                    </a:lnTo>
                    <a:lnTo>
                      <a:pt x="25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" name="Freeform 91"/>
              <p:cNvSpPr>
                <a:spLocks/>
              </p:cNvSpPr>
              <p:nvPr/>
            </p:nvSpPr>
            <p:spPr bwMode="auto">
              <a:xfrm>
                <a:off x="3331" y="2072"/>
                <a:ext cx="85" cy="86"/>
              </a:xfrm>
              <a:custGeom>
                <a:avLst/>
                <a:gdLst>
                  <a:gd name="T0" fmla="*/ 25 w 85"/>
                  <a:gd name="T1" fmla="*/ 84 h 86"/>
                  <a:gd name="T2" fmla="*/ 31 w 85"/>
                  <a:gd name="T3" fmla="*/ 86 h 86"/>
                  <a:gd name="T4" fmla="*/ 43 w 85"/>
                  <a:gd name="T5" fmla="*/ 48 h 86"/>
                  <a:gd name="T6" fmla="*/ 60 w 85"/>
                  <a:gd name="T7" fmla="*/ 84 h 86"/>
                  <a:gd name="T8" fmla="*/ 64 w 85"/>
                  <a:gd name="T9" fmla="*/ 82 h 86"/>
                  <a:gd name="T10" fmla="*/ 44 w 85"/>
                  <a:gd name="T11" fmla="*/ 46 h 86"/>
                  <a:gd name="T12" fmla="*/ 83 w 85"/>
                  <a:gd name="T13" fmla="*/ 59 h 86"/>
                  <a:gd name="T14" fmla="*/ 85 w 85"/>
                  <a:gd name="T15" fmla="*/ 55 h 86"/>
                  <a:gd name="T16" fmla="*/ 46 w 85"/>
                  <a:gd name="T17" fmla="*/ 42 h 86"/>
                  <a:gd name="T18" fmla="*/ 81 w 85"/>
                  <a:gd name="T19" fmla="*/ 27 h 86"/>
                  <a:gd name="T20" fmla="*/ 79 w 85"/>
                  <a:gd name="T21" fmla="*/ 21 h 86"/>
                  <a:gd name="T22" fmla="*/ 44 w 85"/>
                  <a:gd name="T23" fmla="*/ 40 h 86"/>
                  <a:gd name="T24" fmla="*/ 58 w 85"/>
                  <a:gd name="T25" fmla="*/ 2 h 86"/>
                  <a:gd name="T26" fmla="*/ 54 w 85"/>
                  <a:gd name="T27" fmla="*/ 0 h 86"/>
                  <a:gd name="T28" fmla="*/ 43 w 85"/>
                  <a:gd name="T29" fmla="*/ 40 h 86"/>
                  <a:gd name="T30" fmla="*/ 25 w 85"/>
                  <a:gd name="T31" fmla="*/ 4 h 86"/>
                  <a:gd name="T32" fmla="*/ 20 w 85"/>
                  <a:gd name="T33" fmla="*/ 6 h 86"/>
                  <a:gd name="T34" fmla="*/ 39 w 85"/>
                  <a:gd name="T35" fmla="*/ 40 h 86"/>
                  <a:gd name="T36" fmla="*/ 2 w 85"/>
                  <a:gd name="T37" fmla="*/ 27 h 86"/>
                  <a:gd name="T38" fmla="*/ 0 w 85"/>
                  <a:gd name="T39" fmla="*/ 32 h 86"/>
                  <a:gd name="T40" fmla="*/ 39 w 85"/>
                  <a:gd name="T41" fmla="*/ 44 h 86"/>
                  <a:gd name="T42" fmla="*/ 2 w 85"/>
                  <a:gd name="T43" fmla="*/ 59 h 86"/>
                  <a:gd name="T44" fmla="*/ 4 w 85"/>
                  <a:gd name="T45" fmla="*/ 65 h 86"/>
                  <a:gd name="T46" fmla="*/ 41 w 85"/>
                  <a:gd name="T47" fmla="*/ 46 h 86"/>
                  <a:gd name="T48" fmla="*/ 25 w 85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25" y="84"/>
                    </a:moveTo>
                    <a:lnTo>
                      <a:pt x="31" y="86"/>
                    </a:lnTo>
                    <a:lnTo>
                      <a:pt x="43" y="48"/>
                    </a:lnTo>
                    <a:lnTo>
                      <a:pt x="60" y="84"/>
                    </a:lnTo>
                    <a:lnTo>
                      <a:pt x="64" y="82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5" y="55"/>
                    </a:lnTo>
                    <a:lnTo>
                      <a:pt x="46" y="42"/>
                    </a:lnTo>
                    <a:lnTo>
                      <a:pt x="81" y="27"/>
                    </a:lnTo>
                    <a:lnTo>
                      <a:pt x="79" y="21"/>
                    </a:lnTo>
                    <a:lnTo>
                      <a:pt x="44" y="40"/>
                    </a:lnTo>
                    <a:lnTo>
                      <a:pt x="58" y="2"/>
                    </a:lnTo>
                    <a:lnTo>
                      <a:pt x="54" y="0"/>
                    </a:lnTo>
                    <a:lnTo>
                      <a:pt x="43" y="40"/>
                    </a:lnTo>
                    <a:lnTo>
                      <a:pt x="25" y="4"/>
                    </a:lnTo>
                    <a:lnTo>
                      <a:pt x="20" y="6"/>
                    </a:lnTo>
                    <a:lnTo>
                      <a:pt x="39" y="40"/>
                    </a:lnTo>
                    <a:lnTo>
                      <a:pt x="2" y="27"/>
                    </a:lnTo>
                    <a:lnTo>
                      <a:pt x="0" y="32"/>
                    </a:lnTo>
                    <a:lnTo>
                      <a:pt x="39" y="44"/>
                    </a:lnTo>
                    <a:lnTo>
                      <a:pt x="2" y="59"/>
                    </a:lnTo>
                    <a:lnTo>
                      <a:pt x="4" y="65"/>
                    </a:lnTo>
                    <a:lnTo>
                      <a:pt x="41" y="46"/>
                    </a:lnTo>
                    <a:lnTo>
                      <a:pt x="25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" name="Freeform 92"/>
              <p:cNvSpPr>
                <a:spLocks/>
              </p:cNvSpPr>
              <p:nvPr/>
            </p:nvSpPr>
            <p:spPr bwMode="auto">
              <a:xfrm>
                <a:off x="4043" y="1863"/>
                <a:ext cx="85" cy="86"/>
              </a:xfrm>
              <a:custGeom>
                <a:avLst/>
                <a:gdLst>
                  <a:gd name="T0" fmla="*/ 58 w 85"/>
                  <a:gd name="T1" fmla="*/ 84 h 86"/>
                  <a:gd name="T2" fmla="*/ 54 w 85"/>
                  <a:gd name="T3" fmla="*/ 86 h 86"/>
                  <a:gd name="T4" fmla="*/ 43 w 85"/>
                  <a:gd name="T5" fmla="*/ 48 h 86"/>
                  <a:gd name="T6" fmla="*/ 25 w 85"/>
                  <a:gd name="T7" fmla="*/ 84 h 86"/>
                  <a:gd name="T8" fmla="*/ 20 w 85"/>
                  <a:gd name="T9" fmla="*/ 80 h 86"/>
                  <a:gd name="T10" fmla="*/ 41 w 85"/>
                  <a:gd name="T11" fmla="*/ 46 h 86"/>
                  <a:gd name="T12" fmla="*/ 2 w 85"/>
                  <a:gd name="T13" fmla="*/ 59 h 86"/>
                  <a:gd name="T14" fmla="*/ 0 w 85"/>
                  <a:gd name="T15" fmla="*/ 53 h 86"/>
                  <a:gd name="T16" fmla="*/ 39 w 85"/>
                  <a:gd name="T17" fmla="*/ 42 h 86"/>
                  <a:gd name="T18" fmla="*/ 2 w 85"/>
                  <a:gd name="T19" fmla="*/ 25 h 86"/>
                  <a:gd name="T20" fmla="*/ 6 w 85"/>
                  <a:gd name="T21" fmla="*/ 21 h 86"/>
                  <a:gd name="T22" fmla="*/ 41 w 85"/>
                  <a:gd name="T23" fmla="*/ 40 h 86"/>
                  <a:gd name="T24" fmla="*/ 25 w 85"/>
                  <a:gd name="T25" fmla="*/ 2 h 86"/>
                  <a:gd name="T26" fmla="*/ 31 w 85"/>
                  <a:gd name="T27" fmla="*/ 0 h 86"/>
                  <a:gd name="T28" fmla="*/ 43 w 85"/>
                  <a:gd name="T29" fmla="*/ 40 h 86"/>
                  <a:gd name="T30" fmla="*/ 60 w 85"/>
                  <a:gd name="T31" fmla="*/ 2 h 86"/>
                  <a:gd name="T32" fmla="*/ 64 w 85"/>
                  <a:gd name="T33" fmla="*/ 5 h 86"/>
                  <a:gd name="T34" fmla="*/ 44 w 85"/>
                  <a:gd name="T35" fmla="*/ 40 h 86"/>
                  <a:gd name="T36" fmla="*/ 83 w 85"/>
                  <a:gd name="T37" fmla="*/ 26 h 86"/>
                  <a:gd name="T38" fmla="*/ 85 w 85"/>
                  <a:gd name="T39" fmla="*/ 32 h 86"/>
                  <a:gd name="T40" fmla="*/ 46 w 85"/>
                  <a:gd name="T41" fmla="*/ 44 h 86"/>
                  <a:gd name="T42" fmla="*/ 83 w 85"/>
                  <a:gd name="T43" fmla="*/ 59 h 86"/>
                  <a:gd name="T44" fmla="*/ 81 w 85"/>
                  <a:gd name="T45" fmla="*/ 65 h 86"/>
                  <a:gd name="T46" fmla="*/ 44 w 85"/>
                  <a:gd name="T47" fmla="*/ 46 h 86"/>
                  <a:gd name="T48" fmla="*/ 58 w 85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58" y="84"/>
                    </a:moveTo>
                    <a:lnTo>
                      <a:pt x="54" y="86"/>
                    </a:lnTo>
                    <a:lnTo>
                      <a:pt x="43" y="48"/>
                    </a:lnTo>
                    <a:lnTo>
                      <a:pt x="25" y="84"/>
                    </a:lnTo>
                    <a:lnTo>
                      <a:pt x="20" y="80"/>
                    </a:lnTo>
                    <a:lnTo>
                      <a:pt x="41" y="46"/>
                    </a:lnTo>
                    <a:lnTo>
                      <a:pt x="2" y="59"/>
                    </a:lnTo>
                    <a:lnTo>
                      <a:pt x="0" y="53"/>
                    </a:lnTo>
                    <a:lnTo>
                      <a:pt x="39" y="42"/>
                    </a:lnTo>
                    <a:lnTo>
                      <a:pt x="2" y="25"/>
                    </a:lnTo>
                    <a:lnTo>
                      <a:pt x="6" y="21"/>
                    </a:lnTo>
                    <a:lnTo>
                      <a:pt x="41" y="40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3" y="40"/>
                    </a:lnTo>
                    <a:lnTo>
                      <a:pt x="60" y="2"/>
                    </a:lnTo>
                    <a:lnTo>
                      <a:pt x="64" y="5"/>
                    </a:lnTo>
                    <a:lnTo>
                      <a:pt x="44" y="40"/>
                    </a:lnTo>
                    <a:lnTo>
                      <a:pt x="83" y="26"/>
                    </a:lnTo>
                    <a:lnTo>
                      <a:pt x="85" y="32"/>
                    </a:lnTo>
                    <a:lnTo>
                      <a:pt x="46" y="44"/>
                    </a:lnTo>
                    <a:lnTo>
                      <a:pt x="83" y="59"/>
                    </a:lnTo>
                    <a:lnTo>
                      <a:pt x="81" y="65"/>
                    </a:lnTo>
                    <a:lnTo>
                      <a:pt x="44" y="46"/>
                    </a:lnTo>
                    <a:lnTo>
                      <a:pt x="58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" name="Freeform 93"/>
              <p:cNvSpPr>
                <a:spLocks/>
              </p:cNvSpPr>
              <p:nvPr/>
            </p:nvSpPr>
            <p:spPr bwMode="auto">
              <a:xfrm>
                <a:off x="4043" y="1863"/>
                <a:ext cx="85" cy="86"/>
              </a:xfrm>
              <a:custGeom>
                <a:avLst/>
                <a:gdLst>
                  <a:gd name="T0" fmla="*/ 58 w 85"/>
                  <a:gd name="T1" fmla="*/ 84 h 86"/>
                  <a:gd name="T2" fmla="*/ 54 w 85"/>
                  <a:gd name="T3" fmla="*/ 86 h 86"/>
                  <a:gd name="T4" fmla="*/ 43 w 85"/>
                  <a:gd name="T5" fmla="*/ 48 h 86"/>
                  <a:gd name="T6" fmla="*/ 25 w 85"/>
                  <a:gd name="T7" fmla="*/ 84 h 86"/>
                  <a:gd name="T8" fmla="*/ 20 w 85"/>
                  <a:gd name="T9" fmla="*/ 80 h 86"/>
                  <a:gd name="T10" fmla="*/ 41 w 85"/>
                  <a:gd name="T11" fmla="*/ 46 h 86"/>
                  <a:gd name="T12" fmla="*/ 2 w 85"/>
                  <a:gd name="T13" fmla="*/ 59 h 86"/>
                  <a:gd name="T14" fmla="*/ 0 w 85"/>
                  <a:gd name="T15" fmla="*/ 53 h 86"/>
                  <a:gd name="T16" fmla="*/ 39 w 85"/>
                  <a:gd name="T17" fmla="*/ 42 h 86"/>
                  <a:gd name="T18" fmla="*/ 2 w 85"/>
                  <a:gd name="T19" fmla="*/ 25 h 86"/>
                  <a:gd name="T20" fmla="*/ 6 w 85"/>
                  <a:gd name="T21" fmla="*/ 21 h 86"/>
                  <a:gd name="T22" fmla="*/ 41 w 85"/>
                  <a:gd name="T23" fmla="*/ 40 h 86"/>
                  <a:gd name="T24" fmla="*/ 25 w 85"/>
                  <a:gd name="T25" fmla="*/ 2 h 86"/>
                  <a:gd name="T26" fmla="*/ 31 w 85"/>
                  <a:gd name="T27" fmla="*/ 0 h 86"/>
                  <a:gd name="T28" fmla="*/ 43 w 85"/>
                  <a:gd name="T29" fmla="*/ 40 h 86"/>
                  <a:gd name="T30" fmla="*/ 60 w 85"/>
                  <a:gd name="T31" fmla="*/ 2 h 86"/>
                  <a:gd name="T32" fmla="*/ 64 w 85"/>
                  <a:gd name="T33" fmla="*/ 5 h 86"/>
                  <a:gd name="T34" fmla="*/ 44 w 85"/>
                  <a:gd name="T35" fmla="*/ 40 h 86"/>
                  <a:gd name="T36" fmla="*/ 83 w 85"/>
                  <a:gd name="T37" fmla="*/ 26 h 86"/>
                  <a:gd name="T38" fmla="*/ 85 w 85"/>
                  <a:gd name="T39" fmla="*/ 32 h 86"/>
                  <a:gd name="T40" fmla="*/ 46 w 85"/>
                  <a:gd name="T41" fmla="*/ 44 h 86"/>
                  <a:gd name="T42" fmla="*/ 83 w 85"/>
                  <a:gd name="T43" fmla="*/ 59 h 86"/>
                  <a:gd name="T44" fmla="*/ 81 w 85"/>
                  <a:gd name="T45" fmla="*/ 65 h 86"/>
                  <a:gd name="T46" fmla="*/ 44 w 85"/>
                  <a:gd name="T47" fmla="*/ 46 h 86"/>
                  <a:gd name="T48" fmla="*/ 58 w 85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58" y="84"/>
                    </a:moveTo>
                    <a:lnTo>
                      <a:pt x="54" y="86"/>
                    </a:lnTo>
                    <a:lnTo>
                      <a:pt x="43" y="48"/>
                    </a:lnTo>
                    <a:lnTo>
                      <a:pt x="25" y="84"/>
                    </a:lnTo>
                    <a:lnTo>
                      <a:pt x="20" y="80"/>
                    </a:lnTo>
                    <a:lnTo>
                      <a:pt x="41" y="46"/>
                    </a:lnTo>
                    <a:lnTo>
                      <a:pt x="2" y="59"/>
                    </a:lnTo>
                    <a:lnTo>
                      <a:pt x="0" y="53"/>
                    </a:lnTo>
                    <a:lnTo>
                      <a:pt x="39" y="42"/>
                    </a:lnTo>
                    <a:lnTo>
                      <a:pt x="2" y="25"/>
                    </a:lnTo>
                    <a:lnTo>
                      <a:pt x="6" y="21"/>
                    </a:lnTo>
                    <a:lnTo>
                      <a:pt x="41" y="40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3" y="40"/>
                    </a:lnTo>
                    <a:lnTo>
                      <a:pt x="60" y="2"/>
                    </a:lnTo>
                    <a:lnTo>
                      <a:pt x="64" y="5"/>
                    </a:lnTo>
                    <a:lnTo>
                      <a:pt x="44" y="40"/>
                    </a:lnTo>
                    <a:lnTo>
                      <a:pt x="83" y="26"/>
                    </a:lnTo>
                    <a:lnTo>
                      <a:pt x="85" y="32"/>
                    </a:lnTo>
                    <a:lnTo>
                      <a:pt x="46" y="44"/>
                    </a:lnTo>
                    <a:lnTo>
                      <a:pt x="83" y="59"/>
                    </a:lnTo>
                    <a:lnTo>
                      <a:pt x="81" y="65"/>
                    </a:lnTo>
                    <a:lnTo>
                      <a:pt x="44" y="46"/>
                    </a:lnTo>
                    <a:lnTo>
                      <a:pt x="58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8" name="Freeform 94"/>
              <p:cNvSpPr>
                <a:spLocks/>
              </p:cNvSpPr>
              <p:nvPr/>
            </p:nvSpPr>
            <p:spPr bwMode="auto">
              <a:xfrm>
                <a:off x="3280" y="1857"/>
                <a:ext cx="84" cy="84"/>
              </a:xfrm>
              <a:custGeom>
                <a:avLst/>
                <a:gdLst>
                  <a:gd name="T0" fmla="*/ 26 w 84"/>
                  <a:gd name="T1" fmla="*/ 82 h 84"/>
                  <a:gd name="T2" fmla="*/ 32 w 84"/>
                  <a:gd name="T3" fmla="*/ 84 h 84"/>
                  <a:gd name="T4" fmla="*/ 44 w 84"/>
                  <a:gd name="T5" fmla="*/ 46 h 84"/>
                  <a:gd name="T6" fmla="*/ 59 w 84"/>
                  <a:gd name="T7" fmla="*/ 82 h 84"/>
                  <a:gd name="T8" fmla="*/ 65 w 84"/>
                  <a:gd name="T9" fmla="*/ 80 h 84"/>
                  <a:gd name="T10" fmla="*/ 46 w 84"/>
                  <a:gd name="T11" fmla="*/ 44 h 84"/>
                  <a:gd name="T12" fmla="*/ 82 w 84"/>
                  <a:gd name="T13" fmla="*/ 57 h 84"/>
                  <a:gd name="T14" fmla="*/ 84 w 84"/>
                  <a:gd name="T15" fmla="*/ 54 h 84"/>
                  <a:gd name="T16" fmla="*/ 46 w 84"/>
                  <a:gd name="T17" fmla="*/ 42 h 84"/>
                  <a:gd name="T18" fmla="*/ 82 w 84"/>
                  <a:gd name="T19" fmla="*/ 25 h 84"/>
                  <a:gd name="T20" fmla="*/ 80 w 84"/>
                  <a:gd name="T21" fmla="*/ 19 h 84"/>
                  <a:gd name="T22" fmla="*/ 46 w 84"/>
                  <a:gd name="T23" fmla="*/ 38 h 84"/>
                  <a:gd name="T24" fmla="*/ 59 w 84"/>
                  <a:gd name="T25" fmla="*/ 0 h 84"/>
                  <a:gd name="T26" fmla="*/ 53 w 84"/>
                  <a:gd name="T27" fmla="*/ 0 h 84"/>
                  <a:gd name="T28" fmla="*/ 42 w 84"/>
                  <a:gd name="T29" fmla="*/ 38 h 84"/>
                  <a:gd name="T30" fmla="*/ 26 w 84"/>
                  <a:gd name="T31" fmla="*/ 2 h 84"/>
                  <a:gd name="T32" fmla="*/ 21 w 84"/>
                  <a:gd name="T33" fmla="*/ 4 h 84"/>
                  <a:gd name="T34" fmla="*/ 40 w 84"/>
                  <a:gd name="T35" fmla="*/ 38 h 84"/>
                  <a:gd name="T36" fmla="*/ 1 w 84"/>
                  <a:gd name="T37" fmla="*/ 25 h 84"/>
                  <a:gd name="T38" fmla="*/ 0 w 84"/>
                  <a:gd name="T39" fmla="*/ 31 h 84"/>
                  <a:gd name="T40" fmla="*/ 40 w 84"/>
                  <a:gd name="T41" fmla="*/ 42 h 84"/>
                  <a:gd name="T42" fmla="*/ 3 w 84"/>
                  <a:gd name="T43" fmla="*/ 59 h 84"/>
                  <a:gd name="T44" fmla="*/ 5 w 84"/>
                  <a:gd name="T45" fmla="*/ 63 h 84"/>
                  <a:gd name="T46" fmla="*/ 40 w 84"/>
                  <a:gd name="T47" fmla="*/ 44 h 84"/>
                  <a:gd name="T48" fmla="*/ 26 w 84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26" y="82"/>
                    </a:moveTo>
                    <a:lnTo>
                      <a:pt x="32" y="84"/>
                    </a:lnTo>
                    <a:lnTo>
                      <a:pt x="44" y="46"/>
                    </a:lnTo>
                    <a:lnTo>
                      <a:pt x="59" y="82"/>
                    </a:lnTo>
                    <a:lnTo>
                      <a:pt x="65" y="80"/>
                    </a:lnTo>
                    <a:lnTo>
                      <a:pt x="46" y="44"/>
                    </a:lnTo>
                    <a:lnTo>
                      <a:pt x="82" y="57"/>
                    </a:lnTo>
                    <a:lnTo>
                      <a:pt x="84" y="54"/>
                    </a:lnTo>
                    <a:lnTo>
                      <a:pt x="46" y="42"/>
                    </a:lnTo>
                    <a:lnTo>
                      <a:pt x="82" y="25"/>
                    </a:lnTo>
                    <a:lnTo>
                      <a:pt x="80" y="19"/>
                    </a:lnTo>
                    <a:lnTo>
                      <a:pt x="46" y="38"/>
                    </a:lnTo>
                    <a:lnTo>
                      <a:pt x="59" y="0"/>
                    </a:lnTo>
                    <a:lnTo>
                      <a:pt x="53" y="0"/>
                    </a:lnTo>
                    <a:lnTo>
                      <a:pt x="42" y="38"/>
                    </a:lnTo>
                    <a:lnTo>
                      <a:pt x="26" y="2"/>
                    </a:lnTo>
                    <a:lnTo>
                      <a:pt x="21" y="4"/>
                    </a:lnTo>
                    <a:lnTo>
                      <a:pt x="40" y="38"/>
                    </a:lnTo>
                    <a:lnTo>
                      <a:pt x="1" y="25"/>
                    </a:lnTo>
                    <a:lnTo>
                      <a:pt x="0" y="31"/>
                    </a:lnTo>
                    <a:lnTo>
                      <a:pt x="40" y="42"/>
                    </a:lnTo>
                    <a:lnTo>
                      <a:pt x="3" y="59"/>
                    </a:lnTo>
                    <a:lnTo>
                      <a:pt x="5" y="63"/>
                    </a:lnTo>
                    <a:lnTo>
                      <a:pt x="40" y="44"/>
                    </a:lnTo>
                    <a:lnTo>
                      <a:pt x="26" y="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" name="Freeform 95"/>
              <p:cNvSpPr>
                <a:spLocks/>
              </p:cNvSpPr>
              <p:nvPr/>
            </p:nvSpPr>
            <p:spPr bwMode="auto">
              <a:xfrm>
                <a:off x="3280" y="1857"/>
                <a:ext cx="84" cy="84"/>
              </a:xfrm>
              <a:custGeom>
                <a:avLst/>
                <a:gdLst>
                  <a:gd name="T0" fmla="*/ 26 w 84"/>
                  <a:gd name="T1" fmla="*/ 82 h 84"/>
                  <a:gd name="T2" fmla="*/ 32 w 84"/>
                  <a:gd name="T3" fmla="*/ 84 h 84"/>
                  <a:gd name="T4" fmla="*/ 44 w 84"/>
                  <a:gd name="T5" fmla="*/ 46 h 84"/>
                  <a:gd name="T6" fmla="*/ 59 w 84"/>
                  <a:gd name="T7" fmla="*/ 82 h 84"/>
                  <a:gd name="T8" fmla="*/ 65 w 84"/>
                  <a:gd name="T9" fmla="*/ 80 h 84"/>
                  <a:gd name="T10" fmla="*/ 46 w 84"/>
                  <a:gd name="T11" fmla="*/ 44 h 84"/>
                  <a:gd name="T12" fmla="*/ 82 w 84"/>
                  <a:gd name="T13" fmla="*/ 57 h 84"/>
                  <a:gd name="T14" fmla="*/ 84 w 84"/>
                  <a:gd name="T15" fmla="*/ 54 h 84"/>
                  <a:gd name="T16" fmla="*/ 46 w 84"/>
                  <a:gd name="T17" fmla="*/ 42 h 84"/>
                  <a:gd name="T18" fmla="*/ 82 w 84"/>
                  <a:gd name="T19" fmla="*/ 25 h 84"/>
                  <a:gd name="T20" fmla="*/ 80 w 84"/>
                  <a:gd name="T21" fmla="*/ 19 h 84"/>
                  <a:gd name="T22" fmla="*/ 46 w 84"/>
                  <a:gd name="T23" fmla="*/ 38 h 84"/>
                  <a:gd name="T24" fmla="*/ 59 w 84"/>
                  <a:gd name="T25" fmla="*/ 0 h 84"/>
                  <a:gd name="T26" fmla="*/ 53 w 84"/>
                  <a:gd name="T27" fmla="*/ 0 h 84"/>
                  <a:gd name="T28" fmla="*/ 42 w 84"/>
                  <a:gd name="T29" fmla="*/ 38 h 84"/>
                  <a:gd name="T30" fmla="*/ 26 w 84"/>
                  <a:gd name="T31" fmla="*/ 2 h 84"/>
                  <a:gd name="T32" fmla="*/ 21 w 84"/>
                  <a:gd name="T33" fmla="*/ 4 h 84"/>
                  <a:gd name="T34" fmla="*/ 40 w 84"/>
                  <a:gd name="T35" fmla="*/ 38 h 84"/>
                  <a:gd name="T36" fmla="*/ 1 w 84"/>
                  <a:gd name="T37" fmla="*/ 25 h 84"/>
                  <a:gd name="T38" fmla="*/ 0 w 84"/>
                  <a:gd name="T39" fmla="*/ 31 h 84"/>
                  <a:gd name="T40" fmla="*/ 40 w 84"/>
                  <a:gd name="T41" fmla="*/ 42 h 84"/>
                  <a:gd name="T42" fmla="*/ 3 w 84"/>
                  <a:gd name="T43" fmla="*/ 59 h 84"/>
                  <a:gd name="T44" fmla="*/ 5 w 84"/>
                  <a:gd name="T45" fmla="*/ 63 h 84"/>
                  <a:gd name="T46" fmla="*/ 40 w 84"/>
                  <a:gd name="T47" fmla="*/ 44 h 84"/>
                  <a:gd name="T48" fmla="*/ 26 w 84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26" y="82"/>
                    </a:moveTo>
                    <a:lnTo>
                      <a:pt x="32" y="84"/>
                    </a:lnTo>
                    <a:lnTo>
                      <a:pt x="44" y="46"/>
                    </a:lnTo>
                    <a:lnTo>
                      <a:pt x="59" y="82"/>
                    </a:lnTo>
                    <a:lnTo>
                      <a:pt x="65" y="80"/>
                    </a:lnTo>
                    <a:lnTo>
                      <a:pt x="46" y="44"/>
                    </a:lnTo>
                    <a:lnTo>
                      <a:pt x="82" y="57"/>
                    </a:lnTo>
                    <a:lnTo>
                      <a:pt x="84" y="54"/>
                    </a:lnTo>
                    <a:lnTo>
                      <a:pt x="46" y="42"/>
                    </a:lnTo>
                    <a:lnTo>
                      <a:pt x="82" y="25"/>
                    </a:lnTo>
                    <a:lnTo>
                      <a:pt x="80" y="19"/>
                    </a:lnTo>
                    <a:lnTo>
                      <a:pt x="46" y="38"/>
                    </a:lnTo>
                    <a:lnTo>
                      <a:pt x="59" y="0"/>
                    </a:lnTo>
                    <a:lnTo>
                      <a:pt x="53" y="0"/>
                    </a:lnTo>
                    <a:lnTo>
                      <a:pt x="42" y="38"/>
                    </a:lnTo>
                    <a:lnTo>
                      <a:pt x="26" y="2"/>
                    </a:lnTo>
                    <a:lnTo>
                      <a:pt x="21" y="4"/>
                    </a:lnTo>
                    <a:lnTo>
                      <a:pt x="40" y="38"/>
                    </a:lnTo>
                    <a:lnTo>
                      <a:pt x="1" y="25"/>
                    </a:lnTo>
                    <a:lnTo>
                      <a:pt x="0" y="31"/>
                    </a:lnTo>
                    <a:lnTo>
                      <a:pt x="40" y="42"/>
                    </a:lnTo>
                    <a:lnTo>
                      <a:pt x="3" y="59"/>
                    </a:lnTo>
                    <a:lnTo>
                      <a:pt x="5" y="63"/>
                    </a:lnTo>
                    <a:lnTo>
                      <a:pt x="40" y="44"/>
                    </a:lnTo>
                    <a:lnTo>
                      <a:pt x="26" y="8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0" name="Freeform 96"/>
              <p:cNvSpPr>
                <a:spLocks/>
              </p:cNvSpPr>
              <p:nvPr/>
            </p:nvSpPr>
            <p:spPr bwMode="auto">
              <a:xfrm>
                <a:off x="3986" y="1980"/>
                <a:ext cx="84" cy="84"/>
              </a:xfrm>
              <a:custGeom>
                <a:avLst/>
                <a:gdLst>
                  <a:gd name="T0" fmla="*/ 57 w 84"/>
                  <a:gd name="T1" fmla="*/ 82 h 84"/>
                  <a:gd name="T2" fmla="*/ 52 w 84"/>
                  <a:gd name="T3" fmla="*/ 84 h 84"/>
                  <a:gd name="T4" fmla="*/ 42 w 84"/>
                  <a:gd name="T5" fmla="*/ 46 h 84"/>
                  <a:gd name="T6" fmla="*/ 25 w 84"/>
                  <a:gd name="T7" fmla="*/ 82 h 84"/>
                  <a:gd name="T8" fmla="*/ 19 w 84"/>
                  <a:gd name="T9" fmla="*/ 80 h 84"/>
                  <a:gd name="T10" fmla="*/ 38 w 84"/>
                  <a:gd name="T11" fmla="*/ 44 h 84"/>
                  <a:gd name="T12" fmla="*/ 2 w 84"/>
                  <a:gd name="T13" fmla="*/ 57 h 84"/>
                  <a:gd name="T14" fmla="*/ 0 w 84"/>
                  <a:gd name="T15" fmla="*/ 53 h 84"/>
                  <a:gd name="T16" fmla="*/ 38 w 84"/>
                  <a:gd name="T17" fmla="*/ 42 h 84"/>
                  <a:gd name="T18" fmla="*/ 2 w 84"/>
                  <a:gd name="T19" fmla="*/ 25 h 84"/>
                  <a:gd name="T20" fmla="*/ 4 w 84"/>
                  <a:gd name="T21" fmla="*/ 19 h 84"/>
                  <a:gd name="T22" fmla="*/ 38 w 84"/>
                  <a:gd name="T23" fmla="*/ 38 h 84"/>
                  <a:gd name="T24" fmla="*/ 25 w 84"/>
                  <a:gd name="T25" fmla="*/ 0 h 84"/>
                  <a:gd name="T26" fmla="*/ 30 w 84"/>
                  <a:gd name="T27" fmla="*/ 0 h 84"/>
                  <a:gd name="T28" fmla="*/ 42 w 84"/>
                  <a:gd name="T29" fmla="*/ 38 h 84"/>
                  <a:gd name="T30" fmla="*/ 59 w 84"/>
                  <a:gd name="T31" fmla="*/ 2 h 84"/>
                  <a:gd name="T32" fmla="*/ 63 w 84"/>
                  <a:gd name="T33" fmla="*/ 4 h 84"/>
                  <a:gd name="T34" fmla="*/ 44 w 84"/>
                  <a:gd name="T35" fmla="*/ 38 h 84"/>
                  <a:gd name="T36" fmla="*/ 82 w 84"/>
                  <a:gd name="T37" fmla="*/ 25 h 84"/>
                  <a:gd name="T38" fmla="*/ 84 w 84"/>
                  <a:gd name="T39" fmla="*/ 30 h 84"/>
                  <a:gd name="T40" fmla="*/ 46 w 84"/>
                  <a:gd name="T41" fmla="*/ 42 h 84"/>
                  <a:gd name="T42" fmla="*/ 82 w 84"/>
                  <a:gd name="T43" fmla="*/ 59 h 84"/>
                  <a:gd name="T44" fmla="*/ 78 w 84"/>
                  <a:gd name="T45" fmla="*/ 63 h 84"/>
                  <a:gd name="T46" fmla="*/ 44 w 84"/>
                  <a:gd name="T47" fmla="*/ 44 h 84"/>
                  <a:gd name="T48" fmla="*/ 57 w 84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7" y="82"/>
                    </a:moveTo>
                    <a:lnTo>
                      <a:pt x="52" y="84"/>
                    </a:lnTo>
                    <a:lnTo>
                      <a:pt x="42" y="46"/>
                    </a:lnTo>
                    <a:lnTo>
                      <a:pt x="25" y="82"/>
                    </a:lnTo>
                    <a:lnTo>
                      <a:pt x="19" y="80"/>
                    </a:lnTo>
                    <a:lnTo>
                      <a:pt x="38" y="44"/>
                    </a:lnTo>
                    <a:lnTo>
                      <a:pt x="2" y="57"/>
                    </a:lnTo>
                    <a:lnTo>
                      <a:pt x="0" y="53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4" y="19"/>
                    </a:lnTo>
                    <a:lnTo>
                      <a:pt x="38" y="38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3" y="4"/>
                    </a:lnTo>
                    <a:lnTo>
                      <a:pt x="44" y="38"/>
                    </a:lnTo>
                    <a:lnTo>
                      <a:pt x="82" y="25"/>
                    </a:lnTo>
                    <a:lnTo>
                      <a:pt x="84" y="30"/>
                    </a:lnTo>
                    <a:lnTo>
                      <a:pt x="46" y="42"/>
                    </a:lnTo>
                    <a:lnTo>
                      <a:pt x="82" y="59"/>
                    </a:lnTo>
                    <a:lnTo>
                      <a:pt x="78" y="63"/>
                    </a:lnTo>
                    <a:lnTo>
                      <a:pt x="44" y="44"/>
                    </a:lnTo>
                    <a:lnTo>
                      <a:pt x="57" y="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1" name="Freeform 97"/>
              <p:cNvSpPr>
                <a:spLocks/>
              </p:cNvSpPr>
              <p:nvPr/>
            </p:nvSpPr>
            <p:spPr bwMode="auto">
              <a:xfrm>
                <a:off x="3986" y="1980"/>
                <a:ext cx="84" cy="84"/>
              </a:xfrm>
              <a:custGeom>
                <a:avLst/>
                <a:gdLst>
                  <a:gd name="T0" fmla="*/ 57 w 84"/>
                  <a:gd name="T1" fmla="*/ 82 h 84"/>
                  <a:gd name="T2" fmla="*/ 52 w 84"/>
                  <a:gd name="T3" fmla="*/ 84 h 84"/>
                  <a:gd name="T4" fmla="*/ 42 w 84"/>
                  <a:gd name="T5" fmla="*/ 46 h 84"/>
                  <a:gd name="T6" fmla="*/ 25 w 84"/>
                  <a:gd name="T7" fmla="*/ 82 h 84"/>
                  <a:gd name="T8" fmla="*/ 19 w 84"/>
                  <a:gd name="T9" fmla="*/ 80 h 84"/>
                  <a:gd name="T10" fmla="*/ 38 w 84"/>
                  <a:gd name="T11" fmla="*/ 44 h 84"/>
                  <a:gd name="T12" fmla="*/ 2 w 84"/>
                  <a:gd name="T13" fmla="*/ 57 h 84"/>
                  <a:gd name="T14" fmla="*/ 0 w 84"/>
                  <a:gd name="T15" fmla="*/ 53 h 84"/>
                  <a:gd name="T16" fmla="*/ 38 w 84"/>
                  <a:gd name="T17" fmla="*/ 42 h 84"/>
                  <a:gd name="T18" fmla="*/ 2 w 84"/>
                  <a:gd name="T19" fmla="*/ 25 h 84"/>
                  <a:gd name="T20" fmla="*/ 4 w 84"/>
                  <a:gd name="T21" fmla="*/ 19 h 84"/>
                  <a:gd name="T22" fmla="*/ 38 w 84"/>
                  <a:gd name="T23" fmla="*/ 38 h 84"/>
                  <a:gd name="T24" fmla="*/ 25 w 84"/>
                  <a:gd name="T25" fmla="*/ 0 h 84"/>
                  <a:gd name="T26" fmla="*/ 30 w 84"/>
                  <a:gd name="T27" fmla="*/ 0 h 84"/>
                  <a:gd name="T28" fmla="*/ 42 w 84"/>
                  <a:gd name="T29" fmla="*/ 38 h 84"/>
                  <a:gd name="T30" fmla="*/ 59 w 84"/>
                  <a:gd name="T31" fmla="*/ 2 h 84"/>
                  <a:gd name="T32" fmla="*/ 63 w 84"/>
                  <a:gd name="T33" fmla="*/ 4 h 84"/>
                  <a:gd name="T34" fmla="*/ 44 w 84"/>
                  <a:gd name="T35" fmla="*/ 38 h 84"/>
                  <a:gd name="T36" fmla="*/ 82 w 84"/>
                  <a:gd name="T37" fmla="*/ 25 h 84"/>
                  <a:gd name="T38" fmla="*/ 84 w 84"/>
                  <a:gd name="T39" fmla="*/ 30 h 84"/>
                  <a:gd name="T40" fmla="*/ 46 w 84"/>
                  <a:gd name="T41" fmla="*/ 42 h 84"/>
                  <a:gd name="T42" fmla="*/ 82 w 84"/>
                  <a:gd name="T43" fmla="*/ 59 h 84"/>
                  <a:gd name="T44" fmla="*/ 78 w 84"/>
                  <a:gd name="T45" fmla="*/ 63 h 84"/>
                  <a:gd name="T46" fmla="*/ 44 w 84"/>
                  <a:gd name="T47" fmla="*/ 44 h 84"/>
                  <a:gd name="T48" fmla="*/ 57 w 84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7" y="82"/>
                    </a:moveTo>
                    <a:lnTo>
                      <a:pt x="52" y="84"/>
                    </a:lnTo>
                    <a:lnTo>
                      <a:pt x="42" y="46"/>
                    </a:lnTo>
                    <a:lnTo>
                      <a:pt x="25" y="82"/>
                    </a:lnTo>
                    <a:lnTo>
                      <a:pt x="19" y="80"/>
                    </a:lnTo>
                    <a:lnTo>
                      <a:pt x="38" y="44"/>
                    </a:lnTo>
                    <a:lnTo>
                      <a:pt x="2" y="57"/>
                    </a:lnTo>
                    <a:lnTo>
                      <a:pt x="0" y="53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4" y="19"/>
                    </a:lnTo>
                    <a:lnTo>
                      <a:pt x="38" y="38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3" y="4"/>
                    </a:lnTo>
                    <a:lnTo>
                      <a:pt x="44" y="38"/>
                    </a:lnTo>
                    <a:lnTo>
                      <a:pt x="82" y="25"/>
                    </a:lnTo>
                    <a:lnTo>
                      <a:pt x="84" y="30"/>
                    </a:lnTo>
                    <a:lnTo>
                      <a:pt x="46" y="42"/>
                    </a:lnTo>
                    <a:lnTo>
                      <a:pt x="82" y="59"/>
                    </a:lnTo>
                    <a:lnTo>
                      <a:pt x="78" y="63"/>
                    </a:lnTo>
                    <a:lnTo>
                      <a:pt x="44" y="44"/>
                    </a:lnTo>
                    <a:lnTo>
                      <a:pt x="57" y="8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2" name="Freeform 98"/>
              <p:cNvSpPr>
                <a:spLocks/>
              </p:cNvSpPr>
              <p:nvPr/>
            </p:nvSpPr>
            <p:spPr bwMode="auto">
              <a:xfrm>
                <a:off x="3339" y="1972"/>
                <a:ext cx="83" cy="86"/>
              </a:xfrm>
              <a:custGeom>
                <a:avLst/>
                <a:gdLst>
                  <a:gd name="T0" fmla="*/ 25 w 83"/>
                  <a:gd name="T1" fmla="*/ 84 h 86"/>
                  <a:gd name="T2" fmla="*/ 31 w 83"/>
                  <a:gd name="T3" fmla="*/ 86 h 86"/>
                  <a:gd name="T4" fmla="*/ 42 w 83"/>
                  <a:gd name="T5" fmla="*/ 46 h 86"/>
                  <a:gd name="T6" fmla="*/ 60 w 83"/>
                  <a:gd name="T7" fmla="*/ 82 h 86"/>
                  <a:gd name="T8" fmla="*/ 63 w 83"/>
                  <a:gd name="T9" fmla="*/ 81 h 86"/>
                  <a:gd name="T10" fmla="*/ 44 w 83"/>
                  <a:gd name="T11" fmla="*/ 46 h 86"/>
                  <a:gd name="T12" fmla="*/ 83 w 83"/>
                  <a:gd name="T13" fmla="*/ 59 h 86"/>
                  <a:gd name="T14" fmla="*/ 83 w 83"/>
                  <a:gd name="T15" fmla="*/ 54 h 86"/>
                  <a:gd name="T16" fmla="*/ 46 w 83"/>
                  <a:gd name="T17" fmla="*/ 42 h 86"/>
                  <a:gd name="T18" fmla="*/ 81 w 83"/>
                  <a:gd name="T19" fmla="*/ 25 h 86"/>
                  <a:gd name="T20" fmla="*/ 79 w 83"/>
                  <a:gd name="T21" fmla="*/ 19 h 86"/>
                  <a:gd name="T22" fmla="*/ 44 w 83"/>
                  <a:gd name="T23" fmla="*/ 38 h 86"/>
                  <a:gd name="T24" fmla="*/ 58 w 83"/>
                  <a:gd name="T25" fmla="*/ 2 h 86"/>
                  <a:gd name="T26" fmla="*/ 54 w 83"/>
                  <a:gd name="T27" fmla="*/ 0 h 86"/>
                  <a:gd name="T28" fmla="*/ 42 w 83"/>
                  <a:gd name="T29" fmla="*/ 38 h 86"/>
                  <a:gd name="T30" fmla="*/ 25 w 83"/>
                  <a:gd name="T31" fmla="*/ 2 h 86"/>
                  <a:gd name="T32" fmla="*/ 19 w 83"/>
                  <a:gd name="T33" fmla="*/ 4 h 86"/>
                  <a:gd name="T34" fmla="*/ 38 w 83"/>
                  <a:gd name="T35" fmla="*/ 40 h 86"/>
                  <a:gd name="T36" fmla="*/ 0 w 83"/>
                  <a:gd name="T37" fmla="*/ 27 h 86"/>
                  <a:gd name="T38" fmla="*/ 0 w 83"/>
                  <a:gd name="T39" fmla="*/ 31 h 86"/>
                  <a:gd name="T40" fmla="*/ 38 w 83"/>
                  <a:gd name="T41" fmla="*/ 42 h 86"/>
                  <a:gd name="T42" fmla="*/ 2 w 83"/>
                  <a:gd name="T43" fmla="*/ 59 h 86"/>
                  <a:gd name="T44" fmla="*/ 4 w 83"/>
                  <a:gd name="T45" fmla="*/ 63 h 86"/>
                  <a:gd name="T46" fmla="*/ 38 w 83"/>
                  <a:gd name="T47" fmla="*/ 46 h 86"/>
                  <a:gd name="T48" fmla="*/ 25 w 83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6">
                    <a:moveTo>
                      <a:pt x="25" y="84"/>
                    </a:moveTo>
                    <a:lnTo>
                      <a:pt x="31" y="86"/>
                    </a:lnTo>
                    <a:lnTo>
                      <a:pt x="42" y="46"/>
                    </a:lnTo>
                    <a:lnTo>
                      <a:pt x="60" y="82"/>
                    </a:lnTo>
                    <a:lnTo>
                      <a:pt x="63" y="81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3" y="54"/>
                    </a:lnTo>
                    <a:lnTo>
                      <a:pt x="46" y="42"/>
                    </a:lnTo>
                    <a:lnTo>
                      <a:pt x="81" y="25"/>
                    </a:lnTo>
                    <a:lnTo>
                      <a:pt x="79" y="19"/>
                    </a:lnTo>
                    <a:lnTo>
                      <a:pt x="44" y="38"/>
                    </a:lnTo>
                    <a:lnTo>
                      <a:pt x="58" y="2"/>
                    </a:lnTo>
                    <a:lnTo>
                      <a:pt x="54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38" y="40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38" y="42"/>
                    </a:lnTo>
                    <a:lnTo>
                      <a:pt x="2" y="59"/>
                    </a:lnTo>
                    <a:lnTo>
                      <a:pt x="4" y="63"/>
                    </a:lnTo>
                    <a:lnTo>
                      <a:pt x="38" y="46"/>
                    </a:lnTo>
                    <a:lnTo>
                      <a:pt x="25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3" name="Freeform 99"/>
              <p:cNvSpPr>
                <a:spLocks/>
              </p:cNvSpPr>
              <p:nvPr/>
            </p:nvSpPr>
            <p:spPr bwMode="auto">
              <a:xfrm>
                <a:off x="3339" y="1972"/>
                <a:ext cx="83" cy="86"/>
              </a:xfrm>
              <a:custGeom>
                <a:avLst/>
                <a:gdLst>
                  <a:gd name="T0" fmla="*/ 25 w 83"/>
                  <a:gd name="T1" fmla="*/ 84 h 86"/>
                  <a:gd name="T2" fmla="*/ 31 w 83"/>
                  <a:gd name="T3" fmla="*/ 86 h 86"/>
                  <a:gd name="T4" fmla="*/ 42 w 83"/>
                  <a:gd name="T5" fmla="*/ 46 h 86"/>
                  <a:gd name="T6" fmla="*/ 60 w 83"/>
                  <a:gd name="T7" fmla="*/ 82 h 86"/>
                  <a:gd name="T8" fmla="*/ 63 w 83"/>
                  <a:gd name="T9" fmla="*/ 81 h 86"/>
                  <a:gd name="T10" fmla="*/ 44 w 83"/>
                  <a:gd name="T11" fmla="*/ 46 h 86"/>
                  <a:gd name="T12" fmla="*/ 83 w 83"/>
                  <a:gd name="T13" fmla="*/ 59 h 86"/>
                  <a:gd name="T14" fmla="*/ 83 w 83"/>
                  <a:gd name="T15" fmla="*/ 54 h 86"/>
                  <a:gd name="T16" fmla="*/ 46 w 83"/>
                  <a:gd name="T17" fmla="*/ 42 h 86"/>
                  <a:gd name="T18" fmla="*/ 81 w 83"/>
                  <a:gd name="T19" fmla="*/ 25 h 86"/>
                  <a:gd name="T20" fmla="*/ 79 w 83"/>
                  <a:gd name="T21" fmla="*/ 19 h 86"/>
                  <a:gd name="T22" fmla="*/ 44 w 83"/>
                  <a:gd name="T23" fmla="*/ 38 h 86"/>
                  <a:gd name="T24" fmla="*/ 58 w 83"/>
                  <a:gd name="T25" fmla="*/ 2 h 86"/>
                  <a:gd name="T26" fmla="*/ 54 w 83"/>
                  <a:gd name="T27" fmla="*/ 0 h 86"/>
                  <a:gd name="T28" fmla="*/ 42 w 83"/>
                  <a:gd name="T29" fmla="*/ 38 h 86"/>
                  <a:gd name="T30" fmla="*/ 25 w 83"/>
                  <a:gd name="T31" fmla="*/ 2 h 86"/>
                  <a:gd name="T32" fmla="*/ 19 w 83"/>
                  <a:gd name="T33" fmla="*/ 4 h 86"/>
                  <a:gd name="T34" fmla="*/ 38 w 83"/>
                  <a:gd name="T35" fmla="*/ 40 h 86"/>
                  <a:gd name="T36" fmla="*/ 0 w 83"/>
                  <a:gd name="T37" fmla="*/ 27 h 86"/>
                  <a:gd name="T38" fmla="*/ 0 w 83"/>
                  <a:gd name="T39" fmla="*/ 31 h 86"/>
                  <a:gd name="T40" fmla="*/ 38 w 83"/>
                  <a:gd name="T41" fmla="*/ 42 h 86"/>
                  <a:gd name="T42" fmla="*/ 2 w 83"/>
                  <a:gd name="T43" fmla="*/ 59 h 86"/>
                  <a:gd name="T44" fmla="*/ 4 w 83"/>
                  <a:gd name="T45" fmla="*/ 63 h 86"/>
                  <a:gd name="T46" fmla="*/ 38 w 83"/>
                  <a:gd name="T47" fmla="*/ 46 h 86"/>
                  <a:gd name="T48" fmla="*/ 25 w 83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6">
                    <a:moveTo>
                      <a:pt x="25" y="84"/>
                    </a:moveTo>
                    <a:lnTo>
                      <a:pt x="31" y="86"/>
                    </a:lnTo>
                    <a:lnTo>
                      <a:pt x="42" y="46"/>
                    </a:lnTo>
                    <a:lnTo>
                      <a:pt x="60" y="82"/>
                    </a:lnTo>
                    <a:lnTo>
                      <a:pt x="63" y="81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3" y="54"/>
                    </a:lnTo>
                    <a:lnTo>
                      <a:pt x="46" y="42"/>
                    </a:lnTo>
                    <a:lnTo>
                      <a:pt x="81" y="25"/>
                    </a:lnTo>
                    <a:lnTo>
                      <a:pt x="79" y="19"/>
                    </a:lnTo>
                    <a:lnTo>
                      <a:pt x="44" y="38"/>
                    </a:lnTo>
                    <a:lnTo>
                      <a:pt x="58" y="2"/>
                    </a:lnTo>
                    <a:lnTo>
                      <a:pt x="54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38" y="40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38" y="42"/>
                    </a:lnTo>
                    <a:lnTo>
                      <a:pt x="2" y="59"/>
                    </a:lnTo>
                    <a:lnTo>
                      <a:pt x="4" y="63"/>
                    </a:lnTo>
                    <a:lnTo>
                      <a:pt x="38" y="46"/>
                    </a:lnTo>
                    <a:lnTo>
                      <a:pt x="25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4" name="Freeform 100"/>
              <p:cNvSpPr>
                <a:spLocks/>
              </p:cNvSpPr>
              <p:nvPr/>
            </p:nvSpPr>
            <p:spPr bwMode="auto">
              <a:xfrm>
                <a:off x="4007" y="1920"/>
                <a:ext cx="84" cy="87"/>
              </a:xfrm>
              <a:custGeom>
                <a:avLst/>
                <a:gdLst>
                  <a:gd name="T0" fmla="*/ 59 w 84"/>
                  <a:gd name="T1" fmla="*/ 85 h 87"/>
                  <a:gd name="T2" fmla="*/ 54 w 84"/>
                  <a:gd name="T3" fmla="*/ 87 h 87"/>
                  <a:gd name="T4" fmla="*/ 42 w 84"/>
                  <a:gd name="T5" fmla="*/ 48 h 87"/>
                  <a:gd name="T6" fmla="*/ 25 w 84"/>
                  <a:gd name="T7" fmla="*/ 85 h 87"/>
                  <a:gd name="T8" fmla="*/ 19 w 84"/>
                  <a:gd name="T9" fmla="*/ 81 h 87"/>
                  <a:gd name="T10" fmla="*/ 40 w 84"/>
                  <a:gd name="T11" fmla="*/ 46 h 87"/>
                  <a:gd name="T12" fmla="*/ 2 w 84"/>
                  <a:gd name="T13" fmla="*/ 60 h 87"/>
                  <a:gd name="T14" fmla="*/ 0 w 84"/>
                  <a:gd name="T15" fmla="*/ 56 h 87"/>
                  <a:gd name="T16" fmla="*/ 38 w 84"/>
                  <a:gd name="T17" fmla="*/ 42 h 87"/>
                  <a:gd name="T18" fmla="*/ 2 w 84"/>
                  <a:gd name="T19" fmla="*/ 27 h 87"/>
                  <a:gd name="T20" fmla="*/ 6 w 84"/>
                  <a:gd name="T21" fmla="*/ 21 h 87"/>
                  <a:gd name="T22" fmla="*/ 40 w 84"/>
                  <a:gd name="T23" fmla="*/ 40 h 87"/>
                  <a:gd name="T24" fmla="*/ 25 w 84"/>
                  <a:gd name="T25" fmla="*/ 2 h 87"/>
                  <a:gd name="T26" fmla="*/ 31 w 84"/>
                  <a:gd name="T27" fmla="*/ 0 h 87"/>
                  <a:gd name="T28" fmla="*/ 42 w 84"/>
                  <a:gd name="T29" fmla="*/ 40 h 87"/>
                  <a:gd name="T30" fmla="*/ 59 w 84"/>
                  <a:gd name="T31" fmla="*/ 4 h 87"/>
                  <a:gd name="T32" fmla="*/ 65 w 84"/>
                  <a:gd name="T33" fmla="*/ 6 h 87"/>
                  <a:gd name="T34" fmla="*/ 44 w 84"/>
                  <a:gd name="T35" fmla="*/ 40 h 87"/>
                  <a:gd name="T36" fmla="*/ 82 w 84"/>
                  <a:gd name="T37" fmla="*/ 27 h 87"/>
                  <a:gd name="T38" fmla="*/ 84 w 84"/>
                  <a:gd name="T39" fmla="*/ 33 h 87"/>
                  <a:gd name="T40" fmla="*/ 46 w 84"/>
                  <a:gd name="T41" fmla="*/ 44 h 87"/>
                  <a:gd name="T42" fmla="*/ 82 w 84"/>
                  <a:gd name="T43" fmla="*/ 60 h 87"/>
                  <a:gd name="T44" fmla="*/ 80 w 84"/>
                  <a:gd name="T45" fmla="*/ 65 h 87"/>
                  <a:gd name="T46" fmla="*/ 44 w 84"/>
                  <a:gd name="T47" fmla="*/ 46 h 87"/>
                  <a:gd name="T48" fmla="*/ 59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9" y="85"/>
                    </a:moveTo>
                    <a:lnTo>
                      <a:pt x="54" y="87"/>
                    </a:lnTo>
                    <a:lnTo>
                      <a:pt x="42" y="48"/>
                    </a:lnTo>
                    <a:lnTo>
                      <a:pt x="25" y="85"/>
                    </a:lnTo>
                    <a:lnTo>
                      <a:pt x="19" y="81"/>
                    </a:lnTo>
                    <a:lnTo>
                      <a:pt x="40" y="46"/>
                    </a:lnTo>
                    <a:lnTo>
                      <a:pt x="2" y="60"/>
                    </a:lnTo>
                    <a:lnTo>
                      <a:pt x="0" y="56"/>
                    </a:lnTo>
                    <a:lnTo>
                      <a:pt x="38" y="42"/>
                    </a:lnTo>
                    <a:lnTo>
                      <a:pt x="2" y="27"/>
                    </a:lnTo>
                    <a:lnTo>
                      <a:pt x="6" y="21"/>
                    </a:lnTo>
                    <a:lnTo>
                      <a:pt x="40" y="40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2" y="40"/>
                    </a:lnTo>
                    <a:lnTo>
                      <a:pt x="59" y="4"/>
                    </a:lnTo>
                    <a:lnTo>
                      <a:pt x="65" y="6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3"/>
                    </a:lnTo>
                    <a:lnTo>
                      <a:pt x="46" y="44"/>
                    </a:lnTo>
                    <a:lnTo>
                      <a:pt x="82" y="60"/>
                    </a:lnTo>
                    <a:lnTo>
                      <a:pt x="80" y="65"/>
                    </a:lnTo>
                    <a:lnTo>
                      <a:pt x="44" y="46"/>
                    </a:lnTo>
                    <a:lnTo>
                      <a:pt x="59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5" name="Freeform 101"/>
              <p:cNvSpPr>
                <a:spLocks/>
              </p:cNvSpPr>
              <p:nvPr/>
            </p:nvSpPr>
            <p:spPr bwMode="auto">
              <a:xfrm>
                <a:off x="4007" y="1920"/>
                <a:ext cx="84" cy="87"/>
              </a:xfrm>
              <a:custGeom>
                <a:avLst/>
                <a:gdLst>
                  <a:gd name="T0" fmla="*/ 59 w 84"/>
                  <a:gd name="T1" fmla="*/ 85 h 87"/>
                  <a:gd name="T2" fmla="*/ 54 w 84"/>
                  <a:gd name="T3" fmla="*/ 87 h 87"/>
                  <a:gd name="T4" fmla="*/ 42 w 84"/>
                  <a:gd name="T5" fmla="*/ 48 h 87"/>
                  <a:gd name="T6" fmla="*/ 25 w 84"/>
                  <a:gd name="T7" fmla="*/ 85 h 87"/>
                  <a:gd name="T8" fmla="*/ 19 w 84"/>
                  <a:gd name="T9" fmla="*/ 81 h 87"/>
                  <a:gd name="T10" fmla="*/ 40 w 84"/>
                  <a:gd name="T11" fmla="*/ 46 h 87"/>
                  <a:gd name="T12" fmla="*/ 2 w 84"/>
                  <a:gd name="T13" fmla="*/ 60 h 87"/>
                  <a:gd name="T14" fmla="*/ 0 w 84"/>
                  <a:gd name="T15" fmla="*/ 56 h 87"/>
                  <a:gd name="T16" fmla="*/ 38 w 84"/>
                  <a:gd name="T17" fmla="*/ 42 h 87"/>
                  <a:gd name="T18" fmla="*/ 2 w 84"/>
                  <a:gd name="T19" fmla="*/ 27 h 87"/>
                  <a:gd name="T20" fmla="*/ 6 w 84"/>
                  <a:gd name="T21" fmla="*/ 21 h 87"/>
                  <a:gd name="T22" fmla="*/ 40 w 84"/>
                  <a:gd name="T23" fmla="*/ 40 h 87"/>
                  <a:gd name="T24" fmla="*/ 25 w 84"/>
                  <a:gd name="T25" fmla="*/ 2 h 87"/>
                  <a:gd name="T26" fmla="*/ 31 w 84"/>
                  <a:gd name="T27" fmla="*/ 0 h 87"/>
                  <a:gd name="T28" fmla="*/ 42 w 84"/>
                  <a:gd name="T29" fmla="*/ 40 h 87"/>
                  <a:gd name="T30" fmla="*/ 59 w 84"/>
                  <a:gd name="T31" fmla="*/ 4 h 87"/>
                  <a:gd name="T32" fmla="*/ 65 w 84"/>
                  <a:gd name="T33" fmla="*/ 6 h 87"/>
                  <a:gd name="T34" fmla="*/ 44 w 84"/>
                  <a:gd name="T35" fmla="*/ 40 h 87"/>
                  <a:gd name="T36" fmla="*/ 82 w 84"/>
                  <a:gd name="T37" fmla="*/ 27 h 87"/>
                  <a:gd name="T38" fmla="*/ 84 w 84"/>
                  <a:gd name="T39" fmla="*/ 33 h 87"/>
                  <a:gd name="T40" fmla="*/ 46 w 84"/>
                  <a:gd name="T41" fmla="*/ 44 h 87"/>
                  <a:gd name="T42" fmla="*/ 82 w 84"/>
                  <a:gd name="T43" fmla="*/ 60 h 87"/>
                  <a:gd name="T44" fmla="*/ 80 w 84"/>
                  <a:gd name="T45" fmla="*/ 65 h 87"/>
                  <a:gd name="T46" fmla="*/ 44 w 84"/>
                  <a:gd name="T47" fmla="*/ 46 h 87"/>
                  <a:gd name="T48" fmla="*/ 59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9" y="85"/>
                    </a:moveTo>
                    <a:lnTo>
                      <a:pt x="54" y="87"/>
                    </a:lnTo>
                    <a:lnTo>
                      <a:pt x="42" y="48"/>
                    </a:lnTo>
                    <a:lnTo>
                      <a:pt x="25" y="85"/>
                    </a:lnTo>
                    <a:lnTo>
                      <a:pt x="19" y="81"/>
                    </a:lnTo>
                    <a:lnTo>
                      <a:pt x="40" y="46"/>
                    </a:lnTo>
                    <a:lnTo>
                      <a:pt x="2" y="60"/>
                    </a:lnTo>
                    <a:lnTo>
                      <a:pt x="0" y="56"/>
                    </a:lnTo>
                    <a:lnTo>
                      <a:pt x="38" y="42"/>
                    </a:lnTo>
                    <a:lnTo>
                      <a:pt x="2" y="27"/>
                    </a:lnTo>
                    <a:lnTo>
                      <a:pt x="6" y="21"/>
                    </a:lnTo>
                    <a:lnTo>
                      <a:pt x="40" y="40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2" y="40"/>
                    </a:lnTo>
                    <a:lnTo>
                      <a:pt x="59" y="4"/>
                    </a:lnTo>
                    <a:lnTo>
                      <a:pt x="65" y="6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3"/>
                    </a:lnTo>
                    <a:lnTo>
                      <a:pt x="46" y="44"/>
                    </a:lnTo>
                    <a:lnTo>
                      <a:pt x="82" y="60"/>
                    </a:lnTo>
                    <a:lnTo>
                      <a:pt x="80" y="65"/>
                    </a:lnTo>
                    <a:lnTo>
                      <a:pt x="44" y="46"/>
                    </a:lnTo>
                    <a:lnTo>
                      <a:pt x="59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6" name="Freeform 102"/>
              <p:cNvSpPr>
                <a:spLocks/>
              </p:cNvSpPr>
              <p:nvPr/>
            </p:nvSpPr>
            <p:spPr bwMode="auto">
              <a:xfrm>
                <a:off x="3942" y="1928"/>
                <a:ext cx="84" cy="86"/>
              </a:xfrm>
              <a:custGeom>
                <a:avLst/>
                <a:gdLst>
                  <a:gd name="T0" fmla="*/ 59 w 84"/>
                  <a:gd name="T1" fmla="*/ 84 h 86"/>
                  <a:gd name="T2" fmla="*/ 53 w 84"/>
                  <a:gd name="T3" fmla="*/ 86 h 86"/>
                  <a:gd name="T4" fmla="*/ 42 w 84"/>
                  <a:gd name="T5" fmla="*/ 46 h 86"/>
                  <a:gd name="T6" fmla="*/ 25 w 84"/>
                  <a:gd name="T7" fmla="*/ 84 h 86"/>
                  <a:gd name="T8" fmla="*/ 21 w 84"/>
                  <a:gd name="T9" fmla="*/ 80 h 86"/>
                  <a:gd name="T10" fmla="*/ 40 w 84"/>
                  <a:gd name="T11" fmla="*/ 46 h 86"/>
                  <a:gd name="T12" fmla="*/ 2 w 84"/>
                  <a:gd name="T13" fmla="*/ 59 h 86"/>
                  <a:gd name="T14" fmla="*/ 0 w 84"/>
                  <a:gd name="T15" fmla="*/ 54 h 86"/>
                  <a:gd name="T16" fmla="*/ 38 w 84"/>
                  <a:gd name="T17" fmla="*/ 42 h 86"/>
                  <a:gd name="T18" fmla="*/ 2 w 84"/>
                  <a:gd name="T19" fmla="*/ 25 h 86"/>
                  <a:gd name="T20" fmla="*/ 5 w 84"/>
                  <a:gd name="T21" fmla="*/ 21 h 86"/>
                  <a:gd name="T22" fmla="*/ 40 w 84"/>
                  <a:gd name="T23" fmla="*/ 40 h 86"/>
                  <a:gd name="T24" fmla="*/ 26 w 84"/>
                  <a:gd name="T25" fmla="*/ 2 h 86"/>
                  <a:gd name="T26" fmla="*/ 30 w 84"/>
                  <a:gd name="T27" fmla="*/ 0 h 86"/>
                  <a:gd name="T28" fmla="*/ 42 w 84"/>
                  <a:gd name="T29" fmla="*/ 38 h 86"/>
                  <a:gd name="T30" fmla="*/ 59 w 84"/>
                  <a:gd name="T31" fmla="*/ 2 h 86"/>
                  <a:gd name="T32" fmla="*/ 65 w 84"/>
                  <a:gd name="T33" fmla="*/ 6 h 86"/>
                  <a:gd name="T34" fmla="*/ 46 w 84"/>
                  <a:gd name="T35" fmla="*/ 40 h 86"/>
                  <a:gd name="T36" fmla="*/ 82 w 84"/>
                  <a:gd name="T37" fmla="*/ 27 h 86"/>
                  <a:gd name="T38" fmla="*/ 84 w 84"/>
                  <a:gd name="T39" fmla="*/ 32 h 86"/>
                  <a:gd name="T40" fmla="*/ 46 w 84"/>
                  <a:gd name="T41" fmla="*/ 44 h 86"/>
                  <a:gd name="T42" fmla="*/ 82 w 84"/>
                  <a:gd name="T43" fmla="*/ 59 h 86"/>
                  <a:gd name="T44" fmla="*/ 80 w 84"/>
                  <a:gd name="T45" fmla="*/ 65 h 86"/>
                  <a:gd name="T46" fmla="*/ 44 w 84"/>
                  <a:gd name="T47" fmla="*/ 46 h 86"/>
                  <a:gd name="T48" fmla="*/ 59 w 84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9" y="84"/>
                    </a:moveTo>
                    <a:lnTo>
                      <a:pt x="53" y="86"/>
                    </a:lnTo>
                    <a:lnTo>
                      <a:pt x="42" y="46"/>
                    </a:lnTo>
                    <a:lnTo>
                      <a:pt x="25" y="84"/>
                    </a:lnTo>
                    <a:lnTo>
                      <a:pt x="21" y="80"/>
                    </a:lnTo>
                    <a:lnTo>
                      <a:pt x="40" y="46"/>
                    </a:lnTo>
                    <a:lnTo>
                      <a:pt x="2" y="59"/>
                    </a:lnTo>
                    <a:lnTo>
                      <a:pt x="0" y="54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5" y="21"/>
                    </a:lnTo>
                    <a:lnTo>
                      <a:pt x="40" y="40"/>
                    </a:lnTo>
                    <a:lnTo>
                      <a:pt x="26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5" y="6"/>
                    </a:lnTo>
                    <a:lnTo>
                      <a:pt x="46" y="40"/>
                    </a:lnTo>
                    <a:lnTo>
                      <a:pt x="82" y="27"/>
                    </a:lnTo>
                    <a:lnTo>
                      <a:pt x="84" y="32"/>
                    </a:lnTo>
                    <a:lnTo>
                      <a:pt x="46" y="44"/>
                    </a:lnTo>
                    <a:lnTo>
                      <a:pt x="82" y="59"/>
                    </a:lnTo>
                    <a:lnTo>
                      <a:pt x="80" y="65"/>
                    </a:lnTo>
                    <a:lnTo>
                      <a:pt x="44" y="46"/>
                    </a:lnTo>
                    <a:lnTo>
                      <a:pt x="59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7" name="Freeform 103"/>
              <p:cNvSpPr>
                <a:spLocks/>
              </p:cNvSpPr>
              <p:nvPr/>
            </p:nvSpPr>
            <p:spPr bwMode="auto">
              <a:xfrm>
                <a:off x="3942" y="1928"/>
                <a:ext cx="84" cy="86"/>
              </a:xfrm>
              <a:custGeom>
                <a:avLst/>
                <a:gdLst>
                  <a:gd name="T0" fmla="*/ 59 w 84"/>
                  <a:gd name="T1" fmla="*/ 84 h 86"/>
                  <a:gd name="T2" fmla="*/ 53 w 84"/>
                  <a:gd name="T3" fmla="*/ 86 h 86"/>
                  <a:gd name="T4" fmla="*/ 42 w 84"/>
                  <a:gd name="T5" fmla="*/ 46 h 86"/>
                  <a:gd name="T6" fmla="*/ 25 w 84"/>
                  <a:gd name="T7" fmla="*/ 84 h 86"/>
                  <a:gd name="T8" fmla="*/ 21 w 84"/>
                  <a:gd name="T9" fmla="*/ 80 h 86"/>
                  <a:gd name="T10" fmla="*/ 40 w 84"/>
                  <a:gd name="T11" fmla="*/ 46 h 86"/>
                  <a:gd name="T12" fmla="*/ 2 w 84"/>
                  <a:gd name="T13" fmla="*/ 59 h 86"/>
                  <a:gd name="T14" fmla="*/ 0 w 84"/>
                  <a:gd name="T15" fmla="*/ 54 h 86"/>
                  <a:gd name="T16" fmla="*/ 38 w 84"/>
                  <a:gd name="T17" fmla="*/ 42 h 86"/>
                  <a:gd name="T18" fmla="*/ 2 w 84"/>
                  <a:gd name="T19" fmla="*/ 25 h 86"/>
                  <a:gd name="T20" fmla="*/ 5 w 84"/>
                  <a:gd name="T21" fmla="*/ 21 h 86"/>
                  <a:gd name="T22" fmla="*/ 40 w 84"/>
                  <a:gd name="T23" fmla="*/ 40 h 86"/>
                  <a:gd name="T24" fmla="*/ 26 w 84"/>
                  <a:gd name="T25" fmla="*/ 2 h 86"/>
                  <a:gd name="T26" fmla="*/ 30 w 84"/>
                  <a:gd name="T27" fmla="*/ 0 h 86"/>
                  <a:gd name="T28" fmla="*/ 42 w 84"/>
                  <a:gd name="T29" fmla="*/ 38 h 86"/>
                  <a:gd name="T30" fmla="*/ 59 w 84"/>
                  <a:gd name="T31" fmla="*/ 2 h 86"/>
                  <a:gd name="T32" fmla="*/ 65 w 84"/>
                  <a:gd name="T33" fmla="*/ 6 h 86"/>
                  <a:gd name="T34" fmla="*/ 46 w 84"/>
                  <a:gd name="T35" fmla="*/ 40 h 86"/>
                  <a:gd name="T36" fmla="*/ 82 w 84"/>
                  <a:gd name="T37" fmla="*/ 27 h 86"/>
                  <a:gd name="T38" fmla="*/ 84 w 84"/>
                  <a:gd name="T39" fmla="*/ 32 h 86"/>
                  <a:gd name="T40" fmla="*/ 46 w 84"/>
                  <a:gd name="T41" fmla="*/ 44 h 86"/>
                  <a:gd name="T42" fmla="*/ 82 w 84"/>
                  <a:gd name="T43" fmla="*/ 59 h 86"/>
                  <a:gd name="T44" fmla="*/ 80 w 84"/>
                  <a:gd name="T45" fmla="*/ 65 h 86"/>
                  <a:gd name="T46" fmla="*/ 44 w 84"/>
                  <a:gd name="T47" fmla="*/ 46 h 86"/>
                  <a:gd name="T48" fmla="*/ 59 w 84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9" y="84"/>
                    </a:moveTo>
                    <a:lnTo>
                      <a:pt x="53" y="86"/>
                    </a:lnTo>
                    <a:lnTo>
                      <a:pt x="42" y="46"/>
                    </a:lnTo>
                    <a:lnTo>
                      <a:pt x="25" y="84"/>
                    </a:lnTo>
                    <a:lnTo>
                      <a:pt x="21" y="80"/>
                    </a:lnTo>
                    <a:lnTo>
                      <a:pt x="40" y="46"/>
                    </a:lnTo>
                    <a:lnTo>
                      <a:pt x="2" y="59"/>
                    </a:lnTo>
                    <a:lnTo>
                      <a:pt x="0" y="54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5" y="21"/>
                    </a:lnTo>
                    <a:lnTo>
                      <a:pt x="40" y="40"/>
                    </a:lnTo>
                    <a:lnTo>
                      <a:pt x="26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5" y="6"/>
                    </a:lnTo>
                    <a:lnTo>
                      <a:pt x="46" y="40"/>
                    </a:lnTo>
                    <a:lnTo>
                      <a:pt x="82" y="27"/>
                    </a:lnTo>
                    <a:lnTo>
                      <a:pt x="84" y="32"/>
                    </a:lnTo>
                    <a:lnTo>
                      <a:pt x="46" y="44"/>
                    </a:lnTo>
                    <a:lnTo>
                      <a:pt x="82" y="59"/>
                    </a:lnTo>
                    <a:lnTo>
                      <a:pt x="80" y="65"/>
                    </a:lnTo>
                    <a:lnTo>
                      <a:pt x="44" y="46"/>
                    </a:lnTo>
                    <a:lnTo>
                      <a:pt x="59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8" name="Freeform 104"/>
              <p:cNvSpPr>
                <a:spLocks/>
              </p:cNvSpPr>
              <p:nvPr/>
            </p:nvSpPr>
            <p:spPr bwMode="auto">
              <a:xfrm>
                <a:off x="3316" y="1914"/>
                <a:ext cx="84" cy="85"/>
              </a:xfrm>
              <a:custGeom>
                <a:avLst/>
                <a:gdLst>
                  <a:gd name="T0" fmla="*/ 27 w 84"/>
                  <a:gd name="T1" fmla="*/ 83 h 85"/>
                  <a:gd name="T2" fmla="*/ 33 w 84"/>
                  <a:gd name="T3" fmla="*/ 85 h 85"/>
                  <a:gd name="T4" fmla="*/ 44 w 84"/>
                  <a:gd name="T5" fmla="*/ 46 h 85"/>
                  <a:gd name="T6" fmla="*/ 59 w 84"/>
                  <a:gd name="T7" fmla="*/ 83 h 85"/>
                  <a:gd name="T8" fmla="*/ 65 w 84"/>
                  <a:gd name="T9" fmla="*/ 81 h 85"/>
                  <a:gd name="T10" fmla="*/ 46 w 84"/>
                  <a:gd name="T11" fmla="*/ 45 h 85"/>
                  <a:gd name="T12" fmla="*/ 83 w 84"/>
                  <a:gd name="T13" fmla="*/ 60 h 85"/>
                  <a:gd name="T14" fmla="*/ 84 w 84"/>
                  <a:gd name="T15" fmla="*/ 54 h 85"/>
                  <a:gd name="T16" fmla="*/ 46 w 84"/>
                  <a:gd name="T17" fmla="*/ 43 h 85"/>
                  <a:gd name="T18" fmla="*/ 83 w 84"/>
                  <a:gd name="T19" fmla="*/ 25 h 85"/>
                  <a:gd name="T20" fmla="*/ 81 w 84"/>
                  <a:gd name="T21" fmla="*/ 20 h 85"/>
                  <a:gd name="T22" fmla="*/ 46 w 84"/>
                  <a:gd name="T23" fmla="*/ 39 h 85"/>
                  <a:gd name="T24" fmla="*/ 59 w 84"/>
                  <a:gd name="T25" fmla="*/ 2 h 85"/>
                  <a:gd name="T26" fmla="*/ 54 w 84"/>
                  <a:gd name="T27" fmla="*/ 0 h 85"/>
                  <a:gd name="T28" fmla="*/ 42 w 84"/>
                  <a:gd name="T29" fmla="*/ 39 h 85"/>
                  <a:gd name="T30" fmla="*/ 25 w 84"/>
                  <a:gd name="T31" fmla="*/ 2 h 85"/>
                  <a:gd name="T32" fmla="*/ 21 w 84"/>
                  <a:gd name="T33" fmla="*/ 4 h 85"/>
                  <a:gd name="T34" fmla="*/ 40 w 84"/>
                  <a:gd name="T35" fmla="*/ 41 h 85"/>
                  <a:gd name="T36" fmla="*/ 2 w 84"/>
                  <a:gd name="T37" fmla="*/ 27 h 85"/>
                  <a:gd name="T38" fmla="*/ 0 w 84"/>
                  <a:gd name="T39" fmla="*/ 31 h 85"/>
                  <a:gd name="T40" fmla="*/ 38 w 84"/>
                  <a:gd name="T41" fmla="*/ 43 h 85"/>
                  <a:gd name="T42" fmla="*/ 2 w 84"/>
                  <a:gd name="T43" fmla="*/ 60 h 85"/>
                  <a:gd name="T44" fmla="*/ 6 w 84"/>
                  <a:gd name="T45" fmla="*/ 64 h 85"/>
                  <a:gd name="T46" fmla="*/ 40 w 84"/>
                  <a:gd name="T47" fmla="*/ 45 h 85"/>
                  <a:gd name="T48" fmla="*/ 27 w 84"/>
                  <a:gd name="T49" fmla="*/ 83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5">
                    <a:moveTo>
                      <a:pt x="27" y="83"/>
                    </a:moveTo>
                    <a:lnTo>
                      <a:pt x="33" y="85"/>
                    </a:lnTo>
                    <a:lnTo>
                      <a:pt x="44" y="46"/>
                    </a:lnTo>
                    <a:lnTo>
                      <a:pt x="59" y="83"/>
                    </a:lnTo>
                    <a:lnTo>
                      <a:pt x="65" y="81"/>
                    </a:lnTo>
                    <a:lnTo>
                      <a:pt x="46" y="45"/>
                    </a:lnTo>
                    <a:lnTo>
                      <a:pt x="83" y="60"/>
                    </a:lnTo>
                    <a:lnTo>
                      <a:pt x="84" y="54"/>
                    </a:lnTo>
                    <a:lnTo>
                      <a:pt x="46" y="43"/>
                    </a:lnTo>
                    <a:lnTo>
                      <a:pt x="83" y="25"/>
                    </a:lnTo>
                    <a:lnTo>
                      <a:pt x="81" y="20"/>
                    </a:lnTo>
                    <a:lnTo>
                      <a:pt x="46" y="39"/>
                    </a:lnTo>
                    <a:lnTo>
                      <a:pt x="59" y="2"/>
                    </a:lnTo>
                    <a:lnTo>
                      <a:pt x="54" y="0"/>
                    </a:lnTo>
                    <a:lnTo>
                      <a:pt x="42" y="39"/>
                    </a:lnTo>
                    <a:lnTo>
                      <a:pt x="25" y="2"/>
                    </a:lnTo>
                    <a:lnTo>
                      <a:pt x="21" y="4"/>
                    </a:lnTo>
                    <a:lnTo>
                      <a:pt x="40" y="41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8" y="43"/>
                    </a:lnTo>
                    <a:lnTo>
                      <a:pt x="2" y="60"/>
                    </a:lnTo>
                    <a:lnTo>
                      <a:pt x="6" y="64"/>
                    </a:lnTo>
                    <a:lnTo>
                      <a:pt x="40" y="45"/>
                    </a:lnTo>
                    <a:lnTo>
                      <a:pt x="27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9" name="Freeform 105"/>
              <p:cNvSpPr>
                <a:spLocks/>
              </p:cNvSpPr>
              <p:nvPr/>
            </p:nvSpPr>
            <p:spPr bwMode="auto">
              <a:xfrm>
                <a:off x="3316" y="1914"/>
                <a:ext cx="84" cy="85"/>
              </a:xfrm>
              <a:custGeom>
                <a:avLst/>
                <a:gdLst>
                  <a:gd name="T0" fmla="*/ 27 w 84"/>
                  <a:gd name="T1" fmla="*/ 83 h 85"/>
                  <a:gd name="T2" fmla="*/ 33 w 84"/>
                  <a:gd name="T3" fmla="*/ 85 h 85"/>
                  <a:gd name="T4" fmla="*/ 44 w 84"/>
                  <a:gd name="T5" fmla="*/ 46 h 85"/>
                  <a:gd name="T6" fmla="*/ 59 w 84"/>
                  <a:gd name="T7" fmla="*/ 83 h 85"/>
                  <a:gd name="T8" fmla="*/ 65 w 84"/>
                  <a:gd name="T9" fmla="*/ 81 h 85"/>
                  <a:gd name="T10" fmla="*/ 46 w 84"/>
                  <a:gd name="T11" fmla="*/ 45 h 85"/>
                  <a:gd name="T12" fmla="*/ 83 w 84"/>
                  <a:gd name="T13" fmla="*/ 60 h 85"/>
                  <a:gd name="T14" fmla="*/ 84 w 84"/>
                  <a:gd name="T15" fmla="*/ 54 h 85"/>
                  <a:gd name="T16" fmla="*/ 46 w 84"/>
                  <a:gd name="T17" fmla="*/ 43 h 85"/>
                  <a:gd name="T18" fmla="*/ 83 w 84"/>
                  <a:gd name="T19" fmla="*/ 25 h 85"/>
                  <a:gd name="T20" fmla="*/ 81 w 84"/>
                  <a:gd name="T21" fmla="*/ 20 h 85"/>
                  <a:gd name="T22" fmla="*/ 46 w 84"/>
                  <a:gd name="T23" fmla="*/ 39 h 85"/>
                  <a:gd name="T24" fmla="*/ 59 w 84"/>
                  <a:gd name="T25" fmla="*/ 2 h 85"/>
                  <a:gd name="T26" fmla="*/ 54 w 84"/>
                  <a:gd name="T27" fmla="*/ 0 h 85"/>
                  <a:gd name="T28" fmla="*/ 42 w 84"/>
                  <a:gd name="T29" fmla="*/ 39 h 85"/>
                  <a:gd name="T30" fmla="*/ 25 w 84"/>
                  <a:gd name="T31" fmla="*/ 2 h 85"/>
                  <a:gd name="T32" fmla="*/ 21 w 84"/>
                  <a:gd name="T33" fmla="*/ 4 h 85"/>
                  <a:gd name="T34" fmla="*/ 40 w 84"/>
                  <a:gd name="T35" fmla="*/ 41 h 85"/>
                  <a:gd name="T36" fmla="*/ 2 w 84"/>
                  <a:gd name="T37" fmla="*/ 27 h 85"/>
                  <a:gd name="T38" fmla="*/ 0 w 84"/>
                  <a:gd name="T39" fmla="*/ 31 h 85"/>
                  <a:gd name="T40" fmla="*/ 38 w 84"/>
                  <a:gd name="T41" fmla="*/ 43 h 85"/>
                  <a:gd name="T42" fmla="*/ 2 w 84"/>
                  <a:gd name="T43" fmla="*/ 60 h 85"/>
                  <a:gd name="T44" fmla="*/ 6 w 84"/>
                  <a:gd name="T45" fmla="*/ 64 h 85"/>
                  <a:gd name="T46" fmla="*/ 40 w 84"/>
                  <a:gd name="T47" fmla="*/ 45 h 85"/>
                  <a:gd name="T48" fmla="*/ 27 w 84"/>
                  <a:gd name="T49" fmla="*/ 83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5">
                    <a:moveTo>
                      <a:pt x="27" y="83"/>
                    </a:moveTo>
                    <a:lnTo>
                      <a:pt x="33" y="85"/>
                    </a:lnTo>
                    <a:lnTo>
                      <a:pt x="44" y="46"/>
                    </a:lnTo>
                    <a:lnTo>
                      <a:pt x="59" y="83"/>
                    </a:lnTo>
                    <a:lnTo>
                      <a:pt x="65" y="81"/>
                    </a:lnTo>
                    <a:lnTo>
                      <a:pt x="46" y="45"/>
                    </a:lnTo>
                    <a:lnTo>
                      <a:pt x="83" y="60"/>
                    </a:lnTo>
                    <a:lnTo>
                      <a:pt x="84" y="54"/>
                    </a:lnTo>
                    <a:lnTo>
                      <a:pt x="46" y="43"/>
                    </a:lnTo>
                    <a:lnTo>
                      <a:pt x="83" y="25"/>
                    </a:lnTo>
                    <a:lnTo>
                      <a:pt x="81" y="20"/>
                    </a:lnTo>
                    <a:lnTo>
                      <a:pt x="46" y="39"/>
                    </a:lnTo>
                    <a:lnTo>
                      <a:pt x="59" y="2"/>
                    </a:lnTo>
                    <a:lnTo>
                      <a:pt x="54" y="0"/>
                    </a:lnTo>
                    <a:lnTo>
                      <a:pt x="42" y="39"/>
                    </a:lnTo>
                    <a:lnTo>
                      <a:pt x="25" y="2"/>
                    </a:lnTo>
                    <a:lnTo>
                      <a:pt x="21" y="4"/>
                    </a:lnTo>
                    <a:lnTo>
                      <a:pt x="40" y="41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8" y="43"/>
                    </a:lnTo>
                    <a:lnTo>
                      <a:pt x="2" y="60"/>
                    </a:lnTo>
                    <a:lnTo>
                      <a:pt x="6" y="64"/>
                    </a:lnTo>
                    <a:lnTo>
                      <a:pt x="40" y="45"/>
                    </a:lnTo>
                    <a:lnTo>
                      <a:pt x="27" y="8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0" name="Freeform 106"/>
              <p:cNvSpPr>
                <a:spLocks/>
              </p:cNvSpPr>
              <p:nvPr/>
            </p:nvSpPr>
            <p:spPr bwMode="auto">
              <a:xfrm>
                <a:off x="3201" y="1980"/>
                <a:ext cx="84" cy="84"/>
              </a:xfrm>
              <a:custGeom>
                <a:avLst/>
                <a:gdLst>
                  <a:gd name="T0" fmla="*/ 27 w 84"/>
                  <a:gd name="T1" fmla="*/ 82 h 84"/>
                  <a:gd name="T2" fmla="*/ 32 w 84"/>
                  <a:gd name="T3" fmla="*/ 84 h 84"/>
                  <a:gd name="T4" fmla="*/ 42 w 84"/>
                  <a:gd name="T5" fmla="*/ 46 h 84"/>
                  <a:gd name="T6" fmla="*/ 59 w 84"/>
                  <a:gd name="T7" fmla="*/ 82 h 84"/>
                  <a:gd name="T8" fmla="*/ 65 w 84"/>
                  <a:gd name="T9" fmla="*/ 80 h 84"/>
                  <a:gd name="T10" fmla="*/ 44 w 84"/>
                  <a:gd name="T11" fmla="*/ 44 h 84"/>
                  <a:gd name="T12" fmla="*/ 82 w 84"/>
                  <a:gd name="T13" fmla="*/ 57 h 84"/>
                  <a:gd name="T14" fmla="*/ 84 w 84"/>
                  <a:gd name="T15" fmla="*/ 53 h 84"/>
                  <a:gd name="T16" fmla="*/ 46 w 84"/>
                  <a:gd name="T17" fmla="*/ 42 h 84"/>
                  <a:gd name="T18" fmla="*/ 82 w 84"/>
                  <a:gd name="T19" fmla="*/ 25 h 84"/>
                  <a:gd name="T20" fmla="*/ 79 w 84"/>
                  <a:gd name="T21" fmla="*/ 19 h 84"/>
                  <a:gd name="T22" fmla="*/ 46 w 84"/>
                  <a:gd name="T23" fmla="*/ 38 h 84"/>
                  <a:gd name="T24" fmla="*/ 59 w 84"/>
                  <a:gd name="T25" fmla="*/ 0 h 84"/>
                  <a:gd name="T26" fmla="*/ 54 w 84"/>
                  <a:gd name="T27" fmla="*/ 0 h 84"/>
                  <a:gd name="T28" fmla="*/ 42 w 84"/>
                  <a:gd name="T29" fmla="*/ 38 h 84"/>
                  <a:gd name="T30" fmla="*/ 25 w 84"/>
                  <a:gd name="T31" fmla="*/ 2 h 84"/>
                  <a:gd name="T32" fmla="*/ 21 w 84"/>
                  <a:gd name="T33" fmla="*/ 4 h 84"/>
                  <a:gd name="T34" fmla="*/ 40 w 84"/>
                  <a:gd name="T35" fmla="*/ 38 h 84"/>
                  <a:gd name="T36" fmla="*/ 2 w 84"/>
                  <a:gd name="T37" fmla="*/ 25 h 84"/>
                  <a:gd name="T38" fmla="*/ 0 w 84"/>
                  <a:gd name="T39" fmla="*/ 30 h 84"/>
                  <a:gd name="T40" fmla="*/ 38 w 84"/>
                  <a:gd name="T41" fmla="*/ 42 h 84"/>
                  <a:gd name="T42" fmla="*/ 2 w 84"/>
                  <a:gd name="T43" fmla="*/ 59 h 84"/>
                  <a:gd name="T44" fmla="*/ 6 w 84"/>
                  <a:gd name="T45" fmla="*/ 63 h 84"/>
                  <a:gd name="T46" fmla="*/ 40 w 84"/>
                  <a:gd name="T47" fmla="*/ 44 h 84"/>
                  <a:gd name="T48" fmla="*/ 27 w 84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27" y="82"/>
                    </a:moveTo>
                    <a:lnTo>
                      <a:pt x="32" y="84"/>
                    </a:lnTo>
                    <a:lnTo>
                      <a:pt x="42" y="46"/>
                    </a:lnTo>
                    <a:lnTo>
                      <a:pt x="59" y="82"/>
                    </a:lnTo>
                    <a:lnTo>
                      <a:pt x="65" y="80"/>
                    </a:lnTo>
                    <a:lnTo>
                      <a:pt x="44" y="44"/>
                    </a:lnTo>
                    <a:lnTo>
                      <a:pt x="82" y="57"/>
                    </a:lnTo>
                    <a:lnTo>
                      <a:pt x="84" y="53"/>
                    </a:lnTo>
                    <a:lnTo>
                      <a:pt x="46" y="42"/>
                    </a:lnTo>
                    <a:lnTo>
                      <a:pt x="82" y="25"/>
                    </a:lnTo>
                    <a:lnTo>
                      <a:pt x="79" y="19"/>
                    </a:lnTo>
                    <a:lnTo>
                      <a:pt x="46" y="38"/>
                    </a:lnTo>
                    <a:lnTo>
                      <a:pt x="59" y="0"/>
                    </a:lnTo>
                    <a:lnTo>
                      <a:pt x="54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21" y="4"/>
                    </a:lnTo>
                    <a:lnTo>
                      <a:pt x="40" y="38"/>
                    </a:lnTo>
                    <a:lnTo>
                      <a:pt x="2" y="25"/>
                    </a:lnTo>
                    <a:lnTo>
                      <a:pt x="0" y="30"/>
                    </a:lnTo>
                    <a:lnTo>
                      <a:pt x="38" y="42"/>
                    </a:lnTo>
                    <a:lnTo>
                      <a:pt x="2" y="59"/>
                    </a:lnTo>
                    <a:lnTo>
                      <a:pt x="6" y="63"/>
                    </a:lnTo>
                    <a:lnTo>
                      <a:pt x="40" y="44"/>
                    </a:lnTo>
                    <a:lnTo>
                      <a:pt x="27" y="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1" name="Freeform 107"/>
              <p:cNvSpPr>
                <a:spLocks/>
              </p:cNvSpPr>
              <p:nvPr/>
            </p:nvSpPr>
            <p:spPr bwMode="auto">
              <a:xfrm>
                <a:off x="3201" y="1980"/>
                <a:ext cx="84" cy="84"/>
              </a:xfrm>
              <a:custGeom>
                <a:avLst/>
                <a:gdLst>
                  <a:gd name="T0" fmla="*/ 27 w 84"/>
                  <a:gd name="T1" fmla="*/ 82 h 84"/>
                  <a:gd name="T2" fmla="*/ 32 w 84"/>
                  <a:gd name="T3" fmla="*/ 84 h 84"/>
                  <a:gd name="T4" fmla="*/ 42 w 84"/>
                  <a:gd name="T5" fmla="*/ 46 h 84"/>
                  <a:gd name="T6" fmla="*/ 59 w 84"/>
                  <a:gd name="T7" fmla="*/ 82 h 84"/>
                  <a:gd name="T8" fmla="*/ 65 w 84"/>
                  <a:gd name="T9" fmla="*/ 80 h 84"/>
                  <a:gd name="T10" fmla="*/ 44 w 84"/>
                  <a:gd name="T11" fmla="*/ 44 h 84"/>
                  <a:gd name="T12" fmla="*/ 82 w 84"/>
                  <a:gd name="T13" fmla="*/ 57 h 84"/>
                  <a:gd name="T14" fmla="*/ 84 w 84"/>
                  <a:gd name="T15" fmla="*/ 53 h 84"/>
                  <a:gd name="T16" fmla="*/ 46 w 84"/>
                  <a:gd name="T17" fmla="*/ 42 h 84"/>
                  <a:gd name="T18" fmla="*/ 82 w 84"/>
                  <a:gd name="T19" fmla="*/ 25 h 84"/>
                  <a:gd name="T20" fmla="*/ 79 w 84"/>
                  <a:gd name="T21" fmla="*/ 19 h 84"/>
                  <a:gd name="T22" fmla="*/ 46 w 84"/>
                  <a:gd name="T23" fmla="*/ 38 h 84"/>
                  <a:gd name="T24" fmla="*/ 59 w 84"/>
                  <a:gd name="T25" fmla="*/ 0 h 84"/>
                  <a:gd name="T26" fmla="*/ 54 w 84"/>
                  <a:gd name="T27" fmla="*/ 0 h 84"/>
                  <a:gd name="T28" fmla="*/ 42 w 84"/>
                  <a:gd name="T29" fmla="*/ 38 h 84"/>
                  <a:gd name="T30" fmla="*/ 25 w 84"/>
                  <a:gd name="T31" fmla="*/ 2 h 84"/>
                  <a:gd name="T32" fmla="*/ 21 w 84"/>
                  <a:gd name="T33" fmla="*/ 4 h 84"/>
                  <a:gd name="T34" fmla="*/ 40 w 84"/>
                  <a:gd name="T35" fmla="*/ 38 h 84"/>
                  <a:gd name="T36" fmla="*/ 2 w 84"/>
                  <a:gd name="T37" fmla="*/ 25 h 84"/>
                  <a:gd name="T38" fmla="*/ 0 w 84"/>
                  <a:gd name="T39" fmla="*/ 30 h 84"/>
                  <a:gd name="T40" fmla="*/ 38 w 84"/>
                  <a:gd name="T41" fmla="*/ 42 h 84"/>
                  <a:gd name="T42" fmla="*/ 2 w 84"/>
                  <a:gd name="T43" fmla="*/ 59 h 84"/>
                  <a:gd name="T44" fmla="*/ 6 w 84"/>
                  <a:gd name="T45" fmla="*/ 63 h 84"/>
                  <a:gd name="T46" fmla="*/ 40 w 84"/>
                  <a:gd name="T47" fmla="*/ 44 h 84"/>
                  <a:gd name="T48" fmla="*/ 27 w 84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27" y="82"/>
                    </a:moveTo>
                    <a:lnTo>
                      <a:pt x="32" y="84"/>
                    </a:lnTo>
                    <a:lnTo>
                      <a:pt x="42" y="46"/>
                    </a:lnTo>
                    <a:lnTo>
                      <a:pt x="59" y="82"/>
                    </a:lnTo>
                    <a:lnTo>
                      <a:pt x="65" y="80"/>
                    </a:lnTo>
                    <a:lnTo>
                      <a:pt x="44" y="44"/>
                    </a:lnTo>
                    <a:lnTo>
                      <a:pt x="82" y="57"/>
                    </a:lnTo>
                    <a:lnTo>
                      <a:pt x="84" y="53"/>
                    </a:lnTo>
                    <a:lnTo>
                      <a:pt x="46" y="42"/>
                    </a:lnTo>
                    <a:lnTo>
                      <a:pt x="82" y="25"/>
                    </a:lnTo>
                    <a:lnTo>
                      <a:pt x="79" y="19"/>
                    </a:lnTo>
                    <a:lnTo>
                      <a:pt x="46" y="38"/>
                    </a:lnTo>
                    <a:lnTo>
                      <a:pt x="59" y="0"/>
                    </a:lnTo>
                    <a:lnTo>
                      <a:pt x="54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21" y="4"/>
                    </a:lnTo>
                    <a:lnTo>
                      <a:pt x="40" y="38"/>
                    </a:lnTo>
                    <a:lnTo>
                      <a:pt x="2" y="25"/>
                    </a:lnTo>
                    <a:lnTo>
                      <a:pt x="0" y="30"/>
                    </a:lnTo>
                    <a:lnTo>
                      <a:pt x="38" y="42"/>
                    </a:lnTo>
                    <a:lnTo>
                      <a:pt x="2" y="59"/>
                    </a:lnTo>
                    <a:lnTo>
                      <a:pt x="6" y="63"/>
                    </a:lnTo>
                    <a:lnTo>
                      <a:pt x="40" y="44"/>
                    </a:lnTo>
                    <a:lnTo>
                      <a:pt x="27" y="8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2" name="Freeform 108"/>
              <p:cNvSpPr>
                <a:spLocks/>
              </p:cNvSpPr>
              <p:nvPr/>
            </p:nvSpPr>
            <p:spPr bwMode="auto">
              <a:xfrm>
                <a:off x="4036" y="1776"/>
                <a:ext cx="84" cy="87"/>
              </a:xfrm>
              <a:custGeom>
                <a:avLst/>
                <a:gdLst>
                  <a:gd name="T0" fmla="*/ 59 w 84"/>
                  <a:gd name="T1" fmla="*/ 85 h 87"/>
                  <a:gd name="T2" fmla="*/ 53 w 84"/>
                  <a:gd name="T3" fmla="*/ 87 h 87"/>
                  <a:gd name="T4" fmla="*/ 42 w 84"/>
                  <a:gd name="T5" fmla="*/ 46 h 87"/>
                  <a:gd name="T6" fmla="*/ 25 w 84"/>
                  <a:gd name="T7" fmla="*/ 85 h 87"/>
                  <a:gd name="T8" fmla="*/ 19 w 84"/>
                  <a:gd name="T9" fmla="*/ 81 h 87"/>
                  <a:gd name="T10" fmla="*/ 40 w 84"/>
                  <a:gd name="T11" fmla="*/ 46 h 87"/>
                  <a:gd name="T12" fmla="*/ 2 w 84"/>
                  <a:gd name="T13" fmla="*/ 60 h 87"/>
                  <a:gd name="T14" fmla="*/ 0 w 84"/>
                  <a:gd name="T15" fmla="*/ 54 h 87"/>
                  <a:gd name="T16" fmla="*/ 38 w 84"/>
                  <a:gd name="T17" fmla="*/ 43 h 87"/>
                  <a:gd name="T18" fmla="*/ 2 w 84"/>
                  <a:gd name="T19" fmla="*/ 25 h 87"/>
                  <a:gd name="T20" fmla="*/ 5 w 84"/>
                  <a:gd name="T21" fmla="*/ 21 h 87"/>
                  <a:gd name="T22" fmla="*/ 40 w 84"/>
                  <a:gd name="T23" fmla="*/ 41 h 87"/>
                  <a:gd name="T24" fmla="*/ 25 w 84"/>
                  <a:gd name="T25" fmla="*/ 2 h 87"/>
                  <a:gd name="T26" fmla="*/ 30 w 84"/>
                  <a:gd name="T27" fmla="*/ 0 h 87"/>
                  <a:gd name="T28" fmla="*/ 42 w 84"/>
                  <a:gd name="T29" fmla="*/ 39 h 87"/>
                  <a:gd name="T30" fmla="*/ 59 w 84"/>
                  <a:gd name="T31" fmla="*/ 2 h 87"/>
                  <a:gd name="T32" fmla="*/ 63 w 84"/>
                  <a:gd name="T33" fmla="*/ 6 h 87"/>
                  <a:gd name="T34" fmla="*/ 44 w 84"/>
                  <a:gd name="T35" fmla="*/ 41 h 87"/>
                  <a:gd name="T36" fmla="*/ 82 w 84"/>
                  <a:gd name="T37" fmla="*/ 27 h 87"/>
                  <a:gd name="T38" fmla="*/ 84 w 84"/>
                  <a:gd name="T39" fmla="*/ 33 h 87"/>
                  <a:gd name="T40" fmla="*/ 46 w 84"/>
                  <a:gd name="T41" fmla="*/ 44 h 87"/>
                  <a:gd name="T42" fmla="*/ 82 w 84"/>
                  <a:gd name="T43" fmla="*/ 60 h 87"/>
                  <a:gd name="T44" fmla="*/ 80 w 84"/>
                  <a:gd name="T45" fmla="*/ 66 h 87"/>
                  <a:gd name="T46" fmla="*/ 44 w 84"/>
                  <a:gd name="T47" fmla="*/ 46 h 87"/>
                  <a:gd name="T48" fmla="*/ 59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9" y="85"/>
                    </a:moveTo>
                    <a:lnTo>
                      <a:pt x="53" y="87"/>
                    </a:lnTo>
                    <a:lnTo>
                      <a:pt x="42" y="46"/>
                    </a:lnTo>
                    <a:lnTo>
                      <a:pt x="25" y="85"/>
                    </a:lnTo>
                    <a:lnTo>
                      <a:pt x="19" y="81"/>
                    </a:lnTo>
                    <a:lnTo>
                      <a:pt x="40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8" y="43"/>
                    </a:lnTo>
                    <a:lnTo>
                      <a:pt x="2" y="25"/>
                    </a:lnTo>
                    <a:lnTo>
                      <a:pt x="5" y="21"/>
                    </a:lnTo>
                    <a:lnTo>
                      <a:pt x="40" y="41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2" y="39"/>
                    </a:lnTo>
                    <a:lnTo>
                      <a:pt x="59" y="2"/>
                    </a:lnTo>
                    <a:lnTo>
                      <a:pt x="63" y="6"/>
                    </a:lnTo>
                    <a:lnTo>
                      <a:pt x="44" y="41"/>
                    </a:lnTo>
                    <a:lnTo>
                      <a:pt x="82" y="27"/>
                    </a:lnTo>
                    <a:lnTo>
                      <a:pt x="84" y="33"/>
                    </a:lnTo>
                    <a:lnTo>
                      <a:pt x="46" y="44"/>
                    </a:lnTo>
                    <a:lnTo>
                      <a:pt x="82" y="60"/>
                    </a:lnTo>
                    <a:lnTo>
                      <a:pt x="80" y="66"/>
                    </a:lnTo>
                    <a:lnTo>
                      <a:pt x="44" y="46"/>
                    </a:lnTo>
                    <a:lnTo>
                      <a:pt x="59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3" name="Freeform 109"/>
              <p:cNvSpPr>
                <a:spLocks/>
              </p:cNvSpPr>
              <p:nvPr/>
            </p:nvSpPr>
            <p:spPr bwMode="auto">
              <a:xfrm>
                <a:off x="4036" y="1776"/>
                <a:ext cx="84" cy="87"/>
              </a:xfrm>
              <a:custGeom>
                <a:avLst/>
                <a:gdLst>
                  <a:gd name="T0" fmla="*/ 59 w 84"/>
                  <a:gd name="T1" fmla="*/ 85 h 87"/>
                  <a:gd name="T2" fmla="*/ 53 w 84"/>
                  <a:gd name="T3" fmla="*/ 87 h 87"/>
                  <a:gd name="T4" fmla="*/ 42 w 84"/>
                  <a:gd name="T5" fmla="*/ 46 h 87"/>
                  <a:gd name="T6" fmla="*/ 25 w 84"/>
                  <a:gd name="T7" fmla="*/ 85 h 87"/>
                  <a:gd name="T8" fmla="*/ 19 w 84"/>
                  <a:gd name="T9" fmla="*/ 81 h 87"/>
                  <a:gd name="T10" fmla="*/ 40 w 84"/>
                  <a:gd name="T11" fmla="*/ 46 h 87"/>
                  <a:gd name="T12" fmla="*/ 2 w 84"/>
                  <a:gd name="T13" fmla="*/ 60 h 87"/>
                  <a:gd name="T14" fmla="*/ 0 w 84"/>
                  <a:gd name="T15" fmla="*/ 54 h 87"/>
                  <a:gd name="T16" fmla="*/ 38 w 84"/>
                  <a:gd name="T17" fmla="*/ 43 h 87"/>
                  <a:gd name="T18" fmla="*/ 2 w 84"/>
                  <a:gd name="T19" fmla="*/ 25 h 87"/>
                  <a:gd name="T20" fmla="*/ 5 w 84"/>
                  <a:gd name="T21" fmla="*/ 21 h 87"/>
                  <a:gd name="T22" fmla="*/ 40 w 84"/>
                  <a:gd name="T23" fmla="*/ 41 h 87"/>
                  <a:gd name="T24" fmla="*/ 25 w 84"/>
                  <a:gd name="T25" fmla="*/ 2 h 87"/>
                  <a:gd name="T26" fmla="*/ 30 w 84"/>
                  <a:gd name="T27" fmla="*/ 0 h 87"/>
                  <a:gd name="T28" fmla="*/ 42 w 84"/>
                  <a:gd name="T29" fmla="*/ 39 h 87"/>
                  <a:gd name="T30" fmla="*/ 59 w 84"/>
                  <a:gd name="T31" fmla="*/ 2 h 87"/>
                  <a:gd name="T32" fmla="*/ 63 w 84"/>
                  <a:gd name="T33" fmla="*/ 6 h 87"/>
                  <a:gd name="T34" fmla="*/ 44 w 84"/>
                  <a:gd name="T35" fmla="*/ 41 h 87"/>
                  <a:gd name="T36" fmla="*/ 82 w 84"/>
                  <a:gd name="T37" fmla="*/ 27 h 87"/>
                  <a:gd name="T38" fmla="*/ 84 w 84"/>
                  <a:gd name="T39" fmla="*/ 33 h 87"/>
                  <a:gd name="T40" fmla="*/ 46 w 84"/>
                  <a:gd name="T41" fmla="*/ 44 h 87"/>
                  <a:gd name="T42" fmla="*/ 82 w 84"/>
                  <a:gd name="T43" fmla="*/ 60 h 87"/>
                  <a:gd name="T44" fmla="*/ 80 w 84"/>
                  <a:gd name="T45" fmla="*/ 66 h 87"/>
                  <a:gd name="T46" fmla="*/ 44 w 84"/>
                  <a:gd name="T47" fmla="*/ 46 h 87"/>
                  <a:gd name="T48" fmla="*/ 59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9" y="85"/>
                    </a:moveTo>
                    <a:lnTo>
                      <a:pt x="53" y="87"/>
                    </a:lnTo>
                    <a:lnTo>
                      <a:pt x="42" y="46"/>
                    </a:lnTo>
                    <a:lnTo>
                      <a:pt x="25" y="85"/>
                    </a:lnTo>
                    <a:lnTo>
                      <a:pt x="19" y="81"/>
                    </a:lnTo>
                    <a:lnTo>
                      <a:pt x="40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8" y="43"/>
                    </a:lnTo>
                    <a:lnTo>
                      <a:pt x="2" y="25"/>
                    </a:lnTo>
                    <a:lnTo>
                      <a:pt x="5" y="21"/>
                    </a:lnTo>
                    <a:lnTo>
                      <a:pt x="40" y="41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2" y="39"/>
                    </a:lnTo>
                    <a:lnTo>
                      <a:pt x="59" y="2"/>
                    </a:lnTo>
                    <a:lnTo>
                      <a:pt x="63" y="6"/>
                    </a:lnTo>
                    <a:lnTo>
                      <a:pt x="44" y="41"/>
                    </a:lnTo>
                    <a:lnTo>
                      <a:pt x="82" y="27"/>
                    </a:lnTo>
                    <a:lnTo>
                      <a:pt x="84" y="33"/>
                    </a:lnTo>
                    <a:lnTo>
                      <a:pt x="46" y="44"/>
                    </a:lnTo>
                    <a:lnTo>
                      <a:pt x="82" y="60"/>
                    </a:lnTo>
                    <a:lnTo>
                      <a:pt x="80" y="66"/>
                    </a:lnTo>
                    <a:lnTo>
                      <a:pt x="44" y="46"/>
                    </a:lnTo>
                    <a:lnTo>
                      <a:pt x="59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4" name="Freeform 110"/>
              <p:cNvSpPr>
                <a:spLocks/>
              </p:cNvSpPr>
              <p:nvPr/>
            </p:nvSpPr>
            <p:spPr bwMode="auto">
              <a:xfrm>
                <a:off x="3287" y="1769"/>
                <a:ext cx="85" cy="86"/>
              </a:xfrm>
              <a:custGeom>
                <a:avLst/>
                <a:gdLst>
                  <a:gd name="T0" fmla="*/ 27 w 85"/>
                  <a:gd name="T1" fmla="*/ 84 h 86"/>
                  <a:gd name="T2" fmla="*/ 33 w 85"/>
                  <a:gd name="T3" fmla="*/ 86 h 86"/>
                  <a:gd name="T4" fmla="*/ 44 w 85"/>
                  <a:gd name="T5" fmla="*/ 48 h 86"/>
                  <a:gd name="T6" fmla="*/ 60 w 85"/>
                  <a:gd name="T7" fmla="*/ 84 h 86"/>
                  <a:gd name="T8" fmla="*/ 65 w 85"/>
                  <a:gd name="T9" fmla="*/ 80 h 86"/>
                  <a:gd name="T10" fmla="*/ 46 w 85"/>
                  <a:gd name="T11" fmla="*/ 46 h 86"/>
                  <a:gd name="T12" fmla="*/ 83 w 85"/>
                  <a:gd name="T13" fmla="*/ 59 h 86"/>
                  <a:gd name="T14" fmla="*/ 85 w 85"/>
                  <a:gd name="T15" fmla="*/ 55 h 86"/>
                  <a:gd name="T16" fmla="*/ 46 w 85"/>
                  <a:gd name="T17" fmla="*/ 42 h 86"/>
                  <a:gd name="T18" fmla="*/ 83 w 85"/>
                  <a:gd name="T19" fmla="*/ 26 h 86"/>
                  <a:gd name="T20" fmla="*/ 81 w 85"/>
                  <a:gd name="T21" fmla="*/ 21 h 86"/>
                  <a:gd name="T22" fmla="*/ 46 w 85"/>
                  <a:gd name="T23" fmla="*/ 40 h 86"/>
                  <a:gd name="T24" fmla="*/ 60 w 85"/>
                  <a:gd name="T25" fmla="*/ 2 h 86"/>
                  <a:gd name="T26" fmla="*/ 54 w 85"/>
                  <a:gd name="T27" fmla="*/ 0 h 86"/>
                  <a:gd name="T28" fmla="*/ 42 w 85"/>
                  <a:gd name="T29" fmla="*/ 40 h 86"/>
                  <a:gd name="T30" fmla="*/ 27 w 85"/>
                  <a:gd name="T31" fmla="*/ 3 h 86"/>
                  <a:gd name="T32" fmla="*/ 21 w 85"/>
                  <a:gd name="T33" fmla="*/ 5 h 86"/>
                  <a:gd name="T34" fmla="*/ 41 w 85"/>
                  <a:gd name="T35" fmla="*/ 40 h 86"/>
                  <a:gd name="T36" fmla="*/ 2 w 85"/>
                  <a:gd name="T37" fmla="*/ 26 h 86"/>
                  <a:gd name="T38" fmla="*/ 0 w 85"/>
                  <a:gd name="T39" fmla="*/ 32 h 86"/>
                  <a:gd name="T40" fmla="*/ 41 w 85"/>
                  <a:gd name="T41" fmla="*/ 44 h 86"/>
                  <a:gd name="T42" fmla="*/ 2 w 85"/>
                  <a:gd name="T43" fmla="*/ 59 h 86"/>
                  <a:gd name="T44" fmla="*/ 6 w 85"/>
                  <a:gd name="T45" fmla="*/ 65 h 86"/>
                  <a:gd name="T46" fmla="*/ 41 w 85"/>
                  <a:gd name="T47" fmla="*/ 46 h 86"/>
                  <a:gd name="T48" fmla="*/ 27 w 85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27" y="84"/>
                    </a:moveTo>
                    <a:lnTo>
                      <a:pt x="33" y="86"/>
                    </a:lnTo>
                    <a:lnTo>
                      <a:pt x="44" y="48"/>
                    </a:lnTo>
                    <a:lnTo>
                      <a:pt x="60" y="84"/>
                    </a:lnTo>
                    <a:lnTo>
                      <a:pt x="65" y="80"/>
                    </a:lnTo>
                    <a:lnTo>
                      <a:pt x="46" y="46"/>
                    </a:lnTo>
                    <a:lnTo>
                      <a:pt x="83" y="59"/>
                    </a:lnTo>
                    <a:lnTo>
                      <a:pt x="85" y="55"/>
                    </a:lnTo>
                    <a:lnTo>
                      <a:pt x="46" y="42"/>
                    </a:lnTo>
                    <a:lnTo>
                      <a:pt x="83" y="26"/>
                    </a:lnTo>
                    <a:lnTo>
                      <a:pt x="81" y="21"/>
                    </a:lnTo>
                    <a:lnTo>
                      <a:pt x="46" y="40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2" y="40"/>
                    </a:lnTo>
                    <a:lnTo>
                      <a:pt x="27" y="3"/>
                    </a:lnTo>
                    <a:lnTo>
                      <a:pt x="21" y="5"/>
                    </a:lnTo>
                    <a:lnTo>
                      <a:pt x="41" y="40"/>
                    </a:lnTo>
                    <a:lnTo>
                      <a:pt x="2" y="26"/>
                    </a:lnTo>
                    <a:lnTo>
                      <a:pt x="0" y="32"/>
                    </a:lnTo>
                    <a:lnTo>
                      <a:pt x="41" y="44"/>
                    </a:lnTo>
                    <a:lnTo>
                      <a:pt x="2" y="59"/>
                    </a:lnTo>
                    <a:lnTo>
                      <a:pt x="6" y="65"/>
                    </a:lnTo>
                    <a:lnTo>
                      <a:pt x="41" y="46"/>
                    </a:lnTo>
                    <a:lnTo>
                      <a:pt x="27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5" name="Freeform 111"/>
              <p:cNvSpPr>
                <a:spLocks/>
              </p:cNvSpPr>
              <p:nvPr/>
            </p:nvSpPr>
            <p:spPr bwMode="auto">
              <a:xfrm>
                <a:off x="3287" y="1769"/>
                <a:ext cx="85" cy="86"/>
              </a:xfrm>
              <a:custGeom>
                <a:avLst/>
                <a:gdLst>
                  <a:gd name="T0" fmla="*/ 27 w 85"/>
                  <a:gd name="T1" fmla="*/ 84 h 86"/>
                  <a:gd name="T2" fmla="*/ 33 w 85"/>
                  <a:gd name="T3" fmla="*/ 86 h 86"/>
                  <a:gd name="T4" fmla="*/ 44 w 85"/>
                  <a:gd name="T5" fmla="*/ 48 h 86"/>
                  <a:gd name="T6" fmla="*/ 60 w 85"/>
                  <a:gd name="T7" fmla="*/ 84 h 86"/>
                  <a:gd name="T8" fmla="*/ 65 w 85"/>
                  <a:gd name="T9" fmla="*/ 80 h 86"/>
                  <a:gd name="T10" fmla="*/ 46 w 85"/>
                  <a:gd name="T11" fmla="*/ 46 h 86"/>
                  <a:gd name="T12" fmla="*/ 83 w 85"/>
                  <a:gd name="T13" fmla="*/ 59 h 86"/>
                  <a:gd name="T14" fmla="*/ 85 w 85"/>
                  <a:gd name="T15" fmla="*/ 55 h 86"/>
                  <a:gd name="T16" fmla="*/ 46 w 85"/>
                  <a:gd name="T17" fmla="*/ 42 h 86"/>
                  <a:gd name="T18" fmla="*/ 83 w 85"/>
                  <a:gd name="T19" fmla="*/ 26 h 86"/>
                  <a:gd name="T20" fmla="*/ 81 w 85"/>
                  <a:gd name="T21" fmla="*/ 21 h 86"/>
                  <a:gd name="T22" fmla="*/ 46 w 85"/>
                  <a:gd name="T23" fmla="*/ 40 h 86"/>
                  <a:gd name="T24" fmla="*/ 60 w 85"/>
                  <a:gd name="T25" fmla="*/ 2 h 86"/>
                  <a:gd name="T26" fmla="*/ 54 w 85"/>
                  <a:gd name="T27" fmla="*/ 0 h 86"/>
                  <a:gd name="T28" fmla="*/ 42 w 85"/>
                  <a:gd name="T29" fmla="*/ 40 h 86"/>
                  <a:gd name="T30" fmla="*/ 27 w 85"/>
                  <a:gd name="T31" fmla="*/ 3 h 86"/>
                  <a:gd name="T32" fmla="*/ 21 w 85"/>
                  <a:gd name="T33" fmla="*/ 5 h 86"/>
                  <a:gd name="T34" fmla="*/ 41 w 85"/>
                  <a:gd name="T35" fmla="*/ 40 h 86"/>
                  <a:gd name="T36" fmla="*/ 2 w 85"/>
                  <a:gd name="T37" fmla="*/ 26 h 86"/>
                  <a:gd name="T38" fmla="*/ 0 w 85"/>
                  <a:gd name="T39" fmla="*/ 32 h 86"/>
                  <a:gd name="T40" fmla="*/ 41 w 85"/>
                  <a:gd name="T41" fmla="*/ 44 h 86"/>
                  <a:gd name="T42" fmla="*/ 2 w 85"/>
                  <a:gd name="T43" fmla="*/ 59 h 86"/>
                  <a:gd name="T44" fmla="*/ 6 w 85"/>
                  <a:gd name="T45" fmla="*/ 65 h 86"/>
                  <a:gd name="T46" fmla="*/ 41 w 85"/>
                  <a:gd name="T47" fmla="*/ 46 h 86"/>
                  <a:gd name="T48" fmla="*/ 27 w 85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27" y="84"/>
                    </a:moveTo>
                    <a:lnTo>
                      <a:pt x="33" y="86"/>
                    </a:lnTo>
                    <a:lnTo>
                      <a:pt x="44" y="48"/>
                    </a:lnTo>
                    <a:lnTo>
                      <a:pt x="60" y="84"/>
                    </a:lnTo>
                    <a:lnTo>
                      <a:pt x="65" y="80"/>
                    </a:lnTo>
                    <a:lnTo>
                      <a:pt x="46" y="46"/>
                    </a:lnTo>
                    <a:lnTo>
                      <a:pt x="83" y="59"/>
                    </a:lnTo>
                    <a:lnTo>
                      <a:pt x="85" y="55"/>
                    </a:lnTo>
                    <a:lnTo>
                      <a:pt x="46" y="42"/>
                    </a:lnTo>
                    <a:lnTo>
                      <a:pt x="83" y="26"/>
                    </a:lnTo>
                    <a:lnTo>
                      <a:pt x="81" y="21"/>
                    </a:lnTo>
                    <a:lnTo>
                      <a:pt x="46" y="40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2" y="40"/>
                    </a:lnTo>
                    <a:lnTo>
                      <a:pt x="27" y="3"/>
                    </a:lnTo>
                    <a:lnTo>
                      <a:pt x="21" y="5"/>
                    </a:lnTo>
                    <a:lnTo>
                      <a:pt x="41" y="40"/>
                    </a:lnTo>
                    <a:lnTo>
                      <a:pt x="2" y="26"/>
                    </a:lnTo>
                    <a:lnTo>
                      <a:pt x="0" y="32"/>
                    </a:lnTo>
                    <a:lnTo>
                      <a:pt x="41" y="44"/>
                    </a:lnTo>
                    <a:lnTo>
                      <a:pt x="2" y="59"/>
                    </a:lnTo>
                    <a:lnTo>
                      <a:pt x="6" y="65"/>
                    </a:lnTo>
                    <a:lnTo>
                      <a:pt x="41" y="46"/>
                    </a:lnTo>
                    <a:lnTo>
                      <a:pt x="27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6" name="Freeform 112"/>
              <p:cNvSpPr>
                <a:spLocks/>
              </p:cNvSpPr>
              <p:nvPr/>
            </p:nvSpPr>
            <p:spPr bwMode="auto">
              <a:xfrm>
                <a:off x="3209" y="1805"/>
                <a:ext cx="84" cy="86"/>
              </a:xfrm>
              <a:custGeom>
                <a:avLst/>
                <a:gdLst>
                  <a:gd name="T0" fmla="*/ 24 w 84"/>
                  <a:gd name="T1" fmla="*/ 84 h 86"/>
                  <a:gd name="T2" fmla="*/ 30 w 84"/>
                  <a:gd name="T3" fmla="*/ 86 h 86"/>
                  <a:gd name="T4" fmla="*/ 42 w 84"/>
                  <a:gd name="T5" fmla="*/ 46 h 86"/>
                  <a:gd name="T6" fmla="*/ 59 w 84"/>
                  <a:gd name="T7" fmla="*/ 84 h 86"/>
                  <a:gd name="T8" fmla="*/ 65 w 84"/>
                  <a:gd name="T9" fmla="*/ 81 h 86"/>
                  <a:gd name="T10" fmla="*/ 44 w 84"/>
                  <a:gd name="T11" fmla="*/ 46 h 86"/>
                  <a:gd name="T12" fmla="*/ 82 w 84"/>
                  <a:gd name="T13" fmla="*/ 60 h 86"/>
                  <a:gd name="T14" fmla="*/ 84 w 84"/>
                  <a:gd name="T15" fmla="*/ 54 h 86"/>
                  <a:gd name="T16" fmla="*/ 46 w 84"/>
                  <a:gd name="T17" fmla="*/ 42 h 86"/>
                  <a:gd name="T18" fmla="*/ 82 w 84"/>
                  <a:gd name="T19" fmla="*/ 25 h 86"/>
                  <a:gd name="T20" fmla="*/ 78 w 84"/>
                  <a:gd name="T21" fmla="*/ 21 h 86"/>
                  <a:gd name="T22" fmla="*/ 44 w 84"/>
                  <a:gd name="T23" fmla="*/ 40 h 86"/>
                  <a:gd name="T24" fmla="*/ 59 w 84"/>
                  <a:gd name="T25" fmla="*/ 2 h 86"/>
                  <a:gd name="T26" fmla="*/ 53 w 84"/>
                  <a:gd name="T27" fmla="*/ 0 h 86"/>
                  <a:gd name="T28" fmla="*/ 42 w 84"/>
                  <a:gd name="T29" fmla="*/ 38 h 86"/>
                  <a:gd name="T30" fmla="*/ 24 w 84"/>
                  <a:gd name="T31" fmla="*/ 2 h 86"/>
                  <a:gd name="T32" fmla="*/ 21 w 84"/>
                  <a:gd name="T33" fmla="*/ 6 h 86"/>
                  <a:gd name="T34" fmla="*/ 40 w 84"/>
                  <a:gd name="T35" fmla="*/ 40 h 86"/>
                  <a:gd name="T36" fmla="*/ 1 w 84"/>
                  <a:gd name="T37" fmla="*/ 27 h 86"/>
                  <a:gd name="T38" fmla="*/ 0 w 84"/>
                  <a:gd name="T39" fmla="*/ 33 h 86"/>
                  <a:gd name="T40" fmla="*/ 38 w 84"/>
                  <a:gd name="T41" fmla="*/ 44 h 86"/>
                  <a:gd name="T42" fmla="*/ 1 w 84"/>
                  <a:gd name="T43" fmla="*/ 60 h 86"/>
                  <a:gd name="T44" fmla="*/ 3 w 84"/>
                  <a:gd name="T45" fmla="*/ 65 h 86"/>
                  <a:gd name="T46" fmla="*/ 40 w 84"/>
                  <a:gd name="T47" fmla="*/ 46 h 86"/>
                  <a:gd name="T48" fmla="*/ 24 w 84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24" y="84"/>
                    </a:moveTo>
                    <a:lnTo>
                      <a:pt x="30" y="86"/>
                    </a:lnTo>
                    <a:lnTo>
                      <a:pt x="42" y="46"/>
                    </a:lnTo>
                    <a:lnTo>
                      <a:pt x="59" y="84"/>
                    </a:lnTo>
                    <a:lnTo>
                      <a:pt x="65" y="81"/>
                    </a:lnTo>
                    <a:lnTo>
                      <a:pt x="44" y="46"/>
                    </a:lnTo>
                    <a:lnTo>
                      <a:pt x="82" y="60"/>
                    </a:lnTo>
                    <a:lnTo>
                      <a:pt x="84" y="54"/>
                    </a:lnTo>
                    <a:lnTo>
                      <a:pt x="46" y="42"/>
                    </a:lnTo>
                    <a:lnTo>
                      <a:pt x="82" y="25"/>
                    </a:lnTo>
                    <a:lnTo>
                      <a:pt x="78" y="21"/>
                    </a:lnTo>
                    <a:lnTo>
                      <a:pt x="44" y="40"/>
                    </a:lnTo>
                    <a:lnTo>
                      <a:pt x="59" y="2"/>
                    </a:lnTo>
                    <a:lnTo>
                      <a:pt x="53" y="0"/>
                    </a:lnTo>
                    <a:lnTo>
                      <a:pt x="42" y="38"/>
                    </a:lnTo>
                    <a:lnTo>
                      <a:pt x="24" y="2"/>
                    </a:lnTo>
                    <a:lnTo>
                      <a:pt x="21" y="6"/>
                    </a:lnTo>
                    <a:lnTo>
                      <a:pt x="40" y="40"/>
                    </a:lnTo>
                    <a:lnTo>
                      <a:pt x="1" y="27"/>
                    </a:lnTo>
                    <a:lnTo>
                      <a:pt x="0" y="33"/>
                    </a:lnTo>
                    <a:lnTo>
                      <a:pt x="38" y="44"/>
                    </a:lnTo>
                    <a:lnTo>
                      <a:pt x="1" y="60"/>
                    </a:lnTo>
                    <a:lnTo>
                      <a:pt x="3" y="65"/>
                    </a:lnTo>
                    <a:lnTo>
                      <a:pt x="40" y="46"/>
                    </a:lnTo>
                    <a:lnTo>
                      <a:pt x="24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7" name="Freeform 113"/>
              <p:cNvSpPr>
                <a:spLocks/>
              </p:cNvSpPr>
              <p:nvPr/>
            </p:nvSpPr>
            <p:spPr bwMode="auto">
              <a:xfrm>
                <a:off x="3209" y="1805"/>
                <a:ext cx="84" cy="86"/>
              </a:xfrm>
              <a:custGeom>
                <a:avLst/>
                <a:gdLst>
                  <a:gd name="T0" fmla="*/ 24 w 84"/>
                  <a:gd name="T1" fmla="*/ 84 h 86"/>
                  <a:gd name="T2" fmla="*/ 30 w 84"/>
                  <a:gd name="T3" fmla="*/ 86 h 86"/>
                  <a:gd name="T4" fmla="*/ 42 w 84"/>
                  <a:gd name="T5" fmla="*/ 46 h 86"/>
                  <a:gd name="T6" fmla="*/ 59 w 84"/>
                  <a:gd name="T7" fmla="*/ 84 h 86"/>
                  <a:gd name="T8" fmla="*/ 65 w 84"/>
                  <a:gd name="T9" fmla="*/ 81 h 86"/>
                  <a:gd name="T10" fmla="*/ 44 w 84"/>
                  <a:gd name="T11" fmla="*/ 46 h 86"/>
                  <a:gd name="T12" fmla="*/ 82 w 84"/>
                  <a:gd name="T13" fmla="*/ 60 h 86"/>
                  <a:gd name="T14" fmla="*/ 84 w 84"/>
                  <a:gd name="T15" fmla="*/ 54 h 86"/>
                  <a:gd name="T16" fmla="*/ 46 w 84"/>
                  <a:gd name="T17" fmla="*/ 42 h 86"/>
                  <a:gd name="T18" fmla="*/ 82 w 84"/>
                  <a:gd name="T19" fmla="*/ 25 h 86"/>
                  <a:gd name="T20" fmla="*/ 78 w 84"/>
                  <a:gd name="T21" fmla="*/ 21 h 86"/>
                  <a:gd name="T22" fmla="*/ 44 w 84"/>
                  <a:gd name="T23" fmla="*/ 40 h 86"/>
                  <a:gd name="T24" fmla="*/ 59 w 84"/>
                  <a:gd name="T25" fmla="*/ 2 h 86"/>
                  <a:gd name="T26" fmla="*/ 53 w 84"/>
                  <a:gd name="T27" fmla="*/ 0 h 86"/>
                  <a:gd name="T28" fmla="*/ 42 w 84"/>
                  <a:gd name="T29" fmla="*/ 38 h 86"/>
                  <a:gd name="T30" fmla="*/ 24 w 84"/>
                  <a:gd name="T31" fmla="*/ 2 h 86"/>
                  <a:gd name="T32" fmla="*/ 21 w 84"/>
                  <a:gd name="T33" fmla="*/ 6 h 86"/>
                  <a:gd name="T34" fmla="*/ 40 w 84"/>
                  <a:gd name="T35" fmla="*/ 40 h 86"/>
                  <a:gd name="T36" fmla="*/ 1 w 84"/>
                  <a:gd name="T37" fmla="*/ 27 h 86"/>
                  <a:gd name="T38" fmla="*/ 0 w 84"/>
                  <a:gd name="T39" fmla="*/ 33 h 86"/>
                  <a:gd name="T40" fmla="*/ 38 w 84"/>
                  <a:gd name="T41" fmla="*/ 44 h 86"/>
                  <a:gd name="T42" fmla="*/ 1 w 84"/>
                  <a:gd name="T43" fmla="*/ 60 h 86"/>
                  <a:gd name="T44" fmla="*/ 3 w 84"/>
                  <a:gd name="T45" fmla="*/ 65 h 86"/>
                  <a:gd name="T46" fmla="*/ 40 w 84"/>
                  <a:gd name="T47" fmla="*/ 46 h 86"/>
                  <a:gd name="T48" fmla="*/ 24 w 84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24" y="84"/>
                    </a:moveTo>
                    <a:lnTo>
                      <a:pt x="30" y="86"/>
                    </a:lnTo>
                    <a:lnTo>
                      <a:pt x="42" y="46"/>
                    </a:lnTo>
                    <a:lnTo>
                      <a:pt x="59" y="84"/>
                    </a:lnTo>
                    <a:lnTo>
                      <a:pt x="65" y="81"/>
                    </a:lnTo>
                    <a:lnTo>
                      <a:pt x="44" y="46"/>
                    </a:lnTo>
                    <a:lnTo>
                      <a:pt x="82" y="60"/>
                    </a:lnTo>
                    <a:lnTo>
                      <a:pt x="84" y="54"/>
                    </a:lnTo>
                    <a:lnTo>
                      <a:pt x="46" y="42"/>
                    </a:lnTo>
                    <a:lnTo>
                      <a:pt x="82" y="25"/>
                    </a:lnTo>
                    <a:lnTo>
                      <a:pt x="78" y="21"/>
                    </a:lnTo>
                    <a:lnTo>
                      <a:pt x="44" y="40"/>
                    </a:lnTo>
                    <a:lnTo>
                      <a:pt x="59" y="2"/>
                    </a:lnTo>
                    <a:lnTo>
                      <a:pt x="53" y="0"/>
                    </a:lnTo>
                    <a:lnTo>
                      <a:pt x="42" y="38"/>
                    </a:lnTo>
                    <a:lnTo>
                      <a:pt x="24" y="2"/>
                    </a:lnTo>
                    <a:lnTo>
                      <a:pt x="21" y="6"/>
                    </a:lnTo>
                    <a:lnTo>
                      <a:pt x="40" y="40"/>
                    </a:lnTo>
                    <a:lnTo>
                      <a:pt x="1" y="27"/>
                    </a:lnTo>
                    <a:lnTo>
                      <a:pt x="0" y="33"/>
                    </a:lnTo>
                    <a:lnTo>
                      <a:pt x="38" y="44"/>
                    </a:lnTo>
                    <a:lnTo>
                      <a:pt x="1" y="60"/>
                    </a:lnTo>
                    <a:lnTo>
                      <a:pt x="3" y="65"/>
                    </a:lnTo>
                    <a:lnTo>
                      <a:pt x="40" y="46"/>
                    </a:lnTo>
                    <a:lnTo>
                      <a:pt x="24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8" name="Freeform 114"/>
              <p:cNvSpPr>
                <a:spLocks/>
              </p:cNvSpPr>
              <p:nvPr/>
            </p:nvSpPr>
            <p:spPr bwMode="auto">
              <a:xfrm>
                <a:off x="3159" y="1886"/>
                <a:ext cx="84" cy="134"/>
              </a:xfrm>
              <a:custGeom>
                <a:avLst/>
                <a:gdLst>
                  <a:gd name="T0" fmla="*/ 25 w 84"/>
                  <a:gd name="T1" fmla="*/ 130 h 134"/>
                  <a:gd name="T2" fmla="*/ 30 w 84"/>
                  <a:gd name="T3" fmla="*/ 134 h 134"/>
                  <a:gd name="T4" fmla="*/ 42 w 84"/>
                  <a:gd name="T5" fmla="*/ 73 h 134"/>
                  <a:gd name="T6" fmla="*/ 59 w 84"/>
                  <a:gd name="T7" fmla="*/ 130 h 134"/>
                  <a:gd name="T8" fmla="*/ 63 w 84"/>
                  <a:gd name="T9" fmla="*/ 124 h 134"/>
                  <a:gd name="T10" fmla="*/ 44 w 84"/>
                  <a:gd name="T11" fmla="*/ 71 h 134"/>
                  <a:gd name="T12" fmla="*/ 82 w 84"/>
                  <a:gd name="T13" fmla="*/ 92 h 134"/>
                  <a:gd name="T14" fmla="*/ 84 w 84"/>
                  <a:gd name="T15" fmla="*/ 84 h 134"/>
                  <a:gd name="T16" fmla="*/ 46 w 84"/>
                  <a:gd name="T17" fmla="*/ 65 h 134"/>
                  <a:gd name="T18" fmla="*/ 80 w 84"/>
                  <a:gd name="T19" fmla="*/ 38 h 134"/>
                  <a:gd name="T20" fmla="*/ 78 w 84"/>
                  <a:gd name="T21" fmla="*/ 30 h 134"/>
                  <a:gd name="T22" fmla="*/ 44 w 84"/>
                  <a:gd name="T23" fmla="*/ 61 h 134"/>
                  <a:gd name="T24" fmla="*/ 57 w 84"/>
                  <a:gd name="T25" fmla="*/ 2 h 134"/>
                  <a:gd name="T26" fmla="*/ 53 w 84"/>
                  <a:gd name="T27" fmla="*/ 0 h 134"/>
                  <a:gd name="T28" fmla="*/ 42 w 84"/>
                  <a:gd name="T29" fmla="*/ 59 h 134"/>
                  <a:gd name="T30" fmla="*/ 25 w 84"/>
                  <a:gd name="T31" fmla="*/ 2 h 134"/>
                  <a:gd name="T32" fmla="*/ 19 w 84"/>
                  <a:gd name="T33" fmla="*/ 7 h 134"/>
                  <a:gd name="T34" fmla="*/ 38 w 84"/>
                  <a:gd name="T35" fmla="*/ 61 h 134"/>
                  <a:gd name="T36" fmla="*/ 2 w 84"/>
                  <a:gd name="T37" fmla="*/ 40 h 134"/>
                  <a:gd name="T38" fmla="*/ 0 w 84"/>
                  <a:gd name="T39" fmla="*/ 50 h 134"/>
                  <a:gd name="T40" fmla="*/ 38 w 84"/>
                  <a:gd name="T41" fmla="*/ 67 h 134"/>
                  <a:gd name="T42" fmla="*/ 2 w 84"/>
                  <a:gd name="T43" fmla="*/ 92 h 134"/>
                  <a:gd name="T44" fmla="*/ 3 w 84"/>
                  <a:gd name="T45" fmla="*/ 99 h 134"/>
                  <a:gd name="T46" fmla="*/ 38 w 84"/>
                  <a:gd name="T47" fmla="*/ 71 h 134"/>
                  <a:gd name="T48" fmla="*/ 25 w 84"/>
                  <a:gd name="T49" fmla="*/ 130 h 13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134">
                    <a:moveTo>
                      <a:pt x="25" y="130"/>
                    </a:moveTo>
                    <a:lnTo>
                      <a:pt x="30" y="134"/>
                    </a:lnTo>
                    <a:lnTo>
                      <a:pt x="42" y="73"/>
                    </a:lnTo>
                    <a:lnTo>
                      <a:pt x="59" y="130"/>
                    </a:lnTo>
                    <a:lnTo>
                      <a:pt x="63" y="124"/>
                    </a:lnTo>
                    <a:lnTo>
                      <a:pt x="44" y="71"/>
                    </a:lnTo>
                    <a:lnTo>
                      <a:pt x="82" y="92"/>
                    </a:lnTo>
                    <a:lnTo>
                      <a:pt x="84" y="84"/>
                    </a:lnTo>
                    <a:lnTo>
                      <a:pt x="46" y="65"/>
                    </a:lnTo>
                    <a:lnTo>
                      <a:pt x="80" y="38"/>
                    </a:lnTo>
                    <a:lnTo>
                      <a:pt x="78" y="30"/>
                    </a:lnTo>
                    <a:lnTo>
                      <a:pt x="44" y="61"/>
                    </a:lnTo>
                    <a:lnTo>
                      <a:pt x="57" y="2"/>
                    </a:lnTo>
                    <a:lnTo>
                      <a:pt x="53" y="0"/>
                    </a:lnTo>
                    <a:lnTo>
                      <a:pt x="42" y="59"/>
                    </a:lnTo>
                    <a:lnTo>
                      <a:pt x="25" y="2"/>
                    </a:lnTo>
                    <a:lnTo>
                      <a:pt x="19" y="7"/>
                    </a:lnTo>
                    <a:lnTo>
                      <a:pt x="38" y="61"/>
                    </a:lnTo>
                    <a:lnTo>
                      <a:pt x="2" y="40"/>
                    </a:lnTo>
                    <a:lnTo>
                      <a:pt x="0" y="50"/>
                    </a:lnTo>
                    <a:lnTo>
                      <a:pt x="38" y="67"/>
                    </a:lnTo>
                    <a:lnTo>
                      <a:pt x="2" y="92"/>
                    </a:lnTo>
                    <a:lnTo>
                      <a:pt x="3" y="99"/>
                    </a:lnTo>
                    <a:lnTo>
                      <a:pt x="38" y="71"/>
                    </a:lnTo>
                    <a:lnTo>
                      <a:pt x="25" y="1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9" name="Freeform 115"/>
              <p:cNvSpPr>
                <a:spLocks/>
              </p:cNvSpPr>
              <p:nvPr/>
            </p:nvSpPr>
            <p:spPr bwMode="auto">
              <a:xfrm>
                <a:off x="3159" y="1886"/>
                <a:ext cx="84" cy="134"/>
              </a:xfrm>
              <a:custGeom>
                <a:avLst/>
                <a:gdLst>
                  <a:gd name="T0" fmla="*/ 25 w 84"/>
                  <a:gd name="T1" fmla="*/ 130 h 134"/>
                  <a:gd name="T2" fmla="*/ 30 w 84"/>
                  <a:gd name="T3" fmla="*/ 134 h 134"/>
                  <a:gd name="T4" fmla="*/ 42 w 84"/>
                  <a:gd name="T5" fmla="*/ 73 h 134"/>
                  <a:gd name="T6" fmla="*/ 59 w 84"/>
                  <a:gd name="T7" fmla="*/ 130 h 134"/>
                  <a:gd name="T8" fmla="*/ 63 w 84"/>
                  <a:gd name="T9" fmla="*/ 124 h 134"/>
                  <a:gd name="T10" fmla="*/ 44 w 84"/>
                  <a:gd name="T11" fmla="*/ 71 h 134"/>
                  <a:gd name="T12" fmla="*/ 82 w 84"/>
                  <a:gd name="T13" fmla="*/ 92 h 134"/>
                  <a:gd name="T14" fmla="*/ 84 w 84"/>
                  <a:gd name="T15" fmla="*/ 84 h 134"/>
                  <a:gd name="T16" fmla="*/ 46 w 84"/>
                  <a:gd name="T17" fmla="*/ 65 h 134"/>
                  <a:gd name="T18" fmla="*/ 80 w 84"/>
                  <a:gd name="T19" fmla="*/ 38 h 134"/>
                  <a:gd name="T20" fmla="*/ 78 w 84"/>
                  <a:gd name="T21" fmla="*/ 30 h 134"/>
                  <a:gd name="T22" fmla="*/ 44 w 84"/>
                  <a:gd name="T23" fmla="*/ 61 h 134"/>
                  <a:gd name="T24" fmla="*/ 57 w 84"/>
                  <a:gd name="T25" fmla="*/ 2 h 134"/>
                  <a:gd name="T26" fmla="*/ 53 w 84"/>
                  <a:gd name="T27" fmla="*/ 0 h 134"/>
                  <a:gd name="T28" fmla="*/ 42 w 84"/>
                  <a:gd name="T29" fmla="*/ 59 h 134"/>
                  <a:gd name="T30" fmla="*/ 25 w 84"/>
                  <a:gd name="T31" fmla="*/ 2 h 134"/>
                  <a:gd name="T32" fmla="*/ 19 w 84"/>
                  <a:gd name="T33" fmla="*/ 7 h 134"/>
                  <a:gd name="T34" fmla="*/ 38 w 84"/>
                  <a:gd name="T35" fmla="*/ 61 h 134"/>
                  <a:gd name="T36" fmla="*/ 2 w 84"/>
                  <a:gd name="T37" fmla="*/ 40 h 134"/>
                  <a:gd name="T38" fmla="*/ 0 w 84"/>
                  <a:gd name="T39" fmla="*/ 50 h 134"/>
                  <a:gd name="T40" fmla="*/ 38 w 84"/>
                  <a:gd name="T41" fmla="*/ 67 h 134"/>
                  <a:gd name="T42" fmla="*/ 2 w 84"/>
                  <a:gd name="T43" fmla="*/ 92 h 134"/>
                  <a:gd name="T44" fmla="*/ 3 w 84"/>
                  <a:gd name="T45" fmla="*/ 99 h 134"/>
                  <a:gd name="T46" fmla="*/ 38 w 84"/>
                  <a:gd name="T47" fmla="*/ 71 h 134"/>
                  <a:gd name="T48" fmla="*/ 25 w 84"/>
                  <a:gd name="T49" fmla="*/ 130 h 13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134">
                    <a:moveTo>
                      <a:pt x="25" y="130"/>
                    </a:moveTo>
                    <a:lnTo>
                      <a:pt x="30" y="134"/>
                    </a:lnTo>
                    <a:lnTo>
                      <a:pt x="42" y="73"/>
                    </a:lnTo>
                    <a:lnTo>
                      <a:pt x="59" y="130"/>
                    </a:lnTo>
                    <a:lnTo>
                      <a:pt x="63" y="124"/>
                    </a:lnTo>
                    <a:lnTo>
                      <a:pt x="44" y="71"/>
                    </a:lnTo>
                    <a:lnTo>
                      <a:pt x="82" y="92"/>
                    </a:lnTo>
                    <a:lnTo>
                      <a:pt x="84" y="84"/>
                    </a:lnTo>
                    <a:lnTo>
                      <a:pt x="46" y="65"/>
                    </a:lnTo>
                    <a:lnTo>
                      <a:pt x="80" y="38"/>
                    </a:lnTo>
                    <a:lnTo>
                      <a:pt x="78" y="30"/>
                    </a:lnTo>
                    <a:lnTo>
                      <a:pt x="44" y="61"/>
                    </a:lnTo>
                    <a:lnTo>
                      <a:pt x="57" y="2"/>
                    </a:lnTo>
                    <a:lnTo>
                      <a:pt x="53" y="0"/>
                    </a:lnTo>
                    <a:lnTo>
                      <a:pt x="42" y="59"/>
                    </a:lnTo>
                    <a:lnTo>
                      <a:pt x="25" y="2"/>
                    </a:lnTo>
                    <a:lnTo>
                      <a:pt x="19" y="7"/>
                    </a:lnTo>
                    <a:lnTo>
                      <a:pt x="38" y="61"/>
                    </a:lnTo>
                    <a:lnTo>
                      <a:pt x="2" y="40"/>
                    </a:lnTo>
                    <a:lnTo>
                      <a:pt x="0" y="50"/>
                    </a:lnTo>
                    <a:lnTo>
                      <a:pt x="38" y="67"/>
                    </a:lnTo>
                    <a:lnTo>
                      <a:pt x="2" y="92"/>
                    </a:lnTo>
                    <a:lnTo>
                      <a:pt x="3" y="99"/>
                    </a:lnTo>
                    <a:lnTo>
                      <a:pt x="38" y="71"/>
                    </a:lnTo>
                    <a:lnTo>
                      <a:pt x="25" y="13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0" name="Freeform 116"/>
              <p:cNvSpPr>
                <a:spLocks/>
              </p:cNvSpPr>
              <p:nvPr/>
            </p:nvSpPr>
            <p:spPr bwMode="auto">
              <a:xfrm>
                <a:off x="3107" y="2008"/>
                <a:ext cx="84" cy="135"/>
              </a:xfrm>
              <a:custGeom>
                <a:avLst/>
                <a:gdLst>
                  <a:gd name="T0" fmla="*/ 27 w 84"/>
                  <a:gd name="T1" fmla="*/ 131 h 135"/>
                  <a:gd name="T2" fmla="*/ 32 w 84"/>
                  <a:gd name="T3" fmla="*/ 135 h 135"/>
                  <a:gd name="T4" fmla="*/ 44 w 84"/>
                  <a:gd name="T5" fmla="*/ 71 h 135"/>
                  <a:gd name="T6" fmla="*/ 59 w 84"/>
                  <a:gd name="T7" fmla="*/ 131 h 135"/>
                  <a:gd name="T8" fmla="*/ 65 w 84"/>
                  <a:gd name="T9" fmla="*/ 125 h 135"/>
                  <a:gd name="T10" fmla="*/ 46 w 84"/>
                  <a:gd name="T11" fmla="*/ 71 h 135"/>
                  <a:gd name="T12" fmla="*/ 82 w 84"/>
                  <a:gd name="T13" fmla="*/ 93 h 135"/>
                  <a:gd name="T14" fmla="*/ 84 w 84"/>
                  <a:gd name="T15" fmla="*/ 85 h 135"/>
                  <a:gd name="T16" fmla="*/ 46 w 84"/>
                  <a:gd name="T17" fmla="*/ 66 h 135"/>
                  <a:gd name="T18" fmla="*/ 82 w 84"/>
                  <a:gd name="T19" fmla="*/ 39 h 135"/>
                  <a:gd name="T20" fmla="*/ 80 w 84"/>
                  <a:gd name="T21" fmla="*/ 31 h 135"/>
                  <a:gd name="T22" fmla="*/ 46 w 84"/>
                  <a:gd name="T23" fmla="*/ 62 h 135"/>
                  <a:gd name="T24" fmla="*/ 59 w 84"/>
                  <a:gd name="T25" fmla="*/ 2 h 135"/>
                  <a:gd name="T26" fmla="*/ 54 w 84"/>
                  <a:gd name="T27" fmla="*/ 0 h 135"/>
                  <a:gd name="T28" fmla="*/ 42 w 84"/>
                  <a:gd name="T29" fmla="*/ 60 h 135"/>
                  <a:gd name="T30" fmla="*/ 27 w 84"/>
                  <a:gd name="T31" fmla="*/ 2 h 135"/>
                  <a:gd name="T32" fmla="*/ 21 w 84"/>
                  <a:gd name="T33" fmla="*/ 8 h 135"/>
                  <a:gd name="T34" fmla="*/ 40 w 84"/>
                  <a:gd name="T35" fmla="*/ 62 h 135"/>
                  <a:gd name="T36" fmla="*/ 2 w 84"/>
                  <a:gd name="T37" fmla="*/ 41 h 135"/>
                  <a:gd name="T38" fmla="*/ 0 w 84"/>
                  <a:gd name="T39" fmla="*/ 50 h 135"/>
                  <a:gd name="T40" fmla="*/ 40 w 84"/>
                  <a:gd name="T41" fmla="*/ 68 h 135"/>
                  <a:gd name="T42" fmla="*/ 2 w 84"/>
                  <a:gd name="T43" fmla="*/ 93 h 135"/>
                  <a:gd name="T44" fmla="*/ 6 w 84"/>
                  <a:gd name="T45" fmla="*/ 100 h 135"/>
                  <a:gd name="T46" fmla="*/ 40 w 84"/>
                  <a:gd name="T47" fmla="*/ 71 h 135"/>
                  <a:gd name="T48" fmla="*/ 27 w 84"/>
                  <a:gd name="T49" fmla="*/ 131 h 13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135">
                    <a:moveTo>
                      <a:pt x="27" y="131"/>
                    </a:moveTo>
                    <a:lnTo>
                      <a:pt x="32" y="135"/>
                    </a:lnTo>
                    <a:lnTo>
                      <a:pt x="44" y="71"/>
                    </a:lnTo>
                    <a:lnTo>
                      <a:pt x="59" y="131"/>
                    </a:lnTo>
                    <a:lnTo>
                      <a:pt x="65" y="125"/>
                    </a:lnTo>
                    <a:lnTo>
                      <a:pt x="46" y="71"/>
                    </a:lnTo>
                    <a:lnTo>
                      <a:pt x="82" y="93"/>
                    </a:lnTo>
                    <a:lnTo>
                      <a:pt x="84" y="85"/>
                    </a:lnTo>
                    <a:lnTo>
                      <a:pt x="46" y="66"/>
                    </a:lnTo>
                    <a:lnTo>
                      <a:pt x="82" y="39"/>
                    </a:lnTo>
                    <a:lnTo>
                      <a:pt x="80" y="31"/>
                    </a:lnTo>
                    <a:lnTo>
                      <a:pt x="46" y="62"/>
                    </a:lnTo>
                    <a:lnTo>
                      <a:pt x="59" y="2"/>
                    </a:lnTo>
                    <a:lnTo>
                      <a:pt x="54" y="0"/>
                    </a:lnTo>
                    <a:lnTo>
                      <a:pt x="42" y="60"/>
                    </a:lnTo>
                    <a:lnTo>
                      <a:pt x="27" y="2"/>
                    </a:lnTo>
                    <a:lnTo>
                      <a:pt x="21" y="8"/>
                    </a:lnTo>
                    <a:lnTo>
                      <a:pt x="40" y="62"/>
                    </a:lnTo>
                    <a:lnTo>
                      <a:pt x="2" y="41"/>
                    </a:lnTo>
                    <a:lnTo>
                      <a:pt x="0" y="50"/>
                    </a:lnTo>
                    <a:lnTo>
                      <a:pt x="40" y="68"/>
                    </a:lnTo>
                    <a:lnTo>
                      <a:pt x="2" y="93"/>
                    </a:lnTo>
                    <a:lnTo>
                      <a:pt x="6" y="100"/>
                    </a:lnTo>
                    <a:lnTo>
                      <a:pt x="40" y="71"/>
                    </a:lnTo>
                    <a:lnTo>
                      <a:pt x="27" y="1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1" name="Freeform 117"/>
              <p:cNvSpPr>
                <a:spLocks/>
              </p:cNvSpPr>
              <p:nvPr/>
            </p:nvSpPr>
            <p:spPr bwMode="auto">
              <a:xfrm>
                <a:off x="3107" y="2008"/>
                <a:ext cx="84" cy="135"/>
              </a:xfrm>
              <a:custGeom>
                <a:avLst/>
                <a:gdLst>
                  <a:gd name="T0" fmla="*/ 27 w 84"/>
                  <a:gd name="T1" fmla="*/ 131 h 135"/>
                  <a:gd name="T2" fmla="*/ 32 w 84"/>
                  <a:gd name="T3" fmla="*/ 135 h 135"/>
                  <a:gd name="T4" fmla="*/ 44 w 84"/>
                  <a:gd name="T5" fmla="*/ 71 h 135"/>
                  <a:gd name="T6" fmla="*/ 59 w 84"/>
                  <a:gd name="T7" fmla="*/ 131 h 135"/>
                  <a:gd name="T8" fmla="*/ 65 w 84"/>
                  <a:gd name="T9" fmla="*/ 125 h 135"/>
                  <a:gd name="T10" fmla="*/ 46 w 84"/>
                  <a:gd name="T11" fmla="*/ 71 h 135"/>
                  <a:gd name="T12" fmla="*/ 82 w 84"/>
                  <a:gd name="T13" fmla="*/ 93 h 135"/>
                  <a:gd name="T14" fmla="*/ 84 w 84"/>
                  <a:gd name="T15" fmla="*/ 85 h 135"/>
                  <a:gd name="T16" fmla="*/ 46 w 84"/>
                  <a:gd name="T17" fmla="*/ 66 h 135"/>
                  <a:gd name="T18" fmla="*/ 82 w 84"/>
                  <a:gd name="T19" fmla="*/ 39 h 135"/>
                  <a:gd name="T20" fmla="*/ 80 w 84"/>
                  <a:gd name="T21" fmla="*/ 31 h 135"/>
                  <a:gd name="T22" fmla="*/ 46 w 84"/>
                  <a:gd name="T23" fmla="*/ 62 h 135"/>
                  <a:gd name="T24" fmla="*/ 59 w 84"/>
                  <a:gd name="T25" fmla="*/ 2 h 135"/>
                  <a:gd name="T26" fmla="*/ 54 w 84"/>
                  <a:gd name="T27" fmla="*/ 0 h 135"/>
                  <a:gd name="T28" fmla="*/ 42 w 84"/>
                  <a:gd name="T29" fmla="*/ 60 h 135"/>
                  <a:gd name="T30" fmla="*/ 27 w 84"/>
                  <a:gd name="T31" fmla="*/ 2 h 135"/>
                  <a:gd name="T32" fmla="*/ 21 w 84"/>
                  <a:gd name="T33" fmla="*/ 8 h 135"/>
                  <a:gd name="T34" fmla="*/ 40 w 84"/>
                  <a:gd name="T35" fmla="*/ 62 h 135"/>
                  <a:gd name="T36" fmla="*/ 2 w 84"/>
                  <a:gd name="T37" fmla="*/ 41 h 135"/>
                  <a:gd name="T38" fmla="*/ 0 w 84"/>
                  <a:gd name="T39" fmla="*/ 50 h 135"/>
                  <a:gd name="T40" fmla="*/ 40 w 84"/>
                  <a:gd name="T41" fmla="*/ 68 h 135"/>
                  <a:gd name="T42" fmla="*/ 2 w 84"/>
                  <a:gd name="T43" fmla="*/ 93 h 135"/>
                  <a:gd name="T44" fmla="*/ 6 w 84"/>
                  <a:gd name="T45" fmla="*/ 100 h 135"/>
                  <a:gd name="T46" fmla="*/ 40 w 84"/>
                  <a:gd name="T47" fmla="*/ 71 h 135"/>
                  <a:gd name="T48" fmla="*/ 27 w 84"/>
                  <a:gd name="T49" fmla="*/ 131 h 13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135">
                    <a:moveTo>
                      <a:pt x="27" y="131"/>
                    </a:moveTo>
                    <a:lnTo>
                      <a:pt x="32" y="135"/>
                    </a:lnTo>
                    <a:lnTo>
                      <a:pt x="44" y="71"/>
                    </a:lnTo>
                    <a:lnTo>
                      <a:pt x="59" y="131"/>
                    </a:lnTo>
                    <a:lnTo>
                      <a:pt x="65" y="125"/>
                    </a:lnTo>
                    <a:lnTo>
                      <a:pt x="46" y="71"/>
                    </a:lnTo>
                    <a:lnTo>
                      <a:pt x="82" y="93"/>
                    </a:lnTo>
                    <a:lnTo>
                      <a:pt x="84" y="85"/>
                    </a:lnTo>
                    <a:lnTo>
                      <a:pt x="46" y="66"/>
                    </a:lnTo>
                    <a:lnTo>
                      <a:pt x="82" y="39"/>
                    </a:lnTo>
                    <a:lnTo>
                      <a:pt x="80" y="31"/>
                    </a:lnTo>
                    <a:lnTo>
                      <a:pt x="46" y="62"/>
                    </a:lnTo>
                    <a:lnTo>
                      <a:pt x="59" y="2"/>
                    </a:lnTo>
                    <a:lnTo>
                      <a:pt x="54" y="0"/>
                    </a:lnTo>
                    <a:lnTo>
                      <a:pt x="42" y="60"/>
                    </a:lnTo>
                    <a:lnTo>
                      <a:pt x="27" y="2"/>
                    </a:lnTo>
                    <a:lnTo>
                      <a:pt x="21" y="8"/>
                    </a:lnTo>
                    <a:lnTo>
                      <a:pt x="40" y="62"/>
                    </a:lnTo>
                    <a:lnTo>
                      <a:pt x="2" y="41"/>
                    </a:lnTo>
                    <a:lnTo>
                      <a:pt x="0" y="50"/>
                    </a:lnTo>
                    <a:lnTo>
                      <a:pt x="40" y="68"/>
                    </a:lnTo>
                    <a:lnTo>
                      <a:pt x="2" y="93"/>
                    </a:lnTo>
                    <a:lnTo>
                      <a:pt x="6" y="100"/>
                    </a:lnTo>
                    <a:lnTo>
                      <a:pt x="40" y="71"/>
                    </a:lnTo>
                    <a:lnTo>
                      <a:pt x="27" y="131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2" name="Freeform 118"/>
              <p:cNvSpPr>
                <a:spLocks/>
              </p:cNvSpPr>
              <p:nvPr/>
            </p:nvSpPr>
            <p:spPr bwMode="auto">
              <a:xfrm>
                <a:off x="4137" y="2087"/>
                <a:ext cx="85" cy="86"/>
              </a:xfrm>
              <a:custGeom>
                <a:avLst/>
                <a:gdLst>
                  <a:gd name="T0" fmla="*/ 58 w 85"/>
                  <a:gd name="T1" fmla="*/ 85 h 86"/>
                  <a:gd name="T2" fmla="*/ 52 w 85"/>
                  <a:gd name="T3" fmla="*/ 86 h 86"/>
                  <a:gd name="T4" fmla="*/ 43 w 85"/>
                  <a:gd name="T5" fmla="*/ 46 h 86"/>
                  <a:gd name="T6" fmla="*/ 25 w 85"/>
                  <a:gd name="T7" fmla="*/ 83 h 86"/>
                  <a:gd name="T8" fmla="*/ 20 w 85"/>
                  <a:gd name="T9" fmla="*/ 81 h 86"/>
                  <a:gd name="T10" fmla="*/ 39 w 85"/>
                  <a:gd name="T11" fmla="*/ 46 h 86"/>
                  <a:gd name="T12" fmla="*/ 2 w 85"/>
                  <a:gd name="T13" fmla="*/ 60 h 86"/>
                  <a:gd name="T14" fmla="*/ 0 w 85"/>
                  <a:gd name="T15" fmla="*/ 54 h 86"/>
                  <a:gd name="T16" fmla="*/ 39 w 85"/>
                  <a:gd name="T17" fmla="*/ 42 h 86"/>
                  <a:gd name="T18" fmla="*/ 2 w 85"/>
                  <a:gd name="T19" fmla="*/ 25 h 86"/>
                  <a:gd name="T20" fmla="*/ 6 w 85"/>
                  <a:gd name="T21" fmla="*/ 19 h 86"/>
                  <a:gd name="T22" fmla="*/ 39 w 85"/>
                  <a:gd name="T23" fmla="*/ 38 h 86"/>
                  <a:gd name="T24" fmla="*/ 25 w 85"/>
                  <a:gd name="T25" fmla="*/ 2 h 86"/>
                  <a:gd name="T26" fmla="*/ 31 w 85"/>
                  <a:gd name="T27" fmla="*/ 0 h 86"/>
                  <a:gd name="T28" fmla="*/ 43 w 85"/>
                  <a:gd name="T29" fmla="*/ 38 h 86"/>
                  <a:gd name="T30" fmla="*/ 60 w 85"/>
                  <a:gd name="T31" fmla="*/ 2 h 86"/>
                  <a:gd name="T32" fmla="*/ 64 w 85"/>
                  <a:gd name="T33" fmla="*/ 4 h 86"/>
                  <a:gd name="T34" fmla="*/ 45 w 85"/>
                  <a:gd name="T35" fmla="*/ 40 h 86"/>
                  <a:gd name="T36" fmla="*/ 83 w 85"/>
                  <a:gd name="T37" fmla="*/ 27 h 86"/>
                  <a:gd name="T38" fmla="*/ 85 w 85"/>
                  <a:gd name="T39" fmla="*/ 31 h 86"/>
                  <a:gd name="T40" fmla="*/ 46 w 85"/>
                  <a:gd name="T41" fmla="*/ 42 h 86"/>
                  <a:gd name="T42" fmla="*/ 83 w 85"/>
                  <a:gd name="T43" fmla="*/ 60 h 86"/>
                  <a:gd name="T44" fmla="*/ 79 w 85"/>
                  <a:gd name="T45" fmla="*/ 63 h 86"/>
                  <a:gd name="T46" fmla="*/ 45 w 85"/>
                  <a:gd name="T47" fmla="*/ 46 h 86"/>
                  <a:gd name="T48" fmla="*/ 58 w 85"/>
                  <a:gd name="T49" fmla="*/ 85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58" y="85"/>
                    </a:moveTo>
                    <a:lnTo>
                      <a:pt x="52" y="86"/>
                    </a:lnTo>
                    <a:lnTo>
                      <a:pt x="43" y="46"/>
                    </a:lnTo>
                    <a:lnTo>
                      <a:pt x="25" y="83"/>
                    </a:lnTo>
                    <a:lnTo>
                      <a:pt x="20" y="81"/>
                    </a:lnTo>
                    <a:lnTo>
                      <a:pt x="39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9" y="42"/>
                    </a:lnTo>
                    <a:lnTo>
                      <a:pt x="2" y="25"/>
                    </a:lnTo>
                    <a:lnTo>
                      <a:pt x="6" y="19"/>
                    </a:lnTo>
                    <a:lnTo>
                      <a:pt x="39" y="38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3" y="38"/>
                    </a:lnTo>
                    <a:lnTo>
                      <a:pt x="60" y="2"/>
                    </a:lnTo>
                    <a:lnTo>
                      <a:pt x="64" y="4"/>
                    </a:lnTo>
                    <a:lnTo>
                      <a:pt x="45" y="40"/>
                    </a:lnTo>
                    <a:lnTo>
                      <a:pt x="83" y="27"/>
                    </a:lnTo>
                    <a:lnTo>
                      <a:pt x="85" y="31"/>
                    </a:lnTo>
                    <a:lnTo>
                      <a:pt x="46" y="42"/>
                    </a:lnTo>
                    <a:lnTo>
                      <a:pt x="83" y="60"/>
                    </a:lnTo>
                    <a:lnTo>
                      <a:pt x="79" y="63"/>
                    </a:lnTo>
                    <a:lnTo>
                      <a:pt x="45" y="46"/>
                    </a:lnTo>
                    <a:lnTo>
                      <a:pt x="58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3" name="Freeform 119"/>
              <p:cNvSpPr>
                <a:spLocks/>
              </p:cNvSpPr>
              <p:nvPr/>
            </p:nvSpPr>
            <p:spPr bwMode="auto">
              <a:xfrm>
                <a:off x="4137" y="2087"/>
                <a:ext cx="85" cy="86"/>
              </a:xfrm>
              <a:custGeom>
                <a:avLst/>
                <a:gdLst>
                  <a:gd name="T0" fmla="*/ 58 w 85"/>
                  <a:gd name="T1" fmla="*/ 85 h 86"/>
                  <a:gd name="T2" fmla="*/ 52 w 85"/>
                  <a:gd name="T3" fmla="*/ 86 h 86"/>
                  <a:gd name="T4" fmla="*/ 43 w 85"/>
                  <a:gd name="T5" fmla="*/ 46 h 86"/>
                  <a:gd name="T6" fmla="*/ 25 w 85"/>
                  <a:gd name="T7" fmla="*/ 83 h 86"/>
                  <a:gd name="T8" fmla="*/ 20 w 85"/>
                  <a:gd name="T9" fmla="*/ 81 h 86"/>
                  <a:gd name="T10" fmla="*/ 39 w 85"/>
                  <a:gd name="T11" fmla="*/ 46 h 86"/>
                  <a:gd name="T12" fmla="*/ 2 w 85"/>
                  <a:gd name="T13" fmla="*/ 60 h 86"/>
                  <a:gd name="T14" fmla="*/ 0 w 85"/>
                  <a:gd name="T15" fmla="*/ 54 h 86"/>
                  <a:gd name="T16" fmla="*/ 39 w 85"/>
                  <a:gd name="T17" fmla="*/ 42 h 86"/>
                  <a:gd name="T18" fmla="*/ 2 w 85"/>
                  <a:gd name="T19" fmla="*/ 25 h 86"/>
                  <a:gd name="T20" fmla="*/ 6 w 85"/>
                  <a:gd name="T21" fmla="*/ 19 h 86"/>
                  <a:gd name="T22" fmla="*/ 39 w 85"/>
                  <a:gd name="T23" fmla="*/ 38 h 86"/>
                  <a:gd name="T24" fmla="*/ 25 w 85"/>
                  <a:gd name="T25" fmla="*/ 2 h 86"/>
                  <a:gd name="T26" fmla="*/ 31 w 85"/>
                  <a:gd name="T27" fmla="*/ 0 h 86"/>
                  <a:gd name="T28" fmla="*/ 43 w 85"/>
                  <a:gd name="T29" fmla="*/ 38 h 86"/>
                  <a:gd name="T30" fmla="*/ 60 w 85"/>
                  <a:gd name="T31" fmla="*/ 2 h 86"/>
                  <a:gd name="T32" fmla="*/ 64 w 85"/>
                  <a:gd name="T33" fmla="*/ 4 h 86"/>
                  <a:gd name="T34" fmla="*/ 45 w 85"/>
                  <a:gd name="T35" fmla="*/ 40 h 86"/>
                  <a:gd name="T36" fmla="*/ 83 w 85"/>
                  <a:gd name="T37" fmla="*/ 27 h 86"/>
                  <a:gd name="T38" fmla="*/ 85 w 85"/>
                  <a:gd name="T39" fmla="*/ 31 h 86"/>
                  <a:gd name="T40" fmla="*/ 46 w 85"/>
                  <a:gd name="T41" fmla="*/ 42 h 86"/>
                  <a:gd name="T42" fmla="*/ 83 w 85"/>
                  <a:gd name="T43" fmla="*/ 60 h 86"/>
                  <a:gd name="T44" fmla="*/ 79 w 85"/>
                  <a:gd name="T45" fmla="*/ 63 h 86"/>
                  <a:gd name="T46" fmla="*/ 45 w 85"/>
                  <a:gd name="T47" fmla="*/ 46 h 86"/>
                  <a:gd name="T48" fmla="*/ 58 w 85"/>
                  <a:gd name="T49" fmla="*/ 85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58" y="85"/>
                    </a:moveTo>
                    <a:lnTo>
                      <a:pt x="52" y="86"/>
                    </a:lnTo>
                    <a:lnTo>
                      <a:pt x="43" y="46"/>
                    </a:lnTo>
                    <a:lnTo>
                      <a:pt x="25" y="83"/>
                    </a:lnTo>
                    <a:lnTo>
                      <a:pt x="20" y="81"/>
                    </a:lnTo>
                    <a:lnTo>
                      <a:pt x="39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9" y="42"/>
                    </a:lnTo>
                    <a:lnTo>
                      <a:pt x="2" y="25"/>
                    </a:lnTo>
                    <a:lnTo>
                      <a:pt x="6" y="19"/>
                    </a:lnTo>
                    <a:lnTo>
                      <a:pt x="39" y="38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3" y="38"/>
                    </a:lnTo>
                    <a:lnTo>
                      <a:pt x="60" y="2"/>
                    </a:lnTo>
                    <a:lnTo>
                      <a:pt x="64" y="4"/>
                    </a:lnTo>
                    <a:lnTo>
                      <a:pt x="45" y="40"/>
                    </a:lnTo>
                    <a:lnTo>
                      <a:pt x="83" y="27"/>
                    </a:lnTo>
                    <a:lnTo>
                      <a:pt x="85" y="31"/>
                    </a:lnTo>
                    <a:lnTo>
                      <a:pt x="46" y="42"/>
                    </a:lnTo>
                    <a:lnTo>
                      <a:pt x="83" y="60"/>
                    </a:lnTo>
                    <a:lnTo>
                      <a:pt x="79" y="63"/>
                    </a:lnTo>
                    <a:lnTo>
                      <a:pt x="45" y="46"/>
                    </a:lnTo>
                    <a:lnTo>
                      <a:pt x="58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4" name="Freeform 120"/>
              <p:cNvSpPr>
                <a:spLocks/>
              </p:cNvSpPr>
              <p:nvPr/>
            </p:nvSpPr>
            <p:spPr bwMode="auto">
              <a:xfrm>
                <a:off x="3187" y="2079"/>
                <a:ext cx="83" cy="87"/>
              </a:xfrm>
              <a:custGeom>
                <a:avLst/>
                <a:gdLst>
                  <a:gd name="T0" fmla="*/ 25 w 83"/>
                  <a:gd name="T1" fmla="*/ 85 h 87"/>
                  <a:gd name="T2" fmla="*/ 31 w 83"/>
                  <a:gd name="T3" fmla="*/ 87 h 87"/>
                  <a:gd name="T4" fmla="*/ 43 w 83"/>
                  <a:gd name="T5" fmla="*/ 46 h 87"/>
                  <a:gd name="T6" fmla="*/ 60 w 83"/>
                  <a:gd name="T7" fmla="*/ 83 h 87"/>
                  <a:gd name="T8" fmla="*/ 64 w 83"/>
                  <a:gd name="T9" fmla="*/ 81 h 87"/>
                  <a:gd name="T10" fmla="*/ 45 w 83"/>
                  <a:gd name="T11" fmla="*/ 46 h 87"/>
                  <a:gd name="T12" fmla="*/ 83 w 83"/>
                  <a:gd name="T13" fmla="*/ 60 h 87"/>
                  <a:gd name="T14" fmla="*/ 83 w 83"/>
                  <a:gd name="T15" fmla="*/ 54 h 87"/>
                  <a:gd name="T16" fmla="*/ 45 w 83"/>
                  <a:gd name="T17" fmla="*/ 43 h 87"/>
                  <a:gd name="T18" fmla="*/ 81 w 83"/>
                  <a:gd name="T19" fmla="*/ 25 h 87"/>
                  <a:gd name="T20" fmla="*/ 79 w 83"/>
                  <a:gd name="T21" fmla="*/ 22 h 87"/>
                  <a:gd name="T22" fmla="*/ 45 w 83"/>
                  <a:gd name="T23" fmla="*/ 41 h 87"/>
                  <a:gd name="T24" fmla="*/ 58 w 83"/>
                  <a:gd name="T25" fmla="*/ 2 h 87"/>
                  <a:gd name="T26" fmla="*/ 52 w 83"/>
                  <a:gd name="T27" fmla="*/ 0 h 87"/>
                  <a:gd name="T28" fmla="*/ 43 w 83"/>
                  <a:gd name="T29" fmla="*/ 39 h 87"/>
                  <a:gd name="T30" fmla="*/ 25 w 83"/>
                  <a:gd name="T31" fmla="*/ 2 h 87"/>
                  <a:gd name="T32" fmla="*/ 20 w 83"/>
                  <a:gd name="T33" fmla="*/ 6 h 87"/>
                  <a:gd name="T34" fmla="*/ 39 w 83"/>
                  <a:gd name="T35" fmla="*/ 41 h 87"/>
                  <a:gd name="T36" fmla="*/ 0 w 83"/>
                  <a:gd name="T37" fmla="*/ 27 h 87"/>
                  <a:gd name="T38" fmla="*/ 0 w 83"/>
                  <a:gd name="T39" fmla="*/ 33 h 87"/>
                  <a:gd name="T40" fmla="*/ 39 w 83"/>
                  <a:gd name="T41" fmla="*/ 45 h 87"/>
                  <a:gd name="T42" fmla="*/ 2 w 83"/>
                  <a:gd name="T43" fmla="*/ 60 h 87"/>
                  <a:gd name="T44" fmla="*/ 4 w 83"/>
                  <a:gd name="T45" fmla="*/ 66 h 87"/>
                  <a:gd name="T46" fmla="*/ 39 w 83"/>
                  <a:gd name="T47" fmla="*/ 46 h 87"/>
                  <a:gd name="T48" fmla="*/ 25 w 83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7">
                    <a:moveTo>
                      <a:pt x="25" y="85"/>
                    </a:moveTo>
                    <a:lnTo>
                      <a:pt x="31" y="87"/>
                    </a:lnTo>
                    <a:lnTo>
                      <a:pt x="43" y="46"/>
                    </a:lnTo>
                    <a:lnTo>
                      <a:pt x="60" y="83"/>
                    </a:lnTo>
                    <a:lnTo>
                      <a:pt x="64" y="81"/>
                    </a:lnTo>
                    <a:lnTo>
                      <a:pt x="45" y="46"/>
                    </a:lnTo>
                    <a:lnTo>
                      <a:pt x="83" y="60"/>
                    </a:lnTo>
                    <a:lnTo>
                      <a:pt x="83" y="54"/>
                    </a:lnTo>
                    <a:lnTo>
                      <a:pt x="45" y="43"/>
                    </a:lnTo>
                    <a:lnTo>
                      <a:pt x="81" y="25"/>
                    </a:lnTo>
                    <a:lnTo>
                      <a:pt x="79" y="22"/>
                    </a:lnTo>
                    <a:lnTo>
                      <a:pt x="45" y="41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3" y="39"/>
                    </a:lnTo>
                    <a:lnTo>
                      <a:pt x="25" y="2"/>
                    </a:lnTo>
                    <a:lnTo>
                      <a:pt x="20" y="6"/>
                    </a:lnTo>
                    <a:lnTo>
                      <a:pt x="39" y="41"/>
                    </a:lnTo>
                    <a:lnTo>
                      <a:pt x="0" y="27"/>
                    </a:lnTo>
                    <a:lnTo>
                      <a:pt x="0" y="33"/>
                    </a:lnTo>
                    <a:lnTo>
                      <a:pt x="39" y="45"/>
                    </a:lnTo>
                    <a:lnTo>
                      <a:pt x="2" y="60"/>
                    </a:lnTo>
                    <a:lnTo>
                      <a:pt x="4" y="66"/>
                    </a:lnTo>
                    <a:lnTo>
                      <a:pt x="39" y="46"/>
                    </a:lnTo>
                    <a:lnTo>
                      <a:pt x="25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5" name="Freeform 121"/>
              <p:cNvSpPr>
                <a:spLocks/>
              </p:cNvSpPr>
              <p:nvPr/>
            </p:nvSpPr>
            <p:spPr bwMode="auto">
              <a:xfrm>
                <a:off x="3187" y="2079"/>
                <a:ext cx="83" cy="87"/>
              </a:xfrm>
              <a:custGeom>
                <a:avLst/>
                <a:gdLst>
                  <a:gd name="T0" fmla="*/ 25 w 83"/>
                  <a:gd name="T1" fmla="*/ 85 h 87"/>
                  <a:gd name="T2" fmla="*/ 31 w 83"/>
                  <a:gd name="T3" fmla="*/ 87 h 87"/>
                  <a:gd name="T4" fmla="*/ 43 w 83"/>
                  <a:gd name="T5" fmla="*/ 46 h 87"/>
                  <a:gd name="T6" fmla="*/ 60 w 83"/>
                  <a:gd name="T7" fmla="*/ 83 h 87"/>
                  <a:gd name="T8" fmla="*/ 64 w 83"/>
                  <a:gd name="T9" fmla="*/ 81 h 87"/>
                  <a:gd name="T10" fmla="*/ 45 w 83"/>
                  <a:gd name="T11" fmla="*/ 46 h 87"/>
                  <a:gd name="T12" fmla="*/ 83 w 83"/>
                  <a:gd name="T13" fmla="*/ 60 h 87"/>
                  <a:gd name="T14" fmla="*/ 83 w 83"/>
                  <a:gd name="T15" fmla="*/ 54 h 87"/>
                  <a:gd name="T16" fmla="*/ 45 w 83"/>
                  <a:gd name="T17" fmla="*/ 43 h 87"/>
                  <a:gd name="T18" fmla="*/ 81 w 83"/>
                  <a:gd name="T19" fmla="*/ 25 h 87"/>
                  <a:gd name="T20" fmla="*/ 79 w 83"/>
                  <a:gd name="T21" fmla="*/ 22 h 87"/>
                  <a:gd name="T22" fmla="*/ 45 w 83"/>
                  <a:gd name="T23" fmla="*/ 41 h 87"/>
                  <a:gd name="T24" fmla="*/ 58 w 83"/>
                  <a:gd name="T25" fmla="*/ 2 h 87"/>
                  <a:gd name="T26" fmla="*/ 52 w 83"/>
                  <a:gd name="T27" fmla="*/ 0 h 87"/>
                  <a:gd name="T28" fmla="*/ 43 w 83"/>
                  <a:gd name="T29" fmla="*/ 39 h 87"/>
                  <a:gd name="T30" fmla="*/ 25 w 83"/>
                  <a:gd name="T31" fmla="*/ 2 h 87"/>
                  <a:gd name="T32" fmla="*/ 20 w 83"/>
                  <a:gd name="T33" fmla="*/ 6 h 87"/>
                  <a:gd name="T34" fmla="*/ 39 w 83"/>
                  <a:gd name="T35" fmla="*/ 41 h 87"/>
                  <a:gd name="T36" fmla="*/ 0 w 83"/>
                  <a:gd name="T37" fmla="*/ 27 h 87"/>
                  <a:gd name="T38" fmla="*/ 0 w 83"/>
                  <a:gd name="T39" fmla="*/ 33 h 87"/>
                  <a:gd name="T40" fmla="*/ 39 w 83"/>
                  <a:gd name="T41" fmla="*/ 45 h 87"/>
                  <a:gd name="T42" fmla="*/ 2 w 83"/>
                  <a:gd name="T43" fmla="*/ 60 h 87"/>
                  <a:gd name="T44" fmla="*/ 4 w 83"/>
                  <a:gd name="T45" fmla="*/ 66 h 87"/>
                  <a:gd name="T46" fmla="*/ 39 w 83"/>
                  <a:gd name="T47" fmla="*/ 46 h 87"/>
                  <a:gd name="T48" fmla="*/ 25 w 83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7">
                    <a:moveTo>
                      <a:pt x="25" y="85"/>
                    </a:moveTo>
                    <a:lnTo>
                      <a:pt x="31" y="87"/>
                    </a:lnTo>
                    <a:lnTo>
                      <a:pt x="43" y="46"/>
                    </a:lnTo>
                    <a:lnTo>
                      <a:pt x="60" y="83"/>
                    </a:lnTo>
                    <a:lnTo>
                      <a:pt x="64" y="81"/>
                    </a:lnTo>
                    <a:lnTo>
                      <a:pt x="45" y="46"/>
                    </a:lnTo>
                    <a:lnTo>
                      <a:pt x="83" y="60"/>
                    </a:lnTo>
                    <a:lnTo>
                      <a:pt x="83" y="54"/>
                    </a:lnTo>
                    <a:lnTo>
                      <a:pt x="45" y="43"/>
                    </a:lnTo>
                    <a:lnTo>
                      <a:pt x="81" y="25"/>
                    </a:lnTo>
                    <a:lnTo>
                      <a:pt x="79" y="22"/>
                    </a:lnTo>
                    <a:lnTo>
                      <a:pt x="45" y="41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3" y="39"/>
                    </a:lnTo>
                    <a:lnTo>
                      <a:pt x="25" y="2"/>
                    </a:lnTo>
                    <a:lnTo>
                      <a:pt x="20" y="6"/>
                    </a:lnTo>
                    <a:lnTo>
                      <a:pt x="39" y="41"/>
                    </a:lnTo>
                    <a:lnTo>
                      <a:pt x="0" y="27"/>
                    </a:lnTo>
                    <a:lnTo>
                      <a:pt x="0" y="33"/>
                    </a:lnTo>
                    <a:lnTo>
                      <a:pt x="39" y="45"/>
                    </a:lnTo>
                    <a:lnTo>
                      <a:pt x="2" y="60"/>
                    </a:lnTo>
                    <a:lnTo>
                      <a:pt x="4" y="66"/>
                    </a:lnTo>
                    <a:lnTo>
                      <a:pt x="39" y="46"/>
                    </a:lnTo>
                    <a:lnTo>
                      <a:pt x="25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6" name="Freeform 122"/>
              <p:cNvSpPr>
                <a:spLocks/>
              </p:cNvSpPr>
              <p:nvPr/>
            </p:nvSpPr>
            <p:spPr bwMode="auto">
              <a:xfrm>
                <a:off x="4245" y="2168"/>
                <a:ext cx="19" cy="19"/>
              </a:xfrm>
              <a:custGeom>
                <a:avLst/>
                <a:gdLst>
                  <a:gd name="T0" fmla="*/ 13 w 19"/>
                  <a:gd name="T1" fmla="*/ 0 h 19"/>
                  <a:gd name="T2" fmla="*/ 9 w 19"/>
                  <a:gd name="T3" fmla="*/ 9 h 19"/>
                  <a:gd name="T4" fmla="*/ 6 w 19"/>
                  <a:gd name="T5" fmla="*/ 0 h 19"/>
                  <a:gd name="T6" fmla="*/ 6 w 19"/>
                  <a:gd name="T7" fmla="*/ 2 h 19"/>
                  <a:gd name="T8" fmla="*/ 9 w 19"/>
                  <a:gd name="T9" fmla="*/ 9 h 19"/>
                  <a:gd name="T10" fmla="*/ 0 w 19"/>
                  <a:gd name="T11" fmla="*/ 5 h 19"/>
                  <a:gd name="T12" fmla="*/ 0 w 19"/>
                  <a:gd name="T13" fmla="*/ 7 h 19"/>
                  <a:gd name="T14" fmla="*/ 9 w 19"/>
                  <a:gd name="T15" fmla="*/ 9 h 19"/>
                  <a:gd name="T16" fmla="*/ 2 w 19"/>
                  <a:gd name="T17" fmla="*/ 13 h 19"/>
                  <a:gd name="T18" fmla="*/ 2 w 19"/>
                  <a:gd name="T19" fmla="*/ 15 h 19"/>
                  <a:gd name="T20" fmla="*/ 9 w 19"/>
                  <a:gd name="T21" fmla="*/ 11 h 19"/>
                  <a:gd name="T22" fmla="*/ 6 w 19"/>
                  <a:gd name="T23" fmla="*/ 19 h 19"/>
                  <a:gd name="T24" fmla="*/ 8 w 19"/>
                  <a:gd name="T25" fmla="*/ 19 h 19"/>
                  <a:gd name="T26" fmla="*/ 9 w 19"/>
                  <a:gd name="T27" fmla="*/ 11 h 19"/>
                  <a:gd name="T28" fmla="*/ 13 w 19"/>
                  <a:gd name="T29" fmla="*/ 19 h 19"/>
                  <a:gd name="T30" fmla="*/ 15 w 19"/>
                  <a:gd name="T31" fmla="*/ 19 h 19"/>
                  <a:gd name="T32" fmla="*/ 11 w 19"/>
                  <a:gd name="T33" fmla="*/ 9 h 19"/>
                  <a:gd name="T34" fmla="*/ 19 w 19"/>
                  <a:gd name="T35" fmla="*/ 13 h 19"/>
                  <a:gd name="T36" fmla="*/ 19 w 19"/>
                  <a:gd name="T37" fmla="*/ 11 h 19"/>
                  <a:gd name="T38" fmla="*/ 11 w 19"/>
                  <a:gd name="T39" fmla="*/ 9 h 19"/>
                  <a:gd name="T40" fmla="*/ 19 w 19"/>
                  <a:gd name="T41" fmla="*/ 5 h 19"/>
                  <a:gd name="T42" fmla="*/ 11 w 19"/>
                  <a:gd name="T43" fmla="*/ 9 h 19"/>
                  <a:gd name="T44" fmla="*/ 13 w 19"/>
                  <a:gd name="T45" fmla="*/ 0 h 1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9" h="19">
                    <a:moveTo>
                      <a:pt x="13" y="0"/>
                    </a:moveTo>
                    <a:lnTo>
                      <a:pt x="9" y="9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9" y="9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9" y="9"/>
                    </a:lnTo>
                    <a:lnTo>
                      <a:pt x="2" y="13"/>
                    </a:lnTo>
                    <a:lnTo>
                      <a:pt x="2" y="15"/>
                    </a:lnTo>
                    <a:lnTo>
                      <a:pt x="9" y="11"/>
                    </a:lnTo>
                    <a:lnTo>
                      <a:pt x="6" y="19"/>
                    </a:lnTo>
                    <a:lnTo>
                      <a:pt x="8" y="19"/>
                    </a:lnTo>
                    <a:lnTo>
                      <a:pt x="9" y="11"/>
                    </a:lnTo>
                    <a:lnTo>
                      <a:pt x="13" y="19"/>
                    </a:lnTo>
                    <a:lnTo>
                      <a:pt x="15" y="19"/>
                    </a:lnTo>
                    <a:lnTo>
                      <a:pt x="11" y="9"/>
                    </a:lnTo>
                    <a:lnTo>
                      <a:pt x="19" y="13"/>
                    </a:lnTo>
                    <a:lnTo>
                      <a:pt x="19" y="11"/>
                    </a:lnTo>
                    <a:lnTo>
                      <a:pt x="11" y="9"/>
                    </a:lnTo>
                    <a:lnTo>
                      <a:pt x="19" y="5"/>
                    </a:lnTo>
                    <a:lnTo>
                      <a:pt x="11" y="9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7" name="Freeform 123"/>
              <p:cNvSpPr>
                <a:spLocks/>
              </p:cNvSpPr>
              <p:nvPr/>
            </p:nvSpPr>
            <p:spPr bwMode="auto">
              <a:xfrm>
                <a:off x="4245" y="2168"/>
                <a:ext cx="19" cy="19"/>
              </a:xfrm>
              <a:custGeom>
                <a:avLst/>
                <a:gdLst>
                  <a:gd name="T0" fmla="*/ 13 w 19"/>
                  <a:gd name="T1" fmla="*/ 0 h 19"/>
                  <a:gd name="T2" fmla="*/ 9 w 19"/>
                  <a:gd name="T3" fmla="*/ 9 h 19"/>
                  <a:gd name="T4" fmla="*/ 6 w 19"/>
                  <a:gd name="T5" fmla="*/ 0 h 19"/>
                  <a:gd name="T6" fmla="*/ 6 w 19"/>
                  <a:gd name="T7" fmla="*/ 2 h 19"/>
                  <a:gd name="T8" fmla="*/ 9 w 19"/>
                  <a:gd name="T9" fmla="*/ 9 h 19"/>
                  <a:gd name="T10" fmla="*/ 0 w 19"/>
                  <a:gd name="T11" fmla="*/ 5 h 19"/>
                  <a:gd name="T12" fmla="*/ 0 w 19"/>
                  <a:gd name="T13" fmla="*/ 7 h 19"/>
                  <a:gd name="T14" fmla="*/ 9 w 19"/>
                  <a:gd name="T15" fmla="*/ 9 h 19"/>
                  <a:gd name="T16" fmla="*/ 2 w 19"/>
                  <a:gd name="T17" fmla="*/ 13 h 19"/>
                  <a:gd name="T18" fmla="*/ 2 w 19"/>
                  <a:gd name="T19" fmla="*/ 15 h 19"/>
                  <a:gd name="T20" fmla="*/ 9 w 19"/>
                  <a:gd name="T21" fmla="*/ 11 h 19"/>
                  <a:gd name="T22" fmla="*/ 6 w 19"/>
                  <a:gd name="T23" fmla="*/ 19 h 19"/>
                  <a:gd name="T24" fmla="*/ 8 w 19"/>
                  <a:gd name="T25" fmla="*/ 19 h 19"/>
                  <a:gd name="T26" fmla="*/ 9 w 19"/>
                  <a:gd name="T27" fmla="*/ 11 h 19"/>
                  <a:gd name="T28" fmla="*/ 13 w 19"/>
                  <a:gd name="T29" fmla="*/ 19 h 19"/>
                  <a:gd name="T30" fmla="*/ 15 w 19"/>
                  <a:gd name="T31" fmla="*/ 19 h 19"/>
                  <a:gd name="T32" fmla="*/ 11 w 19"/>
                  <a:gd name="T33" fmla="*/ 9 h 19"/>
                  <a:gd name="T34" fmla="*/ 19 w 19"/>
                  <a:gd name="T35" fmla="*/ 13 h 19"/>
                  <a:gd name="T36" fmla="*/ 19 w 19"/>
                  <a:gd name="T37" fmla="*/ 11 h 19"/>
                  <a:gd name="T38" fmla="*/ 11 w 19"/>
                  <a:gd name="T39" fmla="*/ 9 h 19"/>
                  <a:gd name="T40" fmla="*/ 19 w 19"/>
                  <a:gd name="T41" fmla="*/ 5 h 19"/>
                  <a:gd name="T42" fmla="*/ 11 w 19"/>
                  <a:gd name="T43" fmla="*/ 9 h 19"/>
                  <a:gd name="T44" fmla="*/ 13 w 19"/>
                  <a:gd name="T45" fmla="*/ 0 h 1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9" h="19">
                    <a:moveTo>
                      <a:pt x="13" y="0"/>
                    </a:moveTo>
                    <a:lnTo>
                      <a:pt x="9" y="9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9" y="9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9" y="9"/>
                    </a:lnTo>
                    <a:lnTo>
                      <a:pt x="2" y="13"/>
                    </a:lnTo>
                    <a:lnTo>
                      <a:pt x="2" y="15"/>
                    </a:lnTo>
                    <a:lnTo>
                      <a:pt x="9" y="11"/>
                    </a:lnTo>
                    <a:lnTo>
                      <a:pt x="6" y="19"/>
                    </a:lnTo>
                    <a:lnTo>
                      <a:pt x="8" y="19"/>
                    </a:lnTo>
                    <a:lnTo>
                      <a:pt x="9" y="11"/>
                    </a:lnTo>
                    <a:lnTo>
                      <a:pt x="13" y="19"/>
                    </a:lnTo>
                    <a:lnTo>
                      <a:pt x="15" y="19"/>
                    </a:lnTo>
                    <a:lnTo>
                      <a:pt x="11" y="9"/>
                    </a:lnTo>
                    <a:lnTo>
                      <a:pt x="19" y="13"/>
                    </a:lnTo>
                    <a:lnTo>
                      <a:pt x="19" y="11"/>
                    </a:lnTo>
                    <a:lnTo>
                      <a:pt x="11" y="9"/>
                    </a:lnTo>
                    <a:lnTo>
                      <a:pt x="19" y="5"/>
                    </a:lnTo>
                    <a:lnTo>
                      <a:pt x="11" y="9"/>
                    </a:lnTo>
                    <a:lnTo>
                      <a:pt x="13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8" name="Freeform 124"/>
              <p:cNvSpPr>
                <a:spLocks/>
              </p:cNvSpPr>
              <p:nvPr/>
            </p:nvSpPr>
            <p:spPr bwMode="auto">
              <a:xfrm>
                <a:off x="3143" y="2160"/>
                <a:ext cx="19" cy="21"/>
              </a:xfrm>
              <a:custGeom>
                <a:avLst/>
                <a:gdLst>
                  <a:gd name="T0" fmla="*/ 6 w 19"/>
                  <a:gd name="T1" fmla="*/ 0 h 21"/>
                  <a:gd name="T2" fmla="*/ 8 w 19"/>
                  <a:gd name="T3" fmla="*/ 0 h 21"/>
                  <a:gd name="T4" fmla="*/ 10 w 19"/>
                  <a:gd name="T5" fmla="*/ 10 h 21"/>
                  <a:gd name="T6" fmla="*/ 14 w 19"/>
                  <a:gd name="T7" fmla="*/ 0 h 21"/>
                  <a:gd name="T8" fmla="*/ 16 w 19"/>
                  <a:gd name="T9" fmla="*/ 2 h 21"/>
                  <a:gd name="T10" fmla="*/ 10 w 19"/>
                  <a:gd name="T11" fmla="*/ 10 h 21"/>
                  <a:gd name="T12" fmla="*/ 19 w 19"/>
                  <a:gd name="T13" fmla="*/ 6 h 21"/>
                  <a:gd name="T14" fmla="*/ 19 w 19"/>
                  <a:gd name="T15" fmla="*/ 8 h 21"/>
                  <a:gd name="T16" fmla="*/ 10 w 19"/>
                  <a:gd name="T17" fmla="*/ 10 h 21"/>
                  <a:gd name="T18" fmla="*/ 19 w 19"/>
                  <a:gd name="T19" fmla="*/ 15 h 21"/>
                  <a:gd name="T20" fmla="*/ 10 w 19"/>
                  <a:gd name="T21" fmla="*/ 12 h 21"/>
                  <a:gd name="T22" fmla="*/ 14 w 19"/>
                  <a:gd name="T23" fmla="*/ 19 h 21"/>
                  <a:gd name="T24" fmla="*/ 12 w 19"/>
                  <a:gd name="T25" fmla="*/ 21 h 21"/>
                  <a:gd name="T26" fmla="*/ 10 w 19"/>
                  <a:gd name="T27" fmla="*/ 12 h 21"/>
                  <a:gd name="T28" fmla="*/ 6 w 19"/>
                  <a:gd name="T29" fmla="*/ 19 h 21"/>
                  <a:gd name="T30" fmla="*/ 4 w 19"/>
                  <a:gd name="T31" fmla="*/ 19 h 21"/>
                  <a:gd name="T32" fmla="*/ 10 w 19"/>
                  <a:gd name="T33" fmla="*/ 12 h 21"/>
                  <a:gd name="T34" fmla="*/ 0 w 19"/>
                  <a:gd name="T35" fmla="*/ 13 h 21"/>
                  <a:gd name="T36" fmla="*/ 10 w 19"/>
                  <a:gd name="T37" fmla="*/ 10 h 21"/>
                  <a:gd name="T38" fmla="*/ 0 w 19"/>
                  <a:gd name="T39" fmla="*/ 6 h 21"/>
                  <a:gd name="T40" fmla="*/ 10 w 19"/>
                  <a:gd name="T41" fmla="*/ 10 h 21"/>
                  <a:gd name="T42" fmla="*/ 6 w 19"/>
                  <a:gd name="T43" fmla="*/ 0 h 2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9" h="21">
                    <a:moveTo>
                      <a:pt x="6" y="0"/>
                    </a:moveTo>
                    <a:lnTo>
                      <a:pt x="8" y="0"/>
                    </a:lnTo>
                    <a:lnTo>
                      <a:pt x="10" y="10"/>
                    </a:lnTo>
                    <a:lnTo>
                      <a:pt x="14" y="0"/>
                    </a:lnTo>
                    <a:lnTo>
                      <a:pt x="16" y="2"/>
                    </a:lnTo>
                    <a:lnTo>
                      <a:pt x="10" y="10"/>
                    </a:lnTo>
                    <a:lnTo>
                      <a:pt x="19" y="6"/>
                    </a:lnTo>
                    <a:lnTo>
                      <a:pt x="19" y="8"/>
                    </a:lnTo>
                    <a:lnTo>
                      <a:pt x="10" y="10"/>
                    </a:lnTo>
                    <a:lnTo>
                      <a:pt x="19" y="15"/>
                    </a:lnTo>
                    <a:lnTo>
                      <a:pt x="10" y="12"/>
                    </a:lnTo>
                    <a:lnTo>
                      <a:pt x="14" y="19"/>
                    </a:lnTo>
                    <a:lnTo>
                      <a:pt x="12" y="21"/>
                    </a:lnTo>
                    <a:lnTo>
                      <a:pt x="10" y="12"/>
                    </a:lnTo>
                    <a:lnTo>
                      <a:pt x="6" y="19"/>
                    </a:lnTo>
                    <a:lnTo>
                      <a:pt x="4" y="19"/>
                    </a:lnTo>
                    <a:lnTo>
                      <a:pt x="10" y="12"/>
                    </a:lnTo>
                    <a:lnTo>
                      <a:pt x="0" y="13"/>
                    </a:lnTo>
                    <a:lnTo>
                      <a:pt x="10" y="10"/>
                    </a:lnTo>
                    <a:lnTo>
                      <a:pt x="0" y="6"/>
                    </a:lnTo>
                    <a:lnTo>
                      <a:pt x="10" y="1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9" name="Freeform 125"/>
              <p:cNvSpPr>
                <a:spLocks/>
              </p:cNvSpPr>
              <p:nvPr/>
            </p:nvSpPr>
            <p:spPr bwMode="auto">
              <a:xfrm>
                <a:off x="3143" y="2160"/>
                <a:ext cx="19" cy="21"/>
              </a:xfrm>
              <a:custGeom>
                <a:avLst/>
                <a:gdLst>
                  <a:gd name="T0" fmla="*/ 6 w 19"/>
                  <a:gd name="T1" fmla="*/ 0 h 21"/>
                  <a:gd name="T2" fmla="*/ 8 w 19"/>
                  <a:gd name="T3" fmla="*/ 0 h 21"/>
                  <a:gd name="T4" fmla="*/ 10 w 19"/>
                  <a:gd name="T5" fmla="*/ 10 h 21"/>
                  <a:gd name="T6" fmla="*/ 14 w 19"/>
                  <a:gd name="T7" fmla="*/ 0 h 21"/>
                  <a:gd name="T8" fmla="*/ 16 w 19"/>
                  <a:gd name="T9" fmla="*/ 2 h 21"/>
                  <a:gd name="T10" fmla="*/ 10 w 19"/>
                  <a:gd name="T11" fmla="*/ 10 h 21"/>
                  <a:gd name="T12" fmla="*/ 19 w 19"/>
                  <a:gd name="T13" fmla="*/ 6 h 21"/>
                  <a:gd name="T14" fmla="*/ 19 w 19"/>
                  <a:gd name="T15" fmla="*/ 8 h 21"/>
                  <a:gd name="T16" fmla="*/ 10 w 19"/>
                  <a:gd name="T17" fmla="*/ 10 h 21"/>
                  <a:gd name="T18" fmla="*/ 19 w 19"/>
                  <a:gd name="T19" fmla="*/ 15 h 21"/>
                  <a:gd name="T20" fmla="*/ 10 w 19"/>
                  <a:gd name="T21" fmla="*/ 12 h 21"/>
                  <a:gd name="T22" fmla="*/ 14 w 19"/>
                  <a:gd name="T23" fmla="*/ 19 h 21"/>
                  <a:gd name="T24" fmla="*/ 12 w 19"/>
                  <a:gd name="T25" fmla="*/ 21 h 21"/>
                  <a:gd name="T26" fmla="*/ 10 w 19"/>
                  <a:gd name="T27" fmla="*/ 12 h 21"/>
                  <a:gd name="T28" fmla="*/ 6 w 19"/>
                  <a:gd name="T29" fmla="*/ 19 h 21"/>
                  <a:gd name="T30" fmla="*/ 4 w 19"/>
                  <a:gd name="T31" fmla="*/ 19 h 21"/>
                  <a:gd name="T32" fmla="*/ 10 w 19"/>
                  <a:gd name="T33" fmla="*/ 12 h 21"/>
                  <a:gd name="T34" fmla="*/ 0 w 19"/>
                  <a:gd name="T35" fmla="*/ 13 h 21"/>
                  <a:gd name="T36" fmla="*/ 10 w 19"/>
                  <a:gd name="T37" fmla="*/ 10 h 21"/>
                  <a:gd name="T38" fmla="*/ 0 w 19"/>
                  <a:gd name="T39" fmla="*/ 6 h 21"/>
                  <a:gd name="T40" fmla="*/ 10 w 19"/>
                  <a:gd name="T41" fmla="*/ 10 h 21"/>
                  <a:gd name="T42" fmla="*/ 6 w 19"/>
                  <a:gd name="T43" fmla="*/ 0 h 2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9" h="21">
                    <a:moveTo>
                      <a:pt x="6" y="0"/>
                    </a:moveTo>
                    <a:lnTo>
                      <a:pt x="8" y="0"/>
                    </a:lnTo>
                    <a:lnTo>
                      <a:pt x="10" y="10"/>
                    </a:lnTo>
                    <a:lnTo>
                      <a:pt x="14" y="0"/>
                    </a:lnTo>
                    <a:lnTo>
                      <a:pt x="16" y="2"/>
                    </a:lnTo>
                    <a:lnTo>
                      <a:pt x="10" y="10"/>
                    </a:lnTo>
                    <a:lnTo>
                      <a:pt x="19" y="6"/>
                    </a:lnTo>
                    <a:lnTo>
                      <a:pt x="19" y="8"/>
                    </a:lnTo>
                    <a:lnTo>
                      <a:pt x="10" y="10"/>
                    </a:lnTo>
                    <a:lnTo>
                      <a:pt x="19" y="15"/>
                    </a:lnTo>
                    <a:lnTo>
                      <a:pt x="10" y="12"/>
                    </a:lnTo>
                    <a:lnTo>
                      <a:pt x="14" y="19"/>
                    </a:lnTo>
                    <a:lnTo>
                      <a:pt x="12" y="21"/>
                    </a:lnTo>
                    <a:lnTo>
                      <a:pt x="10" y="12"/>
                    </a:lnTo>
                    <a:lnTo>
                      <a:pt x="6" y="19"/>
                    </a:lnTo>
                    <a:lnTo>
                      <a:pt x="4" y="19"/>
                    </a:lnTo>
                    <a:lnTo>
                      <a:pt x="10" y="12"/>
                    </a:lnTo>
                    <a:lnTo>
                      <a:pt x="0" y="13"/>
                    </a:lnTo>
                    <a:lnTo>
                      <a:pt x="10" y="10"/>
                    </a:lnTo>
                    <a:lnTo>
                      <a:pt x="0" y="6"/>
                    </a:lnTo>
                    <a:lnTo>
                      <a:pt x="10" y="10"/>
                    </a:lnTo>
                    <a:lnTo>
                      <a:pt x="6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0" name="Freeform 126"/>
              <p:cNvSpPr>
                <a:spLocks/>
              </p:cNvSpPr>
              <p:nvPr/>
            </p:nvSpPr>
            <p:spPr bwMode="auto">
              <a:xfrm>
                <a:off x="4064" y="1980"/>
                <a:ext cx="85" cy="86"/>
              </a:xfrm>
              <a:custGeom>
                <a:avLst/>
                <a:gdLst>
                  <a:gd name="T0" fmla="*/ 60 w 85"/>
                  <a:gd name="T1" fmla="*/ 84 h 86"/>
                  <a:gd name="T2" fmla="*/ 54 w 85"/>
                  <a:gd name="T3" fmla="*/ 86 h 86"/>
                  <a:gd name="T4" fmla="*/ 43 w 85"/>
                  <a:gd name="T5" fmla="*/ 48 h 86"/>
                  <a:gd name="T6" fmla="*/ 25 w 85"/>
                  <a:gd name="T7" fmla="*/ 84 h 86"/>
                  <a:gd name="T8" fmla="*/ 22 w 85"/>
                  <a:gd name="T9" fmla="*/ 82 h 86"/>
                  <a:gd name="T10" fmla="*/ 41 w 85"/>
                  <a:gd name="T11" fmla="*/ 46 h 86"/>
                  <a:gd name="T12" fmla="*/ 2 w 85"/>
                  <a:gd name="T13" fmla="*/ 59 h 86"/>
                  <a:gd name="T14" fmla="*/ 0 w 85"/>
                  <a:gd name="T15" fmla="*/ 55 h 86"/>
                  <a:gd name="T16" fmla="*/ 39 w 85"/>
                  <a:gd name="T17" fmla="*/ 42 h 86"/>
                  <a:gd name="T18" fmla="*/ 4 w 85"/>
                  <a:gd name="T19" fmla="*/ 27 h 86"/>
                  <a:gd name="T20" fmla="*/ 6 w 85"/>
                  <a:gd name="T21" fmla="*/ 21 h 86"/>
                  <a:gd name="T22" fmla="*/ 41 w 85"/>
                  <a:gd name="T23" fmla="*/ 40 h 86"/>
                  <a:gd name="T24" fmla="*/ 27 w 85"/>
                  <a:gd name="T25" fmla="*/ 2 h 86"/>
                  <a:gd name="T26" fmla="*/ 31 w 85"/>
                  <a:gd name="T27" fmla="*/ 0 h 86"/>
                  <a:gd name="T28" fmla="*/ 43 w 85"/>
                  <a:gd name="T29" fmla="*/ 40 h 86"/>
                  <a:gd name="T30" fmla="*/ 60 w 85"/>
                  <a:gd name="T31" fmla="*/ 4 h 86"/>
                  <a:gd name="T32" fmla="*/ 66 w 85"/>
                  <a:gd name="T33" fmla="*/ 5 h 86"/>
                  <a:gd name="T34" fmla="*/ 47 w 85"/>
                  <a:gd name="T35" fmla="*/ 40 h 86"/>
                  <a:gd name="T36" fmla="*/ 83 w 85"/>
                  <a:gd name="T37" fmla="*/ 27 h 86"/>
                  <a:gd name="T38" fmla="*/ 85 w 85"/>
                  <a:gd name="T39" fmla="*/ 32 h 86"/>
                  <a:gd name="T40" fmla="*/ 47 w 85"/>
                  <a:gd name="T41" fmla="*/ 44 h 86"/>
                  <a:gd name="T42" fmla="*/ 83 w 85"/>
                  <a:gd name="T43" fmla="*/ 59 h 86"/>
                  <a:gd name="T44" fmla="*/ 81 w 85"/>
                  <a:gd name="T45" fmla="*/ 65 h 86"/>
                  <a:gd name="T46" fmla="*/ 45 w 85"/>
                  <a:gd name="T47" fmla="*/ 46 h 86"/>
                  <a:gd name="T48" fmla="*/ 60 w 85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60" y="84"/>
                    </a:moveTo>
                    <a:lnTo>
                      <a:pt x="54" y="86"/>
                    </a:lnTo>
                    <a:lnTo>
                      <a:pt x="43" y="48"/>
                    </a:lnTo>
                    <a:lnTo>
                      <a:pt x="25" y="84"/>
                    </a:lnTo>
                    <a:lnTo>
                      <a:pt x="22" y="82"/>
                    </a:lnTo>
                    <a:lnTo>
                      <a:pt x="41" y="46"/>
                    </a:lnTo>
                    <a:lnTo>
                      <a:pt x="2" y="59"/>
                    </a:lnTo>
                    <a:lnTo>
                      <a:pt x="0" y="55"/>
                    </a:lnTo>
                    <a:lnTo>
                      <a:pt x="39" y="42"/>
                    </a:lnTo>
                    <a:lnTo>
                      <a:pt x="4" y="27"/>
                    </a:lnTo>
                    <a:lnTo>
                      <a:pt x="6" y="21"/>
                    </a:lnTo>
                    <a:lnTo>
                      <a:pt x="41" y="40"/>
                    </a:lnTo>
                    <a:lnTo>
                      <a:pt x="27" y="2"/>
                    </a:lnTo>
                    <a:lnTo>
                      <a:pt x="31" y="0"/>
                    </a:lnTo>
                    <a:lnTo>
                      <a:pt x="43" y="40"/>
                    </a:lnTo>
                    <a:lnTo>
                      <a:pt x="60" y="4"/>
                    </a:lnTo>
                    <a:lnTo>
                      <a:pt x="66" y="5"/>
                    </a:lnTo>
                    <a:lnTo>
                      <a:pt x="47" y="40"/>
                    </a:lnTo>
                    <a:lnTo>
                      <a:pt x="83" y="27"/>
                    </a:lnTo>
                    <a:lnTo>
                      <a:pt x="85" y="32"/>
                    </a:lnTo>
                    <a:lnTo>
                      <a:pt x="47" y="44"/>
                    </a:lnTo>
                    <a:lnTo>
                      <a:pt x="83" y="59"/>
                    </a:lnTo>
                    <a:lnTo>
                      <a:pt x="81" y="65"/>
                    </a:lnTo>
                    <a:lnTo>
                      <a:pt x="45" y="46"/>
                    </a:lnTo>
                    <a:lnTo>
                      <a:pt x="60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1" name="Freeform 127"/>
              <p:cNvSpPr>
                <a:spLocks/>
              </p:cNvSpPr>
              <p:nvPr/>
            </p:nvSpPr>
            <p:spPr bwMode="auto">
              <a:xfrm>
                <a:off x="4064" y="1980"/>
                <a:ext cx="85" cy="86"/>
              </a:xfrm>
              <a:custGeom>
                <a:avLst/>
                <a:gdLst>
                  <a:gd name="T0" fmla="*/ 60 w 85"/>
                  <a:gd name="T1" fmla="*/ 84 h 86"/>
                  <a:gd name="T2" fmla="*/ 54 w 85"/>
                  <a:gd name="T3" fmla="*/ 86 h 86"/>
                  <a:gd name="T4" fmla="*/ 43 w 85"/>
                  <a:gd name="T5" fmla="*/ 48 h 86"/>
                  <a:gd name="T6" fmla="*/ 25 w 85"/>
                  <a:gd name="T7" fmla="*/ 84 h 86"/>
                  <a:gd name="T8" fmla="*/ 22 w 85"/>
                  <a:gd name="T9" fmla="*/ 82 h 86"/>
                  <a:gd name="T10" fmla="*/ 41 w 85"/>
                  <a:gd name="T11" fmla="*/ 46 h 86"/>
                  <a:gd name="T12" fmla="*/ 2 w 85"/>
                  <a:gd name="T13" fmla="*/ 59 h 86"/>
                  <a:gd name="T14" fmla="*/ 0 w 85"/>
                  <a:gd name="T15" fmla="*/ 55 h 86"/>
                  <a:gd name="T16" fmla="*/ 39 w 85"/>
                  <a:gd name="T17" fmla="*/ 42 h 86"/>
                  <a:gd name="T18" fmla="*/ 4 w 85"/>
                  <a:gd name="T19" fmla="*/ 27 h 86"/>
                  <a:gd name="T20" fmla="*/ 6 w 85"/>
                  <a:gd name="T21" fmla="*/ 21 h 86"/>
                  <a:gd name="T22" fmla="*/ 41 w 85"/>
                  <a:gd name="T23" fmla="*/ 40 h 86"/>
                  <a:gd name="T24" fmla="*/ 27 w 85"/>
                  <a:gd name="T25" fmla="*/ 2 h 86"/>
                  <a:gd name="T26" fmla="*/ 31 w 85"/>
                  <a:gd name="T27" fmla="*/ 0 h 86"/>
                  <a:gd name="T28" fmla="*/ 43 w 85"/>
                  <a:gd name="T29" fmla="*/ 40 h 86"/>
                  <a:gd name="T30" fmla="*/ 60 w 85"/>
                  <a:gd name="T31" fmla="*/ 4 h 86"/>
                  <a:gd name="T32" fmla="*/ 66 w 85"/>
                  <a:gd name="T33" fmla="*/ 5 h 86"/>
                  <a:gd name="T34" fmla="*/ 47 w 85"/>
                  <a:gd name="T35" fmla="*/ 40 h 86"/>
                  <a:gd name="T36" fmla="*/ 83 w 85"/>
                  <a:gd name="T37" fmla="*/ 27 h 86"/>
                  <a:gd name="T38" fmla="*/ 85 w 85"/>
                  <a:gd name="T39" fmla="*/ 32 h 86"/>
                  <a:gd name="T40" fmla="*/ 47 w 85"/>
                  <a:gd name="T41" fmla="*/ 44 h 86"/>
                  <a:gd name="T42" fmla="*/ 83 w 85"/>
                  <a:gd name="T43" fmla="*/ 59 h 86"/>
                  <a:gd name="T44" fmla="*/ 81 w 85"/>
                  <a:gd name="T45" fmla="*/ 65 h 86"/>
                  <a:gd name="T46" fmla="*/ 45 w 85"/>
                  <a:gd name="T47" fmla="*/ 46 h 86"/>
                  <a:gd name="T48" fmla="*/ 60 w 85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60" y="84"/>
                    </a:moveTo>
                    <a:lnTo>
                      <a:pt x="54" y="86"/>
                    </a:lnTo>
                    <a:lnTo>
                      <a:pt x="43" y="48"/>
                    </a:lnTo>
                    <a:lnTo>
                      <a:pt x="25" y="84"/>
                    </a:lnTo>
                    <a:lnTo>
                      <a:pt x="22" y="82"/>
                    </a:lnTo>
                    <a:lnTo>
                      <a:pt x="41" y="46"/>
                    </a:lnTo>
                    <a:lnTo>
                      <a:pt x="2" y="59"/>
                    </a:lnTo>
                    <a:lnTo>
                      <a:pt x="0" y="55"/>
                    </a:lnTo>
                    <a:lnTo>
                      <a:pt x="39" y="42"/>
                    </a:lnTo>
                    <a:lnTo>
                      <a:pt x="4" y="27"/>
                    </a:lnTo>
                    <a:lnTo>
                      <a:pt x="6" y="21"/>
                    </a:lnTo>
                    <a:lnTo>
                      <a:pt x="41" y="40"/>
                    </a:lnTo>
                    <a:lnTo>
                      <a:pt x="27" y="2"/>
                    </a:lnTo>
                    <a:lnTo>
                      <a:pt x="31" y="0"/>
                    </a:lnTo>
                    <a:lnTo>
                      <a:pt x="43" y="40"/>
                    </a:lnTo>
                    <a:lnTo>
                      <a:pt x="60" y="4"/>
                    </a:lnTo>
                    <a:lnTo>
                      <a:pt x="66" y="5"/>
                    </a:lnTo>
                    <a:lnTo>
                      <a:pt x="47" y="40"/>
                    </a:lnTo>
                    <a:lnTo>
                      <a:pt x="83" y="27"/>
                    </a:lnTo>
                    <a:lnTo>
                      <a:pt x="85" y="32"/>
                    </a:lnTo>
                    <a:lnTo>
                      <a:pt x="47" y="44"/>
                    </a:lnTo>
                    <a:lnTo>
                      <a:pt x="83" y="59"/>
                    </a:lnTo>
                    <a:lnTo>
                      <a:pt x="81" y="65"/>
                    </a:lnTo>
                    <a:lnTo>
                      <a:pt x="45" y="46"/>
                    </a:lnTo>
                    <a:lnTo>
                      <a:pt x="60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2" name="Freeform 128"/>
              <p:cNvSpPr>
                <a:spLocks/>
              </p:cNvSpPr>
              <p:nvPr/>
            </p:nvSpPr>
            <p:spPr bwMode="auto">
              <a:xfrm>
                <a:off x="3258" y="1974"/>
                <a:ext cx="85" cy="84"/>
              </a:xfrm>
              <a:custGeom>
                <a:avLst/>
                <a:gdLst>
                  <a:gd name="T0" fmla="*/ 27 w 85"/>
                  <a:gd name="T1" fmla="*/ 84 h 84"/>
                  <a:gd name="T2" fmla="*/ 33 w 85"/>
                  <a:gd name="T3" fmla="*/ 84 h 84"/>
                  <a:gd name="T4" fmla="*/ 43 w 85"/>
                  <a:gd name="T5" fmla="*/ 46 h 84"/>
                  <a:gd name="T6" fmla="*/ 60 w 85"/>
                  <a:gd name="T7" fmla="*/ 82 h 84"/>
                  <a:gd name="T8" fmla="*/ 66 w 85"/>
                  <a:gd name="T9" fmla="*/ 80 h 84"/>
                  <a:gd name="T10" fmla="*/ 45 w 85"/>
                  <a:gd name="T11" fmla="*/ 44 h 84"/>
                  <a:gd name="T12" fmla="*/ 83 w 85"/>
                  <a:gd name="T13" fmla="*/ 59 h 84"/>
                  <a:gd name="T14" fmla="*/ 85 w 85"/>
                  <a:gd name="T15" fmla="*/ 54 h 84"/>
                  <a:gd name="T16" fmla="*/ 46 w 85"/>
                  <a:gd name="T17" fmla="*/ 42 h 84"/>
                  <a:gd name="T18" fmla="*/ 83 w 85"/>
                  <a:gd name="T19" fmla="*/ 25 h 84"/>
                  <a:gd name="T20" fmla="*/ 79 w 85"/>
                  <a:gd name="T21" fmla="*/ 19 h 84"/>
                  <a:gd name="T22" fmla="*/ 46 w 85"/>
                  <a:gd name="T23" fmla="*/ 38 h 84"/>
                  <a:gd name="T24" fmla="*/ 60 w 85"/>
                  <a:gd name="T25" fmla="*/ 2 h 84"/>
                  <a:gd name="T26" fmla="*/ 54 w 85"/>
                  <a:gd name="T27" fmla="*/ 0 h 84"/>
                  <a:gd name="T28" fmla="*/ 43 w 85"/>
                  <a:gd name="T29" fmla="*/ 38 h 84"/>
                  <a:gd name="T30" fmla="*/ 25 w 85"/>
                  <a:gd name="T31" fmla="*/ 2 h 84"/>
                  <a:gd name="T32" fmla="*/ 22 w 85"/>
                  <a:gd name="T33" fmla="*/ 4 h 84"/>
                  <a:gd name="T34" fmla="*/ 41 w 85"/>
                  <a:gd name="T35" fmla="*/ 40 h 84"/>
                  <a:gd name="T36" fmla="*/ 2 w 85"/>
                  <a:gd name="T37" fmla="*/ 27 h 84"/>
                  <a:gd name="T38" fmla="*/ 0 w 85"/>
                  <a:gd name="T39" fmla="*/ 31 h 84"/>
                  <a:gd name="T40" fmla="*/ 39 w 85"/>
                  <a:gd name="T41" fmla="*/ 42 h 84"/>
                  <a:gd name="T42" fmla="*/ 2 w 85"/>
                  <a:gd name="T43" fmla="*/ 59 h 84"/>
                  <a:gd name="T44" fmla="*/ 6 w 85"/>
                  <a:gd name="T45" fmla="*/ 63 h 84"/>
                  <a:gd name="T46" fmla="*/ 41 w 85"/>
                  <a:gd name="T47" fmla="*/ 44 h 84"/>
                  <a:gd name="T48" fmla="*/ 27 w 85"/>
                  <a:gd name="T49" fmla="*/ 84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4">
                    <a:moveTo>
                      <a:pt x="27" y="84"/>
                    </a:moveTo>
                    <a:lnTo>
                      <a:pt x="33" y="84"/>
                    </a:lnTo>
                    <a:lnTo>
                      <a:pt x="43" y="46"/>
                    </a:lnTo>
                    <a:lnTo>
                      <a:pt x="60" y="82"/>
                    </a:lnTo>
                    <a:lnTo>
                      <a:pt x="66" y="80"/>
                    </a:lnTo>
                    <a:lnTo>
                      <a:pt x="45" y="44"/>
                    </a:lnTo>
                    <a:lnTo>
                      <a:pt x="83" y="59"/>
                    </a:lnTo>
                    <a:lnTo>
                      <a:pt x="85" y="54"/>
                    </a:lnTo>
                    <a:lnTo>
                      <a:pt x="46" y="42"/>
                    </a:lnTo>
                    <a:lnTo>
                      <a:pt x="83" y="25"/>
                    </a:lnTo>
                    <a:lnTo>
                      <a:pt x="79" y="19"/>
                    </a:lnTo>
                    <a:lnTo>
                      <a:pt x="46" y="38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3" y="38"/>
                    </a:lnTo>
                    <a:lnTo>
                      <a:pt x="25" y="2"/>
                    </a:lnTo>
                    <a:lnTo>
                      <a:pt x="22" y="4"/>
                    </a:lnTo>
                    <a:lnTo>
                      <a:pt x="41" y="40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9" y="42"/>
                    </a:lnTo>
                    <a:lnTo>
                      <a:pt x="2" y="59"/>
                    </a:lnTo>
                    <a:lnTo>
                      <a:pt x="6" y="63"/>
                    </a:lnTo>
                    <a:lnTo>
                      <a:pt x="41" y="44"/>
                    </a:lnTo>
                    <a:lnTo>
                      <a:pt x="27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3" name="Freeform 129"/>
              <p:cNvSpPr>
                <a:spLocks/>
              </p:cNvSpPr>
              <p:nvPr/>
            </p:nvSpPr>
            <p:spPr bwMode="auto">
              <a:xfrm>
                <a:off x="3258" y="1974"/>
                <a:ext cx="85" cy="84"/>
              </a:xfrm>
              <a:custGeom>
                <a:avLst/>
                <a:gdLst>
                  <a:gd name="T0" fmla="*/ 27 w 85"/>
                  <a:gd name="T1" fmla="*/ 84 h 84"/>
                  <a:gd name="T2" fmla="*/ 33 w 85"/>
                  <a:gd name="T3" fmla="*/ 84 h 84"/>
                  <a:gd name="T4" fmla="*/ 43 w 85"/>
                  <a:gd name="T5" fmla="*/ 46 h 84"/>
                  <a:gd name="T6" fmla="*/ 60 w 85"/>
                  <a:gd name="T7" fmla="*/ 82 h 84"/>
                  <a:gd name="T8" fmla="*/ 66 w 85"/>
                  <a:gd name="T9" fmla="*/ 80 h 84"/>
                  <a:gd name="T10" fmla="*/ 45 w 85"/>
                  <a:gd name="T11" fmla="*/ 44 h 84"/>
                  <a:gd name="T12" fmla="*/ 83 w 85"/>
                  <a:gd name="T13" fmla="*/ 59 h 84"/>
                  <a:gd name="T14" fmla="*/ 85 w 85"/>
                  <a:gd name="T15" fmla="*/ 54 h 84"/>
                  <a:gd name="T16" fmla="*/ 46 w 85"/>
                  <a:gd name="T17" fmla="*/ 42 h 84"/>
                  <a:gd name="T18" fmla="*/ 83 w 85"/>
                  <a:gd name="T19" fmla="*/ 25 h 84"/>
                  <a:gd name="T20" fmla="*/ 79 w 85"/>
                  <a:gd name="T21" fmla="*/ 19 h 84"/>
                  <a:gd name="T22" fmla="*/ 46 w 85"/>
                  <a:gd name="T23" fmla="*/ 38 h 84"/>
                  <a:gd name="T24" fmla="*/ 60 w 85"/>
                  <a:gd name="T25" fmla="*/ 2 h 84"/>
                  <a:gd name="T26" fmla="*/ 54 w 85"/>
                  <a:gd name="T27" fmla="*/ 0 h 84"/>
                  <a:gd name="T28" fmla="*/ 43 w 85"/>
                  <a:gd name="T29" fmla="*/ 38 h 84"/>
                  <a:gd name="T30" fmla="*/ 25 w 85"/>
                  <a:gd name="T31" fmla="*/ 2 h 84"/>
                  <a:gd name="T32" fmla="*/ 22 w 85"/>
                  <a:gd name="T33" fmla="*/ 4 h 84"/>
                  <a:gd name="T34" fmla="*/ 41 w 85"/>
                  <a:gd name="T35" fmla="*/ 40 h 84"/>
                  <a:gd name="T36" fmla="*/ 2 w 85"/>
                  <a:gd name="T37" fmla="*/ 27 h 84"/>
                  <a:gd name="T38" fmla="*/ 0 w 85"/>
                  <a:gd name="T39" fmla="*/ 31 h 84"/>
                  <a:gd name="T40" fmla="*/ 39 w 85"/>
                  <a:gd name="T41" fmla="*/ 42 h 84"/>
                  <a:gd name="T42" fmla="*/ 2 w 85"/>
                  <a:gd name="T43" fmla="*/ 59 h 84"/>
                  <a:gd name="T44" fmla="*/ 6 w 85"/>
                  <a:gd name="T45" fmla="*/ 63 h 84"/>
                  <a:gd name="T46" fmla="*/ 41 w 85"/>
                  <a:gd name="T47" fmla="*/ 44 h 84"/>
                  <a:gd name="T48" fmla="*/ 27 w 85"/>
                  <a:gd name="T49" fmla="*/ 84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4">
                    <a:moveTo>
                      <a:pt x="27" y="84"/>
                    </a:moveTo>
                    <a:lnTo>
                      <a:pt x="33" y="84"/>
                    </a:lnTo>
                    <a:lnTo>
                      <a:pt x="43" y="46"/>
                    </a:lnTo>
                    <a:lnTo>
                      <a:pt x="60" y="82"/>
                    </a:lnTo>
                    <a:lnTo>
                      <a:pt x="66" y="80"/>
                    </a:lnTo>
                    <a:lnTo>
                      <a:pt x="45" y="44"/>
                    </a:lnTo>
                    <a:lnTo>
                      <a:pt x="83" y="59"/>
                    </a:lnTo>
                    <a:lnTo>
                      <a:pt x="85" y="54"/>
                    </a:lnTo>
                    <a:lnTo>
                      <a:pt x="46" y="42"/>
                    </a:lnTo>
                    <a:lnTo>
                      <a:pt x="83" y="25"/>
                    </a:lnTo>
                    <a:lnTo>
                      <a:pt x="79" y="19"/>
                    </a:lnTo>
                    <a:lnTo>
                      <a:pt x="46" y="38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3" y="38"/>
                    </a:lnTo>
                    <a:lnTo>
                      <a:pt x="25" y="2"/>
                    </a:lnTo>
                    <a:lnTo>
                      <a:pt x="22" y="4"/>
                    </a:lnTo>
                    <a:lnTo>
                      <a:pt x="41" y="40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9" y="42"/>
                    </a:lnTo>
                    <a:lnTo>
                      <a:pt x="2" y="59"/>
                    </a:lnTo>
                    <a:lnTo>
                      <a:pt x="6" y="63"/>
                    </a:lnTo>
                    <a:lnTo>
                      <a:pt x="41" y="44"/>
                    </a:lnTo>
                    <a:lnTo>
                      <a:pt x="27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4" name="Freeform 130"/>
              <p:cNvSpPr>
                <a:spLocks/>
              </p:cNvSpPr>
              <p:nvPr/>
            </p:nvSpPr>
            <p:spPr bwMode="auto">
              <a:xfrm>
                <a:off x="4174" y="1987"/>
                <a:ext cx="84" cy="87"/>
              </a:xfrm>
              <a:custGeom>
                <a:avLst/>
                <a:gdLst>
                  <a:gd name="T0" fmla="*/ 57 w 84"/>
                  <a:gd name="T1" fmla="*/ 85 h 87"/>
                  <a:gd name="T2" fmla="*/ 52 w 84"/>
                  <a:gd name="T3" fmla="*/ 87 h 87"/>
                  <a:gd name="T4" fmla="*/ 40 w 84"/>
                  <a:gd name="T5" fmla="*/ 46 h 87"/>
                  <a:gd name="T6" fmla="*/ 25 w 84"/>
                  <a:gd name="T7" fmla="*/ 85 h 87"/>
                  <a:gd name="T8" fmla="*/ 19 w 84"/>
                  <a:gd name="T9" fmla="*/ 81 h 87"/>
                  <a:gd name="T10" fmla="*/ 38 w 84"/>
                  <a:gd name="T11" fmla="*/ 46 h 87"/>
                  <a:gd name="T12" fmla="*/ 2 w 84"/>
                  <a:gd name="T13" fmla="*/ 60 h 87"/>
                  <a:gd name="T14" fmla="*/ 0 w 84"/>
                  <a:gd name="T15" fmla="*/ 54 h 87"/>
                  <a:gd name="T16" fmla="*/ 38 w 84"/>
                  <a:gd name="T17" fmla="*/ 43 h 87"/>
                  <a:gd name="T18" fmla="*/ 2 w 84"/>
                  <a:gd name="T19" fmla="*/ 25 h 87"/>
                  <a:gd name="T20" fmla="*/ 4 w 84"/>
                  <a:gd name="T21" fmla="*/ 21 h 87"/>
                  <a:gd name="T22" fmla="*/ 38 w 84"/>
                  <a:gd name="T23" fmla="*/ 41 h 87"/>
                  <a:gd name="T24" fmla="*/ 25 w 84"/>
                  <a:gd name="T25" fmla="*/ 2 h 87"/>
                  <a:gd name="T26" fmla="*/ 31 w 84"/>
                  <a:gd name="T27" fmla="*/ 0 h 87"/>
                  <a:gd name="T28" fmla="*/ 42 w 84"/>
                  <a:gd name="T29" fmla="*/ 39 h 87"/>
                  <a:gd name="T30" fmla="*/ 59 w 84"/>
                  <a:gd name="T31" fmla="*/ 2 h 87"/>
                  <a:gd name="T32" fmla="*/ 63 w 84"/>
                  <a:gd name="T33" fmla="*/ 6 h 87"/>
                  <a:gd name="T34" fmla="*/ 44 w 84"/>
                  <a:gd name="T35" fmla="*/ 41 h 87"/>
                  <a:gd name="T36" fmla="*/ 82 w 84"/>
                  <a:gd name="T37" fmla="*/ 27 h 87"/>
                  <a:gd name="T38" fmla="*/ 84 w 84"/>
                  <a:gd name="T39" fmla="*/ 33 h 87"/>
                  <a:gd name="T40" fmla="*/ 44 w 84"/>
                  <a:gd name="T41" fmla="*/ 44 h 87"/>
                  <a:gd name="T42" fmla="*/ 82 w 84"/>
                  <a:gd name="T43" fmla="*/ 60 h 87"/>
                  <a:gd name="T44" fmla="*/ 79 w 84"/>
                  <a:gd name="T45" fmla="*/ 66 h 87"/>
                  <a:gd name="T46" fmla="*/ 44 w 84"/>
                  <a:gd name="T47" fmla="*/ 46 h 87"/>
                  <a:gd name="T48" fmla="*/ 57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7" y="85"/>
                    </a:moveTo>
                    <a:lnTo>
                      <a:pt x="52" y="87"/>
                    </a:lnTo>
                    <a:lnTo>
                      <a:pt x="40" y="46"/>
                    </a:lnTo>
                    <a:lnTo>
                      <a:pt x="25" y="85"/>
                    </a:lnTo>
                    <a:lnTo>
                      <a:pt x="19" y="81"/>
                    </a:lnTo>
                    <a:lnTo>
                      <a:pt x="38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8" y="43"/>
                    </a:lnTo>
                    <a:lnTo>
                      <a:pt x="2" y="25"/>
                    </a:lnTo>
                    <a:lnTo>
                      <a:pt x="4" y="21"/>
                    </a:lnTo>
                    <a:lnTo>
                      <a:pt x="38" y="41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2" y="39"/>
                    </a:lnTo>
                    <a:lnTo>
                      <a:pt x="59" y="2"/>
                    </a:lnTo>
                    <a:lnTo>
                      <a:pt x="63" y="6"/>
                    </a:lnTo>
                    <a:lnTo>
                      <a:pt x="44" y="41"/>
                    </a:lnTo>
                    <a:lnTo>
                      <a:pt x="82" y="27"/>
                    </a:lnTo>
                    <a:lnTo>
                      <a:pt x="84" y="33"/>
                    </a:lnTo>
                    <a:lnTo>
                      <a:pt x="44" y="44"/>
                    </a:lnTo>
                    <a:lnTo>
                      <a:pt x="82" y="60"/>
                    </a:lnTo>
                    <a:lnTo>
                      <a:pt x="79" y="66"/>
                    </a:lnTo>
                    <a:lnTo>
                      <a:pt x="44" y="46"/>
                    </a:lnTo>
                    <a:lnTo>
                      <a:pt x="57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5" name="Freeform 131"/>
              <p:cNvSpPr>
                <a:spLocks/>
              </p:cNvSpPr>
              <p:nvPr/>
            </p:nvSpPr>
            <p:spPr bwMode="auto">
              <a:xfrm>
                <a:off x="4174" y="1987"/>
                <a:ext cx="84" cy="87"/>
              </a:xfrm>
              <a:custGeom>
                <a:avLst/>
                <a:gdLst>
                  <a:gd name="T0" fmla="*/ 57 w 84"/>
                  <a:gd name="T1" fmla="*/ 85 h 87"/>
                  <a:gd name="T2" fmla="*/ 52 w 84"/>
                  <a:gd name="T3" fmla="*/ 87 h 87"/>
                  <a:gd name="T4" fmla="*/ 40 w 84"/>
                  <a:gd name="T5" fmla="*/ 46 h 87"/>
                  <a:gd name="T6" fmla="*/ 25 w 84"/>
                  <a:gd name="T7" fmla="*/ 85 h 87"/>
                  <a:gd name="T8" fmla="*/ 19 w 84"/>
                  <a:gd name="T9" fmla="*/ 81 h 87"/>
                  <a:gd name="T10" fmla="*/ 38 w 84"/>
                  <a:gd name="T11" fmla="*/ 46 h 87"/>
                  <a:gd name="T12" fmla="*/ 2 w 84"/>
                  <a:gd name="T13" fmla="*/ 60 h 87"/>
                  <a:gd name="T14" fmla="*/ 0 w 84"/>
                  <a:gd name="T15" fmla="*/ 54 h 87"/>
                  <a:gd name="T16" fmla="*/ 38 w 84"/>
                  <a:gd name="T17" fmla="*/ 43 h 87"/>
                  <a:gd name="T18" fmla="*/ 2 w 84"/>
                  <a:gd name="T19" fmla="*/ 25 h 87"/>
                  <a:gd name="T20" fmla="*/ 4 w 84"/>
                  <a:gd name="T21" fmla="*/ 21 h 87"/>
                  <a:gd name="T22" fmla="*/ 38 w 84"/>
                  <a:gd name="T23" fmla="*/ 41 h 87"/>
                  <a:gd name="T24" fmla="*/ 25 w 84"/>
                  <a:gd name="T25" fmla="*/ 2 h 87"/>
                  <a:gd name="T26" fmla="*/ 31 w 84"/>
                  <a:gd name="T27" fmla="*/ 0 h 87"/>
                  <a:gd name="T28" fmla="*/ 42 w 84"/>
                  <a:gd name="T29" fmla="*/ 39 h 87"/>
                  <a:gd name="T30" fmla="*/ 59 w 84"/>
                  <a:gd name="T31" fmla="*/ 2 h 87"/>
                  <a:gd name="T32" fmla="*/ 63 w 84"/>
                  <a:gd name="T33" fmla="*/ 6 h 87"/>
                  <a:gd name="T34" fmla="*/ 44 w 84"/>
                  <a:gd name="T35" fmla="*/ 41 h 87"/>
                  <a:gd name="T36" fmla="*/ 82 w 84"/>
                  <a:gd name="T37" fmla="*/ 27 h 87"/>
                  <a:gd name="T38" fmla="*/ 84 w 84"/>
                  <a:gd name="T39" fmla="*/ 33 h 87"/>
                  <a:gd name="T40" fmla="*/ 44 w 84"/>
                  <a:gd name="T41" fmla="*/ 44 h 87"/>
                  <a:gd name="T42" fmla="*/ 82 w 84"/>
                  <a:gd name="T43" fmla="*/ 60 h 87"/>
                  <a:gd name="T44" fmla="*/ 79 w 84"/>
                  <a:gd name="T45" fmla="*/ 66 h 87"/>
                  <a:gd name="T46" fmla="*/ 44 w 84"/>
                  <a:gd name="T47" fmla="*/ 46 h 87"/>
                  <a:gd name="T48" fmla="*/ 57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7" y="85"/>
                    </a:moveTo>
                    <a:lnTo>
                      <a:pt x="52" y="87"/>
                    </a:lnTo>
                    <a:lnTo>
                      <a:pt x="40" y="46"/>
                    </a:lnTo>
                    <a:lnTo>
                      <a:pt x="25" y="85"/>
                    </a:lnTo>
                    <a:lnTo>
                      <a:pt x="19" y="81"/>
                    </a:lnTo>
                    <a:lnTo>
                      <a:pt x="38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8" y="43"/>
                    </a:lnTo>
                    <a:lnTo>
                      <a:pt x="2" y="25"/>
                    </a:lnTo>
                    <a:lnTo>
                      <a:pt x="4" y="21"/>
                    </a:lnTo>
                    <a:lnTo>
                      <a:pt x="38" y="41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2" y="39"/>
                    </a:lnTo>
                    <a:lnTo>
                      <a:pt x="59" y="2"/>
                    </a:lnTo>
                    <a:lnTo>
                      <a:pt x="63" y="6"/>
                    </a:lnTo>
                    <a:lnTo>
                      <a:pt x="44" y="41"/>
                    </a:lnTo>
                    <a:lnTo>
                      <a:pt x="82" y="27"/>
                    </a:lnTo>
                    <a:lnTo>
                      <a:pt x="84" y="33"/>
                    </a:lnTo>
                    <a:lnTo>
                      <a:pt x="44" y="44"/>
                    </a:lnTo>
                    <a:lnTo>
                      <a:pt x="82" y="60"/>
                    </a:lnTo>
                    <a:lnTo>
                      <a:pt x="79" y="66"/>
                    </a:lnTo>
                    <a:lnTo>
                      <a:pt x="44" y="46"/>
                    </a:lnTo>
                    <a:lnTo>
                      <a:pt x="57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6" name="Freeform 132"/>
              <p:cNvSpPr>
                <a:spLocks/>
              </p:cNvSpPr>
              <p:nvPr/>
            </p:nvSpPr>
            <p:spPr bwMode="auto">
              <a:xfrm>
                <a:off x="4122" y="1916"/>
                <a:ext cx="84" cy="85"/>
              </a:xfrm>
              <a:custGeom>
                <a:avLst/>
                <a:gdLst>
                  <a:gd name="T0" fmla="*/ 60 w 84"/>
                  <a:gd name="T1" fmla="*/ 83 h 85"/>
                  <a:gd name="T2" fmla="*/ 54 w 84"/>
                  <a:gd name="T3" fmla="*/ 85 h 85"/>
                  <a:gd name="T4" fmla="*/ 42 w 84"/>
                  <a:gd name="T5" fmla="*/ 46 h 85"/>
                  <a:gd name="T6" fmla="*/ 25 w 84"/>
                  <a:gd name="T7" fmla="*/ 83 h 85"/>
                  <a:gd name="T8" fmla="*/ 21 w 84"/>
                  <a:gd name="T9" fmla="*/ 81 h 85"/>
                  <a:gd name="T10" fmla="*/ 40 w 84"/>
                  <a:gd name="T11" fmla="*/ 44 h 85"/>
                  <a:gd name="T12" fmla="*/ 2 w 84"/>
                  <a:gd name="T13" fmla="*/ 58 h 85"/>
                  <a:gd name="T14" fmla="*/ 0 w 84"/>
                  <a:gd name="T15" fmla="*/ 54 h 85"/>
                  <a:gd name="T16" fmla="*/ 38 w 84"/>
                  <a:gd name="T17" fmla="*/ 43 h 85"/>
                  <a:gd name="T18" fmla="*/ 4 w 84"/>
                  <a:gd name="T19" fmla="*/ 25 h 85"/>
                  <a:gd name="T20" fmla="*/ 6 w 84"/>
                  <a:gd name="T21" fmla="*/ 20 h 85"/>
                  <a:gd name="T22" fmla="*/ 40 w 84"/>
                  <a:gd name="T23" fmla="*/ 39 h 85"/>
                  <a:gd name="T24" fmla="*/ 27 w 84"/>
                  <a:gd name="T25" fmla="*/ 2 h 85"/>
                  <a:gd name="T26" fmla="*/ 31 w 84"/>
                  <a:gd name="T27" fmla="*/ 0 h 85"/>
                  <a:gd name="T28" fmla="*/ 42 w 84"/>
                  <a:gd name="T29" fmla="*/ 39 h 85"/>
                  <a:gd name="T30" fmla="*/ 60 w 84"/>
                  <a:gd name="T31" fmla="*/ 2 h 85"/>
                  <a:gd name="T32" fmla="*/ 65 w 84"/>
                  <a:gd name="T33" fmla="*/ 4 h 85"/>
                  <a:gd name="T34" fmla="*/ 46 w 84"/>
                  <a:gd name="T35" fmla="*/ 41 h 85"/>
                  <a:gd name="T36" fmla="*/ 83 w 84"/>
                  <a:gd name="T37" fmla="*/ 27 h 85"/>
                  <a:gd name="T38" fmla="*/ 84 w 84"/>
                  <a:gd name="T39" fmla="*/ 31 h 85"/>
                  <a:gd name="T40" fmla="*/ 46 w 84"/>
                  <a:gd name="T41" fmla="*/ 43 h 85"/>
                  <a:gd name="T42" fmla="*/ 83 w 84"/>
                  <a:gd name="T43" fmla="*/ 60 h 85"/>
                  <a:gd name="T44" fmla="*/ 81 w 84"/>
                  <a:gd name="T45" fmla="*/ 64 h 85"/>
                  <a:gd name="T46" fmla="*/ 46 w 84"/>
                  <a:gd name="T47" fmla="*/ 44 h 85"/>
                  <a:gd name="T48" fmla="*/ 60 w 84"/>
                  <a:gd name="T49" fmla="*/ 83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5">
                    <a:moveTo>
                      <a:pt x="60" y="83"/>
                    </a:moveTo>
                    <a:lnTo>
                      <a:pt x="54" y="85"/>
                    </a:lnTo>
                    <a:lnTo>
                      <a:pt x="42" y="46"/>
                    </a:lnTo>
                    <a:lnTo>
                      <a:pt x="25" y="83"/>
                    </a:lnTo>
                    <a:lnTo>
                      <a:pt x="21" y="81"/>
                    </a:lnTo>
                    <a:lnTo>
                      <a:pt x="40" y="44"/>
                    </a:lnTo>
                    <a:lnTo>
                      <a:pt x="2" y="58"/>
                    </a:lnTo>
                    <a:lnTo>
                      <a:pt x="0" y="54"/>
                    </a:lnTo>
                    <a:lnTo>
                      <a:pt x="38" y="43"/>
                    </a:lnTo>
                    <a:lnTo>
                      <a:pt x="4" y="25"/>
                    </a:lnTo>
                    <a:lnTo>
                      <a:pt x="6" y="20"/>
                    </a:lnTo>
                    <a:lnTo>
                      <a:pt x="40" y="39"/>
                    </a:lnTo>
                    <a:lnTo>
                      <a:pt x="27" y="2"/>
                    </a:lnTo>
                    <a:lnTo>
                      <a:pt x="31" y="0"/>
                    </a:lnTo>
                    <a:lnTo>
                      <a:pt x="42" y="39"/>
                    </a:lnTo>
                    <a:lnTo>
                      <a:pt x="60" y="2"/>
                    </a:lnTo>
                    <a:lnTo>
                      <a:pt x="65" y="4"/>
                    </a:lnTo>
                    <a:lnTo>
                      <a:pt x="46" y="41"/>
                    </a:lnTo>
                    <a:lnTo>
                      <a:pt x="83" y="27"/>
                    </a:lnTo>
                    <a:lnTo>
                      <a:pt x="84" y="31"/>
                    </a:lnTo>
                    <a:lnTo>
                      <a:pt x="46" y="43"/>
                    </a:lnTo>
                    <a:lnTo>
                      <a:pt x="83" y="60"/>
                    </a:lnTo>
                    <a:lnTo>
                      <a:pt x="81" y="64"/>
                    </a:lnTo>
                    <a:lnTo>
                      <a:pt x="46" y="44"/>
                    </a:lnTo>
                    <a:lnTo>
                      <a:pt x="60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7" name="Freeform 133"/>
              <p:cNvSpPr>
                <a:spLocks/>
              </p:cNvSpPr>
              <p:nvPr/>
            </p:nvSpPr>
            <p:spPr bwMode="auto">
              <a:xfrm>
                <a:off x="4122" y="1916"/>
                <a:ext cx="84" cy="85"/>
              </a:xfrm>
              <a:custGeom>
                <a:avLst/>
                <a:gdLst>
                  <a:gd name="T0" fmla="*/ 60 w 84"/>
                  <a:gd name="T1" fmla="*/ 83 h 85"/>
                  <a:gd name="T2" fmla="*/ 54 w 84"/>
                  <a:gd name="T3" fmla="*/ 85 h 85"/>
                  <a:gd name="T4" fmla="*/ 42 w 84"/>
                  <a:gd name="T5" fmla="*/ 46 h 85"/>
                  <a:gd name="T6" fmla="*/ 25 w 84"/>
                  <a:gd name="T7" fmla="*/ 83 h 85"/>
                  <a:gd name="T8" fmla="*/ 21 w 84"/>
                  <a:gd name="T9" fmla="*/ 81 h 85"/>
                  <a:gd name="T10" fmla="*/ 40 w 84"/>
                  <a:gd name="T11" fmla="*/ 44 h 85"/>
                  <a:gd name="T12" fmla="*/ 2 w 84"/>
                  <a:gd name="T13" fmla="*/ 58 h 85"/>
                  <a:gd name="T14" fmla="*/ 0 w 84"/>
                  <a:gd name="T15" fmla="*/ 54 h 85"/>
                  <a:gd name="T16" fmla="*/ 38 w 84"/>
                  <a:gd name="T17" fmla="*/ 43 h 85"/>
                  <a:gd name="T18" fmla="*/ 4 w 84"/>
                  <a:gd name="T19" fmla="*/ 25 h 85"/>
                  <a:gd name="T20" fmla="*/ 6 w 84"/>
                  <a:gd name="T21" fmla="*/ 20 h 85"/>
                  <a:gd name="T22" fmla="*/ 40 w 84"/>
                  <a:gd name="T23" fmla="*/ 39 h 85"/>
                  <a:gd name="T24" fmla="*/ 27 w 84"/>
                  <a:gd name="T25" fmla="*/ 2 h 85"/>
                  <a:gd name="T26" fmla="*/ 31 w 84"/>
                  <a:gd name="T27" fmla="*/ 0 h 85"/>
                  <a:gd name="T28" fmla="*/ 42 w 84"/>
                  <a:gd name="T29" fmla="*/ 39 h 85"/>
                  <a:gd name="T30" fmla="*/ 60 w 84"/>
                  <a:gd name="T31" fmla="*/ 2 h 85"/>
                  <a:gd name="T32" fmla="*/ 65 w 84"/>
                  <a:gd name="T33" fmla="*/ 4 h 85"/>
                  <a:gd name="T34" fmla="*/ 46 w 84"/>
                  <a:gd name="T35" fmla="*/ 41 h 85"/>
                  <a:gd name="T36" fmla="*/ 83 w 84"/>
                  <a:gd name="T37" fmla="*/ 27 h 85"/>
                  <a:gd name="T38" fmla="*/ 84 w 84"/>
                  <a:gd name="T39" fmla="*/ 31 h 85"/>
                  <a:gd name="T40" fmla="*/ 46 w 84"/>
                  <a:gd name="T41" fmla="*/ 43 h 85"/>
                  <a:gd name="T42" fmla="*/ 83 w 84"/>
                  <a:gd name="T43" fmla="*/ 60 h 85"/>
                  <a:gd name="T44" fmla="*/ 81 w 84"/>
                  <a:gd name="T45" fmla="*/ 64 h 85"/>
                  <a:gd name="T46" fmla="*/ 46 w 84"/>
                  <a:gd name="T47" fmla="*/ 44 h 85"/>
                  <a:gd name="T48" fmla="*/ 60 w 84"/>
                  <a:gd name="T49" fmla="*/ 83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5">
                    <a:moveTo>
                      <a:pt x="60" y="83"/>
                    </a:moveTo>
                    <a:lnTo>
                      <a:pt x="54" y="85"/>
                    </a:lnTo>
                    <a:lnTo>
                      <a:pt x="42" y="46"/>
                    </a:lnTo>
                    <a:lnTo>
                      <a:pt x="25" y="83"/>
                    </a:lnTo>
                    <a:lnTo>
                      <a:pt x="21" y="81"/>
                    </a:lnTo>
                    <a:lnTo>
                      <a:pt x="40" y="44"/>
                    </a:lnTo>
                    <a:lnTo>
                      <a:pt x="2" y="58"/>
                    </a:lnTo>
                    <a:lnTo>
                      <a:pt x="0" y="54"/>
                    </a:lnTo>
                    <a:lnTo>
                      <a:pt x="38" y="43"/>
                    </a:lnTo>
                    <a:lnTo>
                      <a:pt x="4" y="25"/>
                    </a:lnTo>
                    <a:lnTo>
                      <a:pt x="6" y="20"/>
                    </a:lnTo>
                    <a:lnTo>
                      <a:pt x="40" y="39"/>
                    </a:lnTo>
                    <a:lnTo>
                      <a:pt x="27" y="2"/>
                    </a:lnTo>
                    <a:lnTo>
                      <a:pt x="31" y="0"/>
                    </a:lnTo>
                    <a:lnTo>
                      <a:pt x="42" y="39"/>
                    </a:lnTo>
                    <a:lnTo>
                      <a:pt x="60" y="2"/>
                    </a:lnTo>
                    <a:lnTo>
                      <a:pt x="65" y="4"/>
                    </a:lnTo>
                    <a:lnTo>
                      <a:pt x="46" y="41"/>
                    </a:lnTo>
                    <a:lnTo>
                      <a:pt x="83" y="27"/>
                    </a:lnTo>
                    <a:lnTo>
                      <a:pt x="84" y="31"/>
                    </a:lnTo>
                    <a:lnTo>
                      <a:pt x="46" y="43"/>
                    </a:lnTo>
                    <a:lnTo>
                      <a:pt x="83" y="60"/>
                    </a:lnTo>
                    <a:lnTo>
                      <a:pt x="81" y="64"/>
                    </a:lnTo>
                    <a:lnTo>
                      <a:pt x="46" y="44"/>
                    </a:lnTo>
                    <a:lnTo>
                      <a:pt x="60" y="8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8" name="Freeform 134"/>
              <p:cNvSpPr>
                <a:spLocks/>
              </p:cNvSpPr>
              <p:nvPr/>
            </p:nvSpPr>
            <p:spPr bwMode="auto">
              <a:xfrm>
                <a:off x="3151" y="2225"/>
                <a:ext cx="84" cy="87"/>
              </a:xfrm>
              <a:custGeom>
                <a:avLst/>
                <a:gdLst>
                  <a:gd name="T0" fmla="*/ 25 w 84"/>
                  <a:gd name="T1" fmla="*/ 85 h 87"/>
                  <a:gd name="T2" fmla="*/ 31 w 84"/>
                  <a:gd name="T3" fmla="*/ 87 h 87"/>
                  <a:gd name="T4" fmla="*/ 42 w 84"/>
                  <a:gd name="T5" fmla="*/ 48 h 87"/>
                  <a:gd name="T6" fmla="*/ 59 w 84"/>
                  <a:gd name="T7" fmla="*/ 85 h 87"/>
                  <a:gd name="T8" fmla="*/ 63 w 84"/>
                  <a:gd name="T9" fmla="*/ 83 h 87"/>
                  <a:gd name="T10" fmla="*/ 44 w 84"/>
                  <a:gd name="T11" fmla="*/ 46 h 87"/>
                  <a:gd name="T12" fmla="*/ 82 w 84"/>
                  <a:gd name="T13" fmla="*/ 60 h 87"/>
                  <a:gd name="T14" fmla="*/ 84 w 84"/>
                  <a:gd name="T15" fmla="*/ 56 h 87"/>
                  <a:gd name="T16" fmla="*/ 46 w 84"/>
                  <a:gd name="T17" fmla="*/ 42 h 87"/>
                  <a:gd name="T18" fmla="*/ 81 w 84"/>
                  <a:gd name="T19" fmla="*/ 27 h 87"/>
                  <a:gd name="T20" fmla="*/ 79 w 84"/>
                  <a:gd name="T21" fmla="*/ 21 h 87"/>
                  <a:gd name="T22" fmla="*/ 44 w 84"/>
                  <a:gd name="T23" fmla="*/ 41 h 87"/>
                  <a:gd name="T24" fmla="*/ 58 w 84"/>
                  <a:gd name="T25" fmla="*/ 2 h 87"/>
                  <a:gd name="T26" fmla="*/ 54 w 84"/>
                  <a:gd name="T27" fmla="*/ 0 h 87"/>
                  <a:gd name="T28" fmla="*/ 42 w 84"/>
                  <a:gd name="T29" fmla="*/ 41 h 87"/>
                  <a:gd name="T30" fmla="*/ 25 w 84"/>
                  <a:gd name="T31" fmla="*/ 4 h 87"/>
                  <a:gd name="T32" fmla="*/ 19 w 84"/>
                  <a:gd name="T33" fmla="*/ 6 h 87"/>
                  <a:gd name="T34" fmla="*/ 38 w 84"/>
                  <a:gd name="T35" fmla="*/ 41 h 87"/>
                  <a:gd name="T36" fmla="*/ 2 w 84"/>
                  <a:gd name="T37" fmla="*/ 27 h 87"/>
                  <a:gd name="T38" fmla="*/ 0 w 84"/>
                  <a:gd name="T39" fmla="*/ 33 h 87"/>
                  <a:gd name="T40" fmla="*/ 38 w 84"/>
                  <a:gd name="T41" fmla="*/ 44 h 87"/>
                  <a:gd name="T42" fmla="*/ 2 w 84"/>
                  <a:gd name="T43" fmla="*/ 60 h 87"/>
                  <a:gd name="T44" fmla="*/ 4 w 84"/>
                  <a:gd name="T45" fmla="*/ 65 h 87"/>
                  <a:gd name="T46" fmla="*/ 40 w 84"/>
                  <a:gd name="T47" fmla="*/ 46 h 87"/>
                  <a:gd name="T48" fmla="*/ 25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25" y="85"/>
                    </a:moveTo>
                    <a:lnTo>
                      <a:pt x="31" y="87"/>
                    </a:lnTo>
                    <a:lnTo>
                      <a:pt x="42" y="48"/>
                    </a:lnTo>
                    <a:lnTo>
                      <a:pt x="59" y="85"/>
                    </a:lnTo>
                    <a:lnTo>
                      <a:pt x="63" y="83"/>
                    </a:lnTo>
                    <a:lnTo>
                      <a:pt x="44" y="46"/>
                    </a:lnTo>
                    <a:lnTo>
                      <a:pt x="82" y="60"/>
                    </a:lnTo>
                    <a:lnTo>
                      <a:pt x="84" y="56"/>
                    </a:lnTo>
                    <a:lnTo>
                      <a:pt x="46" y="42"/>
                    </a:lnTo>
                    <a:lnTo>
                      <a:pt x="81" y="27"/>
                    </a:lnTo>
                    <a:lnTo>
                      <a:pt x="79" y="21"/>
                    </a:lnTo>
                    <a:lnTo>
                      <a:pt x="44" y="41"/>
                    </a:lnTo>
                    <a:lnTo>
                      <a:pt x="58" y="2"/>
                    </a:lnTo>
                    <a:lnTo>
                      <a:pt x="54" y="0"/>
                    </a:lnTo>
                    <a:lnTo>
                      <a:pt x="42" y="41"/>
                    </a:lnTo>
                    <a:lnTo>
                      <a:pt x="25" y="4"/>
                    </a:lnTo>
                    <a:lnTo>
                      <a:pt x="19" y="6"/>
                    </a:lnTo>
                    <a:lnTo>
                      <a:pt x="38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8" y="44"/>
                    </a:lnTo>
                    <a:lnTo>
                      <a:pt x="2" y="60"/>
                    </a:lnTo>
                    <a:lnTo>
                      <a:pt x="4" y="65"/>
                    </a:lnTo>
                    <a:lnTo>
                      <a:pt x="40" y="46"/>
                    </a:lnTo>
                    <a:lnTo>
                      <a:pt x="25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9" name="Freeform 135"/>
              <p:cNvSpPr>
                <a:spLocks/>
              </p:cNvSpPr>
              <p:nvPr/>
            </p:nvSpPr>
            <p:spPr bwMode="auto">
              <a:xfrm>
                <a:off x="3151" y="2225"/>
                <a:ext cx="84" cy="87"/>
              </a:xfrm>
              <a:custGeom>
                <a:avLst/>
                <a:gdLst>
                  <a:gd name="T0" fmla="*/ 25 w 84"/>
                  <a:gd name="T1" fmla="*/ 85 h 87"/>
                  <a:gd name="T2" fmla="*/ 31 w 84"/>
                  <a:gd name="T3" fmla="*/ 87 h 87"/>
                  <a:gd name="T4" fmla="*/ 42 w 84"/>
                  <a:gd name="T5" fmla="*/ 48 h 87"/>
                  <a:gd name="T6" fmla="*/ 59 w 84"/>
                  <a:gd name="T7" fmla="*/ 85 h 87"/>
                  <a:gd name="T8" fmla="*/ 63 w 84"/>
                  <a:gd name="T9" fmla="*/ 83 h 87"/>
                  <a:gd name="T10" fmla="*/ 44 w 84"/>
                  <a:gd name="T11" fmla="*/ 46 h 87"/>
                  <a:gd name="T12" fmla="*/ 82 w 84"/>
                  <a:gd name="T13" fmla="*/ 60 h 87"/>
                  <a:gd name="T14" fmla="*/ 84 w 84"/>
                  <a:gd name="T15" fmla="*/ 56 h 87"/>
                  <a:gd name="T16" fmla="*/ 46 w 84"/>
                  <a:gd name="T17" fmla="*/ 42 h 87"/>
                  <a:gd name="T18" fmla="*/ 81 w 84"/>
                  <a:gd name="T19" fmla="*/ 27 h 87"/>
                  <a:gd name="T20" fmla="*/ 79 w 84"/>
                  <a:gd name="T21" fmla="*/ 21 h 87"/>
                  <a:gd name="T22" fmla="*/ 44 w 84"/>
                  <a:gd name="T23" fmla="*/ 41 h 87"/>
                  <a:gd name="T24" fmla="*/ 58 w 84"/>
                  <a:gd name="T25" fmla="*/ 2 h 87"/>
                  <a:gd name="T26" fmla="*/ 54 w 84"/>
                  <a:gd name="T27" fmla="*/ 0 h 87"/>
                  <a:gd name="T28" fmla="*/ 42 w 84"/>
                  <a:gd name="T29" fmla="*/ 41 h 87"/>
                  <a:gd name="T30" fmla="*/ 25 w 84"/>
                  <a:gd name="T31" fmla="*/ 4 h 87"/>
                  <a:gd name="T32" fmla="*/ 19 w 84"/>
                  <a:gd name="T33" fmla="*/ 6 h 87"/>
                  <a:gd name="T34" fmla="*/ 38 w 84"/>
                  <a:gd name="T35" fmla="*/ 41 h 87"/>
                  <a:gd name="T36" fmla="*/ 2 w 84"/>
                  <a:gd name="T37" fmla="*/ 27 h 87"/>
                  <a:gd name="T38" fmla="*/ 0 w 84"/>
                  <a:gd name="T39" fmla="*/ 33 h 87"/>
                  <a:gd name="T40" fmla="*/ 38 w 84"/>
                  <a:gd name="T41" fmla="*/ 44 h 87"/>
                  <a:gd name="T42" fmla="*/ 2 w 84"/>
                  <a:gd name="T43" fmla="*/ 60 h 87"/>
                  <a:gd name="T44" fmla="*/ 4 w 84"/>
                  <a:gd name="T45" fmla="*/ 65 h 87"/>
                  <a:gd name="T46" fmla="*/ 40 w 84"/>
                  <a:gd name="T47" fmla="*/ 46 h 87"/>
                  <a:gd name="T48" fmla="*/ 25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25" y="85"/>
                    </a:moveTo>
                    <a:lnTo>
                      <a:pt x="31" y="87"/>
                    </a:lnTo>
                    <a:lnTo>
                      <a:pt x="42" y="48"/>
                    </a:lnTo>
                    <a:lnTo>
                      <a:pt x="59" y="85"/>
                    </a:lnTo>
                    <a:lnTo>
                      <a:pt x="63" y="83"/>
                    </a:lnTo>
                    <a:lnTo>
                      <a:pt x="44" y="46"/>
                    </a:lnTo>
                    <a:lnTo>
                      <a:pt x="82" y="60"/>
                    </a:lnTo>
                    <a:lnTo>
                      <a:pt x="84" y="56"/>
                    </a:lnTo>
                    <a:lnTo>
                      <a:pt x="46" y="42"/>
                    </a:lnTo>
                    <a:lnTo>
                      <a:pt x="81" y="27"/>
                    </a:lnTo>
                    <a:lnTo>
                      <a:pt x="79" y="21"/>
                    </a:lnTo>
                    <a:lnTo>
                      <a:pt x="44" y="41"/>
                    </a:lnTo>
                    <a:lnTo>
                      <a:pt x="58" y="2"/>
                    </a:lnTo>
                    <a:lnTo>
                      <a:pt x="54" y="0"/>
                    </a:lnTo>
                    <a:lnTo>
                      <a:pt x="42" y="41"/>
                    </a:lnTo>
                    <a:lnTo>
                      <a:pt x="25" y="4"/>
                    </a:lnTo>
                    <a:lnTo>
                      <a:pt x="19" y="6"/>
                    </a:lnTo>
                    <a:lnTo>
                      <a:pt x="38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8" y="44"/>
                    </a:lnTo>
                    <a:lnTo>
                      <a:pt x="2" y="60"/>
                    </a:lnTo>
                    <a:lnTo>
                      <a:pt x="4" y="65"/>
                    </a:lnTo>
                    <a:lnTo>
                      <a:pt x="40" y="46"/>
                    </a:lnTo>
                    <a:lnTo>
                      <a:pt x="25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0" name="Freeform 136"/>
              <p:cNvSpPr>
                <a:spLocks/>
              </p:cNvSpPr>
              <p:nvPr/>
            </p:nvSpPr>
            <p:spPr bwMode="auto">
              <a:xfrm>
                <a:off x="3942" y="1851"/>
                <a:ext cx="84" cy="85"/>
              </a:xfrm>
              <a:custGeom>
                <a:avLst/>
                <a:gdLst>
                  <a:gd name="T0" fmla="*/ 59 w 84"/>
                  <a:gd name="T1" fmla="*/ 85 h 85"/>
                  <a:gd name="T2" fmla="*/ 53 w 84"/>
                  <a:gd name="T3" fmla="*/ 85 h 85"/>
                  <a:gd name="T4" fmla="*/ 42 w 84"/>
                  <a:gd name="T5" fmla="*/ 46 h 85"/>
                  <a:gd name="T6" fmla="*/ 25 w 84"/>
                  <a:gd name="T7" fmla="*/ 83 h 85"/>
                  <a:gd name="T8" fmla="*/ 21 w 84"/>
                  <a:gd name="T9" fmla="*/ 81 h 85"/>
                  <a:gd name="T10" fmla="*/ 40 w 84"/>
                  <a:gd name="T11" fmla="*/ 44 h 85"/>
                  <a:gd name="T12" fmla="*/ 2 w 84"/>
                  <a:gd name="T13" fmla="*/ 60 h 85"/>
                  <a:gd name="T14" fmla="*/ 0 w 84"/>
                  <a:gd name="T15" fmla="*/ 54 h 85"/>
                  <a:gd name="T16" fmla="*/ 38 w 84"/>
                  <a:gd name="T17" fmla="*/ 42 h 85"/>
                  <a:gd name="T18" fmla="*/ 3 w 84"/>
                  <a:gd name="T19" fmla="*/ 25 h 85"/>
                  <a:gd name="T20" fmla="*/ 5 w 84"/>
                  <a:gd name="T21" fmla="*/ 19 h 85"/>
                  <a:gd name="T22" fmla="*/ 40 w 84"/>
                  <a:gd name="T23" fmla="*/ 38 h 85"/>
                  <a:gd name="T24" fmla="*/ 26 w 84"/>
                  <a:gd name="T25" fmla="*/ 2 h 85"/>
                  <a:gd name="T26" fmla="*/ 30 w 84"/>
                  <a:gd name="T27" fmla="*/ 0 h 85"/>
                  <a:gd name="T28" fmla="*/ 42 w 84"/>
                  <a:gd name="T29" fmla="*/ 38 h 85"/>
                  <a:gd name="T30" fmla="*/ 59 w 84"/>
                  <a:gd name="T31" fmla="*/ 2 h 85"/>
                  <a:gd name="T32" fmla="*/ 65 w 84"/>
                  <a:gd name="T33" fmla="*/ 4 h 85"/>
                  <a:gd name="T34" fmla="*/ 46 w 84"/>
                  <a:gd name="T35" fmla="*/ 40 h 85"/>
                  <a:gd name="T36" fmla="*/ 82 w 84"/>
                  <a:gd name="T37" fmla="*/ 27 h 85"/>
                  <a:gd name="T38" fmla="*/ 84 w 84"/>
                  <a:gd name="T39" fmla="*/ 31 h 85"/>
                  <a:gd name="T40" fmla="*/ 46 w 84"/>
                  <a:gd name="T41" fmla="*/ 42 h 85"/>
                  <a:gd name="T42" fmla="*/ 82 w 84"/>
                  <a:gd name="T43" fmla="*/ 60 h 85"/>
                  <a:gd name="T44" fmla="*/ 80 w 84"/>
                  <a:gd name="T45" fmla="*/ 63 h 85"/>
                  <a:gd name="T46" fmla="*/ 44 w 84"/>
                  <a:gd name="T47" fmla="*/ 44 h 85"/>
                  <a:gd name="T48" fmla="*/ 59 w 84"/>
                  <a:gd name="T49" fmla="*/ 85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5">
                    <a:moveTo>
                      <a:pt x="59" y="85"/>
                    </a:moveTo>
                    <a:lnTo>
                      <a:pt x="53" y="85"/>
                    </a:lnTo>
                    <a:lnTo>
                      <a:pt x="42" y="46"/>
                    </a:lnTo>
                    <a:lnTo>
                      <a:pt x="25" y="83"/>
                    </a:lnTo>
                    <a:lnTo>
                      <a:pt x="21" y="81"/>
                    </a:lnTo>
                    <a:lnTo>
                      <a:pt x="40" y="44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8" y="42"/>
                    </a:lnTo>
                    <a:lnTo>
                      <a:pt x="3" y="25"/>
                    </a:lnTo>
                    <a:lnTo>
                      <a:pt x="5" y="19"/>
                    </a:lnTo>
                    <a:lnTo>
                      <a:pt x="40" y="38"/>
                    </a:lnTo>
                    <a:lnTo>
                      <a:pt x="26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5" y="4"/>
                    </a:lnTo>
                    <a:lnTo>
                      <a:pt x="46" y="40"/>
                    </a:lnTo>
                    <a:lnTo>
                      <a:pt x="82" y="27"/>
                    </a:lnTo>
                    <a:lnTo>
                      <a:pt x="84" y="31"/>
                    </a:lnTo>
                    <a:lnTo>
                      <a:pt x="46" y="42"/>
                    </a:lnTo>
                    <a:lnTo>
                      <a:pt x="82" y="60"/>
                    </a:lnTo>
                    <a:lnTo>
                      <a:pt x="80" y="63"/>
                    </a:lnTo>
                    <a:lnTo>
                      <a:pt x="44" y="44"/>
                    </a:lnTo>
                    <a:lnTo>
                      <a:pt x="59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1" name="Freeform 137"/>
              <p:cNvSpPr>
                <a:spLocks/>
              </p:cNvSpPr>
              <p:nvPr/>
            </p:nvSpPr>
            <p:spPr bwMode="auto">
              <a:xfrm>
                <a:off x="3942" y="1851"/>
                <a:ext cx="84" cy="85"/>
              </a:xfrm>
              <a:custGeom>
                <a:avLst/>
                <a:gdLst>
                  <a:gd name="T0" fmla="*/ 59 w 84"/>
                  <a:gd name="T1" fmla="*/ 85 h 85"/>
                  <a:gd name="T2" fmla="*/ 53 w 84"/>
                  <a:gd name="T3" fmla="*/ 85 h 85"/>
                  <a:gd name="T4" fmla="*/ 42 w 84"/>
                  <a:gd name="T5" fmla="*/ 46 h 85"/>
                  <a:gd name="T6" fmla="*/ 25 w 84"/>
                  <a:gd name="T7" fmla="*/ 83 h 85"/>
                  <a:gd name="T8" fmla="*/ 21 w 84"/>
                  <a:gd name="T9" fmla="*/ 81 h 85"/>
                  <a:gd name="T10" fmla="*/ 40 w 84"/>
                  <a:gd name="T11" fmla="*/ 44 h 85"/>
                  <a:gd name="T12" fmla="*/ 2 w 84"/>
                  <a:gd name="T13" fmla="*/ 60 h 85"/>
                  <a:gd name="T14" fmla="*/ 0 w 84"/>
                  <a:gd name="T15" fmla="*/ 54 h 85"/>
                  <a:gd name="T16" fmla="*/ 38 w 84"/>
                  <a:gd name="T17" fmla="*/ 42 h 85"/>
                  <a:gd name="T18" fmla="*/ 3 w 84"/>
                  <a:gd name="T19" fmla="*/ 25 h 85"/>
                  <a:gd name="T20" fmla="*/ 5 w 84"/>
                  <a:gd name="T21" fmla="*/ 19 h 85"/>
                  <a:gd name="T22" fmla="*/ 40 w 84"/>
                  <a:gd name="T23" fmla="*/ 38 h 85"/>
                  <a:gd name="T24" fmla="*/ 26 w 84"/>
                  <a:gd name="T25" fmla="*/ 2 h 85"/>
                  <a:gd name="T26" fmla="*/ 30 w 84"/>
                  <a:gd name="T27" fmla="*/ 0 h 85"/>
                  <a:gd name="T28" fmla="*/ 42 w 84"/>
                  <a:gd name="T29" fmla="*/ 38 h 85"/>
                  <a:gd name="T30" fmla="*/ 59 w 84"/>
                  <a:gd name="T31" fmla="*/ 2 h 85"/>
                  <a:gd name="T32" fmla="*/ 65 w 84"/>
                  <a:gd name="T33" fmla="*/ 4 h 85"/>
                  <a:gd name="T34" fmla="*/ 46 w 84"/>
                  <a:gd name="T35" fmla="*/ 40 h 85"/>
                  <a:gd name="T36" fmla="*/ 82 w 84"/>
                  <a:gd name="T37" fmla="*/ 27 h 85"/>
                  <a:gd name="T38" fmla="*/ 84 w 84"/>
                  <a:gd name="T39" fmla="*/ 31 h 85"/>
                  <a:gd name="T40" fmla="*/ 46 w 84"/>
                  <a:gd name="T41" fmla="*/ 42 h 85"/>
                  <a:gd name="T42" fmla="*/ 82 w 84"/>
                  <a:gd name="T43" fmla="*/ 60 h 85"/>
                  <a:gd name="T44" fmla="*/ 80 w 84"/>
                  <a:gd name="T45" fmla="*/ 63 h 85"/>
                  <a:gd name="T46" fmla="*/ 44 w 84"/>
                  <a:gd name="T47" fmla="*/ 44 h 85"/>
                  <a:gd name="T48" fmla="*/ 59 w 84"/>
                  <a:gd name="T49" fmla="*/ 85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5">
                    <a:moveTo>
                      <a:pt x="59" y="85"/>
                    </a:moveTo>
                    <a:lnTo>
                      <a:pt x="53" y="85"/>
                    </a:lnTo>
                    <a:lnTo>
                      <a:pt x="42" y="46"/>
                    </a:lnTo>
                    <a:lnTo>
                      <a:pt x="25" y="83"/>
                    </a:lnTo>
                    <a:lnTo>
                      <a:pt x="21" y="81"/>
                    </a:lnTo>
                    <a:lnTo>
                      <a:pt x="40" y="44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8" y="42"/>
                    </a:lnTo>
                    <a:lnTo>
                      <a:pt x="3" y="25"/>
                    </a:lnTo>
                    <a:lnTo>
                      <a:pt x="5" y="19"/>
                    </a:lnTo>
                    <a:lnTo>
                      <a:pt x="40" y="38"/>
                    </a:lnTo>
                    <a:lnTo>
                      <a:pt x="26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5" y="4"/>
                    </a:lnTo>
                    <a:lnTo>
                      <a:pt x="46" y="40"/>
                    </a:lnTo>
                    <a:lnTo>
                      <a:pt x="82" y="27"/>
                    </a:lnTo>
                    <a:lnTo>
                      <a:pt x="84" y="31"/>
                    </a:lnTo>
                    <a:lnTo>
                      <a:pt x="46" y="42"/>
                    </a:lnTo>
                    <a:lnTo>
                      <a:pt x="82" y="60"/>
                    </a:lnTo>
                    <a:lnTo>
                      <a:pt x="80" y="63"/>
                    </a:lnTo>
                    <a:lnTo>
                      <a:pt x="44" y="44"/>
                    </a:lnTo>
                    <a:lnTo>
                      <a:pt x="59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2" name="Freeform 138"/>
              <p:cNvSpPr>
                <a:spLocks/>
              </p:cNvSpPr>
              <p:nvPr/>
            </p:nvSpPr>
            <p:spPr bwMode="auto">
              <a:xfrm>
                <a:off x="3381" y="1843"/>
                <a:ext cx="85" cy="87"/>
              </a:xfrm>
              <a:custGeom>
                <a:avLst/>
                <a:gdLst>
                  <a:gd name="T0" fmla="*/ 27 w 85"/>
                  <a:gd name="T1" fmla="*/ 85 h 87"/>
                  <a:gd name="T2" fmla="*/ 31 w 85"/>
                  <a:gd name="T3" fmla="*/ 87 h 87"/>
                  <a:gd name="T4" fmla="*/ 42 w 85"/>
                  <a:gd name="T5" fmla="*/ 46 h 87"/>
                  <a:gd name="T6" fmla="*/ 60 w 85"/>
                  <a:gd name="T7" fmla="*/ 83 h 87"/>
                  <a:gd name="T8" fmla="*/ 65 w 85"/>
                  <a:gd name="T9" fmla="*/ 81 h 87"/>
                  <a:gd name="T10" fmla="*/ 44 w 85"/>
                  <a:gd name="T11" fmla="*/ 46 h 87"/>
                  <a:gd name="T12" fmla="*/ 83 w 85"/>
                  <a:gd name="T13" fmla="*/ 60 h 87"/>
                  <a:gd name="T14" fmla="*/ 85 w 85"/>
                  <a:gd name="T15" fmla="*/ 54 h 87"/>
                  <a:gd name="T16" fmla="*/ 46 w 85"/>
                  <a:gd name="T17" fmla="*/ 43 h 87"/>
                  <a:gd name="T18" fmla="*/ 83 w 85"/>
                  <a:gd name="T19" fmla="*/ 25 h 87"/>
                  <a:gd name="T20" fmla="*/ 79 w 85"/>
                  <a:gd name="T21" fmla="*/ 20 h 87"/>
                  <a:gd name="T22" fmla="*/ 44 w 85"/>
                  <a:gd name="T23" fmla="*/ 41 h 87"/>
                  <a:gd name="T24" fmla="*/ 60 w 85"/>
                  <a:gd name="T25" fmla="*/ 2 h 87"/>
                  <a:gd name="T26" fmla="*/ 54 w 85"/>
                  <a:gd name="T27" fmla="*/ 0 h 87"/>
                  <a:gd name="T28" fmla="*/ 42 w 85"/>
                  <a:gd name="T29" fmla="*/ 39 h 87"/>
                  <a:gd name="T30" fmla="*/ 25 w 85"/>
                  <a:gd name="T31" fmla="*/ 2 h 87"/>
                  <a:gd name="T32" fmla="*/ 21 w 85"/>
                  <a:gd name="T33" fmla="*/ 4 h 87"/>
                  <a:gd name="T34" fmla="*/ 41 w 85"/>
                  <a:gd name="T35" fmla="*/ 41 h 87"/>
                  <a:gd name="T36" fmla="*/ 2 w 85"/>
                  <a:gd name="T37" fmla="*/ 27 h 87"/>
                  <a:gd name="T38" fmla="*/ 0 w 85"/>
                  <a:gd name="T39" fmla="*/ 33 h 87"/>
                  <a:gd name="T40" fmla="*/ 39 w 85"/>
                  <a:gd name="T41" fmla="*/ 43 h 87"/>
                  <a:gd name="T42" fmla="*/ 2 w 85"/>
                  <a:gd name="T43" fmla="*/ 60 h 87"/>
                  <a:gd name="T44" fmla="*/ 4 w 85"/>
                  <a:gd name="T45" fmla="*/ 66 h 87"/>
                  <a:gd name="T46" fmla="*/ 41 w 85"/>
                  <a:gd name="T47" fmla="*/ 46 h 87"/>
                  <a:gd name="T48" fmla="*/ 27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27" y="85"/>
                    </a:moveTo>
                    <a:lnTo>
                      <a:pt x="31" y="87"/>
                    </a:lnTo>
                    <a:lnTo>
                      <a:pt x="42" y="46"/>
                    </a:lnTo>
                    <a:lnTo>
                      <a:pt x="60" y="83"/>
                    </a:lnTo>
                    <a:lnTo>
                      <a:pt x="65" y="81"/>
                    </a:lnTo>
                    <a:lnTo>
                      <a:pt x="44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6" y="43"/>
                    </a:lnTo>
                    <a:lnTo>
                      <a:pt x="83" y="25"/>
                    </a:lnTo>
                    <a:lnTo>
                      <a:pt x="79" y="20"/>
                    </a:lnTo>
                    <a:lnTo>
                      <a:pt x="44" y="41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2" y="39"/>
                    </a:lnTo>
                    <a:lnTo>
                      <a:pt x="25" y="2"/>
                    </a:lnTo>
                    <a:lnTo>
                      <a:pt x="21" y="4"/>
                    </a:lnTo>
                    <a:lnTo>
                      <a:pt x="41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9" y="43"/>
                    </a:lnTo>
                    <a:lnTo>
                      <a:pt x="2" y="60"/>
                    </a:lnTo>
                    <a:lnTo>
                      <a:pt x="4" y="66"/>
                    </a:lnTo>
                    <a:lnTo>
                      <a:pt x="41" y="46"/>
                    </a:lnTo>
                    <a:lnTo>
                      <a:pt x="27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3" name="Freeform 139"/>
              <p:cNvSpPr>
                <a:spLocks/>
              </p:cNvSpPr>
              <p:nvPr/>
            </p:nvSpPr>
            <p:spPr bwMode="auto">
              <a:xfrm>
                <a:off x="3381" y="1843"/>
                <a:ext cx="85" cy="87"/>
              </a:xfrm>
              <a:custGeom>
                <a:avLst/>
                <a:gdLst>
                  <a:gd name="T0" fmla="*/ 27 w 85"/>
                  <a:gd name="T1" fmla="*/ 85 h 87"/>
                  <a:gd name="T2" fmla="*/ 31 w 85"/>
                  <a:gd name="T3" fmla="*/ 87 h 87"/>
                  <a:gd name="T4" fmla="*/ 42 w 85"/>
                  <a:gd name="T5" fmla="*/ 46 h 87"/>
                  <a:gd name="T6" fmla="*/ 60 w 85"/>
                  <a:gd name="T7" fmla="*/ 83 h 87"/>
                  <a:gd name="T8" fmla="*/ 65 w 85"/>
                  <a:gd name="T9" fmla="*/ 81 h 87"/>
                  <a:gd name="T10" fmla="*/ 44 w 85"/>
                  <a:gd name="T11" fmla="*/ 46 h 87"/>
                  <a:gd name="T12" fmla="*/ 83 w 85"/>
                  <a:gd name="T13" fmla="*/ 60 h 87"/>
                  <a:gd name="T14" fmla="*/ 85 w 85"/>
                  <a:gd name="T15" fmla="*/ 54 h 87"/>
                  <a:gd name="T16" fmla="*/ 46 w 85"/>
                  <a:gd name="T17" fmla="*/ 43 h 87"/>
                  <a:gd name="T18" fmla="*/ 83 w 85"/>
                  <a:gd name="T19" fmla="*/ 25 h 87"/>
                  <a:gd name="T20" fmla="*/ 79 w 85"/>
                  <a:gd name="T21" fmla="*/ 20 h 87"/>
                  <a:gd name="T22" fmla="*/ 44 w 85"/>
                  <a:gd name="T23" fmla="*/ 41 h 87"/>
                  <a:gd name="T24" fmla="*/ 60 w 85"/>
                  <a:gd name="T25" fmla="*/ 2 h 87"/>
                  <a:gd name="T26" fmla="*/ 54 w 85"/>
                  <a:gd name="T27" fmla="*/ 0 h 87"/>
                  <a:gd name="T28" fmla="*/ 42 w 85"/>
                  <a:gd name="T29" fmla="*/ 39 h 87"/>
                  <a:gd name="T30" fmla="*/ 25 w 85"/>
                  <a:gd name="T31" fmla="*/ 2 h 87"/>
                  <a:gd name="T32" fmla="*/ 21 w 85"/>
                  <a:gd name="T33" fmla="*/ 4 h 87"/>
                  <a:gd name="T34" fmla="*/ 41 w 85"/>
                  <a:gd name="T35" fmla="*/ 41 h 87"/>
                  <a:gd name="T36" fmla="*/ 2 w 85"/>
                  <a:gd name="T37" fmla="*/ 27 h 87"/>
                  <a:gd name="T38" fmla="*/ 0 w 85"/>
                  <a:gd name="T39" fmla="*/ 33 h 87"/>
                  <a:gd name="T40" fmla="*/ 39 w 85"/>
                  <a:gd name="T41" fmla="*/ 43 h 87"/>
                  <a:gd name="T42" fmla="*/ 2 w 85"/>
                  <a:gd name="T43" fmla="*/ 60 h 87"/>
                  <a:gd name="T44" fmla="*/ 4 w 85"/>
                  <a:gd name="T45" fmla="*/ 66 h 87"/>
                  <a:gd name="T46" fmla="*/ 41 w 85"/>
                  <a:gd name="T47" fmla="*/ 46 h 87"/>
                  <a:gd name="T48" fmla="*/ 27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27" y="85"/>
                    </a:moveTo>
                    <a:lnTo>
                      <a:pt x="31" y="87"/>
                    </a:lnTo>
                    <a:lnTo>
                      <a:pt x="42" y="46"/>
                    </a:lnTo>
                    <a:lnTo>
                      <a:pt x="60" y="83"/>
                    </a:lnTo>
                    <a:lnTo>
                      <a:pt x="65" y="81"/>
                    </a:lnTo>
                    <a:lnTo>
                      <a:pt x="44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6" y="43"/>
                    </a:lnTo>
                    <a:lnTo>
                      <a:pt x="83" y="25"/>
                    </a:lnTo>
                    <a:lnTo>
                      <a:pt x="79" y="20"/>
                    </a:lnTo>
                    <a:lnTo>
                      <a:pt x="44" y="41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2" y="39"/>
                    </a:lnTo>
                    <a:lnTo>
                      <a:pt x="25" y="2"/>
                    </a:lnTo>
                    <a:lnTo>
                      <a:pt x="21" y="4"/>
                    </a:lnTo>
                    <a:lnTo>
                      <a:pt x="41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9" y="43"/>
                    </a:lnTo>
                    <a:lnTo>
                      <a:pt x="2" y="60"/>
                    </a:lnTo>
                    <a:lnTo>
                      <a:pt x="4" y="66"/>
                    </a:lnTo>
                    <a:lnTo>
                      <a:pt x="41" y="46"/>
                    </a:lnTo>
                    <a:lnTo>
                      <a:pt x="27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4" name="Freeform 140"/>
              <p:cNvSpPr>
                <a:spLocks/>
              </p:cNvSpPr>
              <p:nvPr/>
            </p:nvSpPr>
            <p:spPr bwMode="auto">
              <a:xfrm>
                <a:off x="3978" y="1705"/>
                <a:ext cx="85" cy="87"/>
              </a:xfrm>
              <a:custGeom>
                <a:avLst/>
                <a:gdLst>
                  <a:gd name="T0" fmla="*/ 60 w 85"/>
                  <a:gd name="T1" fmla="*/ 85 h 87"/>
                  <a:gd name="T2" fmla="*/ 54 w 85"/>
                  <a:gd name="T3" fmla="*/ 87 h 87"/>
                  <a:gd name="T4" fmla="*/ 42 w 85"/>
                  <a:gd name="T5" fmla="*/ 48 h 87"/>
                  <a:gd name="T6" fmla="*/ 25 w 85"/>
                  <a:gd name="T7" fmla="*/ 85 h 87"/>
                  <a:gd name="T8" fmla="*/ 19 w 85"/>
                  <a:gd name="T9" fmla="*/ 81 h 87"/>
                  <a:gd name="T10" fmla="*/ 40 w 85"/>
                  <a:gd name="T11" fmla="*/ 46 h 87"/>
                  <a:gd name="T12" fmla="*/ 2 w 85"/>
                  <a:gd name="T13" fmla="*/ 60 h 87"/>
                  <a:gd name="T14" fmla="*/ 0 w 85"/>
                  <a:gd name="T15" fmla="*/ 56 h 87"/>
                  <a:gd name="T16" fmla="*/ 38 w 85"/>
                  <a:gd name="T17" fmla="*/ 43 h 87"/>
                  <a:gd name="T18" fmla="*/ 2 w 85"/>
                  <a:gd name="T19" fmla="*/ 27 h 87"/>
                  <a:gd name="T20" fmla="*/ 6 w 85"/>
                  <a:gd name="T21" fmla="*/ 21 h 87"/>
                  <a:gd name="T22" fmla="*/ 40 w 85"/>
                  <a:gd name="T23" fmla="*/ 41 h 87"/>
                  <a:gd name="T24" fmla="*/ 25 w 85"/>
                  <a:gd name="T25" fmla="*/ 2 h 87"/>
                  <a:gd name="T26" fmla="*/ 31 w 85"/>
                  <a:gd name="T27" fmla="*/ 0 h 87"/>
                  <a:gd name="T28" fmla="*/ 42 w 85"/>
                  <a:gd name="T29" fmla="*/ 41 h 87"/>
                  <a:gd name="T30" fmla="*/ 60 w 85"/>
                  <a:gd name="T31" fmla="*/ 4 h 87"/>
                  <a:gd name="T32" fmla="*/ 65 w 85"/>
                  <a:gd name="T33" fmla="*/ 6 h 87"/>
                  <a:gd name="T34" fmla="*/ 44 w 85"/>
                  <a:gd name="T35" fmla="*/ 41 h 87"/>
                  <a:gd name="T36" fmla="*/ 83 w 85"/>
                  <a:gd name="T37" fmla="*/ 27 h 87"/>
                  <a:gd name="T38" fmla="*/ 85 w 85"/>
                  <a:gd name="T39" fmla="*/ 33 h 87"/>
                  <a:gd name="T40" fmla="*/ 46 w 85"/>
                  <a:gd name="T41" fmla="*/ 44 h 87"/>
                  <a:gd name="T42" fmla="*/ 83 w 85"/>
                  <a:gd name="T43" fmla="*/ 60 h 87"/>
                  <a:gd name="T44" fmla="*/ 81 w 85"/>
                  <a:gd name="T45" fmla="*/ 66 h 87"/>
                  <a:gd name="T46" fmla="*/ 44 w 85"/>
                  <a:gd name="T47" fmla="*/ 46 h 87"/>
                  <a:gd name="T48" fmla="*/ 60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60" y="85"/>
                    </a:moveTo>
                    <a:lnTo>
                      <a:pt x="54" y="87"/>
                    </a:lnTo>
                    <a:lnTo>
                      <a:pt x="42" y="48"/>
                    </a:lnTo>
                    <a:lnTo>
                      <a:pt x="25" y="85"/>
                    </a:lnTo>
                    <a:lnTo>
                      <a:pt x="19" y="81"/>
                    </a:lnTo>
                    <a:lnTo>
                      <a:pt x="40" y="46"/>
                    </a:lnTo>
                    <a:lnTo>
                      <a:pt x="2" y="60"/>
                    </a:lnTo>
                    <a:lnTo>
                      <a:pt x="0" y="56"/>
                    </a:lnTo>
                    <a:lnTo>
                      <a:pt x="38" y="43"/>
                    </a:lnTo>
                    <a:lnTo>
                      <a:pt x="2" y="27"/>
                    </a:lnTo>
                    <a:lnTo>
                      <a:pt x="6" y="21"/>
                    </a:lnTo>
                    <a:lnTo>
                      <a:pt x="40" y="41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2" y="41"/>
                    </a:lnTo>
                    <a:lnTo>
                      <a:pt x="60" y="4"/>
                    </a:lnTo>
                    <a:lnTo>
                      <a:pt x="65" y="6"/>
                    </a:lnTo>
                    <a:lnTo>
                      <a:pt x="44" y="41"/>
                    </a:lnTo>
                    <a:lnTo>
                      <a:pt x="83" y="27"/>
                    </a:lnTo>
                    <a:lnTo>
                      <a:pt x="85" y="33"/>
                    </a:lnTo>
                    <a:lnTo>
                      <a:pt x="46" y="44"/>
                    </a:lnTo>
                    <a:lnTo>
                      <a:pt x="83" y="60"/>
                    </a:lnTo>
                    <a:lnTo>
                      <a:pt x="81" y="66"/>
                    </a:lnTo>
                    <a:lnTo>
                      <a:pt x="44" y="46"/>
                    </a:lnTo>
                    <a:lnTo>
                      <a:pt x="60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5" name="Freeform 141"/>
              <p:cNvSpPr>
                <a:spLocks/>
              </p:cNvSpPr>
              <p:nvPr/>
            </p:nvSpPr>
            <p:spPr bwMode="auto">
              <a:xfrm>
                <a:off x="3978" y="1705"/>
                <a:ext cx="85" cy="87"/>
              </a:xfrm>
              <a:custGeom>
                <a:avLst/>
                <a:gdLst>
                  <a:gd name="T0" fmla="*/ 60 w 85"/>
                  <a:gd name="T1" fmla="*/ 85 h 87"/>
                  <a:gd name="T2" fmla="*/ 54 w 85"/>
                  <a:gd name="T3" fmla="*/ 87 h 87"/>
                  <a:gd name="T4" fmla="*/ 42 w 85"/>
                  <a:gd name="T5" fmla="*/ 48 h 87"/>
                  <a:gd name="T6" fmla="*/ 25 w 85"/>
                  <a:gd name="T7" fmla="*/ 85 h 87"/>
                  <a:gd name="T8" fmla="*/ 19 w 85"/>
                  <a:gd name="T9" fmla="*/ 81 h 87"/>
                  <a:gd name="T10" fmla="*/ 40 w 85"/>
                  <a:gd name="T11" fmla="*/ 46 h 87"/>
                  <a:gd name="T12" fmla="*/ 2 w 85"/>
                  <a:gd name="T13" fmla="*/ 60 h 87"/>
                  <a:gd name="T14" fmla="*/ 0 w 85"/>
                  <a:gd name="T15" fmla="*/ 56 h 87"/>
                  <a:gd name="T16" fmla="*/ 38 w 85"/>
                  <a:gd name="T17" fmla="*/ 43 h 87"/>
                  <a:gd name="T18" fmla="*/ 2 w 85"/>
                  <a:gd name="T19" fmla="*/ 27 h 87"/>
                  <a:gd name="T20" fmla="*/ 6 w 85"/>
                  <a:gd name="T21" fmla="*/ 21 h 87"/>
                  <a:gd name="T22" fmla="*/ 40 w 85"/>
                  <a:gd name="T23" fmla="*/ 41 h 87"/>
                  <a:gd name="T24" fmla="*/ 25 w 85"/>
                  <a:gd name="T25" fmla="*/ 2 h 87"/>
                  <a:gd name="T26" fmla="*/ 31 w 85"/>
                  <a:gd name="T27" fmla="*/ 0 h 87"/>
                  <a:gd name="T28" fmla="*/ 42 w 85"/>
                  <a:gd name="T29" fmla="*/ 41 h 87"/>
                  <a:gd name="T30" fmla="*/ 60 w 85"/>
                  <a:gd name="T31" fmla="*/ 4 h 87"/>
                  <a:gd name="T32" fmla="*/ 65 w 85"/>
                  <a:gd name="T33" fmla="*/ 6 h 87"/>
                  <a:gd name="T34" fmla="*/ 44 w 85"/>
                  <a:gd name="T35" fmla="*/ 41 h 87"/>
                  <a:gd name="T36" fmla="*/ 83 w 85"/>
                  <a:gd name="T37" fmla="*/ 27 h 87"/>
                  <a:gd name="T38" fmla="*/ 85 w 85"/>
                  <a:gd name="T39" fmla="*/ 33 h 87"/>
                  <a:gd name="T40" fmla="*/ 46 w 85"/>
                  <a:gd name="T41" fmla="*/ 44 h 87"/>
                  <a:gd name="T42" fmla="*/ 83 w 85"/>
                  <a:gd name="T43" fmla="*/ 60 h 87"/>
                  <a:gd name="T44" fmla="*/ 81 w 85"/>
                  <a:gd name="T45" fmla="*/ 66 h 87"/>
                  <a:gd name="T46" fmla="*/ 44 w 85"/>
                  <a:gd name="T47" fmla="*/ 46 h 87"/>
                  <a:gd name="T48" fmla="*/ 60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60" y="85"/>
                    </a:moveTo>
                    <a:lnTo>
                      <a:pt x="54" y="87"/>
                    </a:lnTo>
                    <a:lnTo>
                      <a:pt x="42" y="48"/>
                    </a:lnTo>
                    <a:lnTo>
                      <a:pt x="25" y="85"/>
                    </a:lnTo>
                    <a:lnTo>
                      <a:pt x="19" y="81"/>
                    </a:lnTo>
                    <a:lnTo>
                      <a:pt x="40" y="46"/>
                    </a:lnTo>
                    <a:lnTo>
                      <a:pt x="2" y="60"/>
                    </a:lnTo>
                    <a:lnTo>
                      <a:pt x="0" y="56"/>
                    </a:lnTo>
                    <a:lnTo>
                      <a:pt x="38" y="43"/>
                    </a:lnTo>
                    <a:lnTo>
                      <a:pt x="2" y="27"/>
                    </a:lnTo>
                    <a:lnTo>
                      <a:pt x="6" y="21"/>
                    </a:lnTo>
                    <a:lnTo>
                      <a:pt x="40" y="41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2" y="41"/>
                    </a:lnTo>
                    <a:lnTo>
                      <a:pt x="60" y="4"/>
                    </a:lnTo>
                    <a:lnTo>
                      <a:pt x="65" y="6"/>
                    </a:lnTo>
                    <a:lnTo>
                      <a:pt x="44" y="41"/>
                    </a:lnTo>
                    <a:lnTo>
                      <a:pt x="83" y="27"/>
                    </a:lnTo>
                    <a:lnTo>
                      <a:pt x="85" y="33"/>
                    </a:lnTo>
                    <a:lnTo>
                      <a:pt x="46" y="44"/>
                    </a:lnTo>
                    <a:lnTo>
                      <a:pt x="83" y="60"/>
                    </a:lnTo>
                    <a:lnTo>
                      <a:pt x="81" y="66"/>
                    </a:lnTo>
                    <a:lnTo>
                      <a:pt x="44" y="46"/>
                    </a:lnTo>
                    <a:lnTo>
                      <a:pt x="60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6" name="Freeform 142"/>
              <p:cNvSpPr>
                <a:spLocks/>
              </p:cNvSpPr>
              <p:nvPr/>
            </p:nvSpPr>
            <p:spPr bwMode="auto">
              <a:xfrm>
                <a:off x="3345" y="1700"/>
                <a:ext cx="84" cy="84"/>
              </a:xfrm>
              <a:custGeom>
                <a:avLst/>
                <a:gdLst>
                  <a:gd name="T0" fmla="*/ 27 w 84"/>
                  <a:gd name="T1" fmla="*/ 82 h 84"/>
                  <a:gd name="T2" fmla="*/ 32 w 84"/>
                  <a:gd name="T3" fmla="*/ 84 h 84"/>
                  <a:gd name="T4" fmla="*/ 42 w 84"/>
                  <a:gd name="T5" fmla="*/ 46 h 84"/>
                  <a:gd name="T6" fmla="*/ 59 w 84"/>
                  <a:gd name="T7" fmla="*/ 82 h 84"/>
                  <a:gd name="T8" fmla="*/ 65 w 84"/>
                  <a:gd name="T9" fmla="*/ 80 h 84"/>
                  <a:gd name="T10" fmla="*/ 46 w 84"/>
                  <a:gd name="T11" fmla="*/ 44 h 84"/>
                  <a:gd name="T12" fmla="*/ 82 w 84"/>
                  <a:gd name="T13" fmla="*/ 59 h 84"/>
                  <a:gd name="T14" fmla="*/ 84 w 84"/>
                  <a:gd name="T15" fmla="*/ 53 h 84"/>
                  <a:gd name="T16" fmla="*/ 46 w 84"/>
                  <a:gd name="T17" fmla="*/ 42 h 84"/>
                  <a:gd name="T18" fmla="*/ 82 w 84"/>
                  <a:gd name="T19" fmla="*/ 24 h 84"/>
                  <a:gd name="T20" fmla="*/ 80 w 84"/>
                  <a:gd name="T21" fmla="*/ 19 h 84"/>
                  <a:gd name="T22" fmla="*/ 46 w 84"/>
                  <a:gd name="T23" fmla="*/ 38 h 84"/>
                  <a:gd name="T24" fmla="*/ 59 w 84"/>
                  <a:gd name="T25" fmla="*/ 1 h 84"/>
                  <a:gd name="T26" fmla="*/ 54 w 84"/>
                  <a:gd name="T27" fmla="*/ 0 h 84"/>
                  <a:gd name="T28" fmla="*/ 42 w 84"/>
                  <a:gd name="T29" fmla="*/ 38 h 84"/>
                  <a:gd name="T30" fmla="*/ 25 w 84"/>
                  <a:gd name="T31" fmla="*/ 1 h 84"/>
                  <a:gd name="T32" fmla="*/ 21 w 84"/>
                  <a:gd name="T33" fmla="*/ 3 h 84"/>
                  <a:gd name="T34" fmla="*/ 40 w 84"/>
                  <a:gd name="T35" fmla="*/ 40 h 84"/>
                  <a:gd name="T36" fmla="*/ 2 w 84"/>
                  <a:gd name="T37" fmla="*/ 26 h 84"/>
                  <a:gd name="T38" fmla="*/ 0 w 84"/>
                  <a:gd name="T39" fmla="*/ 30 h 84"/>
                  <a:gd name="T40" fmla="*/ 38 w 84"/>
                  <a:gd name="T41" fmla="*/ 42 h 84"/>
                  <a:gd name="T42" fmla="*/ 2 w 84"/>
                  <a:gd name="T43" fmla="*/ 59 h 84"/>
                  <a:gd name="T44" fmla="*/ 6 w 84"/>
                  <a:gd name="T45" fmla="*/ 63 h 84"/>
                  <a:gd name="T46" fmla="*/ 40 w 84"/>
                  <a:gd name="T47" fmla="*/ 44 h 84"/>
                  <a:gd name="T48" fmla="*/ 27 w 84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27" y="82"/>
                    </a:moveTo>
                    <a:lnTo>
                      <a:pt x="32" y="84"/>
                    </a:lnTo>
                    <a:lnTo>
                      <a:pt x="42" y="46"/>
                    </a:lnTo>
                    <a:lnTo>
                      <a:pt x="59" y="82"/>
                    </a:lnTo>
                    <a:lnTo>
                      <a:pt x="65" y="80"/>
                    </a:lnTo>
                    <a:lnTo>
                      <a:pt x="46" y="44"/>
                    </a:lnTo>
                    <a:lnTo>
                      <a:pt x="82" y="59"/>
                    </a:lnTo>
                    <a:lnTo>
                      <a:pt x="84" y="53"/>
                    </a:lnTo>
                    <a:lnTo>
                      <a:pt x="46" y="42"/>
                    </a:lnTo>
                    <a:lnTo>
                      <a:pt x="82" y="24"/>
                    </a:lnTo>
                    <a:lnTo>
                      <a:pt x="80" y="19"/>
                    </a:lnTo>
                    <a:lnTo>
                      <a:pt x="46" y="38"/>
                    </a:lnTo>
                    <a:lnTo>
                      <a:pt x="59" y="1"/>
                    </a:lnTo>
                    <a:lnTo>
                      <a:pt x="54" y="0"/>
                    </a:lnTo>
                    <a:lnTo>
                      <a:pt x="42" y="38"/>
                    </a:lnTo>
                    <a:lnTo>
                      <a:pt x="25" y="1"/>
                    </a:lnTo>
                    <a:lnTo>
                      <a:pt x="21" y="3"/>
                    </a:lnTo>
                    <a:lnTo>
                      <a:pt x="40" y="40"/>
                    </a:lnTo>
                    <a:lnTo>
                      <a:pt x="2" y="26"/>
                    </a:lnTo>
                    <a:lnTo>
                      <a:pt x="0" y="30"/>
                    </a:lnTo>
                    <a:lnTo>
                      <a:pt x="38" y="42"/>
                    </a:lnTo>
                    <a:lnTo>
                      <a:pt x="2" y="59"/>
                    </a:lnTo>
                    <a:lnTo>
                      <a:pt x="6" y="63"/>
                    </a:lnTo>
                    <a:lnTo>
                      <a:pt x="40" y="44"/>
                    </a:lnTo>
                    <a:lnTo>
                      <a:pt x="27" y="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7" name="Freeform 143"/>
              <p:cNvSpPr>
                <a:spLocks/>
              </p:cNvSpPr>
              <p:nvPr/>
            </p:nvSpPr>
            <p:spPr bwMode="auto">
              <a:xfrm>
                <a:off x="3345" y="1700"/>
                <a:ext cx="84" cy="84"/>
              </a:xfrm>
              <a:custGeom>
                <a:avLst/>
                <a:gdLst>
                  <a:gd name="T0" fmla="*/ 27 w 84"/>
                  <a:gd name="T1" fmla="*/ 82 h 84"/>
                  <a:gd name="T2" fmla="*/ 32 w 84"/>
                  <a:gd name="T3" fmla="*/ 84 h 84"/>
                  <a:gd name="T4" fmla="*/ 42 w 84"/>
                  <a:gd name="T5" fmla="*/ 46 h 84"/>
                  <a:gd name="T6" fmla="*/ 59 w 84"/>
                  <a:gd name="T7" fmla="*/ 82 h 84"/>
                  <a:gd name="T8" fmla="*/ 65 w 84"/>
                  <a:gd name="T9" fmla="*/ 80 h 84"/>
                  <a:gd name="T10" fmla="*/ 46 w 84"/>
                  <a:gd name="T11" fmla="*/ 44 h 84"/>
                  <a:gd name="T12" fmla="*/ 82 w 84"/>
                  <a:gd name="T13" fmla="*/ 59 h 84"/>
                  <a:gd name="T14" fmla="*/ 84 w 84"/>
                  <a:gd name="T15" fmla="*/ 53 h 84"/>
                  <a:gd name="T16" fmla="*/ 46 w 84"/>
                  <a:gd name="T17" fmla="*/ 42 h 84"/>
                  <a:gd name="T18" fmla="*/ 82 w 84"/>
                  <a:gd name="T19" fmla="*/ 24 h 84"/>
                  <a:gd name="T20" fmla="*/ 80 w 84"/>
                  <a:gd name="T21" fmla="*/ 19 h 84"/>
                  <a:gd name="T22" fmla="*/ 46 w 84"/>
                  <a:gd name="T23" fmla="*/ 38 h 84"/>
                  <a:gd name="T24" fmla="*/ 59 w 84"/>
                  <a:gd name="T25" fmla="*/ 1 h 84"/>
                  <a:gd name="T26" fmla="*/ 54 w 84"/>
                  <a:gd name="T27" fmla="*/ 0 h 84"/>
                  <a:gd name="T28" fmla="*/ 42 w 84"/>
                  <a:gd name="T29" fmla="*/ 38 h 84"/>
                  <a:gd name="T30" fmla="*/ 25 w 84"/>
                  <a:gd name="T31" fmla="*/ 1 h 84"/>
                  <a:gd name="T32" fmla="*/ 21 w 84"/>
                  <a:gd name="T33" fmla="*/ 3 h 84"/>
                  <a:gd name="T34" fmla="*/ 40 w 84"/>
                  <a:gd name="T35" fmla="*/ 40 h 84"/>
                  <a:gd name="T36" fmla="*/ 2 w 84"/>
                  <a:gd name="T37" fmla="*/ 26 h 84"/>
                  <a:gd name="T38" fmla="*/ 0 w 84"/>
                  <a:gd name="T39" fmla="*/ 30 h 84"/>
                  <a:gd name="T40" fmla="*/ 38 w 84"/>
                  <a:gd name="T41" fmla="*/ 42 h 84"/>
                  <a:gd name="T42" fmla="*/ 2 w 84"/>
                  <a:gd name="T43" fmla="*/ 59 h 84"/>
                  <a:gd name="T44" fmla="*/ 6 w 84"/>
                  <a:gd name="T45" fmla="*/ 63 h 84"/>
                  <a:gd name="T46" fmla="*/ 40 w 84"/>
                  <a:gd name="T47" fmla="*/ 44 h 84"/>
                  <a:gd name="T48" fmla="*/ 27 w 84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27" y="82"/>
                    </a:moveTo>
                    <a:lnTo>
                      <a:pt x="32" y="84"/>
                    </a:lnTo>
                    <a:lnTo>
                      <a:pt x="42" y="46"/>
                    </a:lnTo>
                    <a:lnTo>
                      <a:pt x="59" y="82"/>
                    </a:lnTo>
                    <a:lnTo>
                      <a:pt x="65" y="80"/>
                    </a:lnTo>
                    <a:lnTo>
                      <a:pt x="46" y="44"/>
                    </a:lnTo>
                    <a:lnTo>
                      <a:pt x="82" y="59"/>
                    </a:lnTo>
                    <a:lnTo>
                      <a:pt x="84" y="53"/>
                    </a:lnTo>
                    <a:lnTo>
                      <a:pt x="46" y="42"/>
                    </a:lnTo>
                    <a:lnTo>
                      <a:pt x="82" y="24"/>
                    </a:lnTo>
                    <a:lnTo>
                      <a:pt x="80" y="19"/>
                    </a:lnTo>
                    <a:lnTo>
                      <a:pt x="46" y="38"/>
                    </a:lnTo>
                    <a:lnTo>
                      <a:pt x="59" y="1"/>
                    </a:lnTo>
                    <a:lnTo>
                      <a:pt x="54" y="0"/>
                    </a:lnTo>
                    <a:lnTo>
                      <a:pt x="42" y="38"/>
                    </a:lnTo>
                    <a:lnTo>
                      <a:pt x="25" y="1"/>
                    </a:lnTo>
                    <a:lnTo>
                      <a:pt x="21" y="3"/>
                    </a:lnTo>
                    <a:lnTo>
                      <a:pt x="40" y="40"/>
                    </a:lnTo>
                    <a:lnTo>
                      <a:pt x="2" y="26"/>
                    </a:lnTo>
                    <a:lnTo>
                      <a:pt x="0" y="30"/>
                    </a:lnTo>
                    <a:lnTo>
                      <a:pt x="38" y="42"/>
                    </a:lnTo>
                    <a:lnTo>
                      <a:pt x="2" y="59"/>
                    </a:lnTo>
                    <a:lnTo>
                      <a:pt x="6" y="63"/>
                    </a:lnTo>
                    <a:lnTo>
                      <a:pt x="40" y="44"/>
                    </a:lnTo>
                    <a:lnTo>
                      <a:pt x="27" y="8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8" name="Freeform 144"/>
              <p:cNvSpPr>
                <a:spLocks/>
              </p:cNvSpPr>
              <p:nvPr/>
            </p:nvSpPr>
            <p:spPr bwMode="auto">
              <a:xfrm>
                <a:off x="3913" y="1634"/>
                <a:ext cx="84" cy="87"/>
              </a:xfrm>
              <a:custGeom>
                <a:avLst/>
                <a:gdLst>
                  <a:gd name="T0" fmla="*/ 59 w 84"/>
                  <a:gd name="T1" fmla="*/ 85 h 87"/>
                  <a:gd name="T2" fmla="*/ 54 w 84"/>
                  <a:gd name="T3" fmla="*/ 87 h 87"/>
                  <a:gd name="T4" fmla="*/ 42 w 84"/>
                  <a:gd name="T5" fmla="*/ 46 h 87"/>
                  <a:gd name="T6" fmla="*/ 25 w 84"/>
                  <a:gd name="T7" fmla="*/ 83 h 87"/>
                  <a:gd name="T8" fmla="*/ 19 w 84"/>
                  <a:gd name="T9" fmla="*/ 81 h 87"/>
                  <a:gd name="T10" fmla="*/ 40 w 84"/>
                  <a:gd name="T11" fmla="*/ 46 h 87"/>
                  <a:gd name="T12" fmla="*/ 2 w 84"/>
                  <a:gd name="T13" fmla="*/ 60 h 87"/>
                  <a:gd name="T14" fmla="*/ 0 w 84"/>
                  <a:gd name="T15" fmla="*/ 54 h 87"/>
                  <a:gd name="T16" fmla="*/ 38 w 84"/>
                  <a:gd name="T17" fmla="*/ 43 h 87"/>
                  <a:gd name="T18" fmla="*/ 2 w 84"/>
                  <a:gd name="T19" fmla="*/ 25 h 87"/>
                  <a:gd name="T20" fmla="*/ 6 w 84"/>
                  <a:gd name="T21" fmla="*/ 20 h 87"/>
                  <a:gd name="T22" fmla="*/ 40 w 84"/>
                  <a:gd name="T23" fmla="*/ 39 h 87"/>
                  <a:gd name="T24" fmla="*/ 25 w 84"/>
                  <a:gd name="T25" fmla="*/ 2 h 87"/>
                  <a:gd name="T26" fmla="*/ 31 w 84"/>
                  <a:gd name="T27" fmla="*/ 0 h 87"/>
                  <a:gd name="T28" fmla="*/ 42 w 84"/>
                  <a:gd name="T29" fmla="*/ 39 h 87"/>
                  <a:gd name="T30" fmla="*/ 59 w 84"/>
                  <a:gd name="T31" fmla="*/ 2 h 87"/>
                  <a:gd name="T32" fmla="*/ 65 w 84"/>
                  <a:gd name="T33" fmla="*/ 4 h 87"/>
                  <a:gd name="T34" fmla="*/ 44 w 84"/>
                  <a:gd name="T35" fmla="*/ 41 h 87"/>
                  <a:gd name="T36" fmla="*/ 82 w 84"/>
                  <a:gd name="T37" fmla="*/ 27 h 87"/>
                  <a:gd name="T38" fmla="*/ 84 w 84"/>
                  <a:gd name="T39" fmla="*/ 31 h 87"/>
                  <a:gd name="T40" fmla="*/ 46 w 84"/>
                  <a:gd name="T41" fmla="*/ 43 h 87"/>
                  <a:gd name="T42" fmla="*/ 82 w 84"/>
                  <a:gd name="T43" fmla="*/ 60 h 87"/>
                  <a:gd name="T44" fmla="*/ 80 w 84"/>
                  <a:gd name="T45" fmla="*/ 64 h 87"/>
                  <a:gd name="T46" fmla="*/ 44 w 84"/>
                  <a:gd name="T47" fmla="*/ 46 h 87"/>
                  <a:gd name="T48" fmla="*/ 59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9" y="85"/>
                    </a:moveTo>
                    <a:lnTo>
                      <a:pt x="54" y="87"/>
                    </a:lnTo>
                    <a:lnTo>
                      <a:pt x="42" y="46"/>
                    </a:lnTo>
                    <a:lnTo>
                      <a:pt x="25" y="83"/>
                    </a:lnTo>
                    <a:lnTo>
                      <a:pt x="19" y="81"/>
                    </a:lnTo>
                    <a:lnTo>
                      <a:pt x="40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8" y="43"/>
                    </a:lnTo>
                    <a:lnTo>
                      <a:pt x="2" y="25"/>
                    </a:lnTo>
                    <a:lnTo>
                      <a:pt x="6" y="20"/>
                    </a:lnTo>
                    <a:lnTo>
                      <a:pt x="40" y="39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2" y="39"/>
                    </a:lnTo>
                    <a:lnTo>
                      <a:pt x="59" y="2"/>
                    </a:lnTo>
                    <a:lnTo>
                      <a:pt x="65" y="4"/>
                    </a:lnTo>
                    <a:lnTo>
                      <a:pt x="44" y="41"/>
                    </a:lnTo>
                    <a:lnTo>
                      <a:pt x="82" y="27"/>
                    </a:lnTo>
                    <a:lnTo>
                      <a:pt x="84" y="31"/>
                    </a:lnTo>
                    <a:lnTo>
                      <a:pt x="46" y="43"/>
                    </a:lnTo>
                    <a:lnTo>
                      <a:pt x="82" y="60"/>
                    </a:lnTo>
                    <a:lnTo>
                      <a:pt x="80" y="64"/>
                    </a:lnTo>
                    <a:lnTo>
                      <a:pt x="44" y="46"/>
                    </a:lnTo>
                    <a:lnTo>
                      <a:pt x="59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9" name="Freeform 145"/>
              <p:cNvSpPr>
                <a:spLocks/>
              </p:cNvSpPr>
              <p:nvPr/>
            </p:nvSpPr>
            <p:spPr bwMode="auto">
              <a:xfrm>
                <a:off x="3913" y="1634"/>
                <a:ext cx="84" cy="87"/>
              </a:xfrm>
              <a:custGeom>
                <a:avLst/>
                <a:gdLst>
                  <a:gd name="T0" fmla="*/ 59 w 84"/>
                  <a:gd name="T1" fmla="*/ 85 h 87"/>
                  <a:gd name="T2" fmla="*/ 54 w 84"/>
                  <a:gd name="T3" fmla="*/ 87 h 87"/>
                  <a:gd name="T4" fmla="*/ 42 w 84"/>
                  <a:gd name="T5" fmla="*/ 46 h 87"/>
                  <a:gd name="T6" fmla="*/ 25 w 84"/>
                  <a:gd name="T7" fmla="*/ 83 h 87"/>
                  <a:gd name="T8" fmla="*/ 19 w 84"/>
                  <a:gd name="T9" fmla="*/ 81 h 87"/>
                  <a:gd name="T10" fmla="*/ 40 w 84"/>
                  <a:gd name="T11" fmla="*/ 46 h 87"/>
                  <a:gd name="T12" fmla="*/ 2 w 84"/>
                  <a:gd name="T13" fmla="*/ 60 h 87"/>
                  <a:gd name="T14" fmla="*/ 0 w 84"/>
                  <a:gd name="T15" fmla="*/ 54 h 87"/>
                  <a:gd name="T16" fmla="*/ 38 w 84"/>
                  <a:gd name="T17" fmla="*/ 43 h 87"/>
                  <a:gd name="T18" fmla="*/ 2 w 84"/>
                  <a:gd name="T19" fmla="*/ 25 h 87"/>
                  <a:gd name="T20" fmla="*/ 6 w 84"/>
                  <a:gd name="T21" fmla="*/ 20 h 87"/>
                  <a:gd name="T22" fmla="*/ 40 w 84"/>
                  <a:gd name="T23" fmla="*/ 39 h 87"/>
                  <a:gd name="T24" fmla="*/ 25 w 84"/>
                  <a:gd name="T25" fmla="*/ 2 h 87"/>
                  <a:gd name="T26" fmla="*/ 31 w 84"/>
                  <a:gd name="T27" fmla="*/ 0 h 87"/>
                  <a:gd name="T28" fmla="*/ 42 w 84"/>
                  <a:gd name="T29" fmla="*/ 39 h 87"/>
                  <a:gd name="T30" fmla="*/ 59 w 84"/>
                  <a:gd name="T31" fmla="*/ 2 h 87"/>
                  <a:gd name="T32" fmla="*/ 65 w 84"/>
                  <a:gd name="T33" fmla="*/ 4 h 87"/>
                  <a:gd name="T34" fmla="*/ 44 w 84"/>
                  <a:gd name="T35" fmla="*/ 41 h 87"/>
                  <a:gd name="T36" fmla="*/ 82 w 84"/>
                  <a:gd name="T37" fmla="*/ 27 h 87"/>
                  <a:gd name="T38" fmla="*/ 84 w 84"/>
                  <a:gd name="T39" fmla="*/ 31 h 87"/>
                  <a:gd name="T40" fmla="*/ 46 w 84"/>
                  <a:gd name="T41" fmla="*/ 43 h 87"/>
                  <a:gd name="T42" fmla="*/ 82 w 84"/>
                  <a:gd name="T43" fmla="*/ 60 h 87"/>
                  <a:gd name="T44" fmla="*/ 80 w 84"/>
                  <a:gd name="T45" fmla="*/ 64 h 87"/>
                  <a:gd name="T46" fmla="*/ 44 w 84"/>
                  <a:gd name="T47" fmla="*/ 46 h 87"/>
                  <a:gd name="T48" fmla="*/ 59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9" y="85"/>
                    </a:moveTo>
                    <a:lnTo>
                      <a:pt x="54" y="87"/>
                    </a:lnTo>
                    <a:lnTo>
                      <a:pt x="42" y="46"/>
                    </a:lnTo>
                    <a:lnTo>
                      <a:pt x="25" y="83"/>
                    </a:lnTo>
                    <a:lnTo>
                      <a:pt x="19" y="81"/>
                    </a:lnTo>
                    <a:lnTo>
                      <a:pt x="40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8" y="43"/>
                    </a:lnTo>
                    <a:lnTo>
                      <a:pt x="2" y="25"/>
                    </a:lnTo>
                    <a:lnTo>
                      <a:pt x="6" y="20"/>
                    </a:lnTo>
                    <a:lnTo>
                      <a:pt x="40" y="39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2" y="39"/>
                    </a:lnTo>
                    <a:lnTo>
                      <a:pt x="59" y="2"/>
                    </a:lnTo>
                    <a:lnTo>
                      <a:pt x="65" y="4"/>
                    </a:lnTo>
                    <a:lnTo>
                      <a:pt x="44" y="41"/>
                    </a:lnTo>
                    <a:lnTo>
                      <a:pt x="82" y="27"/>
                    </a:lnTo>
                    <a:lnTo>
                      <a:pt x="84" y="31"/>
                    </a:lnTo>
                    <a:lnTo>
                      <a:pt x="46" y="43"/>
                    </a:lnTo>
                    <a:lnTo>
                      <a:pt x="82" y="60"/>
                    </a:lnTo>
                    <a:lnTo>
                      <a:pt x="80" y="64"/>
                    </a:lnTo>
                    <a:lnTo>
                      <a:pt x="44" y="46"/>
                    </a:lnTo>
                    <a:lnTo>
                      <a:pt x="59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0" name="Freeform 146"/>
              <p:cNvSpPr>
                <a:spLocks/>
              </p:cNvSpPr>
              <p:nvPr/>
            </p:nvSpPr>
            <p:spPr bwMode="auto">
              <a:xfrm>
                <a:off x="3410" y="1627"/>
                <a:ext cx="84" cy="86"/>
              </a:xfrm>
              <a:custGeom>
                <a:avLst/>
                <a:gdLst>
                  <a:gd name="T0" fmla="*/ 27 w 84"/>
                  <a:gd name="T1" fmla="*/ 84 h 86"/>
                  <a:gd name="T2" fmla="*/ 33 w 84"/>
                  <a:gd name="T3" fmla="*/ 86 h 86"/>
                  <a:gd name="T4" fmla="*/ 42 w 84"/>
                  <a:gd name="T5" fmla="*/ 46 h 86"/>
                  <a:gd name="T6" fmla="*/ 60 w 84"/>
                  <a:gd name="T7" fmla="*/ 82 h 86"/>
                  <a:gd name="T8" fmla="*/ 65 w 84"/>
                  <a:gd name="T9" fmla="*/ 80 h 86"/>
                  <a:gd name="T10" fmla="*/ 46 w 84"/>
                  <a:gd name="T11" fmla="*/ 46 h 86"/>
                  <a:gd name="T12" fmla="*/ 83 w 84"/>
                  <a:gd name="T13" fmla="*/ 59 h 86"/>
                  <a:gd name="T14" fmla="*/ 84 w 84"/>
                  <a:gd name="T15" fmla="*/ 53 h 86"/>
                  <a:gd name="T16" fmla="*/ 46 w 84"/>
                  <a:gd name="T17" fmla="*/ 42 h 86"/>
                  <a:gd name="T18" fmla="*/ 83 w 84"/>
                  <a:gd name="T19" fmla="*/ 25 h 86"/>
                  <a:gd name="T20" fmla="*/ 81 w 84"/>
                  <a:gd name="T21" fmla="*/ 19 h 86"/>
                  <a:gd name="T22" fmla="*/ 46 w 84"/>
                  <a:gd name="T23" fmla="*/ 40 h 86"/>
                  <a:gd name="T24" fmla="*/ 60 w 84"/>
                  <a:gd name="T25" fmla="*/ 2 h 86"/>
                  <a:gd name="T26" fmla="*/ 54 w 84"/>
                  <a:gd name="T27" fmla="*/ 0 h 86"/>
                  <a:gd name="T28" fmla="*/ 42 w 84"/>
                  <a:gd name="T29" fmla="*/ 38 h 86"/>
                  <a:gd name="T30" fmla="*/ 25 w 84"/>
                  <a:gd name="T31" fmla="*/ 2 h 86"/>
                  <a:gd name="T32" fmla="*/ 21 w 84"/>
                  <a:gd name="T33" fmla="*/ 5 h 86"/>
                  <a:gd name="T34" fmla="*/ 40 w 84"/>
                  <a:gd name="T35" fmla="*/ 40 h 86"/>
                  <a:gd name="T36" fmla="*/ 2 w 84"/>
                  <a:gd name="T37" fmla="*/ 27 h 86"/>
                  <a:gd name="T38" fmla="*/ 0 w 84"/>
                  <a:gd name="T39" fmla="*/ 32 h 86"/>
                  <a:gd name="T40" fmla="*/ 38 w 84"/>
                  <a:gd name="T41" fmla="*/ 44 h 86"/>
                  <a:gd name="T42" fmla="*/ 2 w 84"/>
                  <a:gd name="T43" fmla="*/ 59 h 86"/>
                  <a:gd name="T44" fmla="*/ 6 w 84"/>
                  <a:gd name="T45" fmla="*/ 65 h 86"/>
                  <a:gd name="T46" fmla="*/ 40 w 84"/>
                  <a:gd name="T47" fmla="*/ 46 h 86"/>
                  <a:gd name="T48" fmla="*/ 27 w 84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27" y="84"/>
                    </a:moveTo>
                    <a:lnTo>
                      <a:pt x="33" y="86"/>
                    </a:lnTo>
                    <a:lnTo>
                      <a:pt x="42" y="46"/>
                    </a:lnTo>
                    <a:lnTo>
                      <a:pt x="60" y="82"/>
                    </a:lnTo>
                    <a:lnTo>
                      <a:pt x="65" y="80"/>
                    </a:lnTo>
                    <a:lnTo>
                      <a:pt x="46" y="46"/>
                    </a:lnTo>
                    <a:lnTo>
                      <a:pt x="83" y="59"/>
                    </a:lnTo>
                    <a:lnTo>
                      <a:pt x="84" y="53"/>
                    </a:lnTo>
                    <a:lnTo>
                      <a:pt x="46" y="42"/>
                    </a:lnTo>
                    <a:lnTo>
                      <a:pt x="83" y="25"/>
                    </a:lnTo>
                    <a:lnTo>
                      <a:pt x="81" y="19"/>
                    </a:lnTo>
                    <a:lnTo>
                      <a:pt x="46" y="40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21" y="5"/>
                    </a:lnTo>
                    <a:lnTo>
                      <a:pt x="40" y="40"/>
                    </a:lnTo>
                    <a:lnTo>
                      <a:pt x="2" y="27"/>
                    </a:lnTo>
                    <a:lnTo>
                      <a:pt x="0" y="32"/>
                    </a:lnTo>
                    <a:lnTo>
                      <a:pt x="38" y="44"/>
                    </a:lnTo>
                    <a:lnTo>
                      <a:pt x="2" y="59"/>
                    </a:lnTo>
                    <a:lnTo>
                      <a:pt x="6" y="65"/>
                    </a:lnTo>
                    <a:lnTo>
                      <a:pt x="40" y="46"/>
                    </a:lnTo>
                    <a:lnTo>
                      <a:pt x="27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1" name="Freeform 147"/>
              <p:cNvSpPr>
                <a:spLocks/>
              </p:cNvSpPr>
              <p:nvPr/>
            </p:nvSpPr>
            <p:spPr bwMode="auto">
              <a:xfrm>
                <a:off x="3410" y="1627"/>
                <a:ext cx="84" cy="86"/>
              </a:xfrm>
              <a:custGeom>
                <a:avLst/>
                <a:gdLst>
                  <a:gd name="T0" fmla="*/ 27 w 84"/>
                  <a:gd name="T1" fmla="*/ 84 h 86"/>
                  <a:gd name="T2" fmla="*/ 33 w 84"/>
                  <a:gd name="T3" fmla="*/ 86 h 86"/>
                  <a:gd name="T4" fmla="*/ 42 w 84"/>
                  <a:gd name="T5" fmla="*/ 46 h 86"/>
                  <a:gd name="T6" fmla="*/ 60 w 84"/>
                  <a:gd name="T7" fmla="*/ 82 h 86"/>
                  <a:gd name="T8" fmla="*/ 65 w 84"/>
                  <a:gd name="T9" fmla="*/ 80 h 86"/>
                  <a:gd name="T10" fmla="*/ 46 w 84"/>
                  <a:gd name="T11" fmla="*/ 46 h 86"/>
                  <a:gd name="T12" fmla="*/ 83 w 84"/>
                  <a:gd name="T13" fmla="*/ 59 h 86"/>
                  <a:gd name="T14" fmla="*/ 84 w 84"/>
                  <a:gd name="T15" fmla="*/ 53 h 86"/>
                  <a:gd name="T16" fmla="*/ 46 w 84"/>
                  <a:gd name="T17" fmla="*/ 42 h 86"/>
                  <a:gd name="T18" fmla="*/ 83 w 84"/>
                  <a:gd name="T19" fmla="*/ 25 h 86"/>
                  <a:gd name="T20" fmla="*/ 81 w 84"/>
                  <a:gd name="T21" fmla="*/ 19 h 86"/>
                  <a:gd name="T22" fmla="*/ 46 w 84"/>
                  <a:gd name="T23" fmla="*/ 40 h 86"/>
                  <a:gd name="T24" fmla="*/ 60 w 84"/>
                  <a:gd name="T25" fmla="*/ 2 h 86"/>
                  <a:gd name="T26" fmla="*/ 54 w 84"/>
                  <a:gd name="T27" fmla="*/ 0 h 86"/>
                  <a:gd name="T28" fmla="*/ 42 w 84"/>
                  <a:gd name="T29" fmla="*/ 38 h 86"/>
                  <a:gd name="T30" fmla="*/ 25 w 84"/>
                  <a:gd name="T31" fmla="*/ 2 h 86"/>
                  <a:gd name="T32" fmla="*/ 21 w 84"/>
                  <a:gd name="T33" fmla="*/ 5 h 86"/>
                  <a:gd name="T34" fmla="*/ 40 w 84"/>
                  <a:gd name="T35" fmla="*/ 40 h 86"/>
                  <a:gd name="T36" fmla="*/ 2 w 84"/>
                  <a:gd name="T37" fmla="*/ 27 h 86"/>
                  <a:gd name="T38" fmla="*/ 0 w 84"/>
                  <a:gd name="T39" fmla="*/ 32 h 86"/>
                  <a:gd name="T40" fmla="*/ 38 w 84"/>
                  <a:gd name="T41" fmla="*/ 44 h 86"/>
                  <a:gd name="T42" fmla="*/ 2 w 84"/>
                  <a:gd name="T43" fmla="*/ 59 h 86"/>
                  <a:gd name="T44" fmla="*/ 6 w 84"/>
                  <a:gd name="T45" fmla="*/ 65 h 86"/>
                  <a:gd name="T46" fmla="*/ 40 w 84"/>
                  <a:gd name="T47" fmla="*/ 46 h 86"/>
                  <a:gd name="T48" fmla="*/ 27 w 84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27" y="84"/>
                    </a:moveTo>
                    <a:lnTo>
                      <a:pt x="33" y="86"/>
                    </a:lnTo>
                    <a:lnTo>
                      <a:pt x="42" y="46"/>
                    </a:lnTo>
                    <a:lnTo>
                      <a:pt x="60" y="82"/>
                    </a:lnTo>
                    <a:lnTo>
                      <a:pt x="65" y="80"/>
                    </a:lnTo>
                    <a:lnTo>
                      <a:pt x="46" y="46"/>
                    </a:lnTo>
                    <a:lnTo>
                      <a:pt x="83" y="59"/>
                    </a:lnTo>
                    <a:lnTo>
                      <a:pt x="84" y="53"/>
                    </a:lnTo>
                    <a:lnTo>
                      <a:pt x="46" y="42"/>
                    </a:lnTo>
                    <a:lnTo>
                      <a:pt x="83" y="25"/>
                    </a:lnTo>
                    <a:lnTo>
                      <a:pt x="81" y="19"/>
                    </a:lnTo>
                    <a:lnTo>
                      <a:pt x="46" y="40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21" y="5"/>
                    </a:lnTo>
                    <a:lnTo>
                      <a:pt x="40" y="40"/>
                    </a:lnTo>
                    <a:lnTo>
                      <a:pt x="2" y="27"/>
                    </a:lnTo>
                    <a:lnTo>
                      <a:pt x="0" y="32"/>
                    </a:lnTo>
                    <a:lnTo>
                      <a:pt x="38" y="44"/>
                    </a:lnTo>
                    <a:lnTo>
                      <a:pt x="2" y="59"/>
                    </a:lnTo>
                    <a:lnTo>
                      <a:pt x="6" y="65"/>
                    </a:lnTo>
                    <a:lnTo>
                      <a:pt x="40" y="46"/>
                    </a:lnTo>
                    <a:lnTo>
                      <a:pt x="27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2" name="Freeform 148"/>
              <p:cNvSpPr>
                <a:spLocks/>
              </p:cNvSpPr>
              <p:nvPr/>
            </p:nvSpPr>
            <p:spPr bwMode="auto">
              <a:xfrm>
                <a:off x="3876" y="1794"/>
                <a:ext cx="85" cy="84"/>
              </a:xfrm>
              <a:custGeom>
                <a:avLst/>
                <a:gdLst>
                  <a:gd name="T0" fmla="*/ 60 w 85"/>
                  <a:gd name="T1" fmla="*/ 82 h 84"/>
                  <a:gd name="T2" fmla="*/ 54 w 85"/>
                  <a:gd name="T3" fmla="*/ 84 h 84"/>
                  <a:gd name="T4" fmla="*/ 43 w 85"/>
                  <a:gd name="T5" fmla="*/ 46 h 84"/>
                  <a:gd name="T6" fmla="*/ 25 w 85"/>
                  <a:gd name="T7" fmla="*/ 82 h 84"/>
                  <a:gd name="T8" fmla="*/ 21 w 85"/>
                  <a:gd name="T9" fmla="*/ 80 h 84"/>
                  <a:gd name="T10" fmla="*/ 41 w 85"/>
                  <a:gd name="T11" fmla="*/ 44 h 84"/>
                  <a:gd name="T12" fmla="*/ 2 w 85"/>
                  <a:gd name="T13" fmla="*/ 57 h 84"/>
                  <a:gd name="T14" fmla="*/ 0 w 85"/>
                  <a:gd name="T15" fmla="*/ 53 h 84"/>
                  <a:gd name="T16" fmla="*/ 39 w 85"/>
                  <a:gd name="T17" fmla="*/ 42 h 84"/>
                  <a:gd name="T18" fmla="*/ 4 w 85"/>
                  <a:gd name="T19" fmla="*/ 25 h 84"/>
                  <a:gd name="T20" fmla="*/ 6 w 85"/>
                  <a:gd name="T21" fmla="*/ 19 h 84"/>
                  <a:gd name="T22" fmla="*/ 41 w 85"/>
                  <a:gd name="T23" fmla="*/ 38 h 84"/>
                  <a:gd name="T24" fmla="*/ 27 w 85"/>
                  <a:gd name="T25" fmla="*/ 1 h 84"/>
                  <a:gd name="T26" fmla="*/ 31 w 85"/>
                  <a:gd name="T27" fmla="*/ 0 h 84"/>
                  <a:gd name="T28" fmla="*/ 43 w 85"/>
                  <a:gd name="T29" fmla="*/ 38 h 84"/>
                  <a:gd name="T30" fmla="*/ 60 w 85"/>
                  <a:gd name="T31" fmla="*/ 1 h 84"/>
                  <a:gd name="T32" fmla="*/ 66 w 85"/>
                  <a:gd name="T33" fmla="*/ 3 h 84"/>
                  <a:gd name="T34" fmla="*/ 46 w 85"/>
                  <a:gd name="T35" fmla="*/ 40 h 84"/>
                  <a:gd name="T36" fmla="*/ 83 w 85"/>
                  <a:gd name="T37" fmla="*/ 26 h 84"/>
                  <a:gd name="T38" fmla="*/ 85 w 85"/>
                  <a:gd name="T39" fmla="*/ 30 h 84"/>
                  <a:gd name="T40" fmla="*/ 46 w 85"/>
                  <a:gd name="T41" fmla="*/ 42 h 84"/>
                  <a:gd name="T42" fmla="*/ 83 w 85"/>
                  <a:gd name="T43" fmla="*/ 59 h 84"/>
                  <a:gd name="T44" fmla="*/ 81 w 85"/>
                  <a:gd name="T45" fmla="*/ 63 h 84"/>
                  <a:gd name="T46" fmla="*/ 45 w 85"/>
                  <a:gd name="T47" fmla="*/ 44 h 84"/>
                  <a:gd name="T48" fmla="*/ 60 w 85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4">
                    <a:moveTo>
                      <a:pt x="60" y="82"/>
                    </a:moveTo>
                    <a:lnTo>
                      <a:pt x="54" y="84"/>
                    </a:lnTo>
                    <a:lnTo>
                      <a:pt x="43" y="46"/>
                    </a:lnTo>
                    <a:lnTo>
                      <a:pt x="25" y="82"/>
                    </a:lnTo>
                    <a:lnTo>
                      <a:pt x="21" y="80"/>
                    </a:lnTo>
                    <a:lnTo>
                      <a:pt x="41" y="44"/>
                    </a:lnTo>
                    <a:lnTo>
                      <a:pt x="2" y="57"/>
                    </a:lnTo>
                    <a:lnTo>
                      <a:pt x="0" y="53"/>
                    </a:lnTo>
                    <a:lnTo>
                      <a:pt x="39" y="42"/>
                    </a:lnTo>
                    <a:lnTo>
                      <a:pt x="4" y="25"/>
                    </a:lnTo>
                    <a:lnTo>
                      <a:pt x="6" y="19"/>
                    </a:lnTo>
                    <a:lnTo>
                      <a:pt x="41" y="38"/>
                    </a:lnTo>
                    <a:lnTo>
                      <a:pt x="27" y="1"/>
                    </a:lnTo>
                    <a:lnTo>
                      <a:pt x="31" y="0"/>
                    </a:lnTo>
                    <a:lnTo>
                      <a:pt x="43" y="38"/>
                    </a:lnTo>
                    <a:lnTo>
                      <a:pt x="60" y="1"/>
                    </a:lnTo>
                    <a:lnTo>
                      <a:pt x="66" y="3"/>
                    </a:lnTo>
                    <a:lnTo>
                      <a:pt x="46" y="40"/>
                    </a:lnTo>
                    <a:lnTo>
                      <a:pt x="83" y="26"/>
                    </a:lnTo>
                    <a:lnTo>
                      <a:pt x="85" y="30"/>
                    </a:lnTo>
                    <a:lnTo>
                      <a:pt x="46" y="42"/>
                    </a:lnTo>
                    <a:lnTo>
                      <a:pt x="83" y="59"/>
                    </a:lnTo>
                    <a:lnTo>
                      <a:pt x="81" y="63"/>
                    </a:lnTo>
                    <a:lnTo>
                      <a:pt x="45" y="44"/>
                    </a:lnTo>
                    <a:lnTo>
                      <a:pt x="60" y="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3" name="Freeform 149"/>
              <p:cNvSpPr>
                <a:spLocks/>
              </p:cNvSpPr>
              <p:nvPr/>
            </p:nvSpPr>
            <p:spPr bwMode="auto">
              <a:xfrm>
                <a:off x="3876" y="1794"/>
                <a:ext cx="85" cy="84"/>
              </a:xfrm>
              <a:custGeom>
                <a:avLst/>
                <a:gdLst>
                  <a:gd name="T0" fmla="*/ 60 w 85"/>
                  <a:gd name="T1" fmla="*/ 82 h 84"/>
                  <a:gd name="T2" fmla="*/ 54 w 85"/>
                  <a:gd name="T3" fmla="*/ 84 h 84"/>
                  <a:gd name="T4" fmla="*/ 43 w 85"/>
                  <a:gd name="T5" fmla="*/ 46 h 84"/>
                  <a:gd name="T6" fmla="*/ 25 w 85"/>
                  <a:gd name="T7" fmla="*/ 82 h 84"/>
                  <a:gd name="T8" fmla="*/ 21 w 85"/>
                  <a:gd name="T9" fmla="*/ 80 h 84"/>
                  <a:gd name="T10" fmla="*/ 41 w 85"/>
                  <a:gd name="T11" fmla="*/ 44 h 84"/>
                  <a:gd name="T12" fmla="*/ 2 w 85"/>
                  <a:gd name="T13" fmla="*/ 57 h 84"/>
                  <a:gd name="T14" fmla="*/ 0 w 85"/>
                  <a:gd name="T15" fmla="*/ 53 h 84"/>
                  <a:gd name="T16" fmla="*/ 39 w 85"/>
                  <a:gd name="T17" fmla="*/ 42 h 84"/>
                  <a:gd name="T18" fmla="*/ 4 w 85"/>
                  <a:gd name="T19" fmla="*/ 25 h 84"/>
                  <a:gd name="T20" fmla="*/ 6 w 85"/>
                  <a:gd name="T21" fmla="*/ 19 h 84"/>
                  <a:gd name="T22" fmla="*/ 41 w 85"/>
                  <a:gd name="T23" fmla="*/ 38 h 84"/>
                  <a:gd name="T24" fmla="*/ 27 w 85"/>
                  <a:gd name="T25" fmla="*/ 1 h 84"/>
                  <a:gd name="T26" fmla="*/ 31 w 85"/>
                  <a:gd name="T27" fmla="*/ 0 h 84"/>
                  <a:gd name="T28" fmla="*/ 43 w 85"/>
                  <a:gd name="T29" fmla="*/ 38 h 84"/>
                  <a:gd name="T30" fmla="*/ 60 w 85"/>
                  <a:gd name="T31" fmla="*/ 1 h 84"/>
                  <a:gd name="T32" fmla="*/ 66 w 85"/>
                  <a:gd name="T33" fmla="*/ 3 h 84"/>
                  <a:gd name="T34" fmla="*/ 46 w 85"/>
                  <a:gd name="T35" fmla="*/ 40 h 84"/>
                  <a:gd name="T36" fmla="*/ 83 w 85"/>
                  <a:gd name="T37" fmla="*/ 26 h 84"/>
                  <a:gd name="T38" fmla="*/ 85 w 85"/>
                  <a:gd name="T39" fmla="*/ 30 h 84"/>
                  <a:gd name="T40" fmla="*/ 46 w 85"/>
                  <a:gd name="T41" fmla="*/ 42 h 84"/>
                  <a:gd name="T42" fmla="*/ 83 w 85"/>
                  <a:gd name="T43" fmla="*/ 59 h 84"/>
                  <a:gd name="T44" fmla="*/ 81 w 85"/>
                  <a:gd name="T45" fmla="*/ 63 h 84"/>
                  <a:gd name="T46" fmla="*/ 45 w 85"/>
                  <a:gd name="T47" fmla="*/ 44 h 84"/>
                  <a:gd name="T48" fmla="*/ 60 w 85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4">
                    <a:moveTo>
                      <a:pt x="60" y="82"/>
                    </a:moveTo>
                    <a:lnTo>
                      <a:pt x="54" y="84"/>
                    </a:lnTo>
                    <a:lnTo>
                      <a:pt x="43" y="46"/>
                    </a:lnTo>
                    <a:lnTo>
                      <a:pt x="25" y="82"/>
                    </a:lnTo>
                    <a:lnTo>
                      <a:pt x="21" y="80"/>
                    </a:lnTo>
                    <a:lnTo>
                      <a:pt x="41" y="44"/>
                    </a:lnTo>
                    <a:lnTo>
                      <a:pt x="2" y="57"/>
                    </a:lnTo>
                    <a:lnTo>
                      <a:pt x="0" y="53"/>
                    </a:lnTo>
                    <a:lnTo>
                      <a:pt x="39" y="42"/>
                    </a:lnTo>
                    <a:lnTo>
                      <a:pt x="4" y="25"/>
                    </a:lnTo>
                    <a:lnTo>
                      <a:pt x="6" y="19"/>
                    </a:lnTo>
                    <a:lnTo>
                      <a:pt x="41" y="38"/>
                    </a:lnTo>
                    <a:lnTo>
                      <a:pt x="27" y="1"/>
                    </a:lnTo>
                    <a:lnTo>
                      <a:pt x="31" y="0"/>
                    </a:lnTo>
                    <a:lnTo>
                      <a:pt x="43" y="38"/>
                    </a:lnTo>
                    <a:lnTo>
                      <a:pt x="60" y="1"/>
                    </a:lnTo>
                    <a:lnTo>
                      <a:pt x="66" y="3"/>
                    </a:lnTo>
                    <a:lnTo>
                      <a:pt x="46" y="40"/>
                    </a:lnTo>
                    <a:lnTo>
                      <a:pt x="83" y="26"/>
                    </a:lnTo>
                    <a:lnTo>
                      <a:pt x="85" y="30"/>
                    </a:lnTo>
                    <a:lnTo>
                      <a:pt x="46" y="42"/>
                    </a:lnTo>
                    <a:lnTo>
                      <a:pt x="83" y="59"/>
                    </a:lnTo>
                    <a:lnTo>
                      <a:pt x="81" y="63"/>
                    </a:lnTo>
                    <a:lnTo>
                      <a:pt x="45" y="44"/>
                    </a:lnTo>
                    <a:lnTo>
                      <a:pt x="60" y="8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4" name="Freeform 150"/>
              <p:cNvSpPr>
                <a:spLocks/>
              </p:cNvSpPr>
              <p:nvPr/>
            </p:nvSpPr>
            <p:spPr bwMode="auto">
              <a:xfrm>
                <a:off x="3805" y="1749"/>
                <a:ext cx="85" cy="87"/>
              </a:xfrm>
              <a:custGeom>
                <a:avLst/>
                <a:gdLst>
                  <a:gd name="T0" fmla="*/ 58 w 85"/>
                  <a:gd name="T1" fmla="*/ 85 h 87"/>
                  <a:gd name="T2" fmla="*/ 52 w 85"/>
                  <a:gd name="T3" fmla="*/ 87 h 87"/>
                  <a:gd name="T4" fmla="*/ 41 w 85"/>
                  <a:gd name="T5" fmla="*/ 46 h 87"/>
                  <a:gd name="T6" fmla="*/ 25 w 85"/>
                  <a:gd name="T7" fmla="*/ 83 h 87"/>
                  <a:gd name="T8" fmla="*/ 20 w 85"/>
                  <a:gd name="T9" fmla="*/ 81 h 87"/>
                  <a:gd name="T10" fmla="*/ 39 w 85"/>
                  <a:gd name="T11" fmla="*/ 46 h 87"/>
                  <a:gd name="T12" fmla="*/ 2 w 85"/>
                  <a:gd name="T13" fmla="*/ 60 h 87"/>
                  <a:gd name="T14" fmla="*/ 0 w 85"/>
                  <a:gd name="T15" fmla="*/ 54 h 87"/>
                  <a:gd name="T16" fmla="*/ 39 w 85"/>
                  <a:gd name="T17" fmla="*/ 43 h 87"/>
                  <a:gd name="T18" fmla="*/ 2 w 85"/>
                  <a:gd name="T19" fmla="*/ 25 h 87"/>
                  <a:gd name="T20" fmla="*/ 4 w 85"/>
                  <a:gd name="T21" fmla="*/ 20 h 87"/>
                  <a:gd name="T22" fmla="*/ 39 w 85"/>
                  <a:gd name="T23" fmla="*/ 41 h 87"/>
                  <a:gd name="T24" fmla="*/ 25 w 85"/>
                  <a:gd name="T25" fmla="*/ 2 h 87"/>
                  <a:gd name="T26" fmla="*/ 31 w 85"/>
                  <a:gd name="T27" fmla="*/ 0 h 87"/>
                  <a:gd name="T28" fmla="*/ 43 w 85"/>
                  <a:gd name="T29" fmla="*/ 39 h 87"/>
                  <a:gd name="T30" fmla="*/ 60 w 85"/>
                  <a:gd name="T31" fmla="*/ 2 h 87"/>
                  <a:gd name="T32" fmla="*/ 64 w 85"/>
                  <a:gd name="T33" fmla="*/ 6 h 87"/>
                  <a:gd name="T34" fmla="*/ 45 w 85"/>
                  <a:gd name="T35" fmla="*/ 41 h 87"/>
                  <a:gd name="T36" fmla="*/ 83 w 85"/>
                  <a:gd name="T37" fmla="*/ 27 h 87"/>
                  <a:gd name="T38" fmla="*/ 85 w 85"/>
                  <a:gd name="T39" fmla="*/ 33 h 87"/>
                  <a:gd name="T40" fmla="*/ 45 w 85"/>
                  <a:gd name="T41" fmla="*/ 45 h 87"/>
                  <a:gd name="T42" fmla="*/ 83 w 85"/>
                  <a:gd name="T43" fmla="*/ 60 h 87"/>
                  <a:gd name="T44" fmla="*/ 79 w 85"/>
                  <a:gd name="T45" fmla="*/ 66 h 87"/>
                  <a:gd name="T46" fmla="*/ 45 w 85"/>
                  <a:gd name="T47" fmla="*/ 46 h 87"/>
                  <a:gd name="T48" fmla="*/ 58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58" y="85"/>
                    </a:moveTo>
                    <a:lnTo>
                      <a:pt x="52" y="87"/>
                    </a:lnTo>
                    <a:lnTo>
                      <a:pt x="41" y="46"/>
                    </a:lnTo>
                    <a:lnTo>
                      <a:pt x="25" y="83"/>
                    </a:lnTo>
                    <a:lnTo>
                      <a:pt x="20" y="81"/>
                    </a:lnTo>
                    <a:lnTo>
                      <a:pt x="39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9" y="43"/>
                    </a:lnTo>
                    <a:lnTo>
                      <a:pt x="2" y="25"/>
                    </a:lnTo>
                    <a:lnTo>
                      <a:pt x="4" y="20"/>
                    </a:lnTo>
                    <a:lnTo>
                      <a:pt x="39" y="41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3" y="39"/>
                    </a:lnTo>
                    <a:lnTo>
                      <a:pt x="60" y="2"/>
                    </a:lnTo>
                    <a:lnTo>
                      <a:pt x="64" y="6"/>
                    </a:lnTo>
                    <a:lnTo>
                      <a:pt x="45" y="41"/>
                    </a:lnTo>
                    <a:lnTo>
                      <a:pt x="83" y="27"/>
                    </a:lnTo>
                    <a:lnTo>
                      <a:pt x="85" y="33"/>
                    </a:lnTo>
                    <a:lnTo>
                      <a:pt x="45" y="45"/>
                    </a:lnTo>
                    <a:lnTo>
                      <a:pt x="83" y="60"/>
                    </a:lnTo>
                    <a:lnTo>
                      <a:pt x="79" y="66"/>
                    </a:lnTo>
                    <a:lnTo>
                      <a:pt x="45" y="46"/>
                    </a:lnTo>
                    <a:lnTo>
                      <a:pt x="58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5" name="Freeform 151"/>
              <p:cNvSpPr>
                <a:spLocks/>
              </p:cNvSpPr>
              <p:nvPr/>
            </p:nvSpPr>
            <p:spPr bwMode="auto">
              <a:xfrm>
                <a:off x="3805" y="1749"/>
                <a:ext cx="85" cy="87"/>
              </a:xfrm>
              <a:custGeom>
                <a:avLst/>
                <a:gdLst>
                  <a:gd name="T0" fmla="*/ 58 w 85"/>
                  <a:gd name="T1" fmla="*/ 85 h 87"/>
                  <a:gd name="T2" fmla="*/ 52 w 85"/>
                  <a:gd name="T3" fmla="*/ 87 h 87"/>
                  <a:gd name="T4" fmla="*/ 41 w 85"/>
                  <a:gd name="T5" fmla="*/ 46 h 87"/>
                  <a:gd name="T6" fmla="*/ 25 w 85"/>
                  <a:gd name="T7" fmla="*/ 83 h 87"/>
                  <a:gd name="T8" fmla="*/ 20 w 85"/>
                  <a:gd name="T9" fmla="*/ 81 h 87"/>
                  <a:gd name="T10" fmla="*/ 39 w 85"/>
                  <a:gd name="T11" fmla="*/ 46 h 87"/>
                  <a:gd name="T12" fmla="*/ 2 w 85"/>
                  <a:gd name="T13" fmla="*/ 60 h 87"/>
                  <a:gd name="T14" fmla="*/ 0 w 85"/>
                  <a:gd name="T15" fmla="*/ 54 h 87"/>
                  <a:gd name="T16" fmla="*/ 39 w 85"/>
                  <a:gd name="T17" fmla="*/ 43 h 87"/>
                  <a:gd name="T18" fmla="*/ 2 w 85"/>
                  <a:gd name="T19" fmla="*/ 25 h 87"/>
                  <a:gd name="T20" fmla="*/ 4 w 85"/>
                  <a:gd name="T21" fmla="*/ 20 h 87"/>
                  <a:gd name="T22" fmla="*/ 39 w 85"/>
                  <a:gd name="T23" fmla="*/ 41 h 87"/>
                  <a:gd name="T24" fmla="*/ 25 w 85"/>
                  <a:gd name="T25" fmla="*/ 2 h 87"/>
                  <a:gd name="T26" fmla="*/ 31 w 85"/>
                  <a:gd name="T27" fmla="*/ 0 h 87"/>
                  <a:gd name="T28" fmla="*/ 43 w 85"/>
                  <a:gd name="T29" fmla="*/ 39 h 87"/>
                  <a:gd name="T30" fmla="*/ 60 w 85"/>
                  <a:gd name="T31" fmla="*/ 2 h 87"/>
                  <a:gd name="T32" fmla="*/ 64 w 85"/>
                  <a:gd name="T33" fmla="*/ 6 h 87"/>
                  <a:gd name="T34" fmla="*/ 45 w 85"/>
                  <a:gd name="T35" fmla="*/ 41 h 87"/>
                  <a:gd name="T36" fmla="*/ 83 w 85"/>
                  <a:gd name="T37" fmla="*/ 27 h 87"/>
                  <a:gd name="T38" fmla="*/ 85 w 85"/>
                  <a:gd name="T39" fmla="*/ 33 h 87"/>
                  <a:gd name="T40" fmla="*/ 45 w 85"/>
                  <a:gd name="T41" fmla="*/ 45 h 87"/>
                  <a:gd name="T42" fmla="*/ 83 w 85"/>
                  <a:gd name="T43" fmla="*/ 60 h 87"/>
                  <a:gd name="T44" fmla="*/ 79 w 85"/>
                  <a:gd name="T45" fmla="*/ 66 h 87"/>
                  <a:gd name="T46" fmla="*/ 45 w 85"/>
                  <a:gd name="T47" fmla="*/ 46 h 87"/>
                  <a:gd name="T48" fmla="*/ 58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58" y="85"/>
                    </a:moveTo>
                    <a:lnTo>
                      <a:pt x="52" y="87"/>
                    </a:lnTo>
                    <a:lnTo>
                      <a:pt x="41" y="46"/>
                    </a:lnTo>
                    <a:lnTo>
                      <a:pt x="25" y="83"/>
                    </a:lnTo>
                    <a:lnTo>
                      <a:pt x="20" y="81"/>
                    </a:lnTo>
                    <a:lnTo>
                      <a:pt x="39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9" y="43"/>
                    </a:lnTo>
                    <a:lnTo>
                      <a:pt x="2" y="25"/>
                    </a:lnTo>
                    <a:lnTo>
                      <a:pt x="4" y="20"/>
                    </a:lnTo>
                    <a:lnTo>
                      <a:pt x="39" y="41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3" y="39"/>
                    </a:lnTo>
                    <a:lnTo>
                      <a:pt x="60" y="2"/>
                    </a:lnTo>
                    <a:lnTo>
                      <a:pt x="64" y="6"/>
                    </a:lnTo>
                    <a:lnTo>
                      <a:pt x="45" y="41"/>
                    </a:lnTo>
                    <a:lnTo>
                      <a:pt x="83" y="27"/>
                    </a:lnTo>
                    <a:lnTo>
                      <a:pt x="85" y="33"/>
                    </a:lnTo>
                    <a:lnTo>
                      <a:pt x="45" y="45"/>
                    </a:lnTo>
                    <a:lnTo>
                      <a:pt x="83" y="60"/>
                    </a:lnTo>
                    <a:lnTo>
                      <a:pt x="79" y="66"/>
                    </a:lnTo>
                    <a:lnTo>
                      <a:pt x="45" y="46"/>
                    </a:lnTo>
                    <a:lnTo>
                      <a:pt x="58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6" name="Freeform 152"/>
              <p:cNvSpPr>
                <a:spLocks/>
              </p:cNvSpPr>
              <p:nvPr/>
            </p:nvSpPr>
            <p:spPr bwMode="auto">
              <a:xfrm>
                <a:off x="3446" y="1828"/>
                <a:ext cx="85" cy="86"/>
              </a:xfrm>
              <a:custGeom>
                <a:avLst/>
                <a:gdLst>
                  <a:gd name="T0" fmla="*/ 27 w 85"/>
                  <a:gd name="T1" fmla="*/ 85 h 86"/>
                  <a:gd name="T2" fmla="*/ 31 w 85"/>
                  <a:gd name="T3" fmla="*/ 86 h 86"/>
                  <a:gd name="T4" fmla="*/ 43 w 85"/>
                  <a:gd name="T5" fmla="*/ 48 h 86"/>
                  <a:gd name="T6" fmla="*/ 60 w 85"/>
                  <a:gd name="T7" fmla="*/ 85 h 86"/>
                  <a:gd name="T8" fmla="*/ 66 w 85"/>
                  <a:gd name="T9" fmla="*/ 81 h 86"/>
                  <a:gd name="T10" fmla="*/ 45 w 85"/>
                  <a:gd name="T11" fmla="*/ 46 h 86"/>
                  <a:gd name="T12" fmla="*/ 83 w 85"/>
                  <a:gd name="T13" fmla="*/ 60 h 86"/>
                  <a:gd name="T14" fmla="*/ 85 w 85"/>
                  <a:gd name="T15" fmla="*/ 56 h 86"/>
                  <a:gd name="T16" fmla="*/ 47 w 85"/>
                  <a:gd name="T17" fmla="*/ 42 h 86"/>
                  <a:gd name="T18" fmla="*/ 83 w 85"/>
                  <a:gd name="T19" fmla="*/ 27 h 86"/>
                  <a:gd name="T20" fmla="*/ 79 w 85"/>
                  <a:gd name="T21" fmla="*/ 21 h 86"/>
                  <a:gd name="T22" fmla="*/ 45 w 85"/>
                  <a:gd name="T23" fmla="*/ 40 h 86"/>
                  <a:gd name="T24" fmla="*/ 60 w 85"/>
                  <a:gd name="T25" fmla="*/ 2 h 86"/>
                  <a:gd name="T26" fmla="*/ 54 w 85"/>
                  <a:gd name="T27" fmla="*/ 0 h 86"/>
                  <a:gd name="T28" fmla="*/ 43 w 85"/>
                  <a:gd name="T29" fmla="*/ 40 h 86"/>
                  <a:gd name="T30" fmla="*/ 25 w 85"/>
                  <a:gd name="T31" fmla="*/ 4 h 86"/>
                  <a:gd name="T32" fmla="*/ 22 w 85"/>
                  <a:gd name="T33" fmla="*/ 6 h 86"/>
                  <a:gd name="T34" fmla="*/ 41 w 85"/>
                  <a:gd name="T35" fmla="*/ 40 h 86"/>
                  <a:gd name="T36" fmla="*/ 2 w 85"/>
                  <a:gd name="T37" fmla="*/ 27 h 86"/>
                  <a:gd name="T38" fmla="*/ 0 w 85"/>
                  <a:gd name="T39" fmla="*/ 33 h 86"/>
                  <a:gd name="T40" fmla="*/ 39 w 85"/>
                  <a:gd name="T41" fmla="*/ 44 h 86"/>
                  <a:gd name="T42" fmla="*/ 2 w 85"/>
                  <a:gd name="T43" fmla="*/ 60 h 86"/>
                  <a:gd name="T44" fmla="*/ 4 w 85"/>
                  <a:gd name="T45" fmla="*/ 65 h 86"/>
                  <a:gd name="T46" fmla="*/ 41 w 85"/>
                  <a:gd name="T47" fmla="*/ 46 h 86"/>
                  <a:gd name="T48" fmla="*/ 27 w 85"/>
                  <a:gd name="T49" fmla="*/ 85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27" y="85"/>
                    </a:moveTo>
                    <a:lnTo>
                      <a:pt x="31" y="86"/>
                    </a:lnTo>
                    <a:lnTo>
                      <a:pt x="43" y="48"/>
                    </a:lnTo>
                    <a:lnTo>
                      <a:pt x="60" y="85"/>
                    </a:lnTo>
                    <a:lnTo>
                      <a:pt x="66" y="81"/>
                    </a:lnTo>
                    <a:lnTo>
                      <a:pt x="45" y="46"/>
                    </a:lnTo>
                    <a:lnTo>
                      <a:pt x="83" y="60"/>
                    </a:lnTo>
                    <a:lnTo>
                      <a:pt x="85" y="56"/>
                    </a:lnTo>
                    <a:lnTo>
                      <a:pt x="47" y="42"/>
                    </a:lnTo>
                    <a:lnTo>
                      <a:pt x="83" y="27"/>
                    </a:lnTo>
                    <a:lnTo>
                      <a:pt x="79" y="21"/>
                    </a:lnTo>
                    <a:lnTo>
                      <a:pt x="45" y="40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3" y="40"/>
                    </a:lnTo>
                    <a:lnTo>
                      <a:pt x="25" y="4"/>
                    </a:lnTo>
                    <a:lnTo>
                      <a:pt x="22" y="6"/>
                    </a:lnTo>
                    <a:lnTo>
                      <a:pt x="41" y="40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9" y="44"/>
                    </a:lnTo>
                    <a:lnTo>
                      <a:pt x="2" y="60"/>
                    </a:lnTo>
                    <a:lnTo>
                      <a:pt x="4" y="65"/>
                    </a:lnTo>
                    <a:lnTo>
                      <a:pt x="41" y="46"/>
                    </a:lnTo>
                    <a:lnTo>
                      <a:pt x="27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7" name="Freeform 153"/>
              <p:cNvSpPr>
                <a:spLocks/>
              </p:cNvSpPr>
              <p:nvPr/>
            </p:nvSpPr>
            <p:spPr bwMode="auto">
              <a:xfrm>
                <a:off x="3446" y="1828"/>
                <a:ext cx="85" cy="86"/>
              </a:xfrm>
              <a:custGeom>
                <a:avLst/>
                <a:gdLst>
                  <a:gd name="T0" fmla="*/ 27 w 85"/>
                  <a:gd name="T1" fmla="*/ 85 h 86"/>
                  <a:gd name="T2" fmla="*/ 31 w 85"/>
                  <a:gd name="T3" fmla="*/ 86 h 86"/>
                  <a:gd name="T4" fmla="*/ 43 w 85"/>
                  <a:gd name="T5" fmla="*/ 48 h 86"/>
                  <a:gd name="T6" fmla="*/ 60 w 85"/>
                  <a:gd name="T7" fmla="*/ 85 h 86"/>
                  <a:gd name="T8" fmla="*/ 66 w 85"/>
                  <a:gd name="T9" fmla="*/ 81 h 86"/>
                  <a:gd name="T10" fmla="*/ 45 w 85"/>
                  <a:gd name="T11" fmla="*/ 46 h 86"/>
                  <a:gd name="T12" fmla="*/ 83 w 85"/>
                  <a:gd name="T13" fmla="*/ 60 h 86"/>
                  <a:gd name="T14" fmla="*/ 85 w 85"/>
                  <a:gd name="T15" fmla="*/ 56 h 86"/>
                  <a:gd name="T16" fmla="*/ 47 w 85"/>
                  <a:gd name="T17" fmla="*/ 42 h 86"/>
                  <a:gd name="T18" fmla="*/ 83 w 85"/>
                  <a:gd name="T19" fmla="*/ 27 h 86"/>
                  <a:gd name="T20" fmla="*/ 79 w 85"/>
                  <a:gd name="T21" fmla="*/ 21 h 86"/>
                  <a:gd name="T22" fmla="*/ 45 w 85"/>
                  <a:gd name="T23" fmla="*/ 40 h 86"/>
                  <a:gd name="T24" fmla="*/ 60 w 85"/>
                  <a:gd name="T25" fmla="*/ 2 h 86"/>
                  <a:gd name="T26" fmla="*/ 54 w 85"/>
                  <a:gd name="T27" fmla="*/ 0 h 86"/>
                  <a:gd name="T28" fmla="*/ 43 w 85"/>
                  <a:gd name="T29" fmla="*/ 40 h 86"/>
                  <a:gd name="T30" fmla="*/ 25 w 85"/>
                  <a:gd name="T31" fmla="*/ 4 h 86"/>
                  <a:gd name="T32" fmla="*/ 22 w 85"/>
                  <a:gd name="T33" fmla="*/ 6 h 86"/>
                  <a:gd name="T34" fmla="*/ 41 w 85"/>
                  <a:gd name="T35" fmla="*/ 40 h 86"/>
                  <a:gd name="T36" fmla="*/ 2 w 85"/>
                  <a:gd name="T37" fmla="*/ 27 h 86"/>
                  <a:gd name="T38" fmla="*/ 0 w 85"/>
                  <a:gd name="T39" fmla="*/ 33 h 86"/>
                  <a:gd name="T40" fmla="*/ 39 w 85"/>
                  <a:gd name="T41" fmla="*/ 44 h 86"/>
                  <a:gd name="T42" fmla="*/ 2 w 85"/>
                  <a:gd name="T43" fmla="*/ 60 h 86"/>
                  <a:gd name="T44" fmla="*/ 4 w 85"/>
                  <a:gd name="T45" fmla="*/ 65 h 86"/>
                  <a:gd name="T46" fmla="*/ 41 w 85"/>
                  <a:gd name="T47" fmla="*/ 46 h 86"/>
                  <a:gd name="T48" fmla="*/ 27 w 85"/>
                  <a:gd name="T49" fmla="*/ 85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27" y="85"/>
                    </a:moveTo>
                    <a:lnTo>
                      <a:pt x="31" y="86"/>
                    </a:lnTo>
                    <a:lnTo>
                      <a:pt x="43" y="48"/>
                    </a:lnTo>
                    <a:lnTo>
                      <a:pt x="60" y="85"/>
                    </a:lnTo>
                    <a:lnTo>
                      <a:pt x="66" y="81"/>
                    </a:lnTo>
                    <a:lnTo>
                      <a:pt x="45" y="46"/>
                    </a:lnTo>
                    <a:lnTo>
                      <a:pt x="83" y="60"/>
                    </a:lnTo>
                    <a:lnTo>
                      <a:pt x="85" y="56"/>
                    </a:lnTo>
                    <a:lnTo>
                      <a:pt x="47" y="42"/>
                    </a:lnTo>
                    <a:lnTo>
                      <a:pt x="83" y="27"/>
                    </a:lnTo>
                    <a:lnTo>
                      <a:pt x="79" y="21"/>
                    </a:lnTo>
                    <a:lnTo>
                      <a:pt x="45" y="40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3" y="40"/>
                    </a:lnTo>
                    <a:lnTo>
                      <a:pt x="25" y="4"/>
                    </a:lnTo>
                    <a:lnTo>
                      <a:pt x="22" y="6"/>
                    </a:lnTo>
                    <a:lnTo>
                      <a:pt x="41" y="40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9" y="44"/>
                    </a:lnTo>
                    <a:lnTo>
                      <a:pt x="2" y="60"/>
                    </a:lnTo>
                    <a:lnTo>
                      <a:pt x="4" y="65"/>
                    </a:lnTo>
                    <a:lnTo>
                      <a:pt x="41" y="46"/>
                    </a:lnTo>
                    <a:lnTo>
                      <a:pt x="27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8" name="Freeform 154"/>
              <p:cNvSpPr>
                <a:spLocks/>
              </p:cNvSpPr>
              <p:nvPr/>
            </p:nvSpPr>
            <p:spPr bwMode="auto">
              <a:xfrm>
                <a:off x="3704" y="1671"/>
                <a:ext cx="84" cy="84"/>
              </a:xfrm>
              <a:custGeom>
                <a:avLst/>
                <a:gdLst>
                  <a:gd name="T0" fmla="*/ 59 w 84"/>
                  <a:gd name="T1" fmla="*/ 82 h 84"/>
                  <a:gd name="T2" fmla="*/ 53 w 84"/>
                  <a:gd name="T3" fmla="*/ 84 h 84"/>
                  <a:gd name="T4" fmla="*/ 42 w 84"/>
                  <a:gd name="T5" fmla="*/ 46 h 84"/>
                  <a:gd name="T6" fmla="*/ 25 w 84"/>
                  <a:gd name="T7" fmla="*/ 82 h 84"/>
                  <a:gd name="T8" fmla="*/ 19 w 84"/>
                  <a:gd name="T9" fmla="*/ 80 h 84"/>
                  <a:gd name="T10" fmla="*/ 40 w 84"/>
                  <a:gd name="T11" fmla="*/ 44 h 84"/>
                  <a:gd name="T12" fmla="*/ 2 w 84"/>
                  <a:gd name="T13" fmla="*/ 57 h 84"/>
                  <a:gd name="T14" fmla="*/ 0 w 84"/>
                  <a:gd name="T15" fmla="*/ 53 h 84"/>
                  <a:gd name="T16" fmla="*/ 38 w 84"/>
                  <a:gd name="T17" fmla="*/ 42 h 84"/>
                  <a:gd name="T18" fmla="*/ 2 w 84"/>
                  <a:gd name="T19" fmla="*/ 25 h 84"/>
                  <a:gd name="T20" fmla="*/ 5 w 84"/>
                  <a:gd name="T21" fmla="*/ 19 h 84"/>
                  <a:gd name="T22" fmla="*/ 40 w 84"/>
                  <a:gd name="T23" fmla="*/ 38 h 84"/>
                  <a:gd name="T24" fmla="*/ 25 w 84"/>
                  <a:gd name="T25" fmla="*/ 2 h 84"/>
                  <a:gd name="T26" fmla="*/ 30 w 84"/>
                  <a:gd name="T27" fmla="*/ 0 h 84"/>
                  <a:gd name="T28" fmla="*/ 42 w 84"/>
                  <a:gd name="T29" fmla="*/ 38 h 84"/>
                  <a:gd name="T30" fmla="*/ 59 w 84"/>
                  <a:gd name="T31" fmla="*/ 2 h 84"/>
                  <a:gd name="T32" fmla="*/ 65 w 84"/>
                  <a:gd name="T33" fmla="*/ 4 h 84"/>
                  <a:gd name="T34" fmla="*/ 44 w 84"/>
                  <a:gd name="T35" fmla="*/ 40 h 84"/>
                  <a:gd name="T36" fmla="*/ 82 w 84"/>
                  <a:gd name="T37" fmla="*/ 27 h 84"/>
                  <a:gd name="T38" fmla="*/ 84 w 84"/>
                  <a:gd name="T39" fmla="*/ 30 h 84"/>
                  <a:gd name="T40" fmla="*/ 46 w 84"/>
                  <a:gd name="T41" fmla="*/ 42 h 84"/>
                  <a:gd name="T42" fmla="*/ 82 w 84"/>
                  <a:gd name="T43" fmla="*/ 59 h 84"/>
                  <a:gd name="T44" fmla="*/ 80 w 84"/>
                  <a:gd name="T45" fmla="*/ 63 h 84"/>
                  <a:gd name="T46" fmla="*/ 44 w 84"/>
                  <a:gd name="T47" fmla="*/ 44 h 84"/>
                  <a:gd name="T48" fmla="*/ 59 w 84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9" y="82"/>
                    </a:moveTo>
                    <a:lnTo>
                      <a:pt x="53" y="84"/>
                    </a:lnTo>
                    <a:lnTo>
                      <a:pt x="42" y="46"/>
                    </a:lnTo>
                    <a:lnTo>
                      <a:pt x="25" y="82"/>
                    </a:lnTo>
                    <a:lnTo>
                      <a:pt x="19" y="80"/>
                    </a:lnTo>
                    <a:lnTo>
                      <a:pt x="40" y="44"/>
                    </a:lnTo>
                    <a:lnTo>
                      <a:pt x="2" y="57"/>
                    </a:lnTo>
                    <a:lnTo>
                      <a:pt x="0" y="53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5" y="19"/>
                    </a:lnTo>
                    <a:lnTo>
                      <a:pt x="40" y="38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5" y="4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0"/>
                    </a:lnTo>
                    <a:lnTo>
                      <a:pt x="46" y="42"/>
                    </a:lnTo>
                    <a:lnTo>
                      <a:pt x="82" y="59"/>
                    </a:lnTo>
                    <a:lnTo>
                      <a:pt x="80" y="63"/>
                    </a:lnTo>
                    <a:lnTo>
                      <a:pt x="44" y="44"/>
                    </a:lnTo>
                    <a:lnTo>
                      <a:pt x="59" y="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9" name="Freeform 155"/>
              <p:cNvSpPr>
                <a:spLocks/>
              </p:cNvSpPr>
              <p:nvPr/>
            </p:nvSpPr>
            <p:spPr bwMode="auto">
              <a:xfrm>
                <a:off x="3704" y="1671"/>
                <a:ext cx="84" cy="84"/>
              </a:xfrm>
              <a:custGeom>
                <a:avLst/>
                <a:gdLst>
                  <a:gd name="T0" fmla="*/ 59 w 84"/>
                  <a:gd name="T1" fmla="*/ 82 h 84"/>
                  <a:gd name="T2" fmla="*/ 53 w 84"/>
                  <a:gd name="T3" fmla="*/ 84 h 84"/>
                  <a:gd name="T4" fmla="*/ 42 w 84"/>
                  <a:gd name="T5" fmla="*/ 46 h 84"/>
                  <a:gd name="T6" fmla="*/ 25 w 84"/>
                  <a:gd name="T7" fmla="*/ 82 h 84"/>
                  <a:gd name="T8" fmla="*/ 19 w 84"/>
                  <a:gd name="T9" fmla="*/ 80 h 84"/>
                  <a:gd name="T10" fmla="*/ 40 w 84"/>
                  <a:gd name="T11" fmla="*/ 44 h 84"/>
                  <a:gd name="T12" fmla="*/ 2 w 84"/>
                  <a:gd name="T13" fmla="*/ 57 h 84"/>
                  <a:gd name="T14" fmla="*/ 0 w 84"/>
                  <a:gd name="T15" fmla="*/ 53 h 84"/>
                  <a:gd name="T16" fmla="*/ 38 w 84"/>
                  <a:gd name="T17" fmla="*/ 42 h 84"/>
                  <a:gd name="T18" fmla="*/ 2 w 84"/>
                  <a:gd name="T19" fmla="*/ 25 h 84"/>
                  <a:gd name="T20" fmla="*/ 5 w 84"/>
                  <a:gd name="T21" fmla="*/ 19 h 84"/>
                  <a:gd name="T22" fmla="*/ 40 w 84"/>
                  <a:gd name="T23" fmla="*/ 38 h 84"/>
                  <a:gd name="T24" fmla="*/ 25 w 84"/>
                  <a:gd name="T25" fmla="*/ 2 h 84"/>
                  <a:gd name="T26" fmla="*/ 30 w 84"/>
                  <a:gd name="T27" fmla="*/ 0 h 84"/>
                  <a:gd name="T28" fmla="*/ 42 w 84"/>
                  <a:gd name="T29" fmla="*/ 38 h 84"/>
                  <a:gd name="T30" fmla="*/ 59 w 84"/>
                  <a:gd name="T31" fmla="*/ 2 h 84"/>
                  <a:gd name="T32" fmla="*/ 65 w 84"/>
                  <a:gd name="T33" fmla="*/ 4 h 84"/>
                  <a:gd name="T34" fmla="*/ 44 w 84"/>
                  <a:gd name="T35" fmla="*/ 40 h 84"/>
                  <a:gd name="T36" fmla="*/ 82 w 84"/>
                  <a:gd name="T37" fmla="*/ 27 h 84"/>
                  <a:gd name="T38" fmla="*/ 84 w 84"/>
                  <a:gd name="T39" fmla="*/ 30 h 84"/>
                  <a:gd name="T40" fmla="*/ 46 w 84"/>
                  <a:gd name="T41" fmla="*/ 42 h 84"/>
                  <a:gd name="T42" fmla="*/ 82 w 84"/>
                  <a:gd name="T43" fmla="*/ 59 h 84"/>
                  <a:gd name="T44" fmla="*/ 80 w 84"/>
                  <a:gd name="T45" fmla="*/ 63 h 84"/>
                  <a:gd name="T46" fmla="*/ 44 w 84"/>
                  <a:gd name="T47" fmla="*/ 44 h 84"/>
                  <a:gd name="T48" fmla="*/ 59 w 84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9" y="82"/>
                    </a:moveTo>
                    <a:lnTo>
                      <a:pt x="53" y="84"/>
                    </a:lnTo>
                    <a:lnTo>
                      <a:pt x="42" y="46"/>
                    </a:lnTo>
                    <a:lnTo>
                      <a:pt x="25" y="82"/>
                    </a:lnTo>
                    <a:lnTo>
                      <a:pt x="19" y="80"/>
                    </a:lnTo>
                    <a:lnTo>
                      <a:pt x="40" y="44"/>
                    </a:lnTo>
                    <a:lnTo>
                      <a:pt x="2" y="57"/>
                    </a:lnTo>
                    <a:lnTo>
                      <a:pt x="0" y="53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5" y="19"/>
                    </a:lnTo>
                    <a:lnTo>
                      <a:pt x="40" y="38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5" y="4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0"/>
                    </a:lnTo>
                    <a:lnTo>
                      <a:pt x="46" y="42"/>
                    </a:lnTo>
                    <a:lnTo>
                      <a:pt x="82" y="59"/>
                    </a:lnTo>
                    <a:lnTo>
                      <a:pt x="80" y="63"/>
                    </a:lnTo>
                    <a:lnTo>
                      <a:pt x="44" y="44"/>
                    </a:lnTo>
                    <a:lnTo>
                      <a:pt x="59" y="8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0" name="Freeform 156"/>
              <p:cNvSpPr>
                <a:spLocks/>
              </p:cNvSpPr>
              <p:nvPr/>
            </p:nvSpPr>
            <p:spPr bwMode="auto">
              <a:xfrm>
                <a:off x="3784" y="1569"/>
                <a:ext cx="83" cy="86"/>
              </a:xfrm>
              <a:custGeom>
                <a:avLst/>
                <a:gdLst>
                  <a:gd name="T0" fmla="*/ 58 w 83"/>
                  <a:gd name="T1" fmla="*/ 85 h 86"/>
                  <a:gd name="T2" fmla="*/ 52 w 83"/>
                  <a:gd name="T3" fmla="*/ 86 h 86"/>
                  <a:gd name="T4" fmla="*/ 41 w 83"/>
                  <a:gd name="T5" fmla="*/ 46 h 86"/>
                  <a:gd name="T6" fmla="*/ 23 w 83"/>
                  <a:gd name="T7" fmla="*/ 83 h 86"/>
                  <a:gd name="T8" fmla="*/ 19 w 83"/>
                  <a:gd name="T9" fmla="*/ 81 h 86"/>
                  <a:gd name="T10" fmla="*/ 39 w 83"/>
                  <a:gd name="T11" fmla="*/ 46 h 86"/>
                  <a:gd name="T12" fmla="*/ 2 w 83"/>
                  <a:gd name="T13" fmla="*/ 60 h 86"/>
                  <a:gd name="T14" fmla="*/ 0 w 83"/>
                  <a:gd name="T15" fmla="*/ 54 h 86"/>
                  <a:gd name="T16" fmla="*/ 39 w 83"/>
                  <a:gd name="T17" fmla="*/ 42 h 86"/>
                  <a:gd name="T18" fmla="*/ 2 w 83"/>
                  <a:gd name="T19" fmla="*/ 25 h 86"/>
                  <a:gd name="T20" fmla="*/ 4 w 83"/>
                  <a:gd name="T21" fmla="*/ 19 h 86"/>
                  <a:gd name="T22" fmla="*/ 39 w 83"/>
                  <a:gd name="T23" fmla="*/ 40 h 86"/>
                  <a:gd name="T24" fmla="*/ 25 w 83"/>
                  <a:gd name="T25" fmla="*/ 2 h 86"/>
                  <a:gd name="T26" fmla="*/ 31 w 83"/>
                  <a:gd name="T27" fmla="*/ 0 h 86"/>
                  <a:gd name="T28" fmla="*/ 41 w 83"/>
                  <a:gd name="T29" fmla="*/ 38 h 86"/>
                  <a:gd name="T30" fmla="*/ 58 w 83"/>
                  <a:gd name="T31" fmla="*/ 2 h 86"/>
                  <a:gd name="T32" fmla="*/ 64 w 83"/>
                  <a:gd name="T33" fmla="*/ 4 h 86"/>
                  <a:gd name="T34" fmla="*/ 44 w 83"/>
                  <a:gd name="T35" fmla="*/ 40 h 86"/>
                  <a:gd name="T36" fmla="*/ 83 w 83"/>
                  <a:gd name="T37" fmla="*/ 27 h 86"/>
                  <a:gd name="T38" fmla="*/ 83 w 83"/>
                  <a:gd name="T39" fmla="*/ 33 h 86"/>
                  <a:gd name="T40" fmla="*/ 44 w 83"/>
                  <a:gd name="T41" fmla="*/ 42 h 86"/>
                  <a:gd name="T42" fmla="*/ 81 w 83"/>
                  <a:gd name="T43" fmla="*/ 60 h 86"/>
                  <a:gd name="T44" fmla="*/ 79 w 83"/>
                  <a:gd name="T45" fmla="*/ 63 h 86"/>
                  <a:gd name="T46" fmla="*/ 44 w 83"/>
                  <a:gd name="T47" fmla="*/ 46 h 86"/>
                  <a:gd name="T48" fmla="*/ 58 w 83"/>
                  <a:gd name="T49" fmla="*/ 85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6">
                    <a:moveTo>
                      <a:pt x="58" y="85"/>
                    </a:moveTo>
                    <a:lnTo>
                      <a:pt x="52" y="86"/>
                    </a:lnTo>
                    <a:lnTo>
                      <a:pt x="41" y="46"/>
                    </a:lnTo>
                    <a:lnTo>
                      <a:pt x="23" y="83"/>
                    </a:lnTo>
                    <a:lnTo>
                      <a:pt x="19" y="81"/>
                    </a:lnTo>
                    <a:lnTo>
                      <a:pt x="39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9" y="42"/>
                    </a:lnTo>
                    <a:lnTo>
                      <a:pt x="2" y="25"/>
                    </a:lnTo>
                    <a:lnTo>
                      <a:pt x="4" y="19"/>
                    </a:lnTo>
                    <a:lnTo>
                      <a:pt x="39" y="40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1" y="38"/>
                    </a:lnTo>
                    <a:lnTo>
                      <a:pt x="58" y="2"/>
                    </a:lnTo>
                    <a:lnTo>
                      <a:pt x="64" y="4"/>
                    </a:lnTo>
                    <a:lnTo>
                      <a:pt x="44" y="40"/>
                    </a:lnTo>
                    <a:lnTo>
                      <a:pt x="83" y="27"/>
                    </a:lnTo>
                    <a:lnTo>
                      <a:pt x="83" y="33"/>
                    </a:lnTo>
                    <a:lnTo>
                      <a:pt x="44" y="42"/>
                    </a:lnTo>
                    <a:lnTo>
                      <a:pt x="81" y="60"/>
                    </a:lnTo>
                    <a:lnTo>
                      <a:pt x="79" y="63"/>
                    </a:lnTo>
                    <a:lnTo>
                      <a:pt x="44" y="46"/>
                    </a:lnTo>
                    <a:lnTo>
                      <a:pt x="58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1" name="Freeform 157"/>
              <p:cNvSpPr>
                <a:spLocks/>
              </p:cNvSpPr>
              <p:nvPr/>
            </p:nvSpPr>
            <p:spPr bwMode="auto">
              <a:xfrm>
                <a:off x="3784" y="1569"/>
                <a:ext cx="83" cy="86"/>
              </a:xfrm>
              <a:custGeom>
                <a:avLst/>
                <a:gdLst>
                  <a:gd name="T0" fmla="*/ 58 w 83"/>
                  <a:gd name="T1" fmla="*/ 85 h 86"/>
                  <a:gd name="T2" fmla="*/ 52 w 83"/>
                  <a:gd name="T3" fmla="*/ 86 h 86"/>
                  <a:gd name="T4" fmla="*/ 41 w 83"/>
                  <a:gd name="T5" fmla="*/ 46 h 86"/>
                  <a:gd name="T6" fmla="*/ 23 w 83"/>
                  <a:gd name="T7" fmla="*/ 83 h 86"/>
                  <a:gd name="T8" fmla="*/ 19 w 83"/>
                  <a:gd name="T9" fmla="*/ 81 h 86"/>
                  <a:gd name="T10" fmla="*/ 39 w 83"/>
                  <a:gd name="T11" fmla="*/ 46 h 86"/>
                  <a:gd name="T12" fmla="*/ 2 w 83"/>
                  <a:gd name="T13" fmla="*/ 60 h 86"/>
                  <a:gd name="T14" fmla="*/ 0 w 83"/>
                  <a:gd name="T15" fmla="*/ 54 h 86"/>
                  <a:gd name="T16" fmla="*/ 39 w 83"/>
                  <a:gd name="T17" fmla="*/ 42 h 86"/>
                  <a:gd name="T18" fmla="*/ 2 w 83"/>
                  <a:gd name="T19" fmla="*/ 25 h 86"/>
                  <a:gd name="T20" fmla="*/ 4 w 83"/>
                  <a:gd name="T21" fmla="*/ 19 h 86"/>
                  <a:gd name="T22" fmla="*/ 39 w 83"/>
                  <a:gd name="T23" fmla="*/ 40 h 86"/>
                  <a:gd name="T24" fmla="*/ 25 w 83"/>
                  <a:gd name="T25" fmla="*/ 2 h 86"/>
                  <a:gd name="T26" fmla="*/ 31 w 83"/>
                  <a:gd name="T27" fmla="*/ 0 h 86"/>
                  <a:gd name="T28" fmla="*/ 41 w 83"/>
                  <a:gd name="T29" fmla="*/ 38 h 86"/>
                  <a:gd name="T30" fmla="*/ 58 w 83"/>
                  <a:gd name="T31" fmla="*/ 2 h 86"/>
                  <a:gd name="T32" fmla="*/ 64 w 83"/>
                  <a:gd name="T33" fmla="*/ 4 h 86"/>
                  <a:gd name="T34" fmla="*/ 44 w 83"/>
                  <a:gd name="T35" fmla="*/ 40 h 86"/>
                  <a:gd name="T36" fmla="*/ 83 w 83"/>
                  <a:gd name="T37" fmla="*/ 27 h 86"/>
                  <a:gd name="T38" fmla="*/ 83 w 83"/>
                  <a:gd name="T39" fmla="*/ 33 h 86"/>
                  <a:gd name="T40" fmla="*/ 44 w 83"/>
                  <a:gd name="T41" fmla="*/ 42 h 86"/>
                  <a:gd name="T42" fmla="*/ 81 w 83"/>
                  <a:gd name="T43" fmla="*/ 60 h 86"/>
                  <a:gd name="T44" fmla="*/ 79 w 83"/>
                  <a:gd name="T45" fmla="*/ 63 h 86"/>
                  <a:gd name="T46" fmla="*/ 44 w 83"/>
                  <a:gd name="T47" fmla="*/ 46 h 86"/>
                  <a:gd name="T48" fmla="*/ 58 w 83"/>
                  <a:gd name="T49" fmla="*/ 85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6">
                    <a:moveTo>
                      <a:pt x="58" y="85"/>
                    </a:moveTo>
                    <a:lnTo>
                      <a:pt x="52" y="86"/>
                    </a:lnTo>
                    <a:lnTo>
                      <a:pt x="41" y="46"/>
                    </a:lnTo>
                    <a:lnTo>
                      <a:pt x="23" y="83"/>
                    </a:lnTo>
                    <a:lnTo>
                      <a:pt x="19" y="81"/>
                    </a:lnTo>
                    <a:lnTo>
                      <a:pt x="39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9" y="42"/>
                    </a:lnTo>
                    <a:lnTo>
                      <a:pt x="2" y="25"/>
                    </a:lnTo>
                    <a:lnTo>
                      <a:pt x="4" y="19"/>
                    </a:lnTo>
                    <a:lnTo>
                      <a:pt x="39" y="40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1" y="38"/>
                    </a:lnTo>
                    <a:lnTo>
                      <a:pt x="58" y="2"/>
                    </a:lnTo>
                    <a:lnTo>
                      <a:pt x="64" y="4"/>
                    </a:lnTo>
                    <a:lnTo>
                      <a:pt x="44" y="40"/>
                    </a:lnTo>
                    <a:lnTo>
                      <a:pt x="83" y="27"/>
                    </a:lnTo>
                    <a:lnTo>
                      <a:pt x="83" y="33"/>
                    </a:lnTo>
                    <a:lnTo>
                      <a:pt x="44" y="42"/>
                    </a:lnTo>
                    <a:lnTo>
                      <a:pt x="81" y="60"/>
                    </a:lnTo>
                    <a:lnTo>
                      <a:pt x="79" y="63"/>
                    </a:lnTo>
                    <a:lnTo>
                      <a:pt x="44" y="46"/>
                    </a:lnTo>
                    <a:lnTo>
                      <a:pt x="58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2" name="Freeform 158"/>
              <p:cNvSpPr>
                <a:spLocks/>
              </p:cNvSpPr>
              <p:nvPr/>
            </p:nvSpPr>
            <p:spPr bwMode="auto">
              <a:xfrm>
                <a:off x="3899" y="1742"/>
                <a:ext cx="83" cy="86"/>
              </a:xfrm>
              <a:custGeom>
                <a:avLst/>
                <a:gdLst>
                  <a:gd name="T0" fmla="*/ 58 w 83"/>
                  <a:gd name="T1" fmla="*/ 84 h 86"/>
                  <a:gd name="T2" fmla="*/ 52 w 83"/>
                  <a:gd name="T3" fmla="*/ 86 h 86"/>
                  <a:gd name="T4" fmla="*/ 41 w 83"/>
                  <a:gd name="T5" fmla="*/ 46 h 86"/>
                  <a:gd name="T6" fmla="*/ 23 w 83"/>
                  <a:gd name="T7" fmla="*/ 84 h 86"/>
                  <a:gd name="T8" fmla="*/ 20 w 83"/>
                  <a:gd name="T9" fmla="*/ 80 h 86"/>
                  <a:gd name="T10" fmla="*/ 39 w 83"/>
                  <a:gd name="T11" fmla="*/ 46 h 86"/>
                  <a:gd name="T12" fmla="*/ 2 w 83"/>
                  <a:gd name="T13" fmla="*/ 59 h 86"/>
                  <a:gd name="T14" fmla="*/ 0 w 83"/>
                  <a:gd name="T15" fmla="*/ 53 h 86"/>
                  <a:gd name="T16" fmla="*/ 39 w 83"/>
                  <a:gd name="T17" fmla="*/ 42 h 86"/>
                  <a:gd name="T18" fmla="*/ 2 w 83"/>
                  <a:gd name="T19" fmla="*/ 25 h 86"/>
                  <a:gd name="T20" fmla="*/ 4 w 83"/>
                  <a:gd name="T21" fmla="*/ 21 h 86"/>
                  <a:gd name="T22" fmla="*/ 39 w 83"/>
                  <a:gd name="T23" fmla="*/ 40 h 86"/>
                  <a:gd name="T24" fmla="*/ 25 w 83"/>
                  <a:gd name="T25" fmla="*/ 2 h 86"/>
                  <a:gd name="T26" fmla="*/ 31 w 83"/>
                  <a:gd name="T27" fmla="*/ 0 h 86"/>
                  <a:gd name="T28" fmla="*/ 41 w 83"/>
                  <a:gd name="T29" fmla="*/ 38 h 86"/>
                  <a:gd name="T30" fmla="*/ 58 w 83"/>
                  <a:gd name="T31" fmla="*/ 2 h 86"/>
                  <a:gd name="T32" fmla="*/ 64 w 83"/>
                  <a:gd name="T33" fmla="*/ 6 h 86"/>
                  <a:gd name="T34" fmla="*/ 45 w 83"/>
                  <a:gd name="T35" fmla="*/ 40 h 86"/>
                  <a:gd name="T36" fmla="*/ 83 w 83"/>
                  <a:gd name="T37" fmla="*/ 27 h 86"/>
                  <a:gd name="T38" fmla="*/ 83 w 83"/>
                  <a:gd name="T39" fmla="*/ 32 h 86"/>
                  <a:gd name="T40" fmla="*/ 45 w 83"/>
                  <a:gd name="T41" fmla="*/ 44 h 86"/>
                  <a:gd name="T42" fmla="*/ 81 w 83"/>
                  <a:gd name="T43" fmla="*/ 59 h 86"/>
                  <a:gd name="T44" fmla="*/ 79 w 83"/>
                  <a:gd name="T45" fmla="*/ 65 h 86"/>
                  <a:gd name="T46" fmla="*/ 45 w 83"/>
                  <a:gd name="T47" fmla="*/ 46 h 86"/>
                  <a:gd name="T48" fmla="*/ 58 w 83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6">
                    <a:moveTo>
                      <a:pt x="58" y="84"/>
                    </a:moveTo>
                    <a:lnTo>
                      <a:pt x="52" y="86"/>
                    </a:lnTo>
                    <a:lnTo>
                      <a:pt x="41" y="46"/>
                    </a:lnTo>
                    <a:lnTo>
                      <a:pt x="23" y="84"/>
                    </a:lnTo>
                    <a:lnTo>
                      <a:pt x="20" y="80"/>
                    </a:lnTo>
                    <a:lnTo>
                      <a:pt x="39" y="46"/>
                    </a:lnTo>
                    <a:lnTo>
                      <a:pt x="2" y="59"/>
                    </a:lnTo>
                    <a:lnTo>
                      <a:pt x="0" y="53"/>
                    </a:lnTo>
                    <a:lnTo>
                      <a:pt x="39" y="42"/>
                    </a:lnTo>
                    <a:lnTo>
                      <a:pt x="2" y="25"/>
                    </a:lnTo>
                    <a:lnTo>
                      <a:pt x="4" y="21"/>
                    </a:lnTo>
                    <a:lnTo>
                      <a:pt x="39" y="40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1" y="38"/>
                    </a:lnTo>
                    <a:lnTo>
                      <a:pt x="58" y="2"/>
                    </a:lnTo>
                    <a:lnTo>
                      <a:pt x="64" y="6"/>
                    </a:lnTo>
                    <a:lnTo>
                      <a:pt x="45" y="40"/>
                    </a:lnTo>
                    <a:lnTo>
                      <a:pt x="83" y="27"/>
                    </a:lnTo>
                    <a:lnTo>
                      <a:pt x="83" y="32"/>
                    </a:lnTo>
                    <a:lnTo>
                      <a:pt x="45" y="44"/>
                    </a:lnTo>
                    <a:lnTo>
                      <a:pt x="81" y="59"/>
                    </a:lnTo>
                    <a:lnTo>
                      <a:pt x="79" y="65"/>
                    </a:lnTo>
                    <a:lnTo>
                      <a:pt x="45" y="46"/>
                    </a:lnTo>
                    <a:lnTo>
                      <a:pt x="58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3" name="Freeform 159"/>
              <p:cNvSpPr>
                <a:spLocks/>
              </p:cNvSpPr>
              <p:nvPr/>
            </p:nvSpPr>
            <p:spPr bwMode="auto">
              <a:xfrm>
                <a:off x="3899" y="1742"/>
                <a:ext cx="83" cy="86"/>
              </a:xfrm>
              <a:custGeom>
                <a:avLst/>
                <a:gdLst>
                  <a:gd name="T0" fmla="*/ 58 w 83"/>
                  <a:gd name="T1" fmla="*/ 84 h 86"/>
                  <a:gd name="T2" fmla="*/ 52 w 83"/>
                  <a:gd name="T3" fmla="*/ 86 h 86"/>
                  <a:gd name="T4" fmla="*/ 41 w 83"/>
                  <a:gd name="T5" fmla="*/ 46 h 86"/>
                  <a:gd name="T6" fmla="*/ 23 w 83"/>
                  <a:gd name="T7" fmla="*/ 84 h 86"/>
                  <a:gd name="T8" fmla="*/ 20 w 83"/>
                  <a:gd name="T9" fmla="*/ 80 h 86"/>
                  <a:gd name="T10" fmla="*/ 39 w 83"/>
                  <a:gd name="T11" fmla="*/ 46 h 86"/>
                  <a:gd name="T12" fmla="*/ 2 w 83"/>
                  <a:gd name="T13" fmla="*/ 59 h 86"/>
                  <a:gd name="T14" fmla="*/ 0 w 83"/>
                  <a:gd name="T15" fmla="*/ 53 h 86"/>
                  <a:gd name="T16" fmla="*/ 39 w 83"/>
                  <a:gd name="T17" fmla="*/ 42 h 86"/>
                  <a:gd name="T18" fmla="*/ 2 w 83"/>
                  <a:gd name="T19" fmla="*/ 25 h 86"/>
                  <a:gd name="T20" fmla="*/ 4 w 83"/>
                  <a:gd name="T21" fmla="*/ 21 h 86"/>
                  <a:gd name="T22" fmla="*/ 39 w 83"/>
                  <a:gd name="T23" fmla="*/ 40 h 86"/>
                  <a:gd name="T24" fmla="*/ 25 w 83"/>
                  <a:gd name="T25" fmla="*/ 2 h 86"/>
                  <a:gd name="T26" fmla="*/ 31 w 83"/>
                  <a:gd name="T27" fmla="*/ 0 h 86"/>
                  <a:gd name="T28" fmla="*/ 41 w 83"/>
                  <a:gd name="T29" fmla="*/ 38 h 86"/>
                  <a:gd name="T30" fmla="*/ 58 w 83"/>
                  <a:gd name="T31" fmla="*/ 2 h 86"/>
                  <a:gd name="T32" fmla="*/ 64 w 83"/>
                  <a:gd name="T33" fmla="*/ 6 h 86"/>
                  <a:gd name="T34" fmla="*/ 45 w 83"/>
                  <a:gd name="T35" fmla="*/ 40 h 86"/>
                  <a:gd name="T36" fmla="*/ 83 w 83"/>
                  <a:gd name="T37" fmla="*/ 27 h 86"/>
                  <a:gd name="T38" fmla="*/ 83 w 83"/>
                  <a:gd name="T39" fmla="*/ 32 h 86"/>
                  <a:gd name="T40" fmla="*/ 45 w 83"/>
                  <a:gd name="T41" fmla="*/ 44 h 86"/>
                  <a:gd name="T42" fmla="*/ 81 w 83"/>
                  <a:gd name="T43" fmla="*/ 59 h 86"/>
                  <a:gd name="T44" fmla="*/ 79 w 83"/>
                  <a:gd name="T45" fmla="*/ 65 h 86"/>
                  <a:gd name="T46" fmla="*/ 45 w 83"/>
                  <a:gd name="T47" fmla="*/ 46 h 86"/>
                  <a:gd name="T48" fmla="*/ 58 w 83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6">
                    <a:moveTo>
                      <a:pt x="58" y="84"/>
                    </a:moveTo>
                    <a:lnTo>
                      <a:pt x="52" y="86"/>
                    </a:lnTo>
                    <a:lnTo>
                      <a:pt x="41" y="46"/>
                    </a:lnTo>
                    <a:lnTo>
                      <a:pt x="23" y="84"/>
                    </a:lnTo>
                    <a:lnTo>
                      <a:pt x="20" y="80"/>
                    </a:lnTo>
                    <a:lnTo>
                      <a:pt x="39" y="46"/>
                    </a:lnTo>
                    <a:lnTo>
                      <a:pt x="2" y="59"/>
                    </a:lnTo>
                    <a:lnTo>
                      <a:pt x="0" y="53"/>
                    </a:lnTo>
                    <a:lnTo>
                      <a:pt x="39" y="42"/>
                    </a:lnTo>
                    <a:lnTo>
                      <a:pt x="2" y="25"/>
                    </a:lnTo>
                    <a:lnTo>
                      <a:pt x="4" y="21"/>
                    </a:lnTo>
                    <a:lnTo>
                      <a:pt x="39" y="40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1" y="38"/>
                    </a:lnTo>
                    <a:lnTo>
                      <a:pt x="58" y="2"/>
                    </a:lnTo>
                    <a:lnTo>
                      <a:pt x="64" y="6"/>
                    </a:lnTo>
                    <a:lnTo>
                      <a:pt x="45" y="40"/>
                    </a:lnTo>
                    <a:lnTo>
                      <a:pt x="83" y="27"/>
                    </a:lnTo>
                    <a:lnTo>
                      <a:pt x="83" y="32"/>
                    </a:lnTo>
                    <a:lnTo>
                      <a:pt x="45" y="44"/>
                    </a:lnTo>
                    <a:lnTo>
                      <a:pt x="81" y="59"/>
                    </a:lnTo>
                    <a:lnTo>
                      <a:pt x="79" y="65"/>
                    </a:lnTo>
                    <a:lnTo>
                      <a:pt x="45" y="46"/>
                    </a:lnTo>
                    <a:lnTo>
                      <a:pt x="58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4" name="Freeform 160"/>
              <p:cNvSpPr>
                <a:spLocks/>
              </p:cNvSpPr>
              <p:nvPr/>
            </p:nvSpPr>
            <p:spPr bwMode="auto">
              <a:xfrm>
                <a:off x="3425" y="1734"/>
                <a:ext cx="85" cy="86"/>
              </a:xfrm>
              <a:custGeom>
                <a:avLst/>
                <a:gdLst>
                  <a:gd name="T0" fmla="*/ 25 w 85"/>
                  <a:gd name="T1" fmla="*/ 85 h 86"/>
                  <a:gd name="T2" fmla="*/ 31 w 85"/>
                  <a:gd name="T3" fmla="*/ 86 h 86"/>
                  <a:gd name="T4" fmla="*/ 43 w 85"/>
                  <a:gd name="T5" fmla="*/ 48 h 86"/>
                  <a:gd name="T6" fmla="*/ 60 w 85"/>
                  <a:gd name="T7" fmla="*/ 85 h 86"/>
                  <a:gd name="T8" fmla="*/ 66 w 85"/>
                  <a:gd name="T9" fmla="*/ 83 h 86"/>
                  <a:gd name="T10" fmla="*/ 45 w 85"/>
                  <a:gd name="T11" fmla="*/ 46 h 86"/>
                  <a:gd name="T12" fmla="*/ 83 w 85"/>
                  <a:gd name="T13" fmla="*/ 60 h 86"/>
                  <a:gd name="T14" fmla="*/ 85 w 85"/>
                  <a:gd name="T15" fmla="*/ 56 h 86"/>
                  <a:gd name="T16" fmla="*/ 46 w 85"/>
                  <a:gd name="T17" fmla="*/ 42 h 86"/>
                  <a:gd name="T18" fmla="*/ 83 w 85"/>
                  <a:gd name="T19" fmla="*/ 27 h 86"/>
                  <a:gd name="T20" fmla="*/ 79 w 85"/>
                  <a:gd name="T21" fmla="*/ 21 h 86"/>
                  <a:gd name="T22" fmla="*/ 45 w 85"/>
                  <a:gd name="T23" fmla="*/ 40 h 86"/>
                  <a:gd name="T24" fmla="*/ 60 w 85"/>
                  <a:gd name="T25" fmla="*/ 2 h 86"/>
                  <a:gd name="T26" fmla="*/ 54 w 85"/>
                  <a:gd name="T27" fmla="*/ 0 h 86"/>
                  <a:gd name="T28" fmla="*/ 43 w 85"/>
                  <a:gd name="T29" fmla="*/ 40 h 86"/>
                  <a:gd name="T30" fmla="*/ 25 w 85"/>
                  <a:gd name="T31" fmla="*/ 4 h 86"/>
                  <a:gd name="T32" fmla="*/ 20 w 85"/>
                  <a:gd name="T33" fmla="*/ 6 h 86"/>
                  <a:gd name="T34" fmla="*/ 41 w 85"/>
                  <a:gd name="T35" fmla="*/ 40 h 86"/>
                  <a:gd name="T36" fmla="*/ 2 w 85"/>
                  <a:gd name="T37" fmla="*/ 27 h 86"/>
                  <a:gd name="T38" fmla="*/ 0 w 85"/>
                  <a:gd name="T39" fmla="*/ 33 h 86"/>
                  <a:gd name="T40" fmla="*/ 39 w 85"/>
                  <a:gd name="T41" fmla="*/ 44 h 86"/>
                  <a:gd name="T42" fmla="*/ 2 w 85"/>
                  <a:gd name="T43" fmla="*/ 60 h 86"/>
                  <a:gd name="T44" fmla="*/ 4 w 85"/>
                  <a:gd name="T45" fmla="*/ 65 h 86"/>
                  <a:gd name="T46" fmla="*/ 41 w 85"/>
                  <a:gd name="T47" fmla="*/ 46 h 86"/>
                  <a:gd name="T48" fmla="*/ 25 w 85"/>
                  <a:gd name="T49" fmla="*/ 85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25" y="85"/>
                    </a:moveTo>
                    <a:lnTo>
                      <a:pt x="31" y="86"/>
                    </a:lnTo>
                    <a:lnTo>
                      <a:pt x="43" y="48"/>
                    </a:lnTo>
                    <a:lnTo>
                      <a:pt x="60" y="85"/>
                    </a:lnTo>
                    <a:lnTo>
                      <a:pt x="66" y="83"/>
                    </a:lnTo>
                    <a:lnTo>
                      <a:pt x="45" y="46"/>
                    </a:lnTo>
                    <a:lnTo>
                      <a:pt x="83" y="60"/>
                    </a:lnTo>
                    <a:lnTo>
                      <a:pt x="85" y="56"/>
                    </a:lnTo>
                    <a:lnTo>
                      <a:pt x="46" y="42"/>
                    </a:lnTo>
                    <a:lnTo>
                      <a:pt x="83" y="27"/>
                    </a:lnTo>
                    <a:lnTo>
                      <a:pt x="79" y="21"/>
                    </a:lnTo>
                    <a:lnTo>
                      <a:pt x="45" y="40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3" y="40"/>
                    </a:lnTo>
                    <a:lnTo>
                      <a:pt x="25" y="4"/>
                    </a:lnTo>
                    <a:lnTo>
                      <a:pt x="20" y="6"/>
                    </a:lnTo>
                    <a:lnTo>
                      <a:pt x="41" y="40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9" y="44"/>
                    </a:lnTo>
                    <a:lnTo>
                      <a:pt x="2" y="60"/>
                    </a:lnTo>
                    <a:lnTo>
                      <a:pt x="4" y="65"/>
                    </a:lnTo>
                    <a:lnTo>
                      <a:pt x="41" y="46"/>
                    </a:lnTo>
                    <a:lnTo>
                      <a:pt x="25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5" name="Freeform 161"/>
              <p:cNvSpPr>
                <a:spLocks/>
              </p:cNvSpPr>
              <p:nvPr/>
            </p:nvSpPr>
            <p:spPr bwMode="auto">
              <a:xfrm>
                <a:off x="3425" y="1734"/>
                <a:ext cx="85" cy="86"/>
              </a:xfrm>
              <a:custGeom>
                <a:avLst/>
                <a:gdLst>
                  <a:gd name="T0" fmla="*/ 25 w 85"/>
                  <a:gd name="T1" fmla="*/ 85 h 86"/>
                  <a:gd name="T2" fmla="*/ 31 w 85"/>
                  <a:gd name="T3" fmla="*/ 86 h 86"/>
                  <a:gd name="T4" fmla="*/ 43 w 85"/>
                  <a:gd name="T5" fmla="*/ 48 h 86"/>
                  <a:gd name="T6" fmla="*/ 60 w 85"/>
                  <a:gd name="T7" fmla="*/ 85 h 86"/>
                  <a:gd name="T8" fmla="*/ 66 w 85"/>
                  <a:gd name="T9" fmla="*/ 83 h 86"/>
                  <a:gd name="T10" fmla="*/ 45 w 85"/>
                  <a:gd name="T11" fmla="*/ 46 h 86"/>
                  <a:gd name="T12" fmla="*/ 83 w 85"/>
                  <a:gd name="T13" fmla="*/ 60 h 86"/>
                  <a:gd name="T14" fmla="*/ 85 w 85"/>
                  <a:gd name="T15" fmla="*/ 56 h 86"/>
                  <a:gd name="T16" fmla="*/ 46 w 85"/>
                  <a:gd name="T17" fmla="*/ 42 h 86"/>
                  <a:gd name="T18" fmla="*/ 83 w 85"/>
                  <a:gd name="T19" fmla="*/ 27 h 86"/>
                  <a:gd name="T20" fmla="*/ 79 w 85"/>
                  <a:gd name="T21" fmla="*/ 21 h 86"/>
                  <a:gd name="T22" fmla="*/ 45 w 85"/>
                  <a:gd name="T23" fmla="*/ 40 h 86"/>
                  <a:gd name="T24" fmla="*/ 60 w 85"/>
                  <a:gd name="T25" fmla="*/ 2 h 86"/>
                  <a:gd name="T26" fmla="*/ 54 w 85"/>
                  <a:gd name="T27" fmla="*/ 0 h 86"/>
                  <a:gd name="T28" fmla="*/ 43 w 85"/>
                  <a:gd name="T29" fmla="*/ 40 h 86"/>
                  <a:gd name="T30" fmla="*/ 25 w 85"/>
                  <a:gd name="T31" fmla="*/ 4 h 86"/>
                  <a:gd name="T32" fmla="*/ 20 w 85"/>
                  <a:gd name="T33" fmla="*/ 6 h 86"/>
                  <a:gd name="T34" fmla="*/ 41 w 85"/>
                  <a:gd name="T35" fmla="*/ 40 h 86"/>
                  <a:gd name="T36" fmla="*/ 2 w 85"/>
                  <a:gd name="T37" fmla="*/ 27 h 86"/>
                  <a:gd name="T38" fmla="*/ 0 w 85"/>
                  <a:gd name="T39" fmla="*/ 33 h 86"/>
                  <a:gd name="T40" fmla="*/ 39 w 85"/>
                  <a:gd name="T41" fmla="*/ 44 h 86"/>
                  <a:gd name="T42" fmla="*/ 2 w 85"/>
                  <a:gd name="T43" fmla="*/ 60 h 86"/>
                  <a:gd name="T44" fmla="*/ 4 w 85"/>
                  <a:gd name="T45" fmla="*/ 65 h 86"/>
                  <a:gd name="T46" fmla="*/ 41 w 85"/>
                  <a:gd name="T47" fmla="*/ 46 h 86"/>
                  <a:gd name="T48" fmla="*/ 25 w 85"/>
                  <a:gd name="T49" fmla="*/ 85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25" y="85"/>
                    </a:moveTo>
                    <a:lnTo>
                      <a:pt x="31" y="86"/>
                    </a:lnTo>
                    <a:lnTo>
                      <a:pt x="43" y="48"/>
                    </a:lnTo>
                    <a:lnTo>
                      <a:pt x="60" y="85"/>
                    </a:lnTo>
                    <a:lnTo>
                      <a:pt x="66" y="83"/>
                    </a:lnTo>
                    <a:lnTo>
                      <a:pt x="45" y="46"/>
                    </a:lnTo>
                    <a:lnTo>
                      <a:pt x="83" y="60"/>
                    </a:lnTo>
                    <a:lnTo>
                      <a:pt x="85" y="56"/>
                    </a:lnTo>
                    <a:lnTo>
                      <a:pt x="46" y="42"/>
                    </a:lnTo>
                    <a:lnTo>
                      <a:pt x="83" y="27"/>
                    </a:lnTo>
                    <a:lnTo>
                      <a:pt x="79" y="21"/>
                    </a:lnTo>
                    <a:lnTo>
                      <a:pt x="45" y="40"/>
                    </a:lnTo>
                    <a:lnTo>
                      <a:pt x="60" y="2"/>
                    </a:lnTo>
                    <a:lnTo>
                      <a:pt x="54" y="0"/>
                    </a:lnTo>
                    <a:lnTo>
                      <a:pt x="43" y="40"/>
                    </a:lnTo>
                    <a:lnTo>
                      <a:pt x="25" y="4"/>
                    </a:lnTo>
                    <a:lnTo>
                      <a:pt x="20" y="6"/>
                    </a:lnTo>
                    <a:lnTo>
                      <a:pt x="41" y="40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9" y="44"/>
                    </a:lnTo>
                    <a:lnTo>
                      <a:pt x="2" y="60"/>
                    </a:lnTo>
                    <a:lnTo>
                      <a:pt x="4" y="65"/>
                    </a:lnTo>
                    <a:lnTo>
                      <a:pt x="41" y="46"/>
                    </a:lnTo>
                    <a:lnTo>
                      <a:pt x="25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6" name="Freeform 162"/>
              <p:cNvSpPr>
                <a:spLocks/>
              </p:cNvSpPr>
              <p:nvPr/>
            </p:nvSpPr>
            <p:spPr bwMode="auto">
              <a:xfrm>
                <a:off x="3798" y="1655"/>
                <a:ext cx="84" cy="87"/>
              </a:xfrm>
              <a:custGeom>
                <a:avLst/>
                <a:gdLst>
                  <a:gd name="T0" fmla="*/ 57 w 84"/>
                  <a:gd name="T1" fmla="*/ 85 h 87"/>
                  <a:gd name="T2" fmla="*/ 52 w 84"/>
                  <a:gd name="T3" fmla="*/ 87 h 87"/>
                  <a:gd name="T4" fmla="*/ 42 w 84"/>
                  <a:gd name="T5" fmla="*/ 46 h 87"/>
                  <a:gd name="T6" fmla="*/ 25 w 84"/>
                  <a:gd name="T7" fmla="*/ 85 h 87"/>
                  <a:gd name="T8" fmla="*/ 19 w 84"/>
                  <a:gd name="T9" fmla="*/ 81 h 87"/>
                  <a:gd name="T10" fmla="*/ 40 w 84"/>
                  <a:gd name="T11" fmla="*/ 46 h 87"/>
                  <a:gd name="T12" fmla="*/ 2 w 84"/>
                  <a:gd name="T13" fmla="*/ 60 h 87"/>
                  <a:gd name="T14" fmla="*/ 0 w 84"/>
                  <a:gd name="T15" fmla="*/ 54 h 87"/>
                  <a:gd name="T16" fmla="*/ 38 w 84"/>
                  <a:gd name="T17" fmla="*/ 43 h 87"/>
                  <a:gd name="T18" fmla="*/ 2 w 84"/>
                  <a:gd name="T19" fmla="*/ 25 h 87"/>
                  <a:gd name="T20" fmla="*/ 5 w 84"/>
                  <a:gd name="T21" fmla="*/ 22 h 87"/>
                  <a:gd name="T22" fmla="*/ 38 w 84"/>
                  <a:gd name="T23" fmla="*/ 41 h 87"/>
                  <a:gd name="T24" fmla="*/ 25 w 84"/>
                  <a:gd name="T25" fmla="*/ 2 h 87"/>
                  <a:gd name="T26" fmla="*/ 30 w 84"/>
                  <a:gd name="T27" fmla="*/ 0 h 87"/>
                  <a:gd name="T28" fmla="*/ 42 w 84"/>
                  <a:gd name="T29" fmla="*/ 39 h 87"/>
                  <a:gd name="T30" fmla="*/ 59 w 84"/>
                  <a:gd name="T31" fmla="*/ 2 h 87"/>
                  <a:gd name="T32" fmla="*/ 63 w 84"/>
                  <a:gd name="T33" fmla="*/ 6 h 87"/>
                  <a:gd name="T34" fmla="*/ 44 w 84"/>
                  <a:gd name="T35" fmla="*/ 41 h 87"/>
                  <a:gd name="T36" fmla="*/ 82 w 84"/>
                  <a:gd name="T37" fmla="*/ 27 h 87"/>
                  <a:gd name="T38" fmla="*/ 84 w 84"/>
                  <a:gd name="T39" fmla="*/ 33 h 87"/>
                  <a:gd name="T40" fmla="*/ 46 w 84"/>
                  <a:gd name="T41" fmla="*/ 45 h 87"/>
                  <a:gd name="T42" fmla="*/ 82 w 84"/>
                  <a:gd name="T43" fmla="*/ 60 h 87"/>
                  <a:gd name="T44" fmla="*/ 78 w 84"/>
                  <a:gd name="T45" fmla="*/ 66 h 87"/>
                  <a:gd name="T46" fmla="*/ 44 w 84"/>
                  <a:gd name="T47" fmla="*/ 46 h 87"/>
                  <a:gd name="T48" fmla="*/ 57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7" y="85"/>
                    </a:moveTo>
                    <a:lnTo>
                      <a:pt x="52" y="87"/>
                    </a:lnTo>
                    <a:lnTo>
                      <a:pt x="42" y="46"/>
                    </a:lnTo>
                    <a:lnTo>
                      <a:pt x="25" y="85"/>
                    </a:lnTo>
                    <a:lnTo>
                      <a:pt x="19" y="81"/>
                    </a:lnTo>
                    <a:lnTo>
                      <a:pt x="40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8" y="43"/>
                    </a:lnTo>
                    <a:lnTo>
                      <a:pt x="2" y="25"/>
                    </a:lnTo>
                    <a:lnTo>
                      <a:pt x="5" y="22"/>
                    </a:lnTo>
                    <a:lnTo>
                      <a:pt x="38" y="41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2" y="39"/>
                    </a:lnTo>
                    <a:lnTo>
                      <a:pt x="59" y="2"/>
                    </a:lnTo>
                    <a:lnTo>
                      <a:pt x="63" y="6"/>
                    </a:lnTo>
                    <a:lnTo>
                      <a:pt x="44" y="41"/>
                    </a:lnTo>
                    <a:lnTo>
                      <a:pt x="82" y="27"/>
                    </a:lnTo>
                    <a:lnTo>
                      <a:pt x="84" y="33"/>
                    </a:lnTo>
                    <a:lnTo>
                      <a:pt x="46" y="45"/>
                    </a:lnTo>
                    <a:lnTo>
                      <a:pt x="82" y="60"/>
                    </a:lnTo>
                    <a:lnTo>
                      <a:pt x="78" y="66"/>
                    </a:lnTo>
                    <a:lnTo>
                      <a:pt x="44" y="46"/>
                    </a:lnTo>
                    <a:lnTo>
                      <a:pt x="57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7" name="Freeform 163"/>
              <p:cNvSpPr>
                <a:spLocks/>
              </p:cNvSpPr>
              <p:nvPr/>
            </p:nvSpPr>
            <p:spPr bwMode="auto">
              <a:xfrm>
                <a:off x="3798" y="1655"/>
                <a:ext cx="84" cy="87"/>
              </a:xfrm>
              <a:custGeom>
                <a:avLst/>
                <a:gdLst>
                  <a:gd name="T0" fmla="*/ 57 w 84"/>
                  <a:gd name="T1" fmla="*/ 85 h 87"/>
                  <a:gd name="T2" fmla="*/ 52 w 84"/>
                  <a:gd name="T3" fmla="*/ 87 h 87"/>
                  <a:gd name="T4" fmla="*/ 42 w 84"/>
                  <a:gd name="T5" fmla="*/ 46 h 87"/>
                  <a:gd name="T6" fmla="*/ 25 w 84"/>
                  <a:gd name="T7" fmla="*/ 85 h 87"/>
                  <a:gd name="T8" fmla="*/ 19 w 84"/>
                  <a:gd name="T9" fmla="*/ 81 h 87"/>
                  <a:gd name="T10" fmla="*/ 40 w 84"/>
                  <a:gd name="T11" fmla="*/ 46 h 87"/>
                  <a:gd name="T12" fmla="*/ 2 w 84"/>
                  <a:gd name="T13" fmla="*/ 60 h 87"/>
                  <a:gd name="T14" fmla="*/ 0 w 84"/>
                  <a:gd name="T15" fmla="*/ 54 h 87"/>
                  <a:gd name="T16" fmla="*/ 38 w 84"/>
                  <a:gd name="T17" fmla="*/ 43 h 87"/>
                  <a:gd name="T18" fmla="*/ 2 w 84"/>
                  <a:gd name="T19" fmla="*/ 25 h 87"/>
                  <a:gd name="T20" fmla="*/ 5 w 84"/>
                  <a:gd name="T21" fmla="*/ 22 h 87"/>
                  <a:gd name="T22" fmla="*/ 38 w 84"/>
                  <a:gd name="T23" fmla="*/ 41 h 87"/>
                  <a:gd name="T24" fmla="*/ 25 w 84"/>
                  <a:gd name="T25" fmla="*/ 2 h 87"/>
                  <a:gd name="T26" fmla="*/ 30 w 84"/>
                  <a:gd name="T27" fmla="*/ 0 h 87"/>
                  <a:gd name="T28" fmla="*/ 42 w 84"/>
                  <a:gd name="T29" fmla="*/ 39 h 87"/>
                  <a:gd name="T30" fmla="*/ 59 w 84"/>
                  <a:gd name="T31" fmla="*/ 2 h 87"/>
                  <a:gd name="T32" fmla="*/ 63 w 84"/>
                  <a:gd name="T33" fmla="*/ 6 h 87"/>
                  <a:gd name="T34" fmla="*/ 44 w 84"/>
                  <a:gd name="T35" fmla="*/ 41 h 87"/>
                  <a:gd name="T36" fmla="*/ 82 w 84"/>
                  <a:gd name="T37" fmla="*/ 27 h 87"/>
                  <a:gd name="T38" fmla="*/ 84 w 84"/>
                  <a:gd name="T39" fmla="*/ 33 h 87"/>
                  <a:gd name="T40" fmla="*/ 46 w 84"/>
                  <a:gd name="T41" fmla="*/ 45 h 87"/>
                  <a:gd name="T42" fmla="*/ 82 w 84"/>
                  <a:gd name="T43" fmla="*/ 60 h 87"/>
                  <a:gd name="T44" fmla="*/ 78 w 84"/>
                  <a:gd name="T45" fmla="*/ 66 h 87"/>
                  <a:gd name="T46" fmla="*/ 44 w 84"/>
                  <a:gd name="T47" fmla="*/ 46 h 87"/>
                  <a:gd name="T48" fmla="*/ 57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7" y="85"/>
                    </a:moveTo>
                    <a:lnTo>
                      <a:pt x="52" y="87"/>
                    </a:lnTo>
                    <a:lnTo>
                      <a:pt x="42" y="46"/>
                    </a:lnTo>
                    <a:lnTo>
                      <a:pt x="25" y="85"/>
                    </a:lnTo>
                    <a:lnTo>
                      <a:pt x="19" y="81"/>
                    </a:lnTo>
                    <a:lnTo>
                      <a:pt x="40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8" y="43"/>
                    </a:lnTo>
                    <a:lnTo>
                      <a:pt x="2" y="25"/>
                    </a:lnTo>
                    <a:lnTo>
                      <a:pt x="5" y="22"/>
                    </a:lnTo>
                    <a:lnTo>
                      <a:pt x="38" y="41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2" y="39"/>
                    </a:lnTo>
                    <a:lnTo>
                      <a:pt x="59" y="2"/>
                    </a:lnTo>
                    <a:lnTo>
                      <a:pt x="63" y="6"/>
                    </a:lnTo>
                    <a:lnTo>
                      <a:pt x="44" y="41"/>
                    </a:lnTo>
                    <a:lnTo>
                      <a:pt x="82" y="27"/>
                    </a:lnTo>
                    <a:lnTo>
                      <a:pt x="84" y="33"/>
                    </a:lnTo>
                    <a:lnTo>
                      <a:pt x="46" y="45"/>
                    </a:lnTo>
                    <a:lnTo>
                      <a:pt x="82" y="60"/>
                    </a:lnTo>
                    <a:lnTo>
                      <a:pt x="78" y="66"/>
                    </a:lnTo>
                    <a:lnTo>
                      <a:pt x="44" y="46"/>
                    </a:lnTo>
                    <a:lnTo>
                      <a:pt x="57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8" name="Freeform 164"/>
              <p:cNvSpPr>
                <a:spLocks/>
              </p:cNvSpPr>
              <p:nvPr/>
            </p:nvSpPr>
            <p:spPr bwMode="auto">
              <a:xfrm>
                <a:off x="3863" y="1577"/>
                <a:ext cx="84" cy="84"/>
              </a:xfrm>
              <a:custGeom>
                <a:avLst/>
                <a:gdLst>
                  <a:gd name="T0" fmla="*/ 58 w 84"/>
                  <a:gd name="T1" fmla="*/ 82 h 84"/>
                  <a:gd name="T2" fmla="*/ 52 w 84"/>
                  <a:gd name="T3" fmla="*/ 84 h 84"/>
                  <a:gd name="T4" fmla="*/ 42 w 84"/>
                  <a:gd name="T5" fmla="*/ 46 h 84"/>
                  <a:gd name="T6" fmla="*/ 25 w 84"/>
                  <a:gd name="T7" fmla="*/ 82 h 84"/>
                  <a:gd name="T8" fmla="*/ 19 w 84"/>
                  <a:gd name="T9" fmla="*/ 80 h 84"/>
                  <a:gd name="T10" fmla="*/ 38 w 84"/>
                  <a:gd name="T11" fmla="*/ 44 h 84"/>
                  <a:gd name="T12" fmla="*/ 2 w 84"/>
                  <a:gd name="T13" fmla="*/ 59 h 84"/>
                  <a:gd name="T14" fmla="*/ 0 w 84"/>
                  <a:gd name="T15" fmla="*/ 53 h 84"/>
                  <a:gd name="T16" fmla="*/ 38 w 84"/>
                  <a:gd name="T17" fmla="*/ 42 h 84"/>
                  <a:gd name="T18" fmla="*/ 2 w 84"/>
                  <a:gd name="T19" fmla="*/ 25 h 84"/>
                  <a:gd name="T20" fmla="*/ 4 w 84"/>
                  <a:gd name="T21" fmla="*/ 19 h 84"/>
                  <a:gd name="T22" fmla="*/ 38 w 84"/>
                  <a:gd name="T23" fmla="*/ 38 h 84"/>
                  <a:gd name="T24" fmla="*/ 25 w 84"/>
                  <a:gd name="T25" fmla="*/ 2 h 84"/>
                  <a:gd name="T26" fmla="*/ 31 w 84"/>
                  <a:gd name="T27" fmla="*/ 0 h 84"/>
                  <a:gd name="T28" fmla="*/ 42 w 84"/>
                  <a:gd name="T29" fmla="*/ 38 h 84"/>
                  <a:gd name="T30" fmla="*/ 59 w 84"/>
                  <a:gd name="T31" fmla="*/ 2 h 84"/>
                  <a:gd name="T32" fmla="*/ 63 w 84"/>
                  <a:gd name="T33" fmla="*/ 4 h 84"/>
                  <a:gd name="T34" fmla="*/ 44 w 84"/>
                  <a:gd name="T35" fmla="*/ 40 h 84"/>
                  <a:gd name="T36" fmla="*/ 82 w 84"/>
                  <a:gd name="T37" fmla="*/ 27 h 84"/>
                  <a:gd name="T38" fmla="*/ 84 w 84"/>
                  <a:gd name="T39" fmla="*/ 30 h 84"/>
                  <a:gd name="T40" fmla="*/ 46 w 84"/>
                  <a:gd name="T41" fmla="*/ 42 h 84"/>
                  <a:gd name="T42" fmla="*/ 82 w 84"/>
                  <a:gd name="T43" fmla="*/ 59 h 84"/>
                  <a:gd name="T44" fmla="*/ 79 w 84"/>
                  <a:gd name="T45" fmla="*/ 63 h 84"/>
                  <a:gd name="T46" fmla="*/ 44 w 84"/>
                  <a:gd name="T47" fmla="*/ 44 h 84"/>
                  <a:gd name="T48" fmla="*/ 58 w 84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8" y="82"/>
                    </a:moveTo>
                    <a:lnTo>
                      <a:pt x="52" y="84"/>
                    </a:lnTo>
                    <a:lnTo>
                      <a:pt x="42" y="46"/>
                    </a:lnTo>
                    <a:lnTo>
                      <a:pt x="25" y="82"/>
                    </a:lnTo>
                    <a:lnTo>
                      <a:pt x="19" y="80"/>
                    </a:lnTo>
                    <a:lnTo>
                      <a:pt x="38" y="44"/>
                    </a:lnTo>
                    <a:lnTo>
                      <a:pt x="2" y="59"/>
                    </a:lnTo>
                    <a:lnTo>
                      <a:pt x="0" y="53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4" y="19"/>
                    </a:lnTo>
                    <a:lnTo>
                      <a:pt x="38" y="38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3" y="4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0"/>
                    </a:lnTo>
                    <a:lnTo>
                      <a:pt x="46" y="42"/>
                    </a:lnTo>
                    <a:lnTo>
                      <a:pt x="82" y="59"/>
                    </a:lnTo>
                    <a:lnTo>
                      <a:pt x="79" y="63"/>
                    </a:lnTo>
                    <a:lnTo>
                      <a:pt x="44" y="44"/>
                    </a:lnTo>
                    <a:lnTo>
                      <a:pt x="58" y="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9" name="Freeform 165"/>
              <p:cNvSpPr>
                <a:spLocks/>
              </p:cNvSpPr>
              <p:nvPr/>
            </p:nvSpPr>
            <p:spPr bwMode="auto">
              <a:xfrm>
                <a:off x="3863" y="1577"/>
                <a:ext cx="84" cy="84"/>
              </a:xfrm>
              <a:custGeom>
                <a:avLst/>
                <a:gdLst>
                  <a:gd name="T0" fmla="*/ 58 w 84"/>
                  <a:gd name="T1" fmla="*/ 82 h 84"/>
                  <a:gd name="T2" fmla="*/ 52 w 84"/>
                  <a:gd name="T3" fmla="*/ 84 h 84"/>
                  <a:gd name="T4" fmla="*/ 42 w 84"/>
                  <a:gd name="T5" fmla="*/ 46 h 84"/>
                  <a:gd name="T6" fmla="*/ 25 w 84"/>
                  <a:gd name="T7" fmla="*/ 82 h 84"/>
                  <a:gd name="T8" fmla="*/ 19 w 84"/>
                  <a:gd name="T9" fmla="*/ 80 h 84"/>
                  <a:gd name="T10" fmla="*/ 38 w 84"/>
                  <a:gd name="T11" fmla="*/ 44 h 84"/>
                  <a:gd name="T12" fmla="*/ 2 w 84"/>
                  <a:gd name="T13" fmla="*/ 59 h 84"/>
                  <a:gd name="T14" fmla="*/ 0 w 84"/>
                  <a:gd name="T15" fmla="*/ 53 h 84"/>
                  <a:gd name="T16" fmla="*/ 38 w 84"/>
                  <a:gd name="T17" fmla="*/ 42 h 84"/>
                  <a:gd name="T18" fmla="*/ 2 w 84"/>
                  <a:gd name="T19" fmla="*/ 25 h 84"/>
                  <a:gd name="T20" fmla="*/ 4 w 84"/>
                  <a:gd name="T21" fmla="*/ 19 h 84"/>
                  <a:gd name="T22" fmla="*/ 38 w 84"/>
                  <a:gd name="T23" fmla="*/ 38 h 84"/>
                  <a:gd name="T24" fmla="*/ 25 w 84"/>
                  <a:gd name="T25" fmla="*/ 2 h 84"/>
                  <a:gd name="T26" fmla="*/ 31 w 84"/>
                  <a:gd name="T27" fmla="*/ 0 h 84"/>
                  <a:gd name="T28" fmla="*/ 42 w 84"/>
                  <a:gd name="T29" fmla="*/ 38 h 84"/>
                  <a:gd name="T30" fmla="*/ 59 w 84"/>
                  <a:gd name="T31" fmla="*/ 2 h 84"/>
                  <a:gd name="T32" fmla="*/ 63 w 84"/>
                  <a:gd name="T33" fmla="*/ 4 h 84"/>
                  <a:gd name="T34" fmla="*/ 44 w 84"/>
                  <a:gd name="T35" fmla="*/ 40 h 84"/>
                  <a:gd name="T36" fmla="*/ 82 w 84"/>
                  <a:gd name="T37" fmla="*/ 27 h 84"/>
                  <a:gd name="T38" fmla="*/ 84 w 84"/>
                  <a:gd name="T39" fmla="*/ 30 h 84"/>
                  <a:gd name="T40" fmla="*/ 46 w 84"/>
                  <a:gd name="T41" fmla="*/ 42 h 84"/>
                  <a:gd name="T42" fmla="*/ 82 w 84"/>
                  <a:gd name="T43" fmla="*/ 59 h 84"/>
                  <a:gd name="T44" fmla="*/ 79 w 84"/>
                  <a:gd name="T45" fmla="*/ 63 h 84"/>
                  <a:gd name="T46" fmla="*/ 44 w 84"/>
                  <a:gd name="T47" fmla="*/ 44 h 84"/>
                  <a:gd name="T48" fmla="*/ 58 w 84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8" y="82"/>
                    </a:moveTo>
                    <a:lnTo>
                      <a:pt x="52" y="84"/>
                    </a:lnTo>
                    <a:lnTo>
                      <a:pt x="42" y="46"/>
                    </a:lnTo>
                    <a:lnTo>
                      <a:pt x="25" y="82"/>
                    </a:lnTo>
                    <a:lnTo>
                      <a:pt x="19" y="80"/>
                    </a:lnTo>
                    <a:lnTo>
                      <a:pt x="38" y="44"/>
                    </a:lnTo>
                    <a:lnTo>
                      <a:pt x="2" y="59"/>
                    </a:lnTo>
                    <a:lnTo>
                      <a:pt x="0" y="53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4" y="19"/>
                    </a:lnTo>
                    <a:lnTo>
                      <a:pt x="38" y="38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3" y="4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0"/>
                    </a:lnTo>
                    <a:lnTo>
                      <a:pt x="46" y="42"/>
                    </a:lnTo>
                    <a:lnTo>
                      <a:pt x="82" y="59"/>
                    </a:lnTo>
                    <a:lnTo>
                      <a:pt x="79" y="63"/>
                    </a:lnTo>
                    <a:lnTo>
                      <a:pt x="44" y="44"/>
                    </a:lnTo>
                    <a:lnTo>
                      <a:pt x="58" y="8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0" name="Freeform 166"/>
              <p:cNvSpPr>
                <a:spLocks/>
              </p:cNvSpPr>
              <p:nvPr/>
            </p:nvSpPr>
            <p:spPr bwMode="auto">
              <a:xfrm>
                <a:off x="3732" y="1489"/>
                <a:ext cx="85" cy="86"/>
              </a:xfrm>
              <a:custGeom>
                <a:avLst/>
                <a:gdLst>
                  <a:gd name="T0" fmla="*/ 60 w 85"/>
                  <a:gd name="T1" fmla="*/ 84 h 86"/>
                  <a:gd name="T2" fmla="*/ 54 w 85"/>
                  <a:gd name="T3" fmla="*/ 86 h 86"/>
                  <a:gd name="T4" fmla="*/ 43 w 85"/>
                  <a:gd name="T5" fmla="*/ 47 h 86"/>
                  <a:gd name="T6" fmla="*/ 25 w 85"/>
                  <a:gd name="T7" fmla="*/ 84 h 86"/>
                  <a:gd name="T8" fmla="*/ 20 w 85"/>
                  <a:gd name="T9" fmla="*/ 82 h 86"/>
                  <a:gd name="T10" fmla="*/ 41 w 85"/>
                  <a:gd name="T11" fmla="*/ 46 h 86"/>
                  <a:gd name="T12" fmla="*/ 2 w 85"/>
                  <a:gd name="T13" fmla="*/ 59 h 86"/>
                  <a:gd name="T14" fmla="*/ 0 w 85"/>
                  <a:gd name="T15" fmla="*/ 55 h 86"/>
                  <a:gd name="T16" fmla="*/ 39 w 85"/>
                  <a:gd name="T17" fmla="*/ 42 h 86"/>
                  <a:gd name="T18" fmla="*/ 2 w 85"/>
                  <a:gd name="T19" fmla="*/ 26 h 86"/>
                  <a:gd name="T20" fmla="*/ 6 w 85"/>
                  <a:gd name="T21" fmla="*/ 21 h 86"/>
                  <a:gd name="T22" fmla="*/ 41 w 85"/>
                  <a:gd name="T23" fmla="*/ 40 h 86"/>
                  <a:gd name="T24" fmla="*/ 25 w 85"/>
                  <a:gd name="T25" fmla="*/ 1 h 86"/>
                  <a:gd name="T26" fmla="*/ 31 w 85"/>
                  <a:gd name="T27" fmla="*/ 0 h 86"/>
                  <a:gd name="T28" fmla="*/ 43 w 85"/>
                  <a:gd name="T29" fmla="*/ 40 h 86"/>
                  <a:gd name="T30" fmla="*/ 60 w 85"/>
                  <a:gd name="T31" fmla="*/ 3 h 86"/>
                  <a:gd name="T32" fmla="*/ 64 w 85"/>
                  <a:gd name="T33" fmla="*/ 5 h 86"/>
                  <a:gd name="T34" fmla="*/ 45 w 85"/>
                  <a:gd name="T35" fmla="*/ 40 h 86"/>
                  <a:gd name="T36" fmla="*/ 83 w 85"/>
                  <a:gd name="T37" fmla="*/ 26 h 86"/>
                  <a:gd name="T38" fmla="*/ 85 w 85"/>
                  <a:gd name="T39" fmla="*/ 32 h 86"/>
                  <a:gd name="T40" fmla="*/ 47 w 85"/>
                  <a:gd name="T41" fmla="*/ 44 h 86"/>
                  <a:gd name="T42" fmla="*/ 83 w 85"/>
                  <a:gd name="T43" fmla="*/ 59 h 86"/>
                  <a:gd name="T44" fmla="*/ 81 w 85"/>
                  <a:gd name="T45" fmla="*/ 65 h 86"/>
                  <a:gd name="T46" fmla="*/ 45 w 85"/>
                  <a:gd name="T47" fmla="*/ 46 h 86"/>
                  <a:gd name="T48" fmla="*/ 60 w 85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60" y="84"/>
                    </a:moveTo>
                    <a:lnTo>
                      <a:pt x="54" y="86"/>
                    </a:lnTo>
                    <a:lnTo>
                      <a:pt x="43" y="47"/>
                    </a:lnTo>
                    <a:lnTo>
                      <a:pt x="25" y="84"/>
                    </a:lnTo>
                    <a:lnTo>
                      <a:pt x="20" y="82"/>
                    </a:lnTo>
                    <a:lnTo>
                      <a:pt x="41" y="46"/>
                    </a:lnTo>
                    <a:lnTo>
                      <a:pt x="2" y="59"/>
                    </a:lnTo>
                    <a:lnTo>
                      <a:pt x="0" y="55"/>
                    </a:lnTo>
                    <a:lnTo>
                      <a:pt x="39" y="42"/>
                    </a:lnTo>
                    <a:lnTo>
                      <a:pt x="2" y="26"/>
                    </a:lnTo>
                    <a:lnTo>
                      <a:pt x="6" y="21"/>
                    </a:lnTo>
                    <a:lnTo>
                      <a:pt x="41" y="40"/>
                    </a:lnTo>
                    <a:lnTo>
                      <a:pt x="25" y="1"/>
                    </a:lnTo>
                    <a:lnTo>
                      <a:pt x="31" y="0"/>
                    </a:lnTo>
                    <a:lnTo>
                      <a:pt x="43" y="40"/>
                    </a:lnTo>
                    <a:lnTo>
                      <a:pt x="60" y="3"/>
                    </a:lnTo>
                    <a:lnTo>
                      <a:pt x="64" y="5"/>
                    </a:lnTo>
                    <a:lnTo>
                      <a:pt x="45" y="40"/>
                    </a:lnTo>
                    <a:lnTo>
                      <a:pt x="83" y="26"/>
                    </a:lnTo>
                    <a:lnTo>
                      <a:pt x="85" y="32"/>
                    </a:lnTo>
                    <a:lnTo>
                      <a:pt x="47" y="44"/>
                    </a:lnTo>
                    <a:lnTo>
                      <a:pt x="83" y="59"/>
                    </a:lnTo>
                    <a:lnTo>
                      <a:pt x="81" y="65"/>
                    </a:lnTo>
                    <a:lnTo>
                      <a:pt x="45" y="46"/>
                    </a:lnTo>
                    <a:lnTo>
                      <a:pt x="60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1" name="Freeform 167"/>
              <p:cNvSpPr>
                <a:spLocks/>
              </p:cNvSpPr>
              <p:nvPr/>
            </p:nvSpPr>
            <p:spPr bwMode="auto">
              <a:xfrm>
                <a:off x="3732" y="1489"/>
                <a:ext cx="85" cy="86"/>
              </a:xfrm>
              <a:custGeom>
                <a:avLst/>
                <a:gdLst>
                  <a:gd name="T0" fmla="*/ 60 w 85"/>
                  <a:gd name="T1" fmla="*/ 84 h 86"/>
                  <a:gd name="T2" fmla="*/ 54 w 85"/>
                  <a:gd name="T3" fmla="*/ 86 h 86"/>
                  <a:gd name="T4" fmla="*/ 43 w 85"/>
                  <a:gd name="T5" fmla="*/ 47 h 86"/>
                  <a:gd name="T6" fmla="*/ 25 w 85"/>
                  <a:gd name="T7" fmla="*/ 84 h 86"/>
                  <a:gd name="T8" fmla="*/ 20 w 85"/>
                  <a:gd name="T9" fmla="*/ 82 h 86"/>
                  <a:gd name="T10" fmla="*/ 41 w 85"/>
                  <a:gd name="T11" fmla="*/ 46 h 86"/>
                  <a:gd name="T12" fmla="*/ 2 w 85"/>
                  <a:gd name="T13" fmla="*/ 59 h 86"/>
                  <a:gd name="T14" fmla="*/ 0 w 85"/>
                  <a:gd name="T15" fmla="*/ 55 h 86"/>
                  <a:gd name="T16" fmla="*/ 39 w 85"/>
                  <a:gd name="T17" fmla="*/ 42 h 86"/>
                  <a:gd name="T18" fmla="*/ 2 w 85"/>
                  <a:gd name="T19" fmla="*/ 26 h 86"/>
                  <a:gd name="T20" fmla="*/ 6 w 85"/>
                  <a:gd name="T21" fmla="*/ 21 h 86"/>
                  <a:gd name="T22" fmla="*/ 41 w 85"/>
                  <a:gd name="T23" fmla="*/ 40 h 86"/>
                  <a:gd name="T24" fmla="*/ 25 w 85"/>
                  <a:gd name="T25" fmla="*/ 1 h 86"/>
                  <a:gd name="T26" fmla="*/ 31 w 85"/>
                  <a:gd name="T27" fmla="*/ 0 h 86"/>
                  <a:gd name="T28" fmla="*/ 43 w 85"/>
                  <a:gd name="T29" fmla="*/ 40 h 86"/>
                  <a:gd name="T30" fmla="*/ 60 w 85"/>
                  <a:gd name="T31" fmla="*/ 3 h 86"/>
                  <a:gd name="T32" fmla="*/ 64 w 85"/>
                  <a:gd name="T33" fmla="*/ 5 h 86"/>
                  <a:gd name="T34" fmla="*/ 45 w 85"/>
                  <a:gd name="T35" fmla="*/ 40 h 86"/>
                  <a:gd name="T36" fmla="*/ 83 w 85"/>
                  <a:gd name="T37" fmla="*/ 26 h 86"/>
                  <a:gd name="T38" fmla="*/ 85 w 85"/>
                  <a:gd name="T39" fmla="*/ 32 h 86"/>
                  <a:gd name="T40" fmla="*/ 47 w 85"/>
                  <a:gd name="T41" fmla="*/ 44 h 86"/>
                  <a:gd name="T42" fmla="*/ 83 w 85"/>
                  <a:gd name="T43" fmla="*/ 59 h 86"/>
                  <a:gd name="T44" fmla="*/ 81 w 85"/>
                  <a:gd name="T45" fmla="*/ 65 h 86"/>
                  <a:gd name="T46" fmla="*/ 45 w 85"/>
                  <a:gd name="T47" fmla="*/ 46 h 86"/>
                  <a:gd name="T48" fmla="*/ 60 w 85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60" y="84"/>
                    </a:moveTo>
                    <a:lnTo>
                      <a:pt x="54" y="86"/>
                    </a:lnTo>
                    <a:lnTo>
                      <a:pt x="43" y="47"/>
                    </a:lnTo>
                    <a:lnTo>
                      <a:pt x="25" y="84"/>
                    </a:lnTo>
                    <a:lnTo>
                      <a:pt x="20" y="82"/>
                    </a:lnTo>
                    <a:lnTo>
                      <a:pt x="41" y="46"/>
                    </a:lnTo>
                    <a:lnTo>
                      <a:pt x="2" y="59"/>
                    </a:lnTo>
                    <a:lnTo>
                      <a:pt x="0" y="55"/>
                    </a:lnTo>
                    <a:lnTo>
                      <a:pt x="39" y="42"/>
                    </a:lnTo>
                    <a:lnTo>
                      <a:pt x="2" y="26"/>
                    </a:lnTo>
                    <a:lnTo>
                      <a:pt x="6" y="21"/>
                    </a:lnTo>
                    <a:lnTo>
                      <a:pt x="41" y="40"/>
                    </a:lnTo>
                    <a:lnTo>
                      <a:pt x="25" y="1"/>
                    </a:lnTo>
                    <a:lnTo>
                      <a:pt x="31" y="0"/>
                    </a:lnTo>
                    <a:lnTo>
                      <a:pt x="43" y="40"/>
                    </a:lnTo>
                    <a:lnTo>
                      <a:pt x="60" y="3"/>
                    </a:lnTo>
                    <a:lnTo>
                      <a:pt x="64" y="5"/>
                    </a:lnTo>
                    <a:lnTo>
                      <a:pt x="45" y="40"/>
                    </a:lnTo>
                    <a:lnTo>
                      <a:pt x="83" y="26"/>
                    </a:lnTo>
                    <a:lnTo>
                      <a:pt x="85" y="32"/>
                    </a:lnTo>
                    <a:lnTo>
                      <a:pt x="47" y="44"/>
                    </a:lnTo>
                    <a:lnTo>
                      <a:pt x="83" y="59"/>
                    </a:lnTo>
                    <a:lnTo>
                      <a:pt x="81" y="65"/>
                    </a:lnTo>
                    <a:lnTo>
                      <a:pt x="45" y="46"/>
                    </a:lnTo>
                    <a:lnTo>
                      <a:pt x="60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2" name="Freeform 168"/>
              <p:cNvSpPr>
                <a:spLocks/>
              </p:cNvSpPr>
              <p:nvPr/>
            </p:nvSpPr>
            <p:spPr bwMode="auto">
              <a:xfrm>
                <a:off x="3617" y="1467"/>
                <a:ext cx="85" cy="87"/>
              </a:xfrm>
              <a:custGeom>
                <a:avLst/>
                <a:gdLst>
                  <a:gd name="T0" fmla="*/ 58 w 85"/>
                  <a:gd name="T1" fmla="*/ 85 h 87"/>
                  <a:gd name="T2" fmla="*/ 52 w 85"/>
                  <a:gd name="T3" fmla="*/ 87 h 87"/>
                  <a:gd name="T4" fmla="*/ 43 w 85"/>
                  <a:gd name="T5" fmla="*/ 46 h 87"/>
                  <a:gd name="T6" fmla="*/ 25 w 85"/>
                  <a:gd name="T7" fmla="*/ 85 h 87"/>
                  <a:gd name="T8" fmla="*/ 19 w 85"/>
                  <a:gd name="T9" fmla="*/ 81 h 87"/>
                  <a:gd name="T10" fmla="*/ 41 w 85"/>
                  <a:gd name="T11" fmla="*/ 46 h 87"/>
                  <a:gd name="T12" fmla="*/ 2 w 85"/>
                  <a:gd name="T13" fmla="*/ 60 h 87"/>
                  <a:gd name="T14" fmla="*/ 0 w 85"/>
                  <a:gd name="T15" fmla="*/ 54 h 87"/>
                  <a:gd name="T16" fmla="*/ 39 w 85"/>
                  <a:gd name="T17" fmla="*/ 43 h 87"/>
                  <a:gd name="T18" fmla="*/ 2 w 85"/>
                  <a:gd name="T19" fmla="*/ 25 h 87"/>
                  <a:gd name="T20" fmla="*/ 6 w 85"/>
                  <a:gd name="T21" fmla="*/ 22 h 87"/>
                  <a:gd name="T22" fmla="*/ 39 w 85"/>
                  <a:gd name="T23" fmla="*/ 41 h 87"/>
                  <a:gd name="T24" fmla="*/ 25 w 85"/>
                  <a:gd name="T25" fmla="*/ 2 h 87"/>
                  <a:gd name="T26" fmla="*/ 31 w 85"/>
                  <a:gd name="T27" fmla="*/ 0 h 87"/>
                  <a:gd name="T28" fmla="*/ 43 w 85"/>
                  <a:gd name="T29" fmla="*/ 39 h 87"/>
                  <a:gd name="T30" fmla="*/ 60 w 85"/>
                  <a:gd name="T31" fmla="*/ 2 h 87"/>
                  <a:gd name="T32" fmla="*/ 64 w 85"/>
                  <a:gd name="T33" fmla="*/ 6 h 87"/>
                  <a:gd name="T34" fmla="*/ 44 w 85"/>
                  <a:gd name="T35" fmla="*/ 41 h 87"/>
                  <a:gd name="T36" fmla="*/ 83 w 85"/>
                  <a:gd name="T37" fmla="*/ 27 h 87"/>
                  <a:gd name="T38" fmla="*/ 85 w 85"/>
                  <a:gd name="T39" fmla="*/ 33 h 87"/>
                  <a:gd name="T40" fmla="*/ 46 w 85"/>
                  <a:gd name="T41" fmla="*/ 45 h 87"/>
                  <a:gd name="T42" fmla="*/ 83 w 85"/>
                  <a:gd name="T43" fmla="*/ 60 h 87"/>
                  <a:gd name="T44" fmla="*/ 79 w 85"/>
                  <a:gd name="T45" fmla="*/ 66 h 87"/>
                  <a:gd name="T46" fmla="*/ 44 w 85"/>
                  <a:gd name="T47" fmla="*/ 46 h 87"/>
                  <a:gd name="T48" fmla="*/ 58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58" y="85"/>
                    </a:moveTo>
                    <a:lnTo>
                      <a:pt x="52" y="87"/>
                    </a:lnTo>
                    <a:lnTo>
                      <a:pt x="43" y="46"/>
                    </a:lnTo>
                    <a:lnTo>
                      <a:pt x="25" y="85"/>
                    </a:lnTo>
                    <a:lnTo>
                      <a:pt x="19" y="81"/>
                    </a:lnTo>
                    <a:lnTo>
                      <a:pt x="41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9" y="43"/>
                    </a:lnTo>
                    <a:lnTo>
                      <a:pt x="2" y="25"/>
                    </a:lnTo>
                    <a:lnTo>
                      <a:pt x="6" y="22"/>
                    </a:lnTo>
                    <a:lnTo>
                      <a:pt x="39" y="41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3" y="39"/>
                    </a:lnTo>
                    <a:lnTo>
                      <a:pt x="60" y="2"/>
                    </a:lnTo>
                    <a:lnTo>
                      <a:pt x="64" y="6"/>
                    </a:lnTo>
                    <a:lnTo>
                      <a:pt x="44" y="41"/>
                    </a:lnTo>
                    <a:lnTo>
                      <a:pt x="83" y="27"/>
                    </a:lnTo>
                    <a:lnTo>
                      <a:pt x="85" y="33"/>
                    </a:lnTo>
                    <a:lnTo>
                      <a:pt x="46" y="45"/>
                    </a:lnTo>
                    <a:lnTo>
                      <a:pt x="83" y="60"/>
                    </a:lnTo>
                    <a:lnTo>
                      <a:pt x="79" y="66"/>
                    </a:lnTo>
                    <a:lnTo>
                      <a:pt x="44" y="46"/>
                    </a:lnTo>
                    <a:lnTo>
                      <a:pt x="58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3" name="Freeform 169"/>
              <p:cNvSpPr>
                <a:spLocks/>
              </p:cNvSpPr>
              <p:nvPr/>
            </p:nvSpPr>
            <p:spPr bwMode="auto">
              <a:xfrm>
                <a:off x="3617" y="1467"/>
                <a:ext cx="85" cy="87"/>
              </a:xfrm>
              <a:custGeom>
                <a:avLst/>
                <a:gdLst>
                  <a:gd name="T0" fmla="*/ 58 w 85"/>
                  <a:gd name="T1" fmla="*/ 85 h 87"/>
                  <a:gd name="T2" fmla="*/ 52 w 85"/>
                  <a:gd name="T3" fmla="*/ 87 h 87"/>
                  <a:gd name="T4" fmla="*/ 43 w 85"/>
                  <a:gd name="T5" fmla="*/ 46 h 87"/>
                  <a:gd name="T6" fmla="*/ 25 w 85"/>
                  <a:gd name="T7" fmla="*/ 85 h 87"/>
                  <a:gd name="T8" fmla="*/ 19 w 85"/>
                  <a:gd name="T9" fmla="*/ 81 h 87"/>
                  <a:gd name="T10" fmla="*/ 41 w 85"/>
                  <a:gd name="T11" fmla="*/ 46 h 87"/>
                  <a:gd name="T12" fmla="*/ 2 w 85"/>
                  <a:gd name="T13" fmla="*/ 60 h 87"/>
                  <a:gd name="T14" fmla="*/ 0 w 85"/>
                  <a:gd name="T15" fmla="*/ 54 h 87"/>
                  <a:gd name="T16" fmla="*/ 39 w 85"/>
                  <a:gd name="T17" fmla="*/ 43 h 87"/>
                  <a:gd name="T18" fmla="*/ 2 w 85"/>
                  <a:gd name="T19" fmla="*/ 25 h 87"/>
                  <a:gd name="T20" fmla="*/ 6 w 85"/>
                  <a:gd name="T21" fmla="*/ 22 h 87"/>
                  <a:gd name="T22" fmla="*/ 39 w 85"/>
                  <a:gd name="T23" fmla="*/ 41 h 87"/>
                  <a:gd name="T24" fmla="*/ 25 w 85"/>
                  <a:gd name="T25" fmla="*/ 2 h 87"/>
                  <a:gd name="T26" fmla="*/ 31 w 85"/>
                  <a:gd name="T27" fmla="*/ 0 h 87"/>
                  <a:gd name="T28" fmla="*/ 43 w 85"/>
                  <a:gd name="T29" fmla="*/ 39 h 87"/>
                  <a:gd name="T30" fmla="*/ 60 w 85"/>
                  <a:gd name="T31" fmla="*/ 2 h 87"/>
                  <a:gd name="T32" fmla="*/ 64 w 85"/>
                  <a:gd name="T33" fmla="*/ 6 h 87"/>
                  <a:gd name="T34" fmla="*/ 44 w 85"/>
                  <a:gd name="T35" fmla="*/ 41 h 87"/>
                  <a:gd name="T36" fmla="*/ 83 w 85"/>
                  <a:gd name="T37" fmla="*/ 27 h 87"/>
                  <a:gd name="T38" fmla="*/ 85 w 85"/>
                  <a:gd name="T39" fmla="*/ 33 h 87"/>
                  <a:gd name="T40" fmla="*/ 46 w 85"/>
                  <a:gd name="T41" fmla="*/ 45 h 87"/>
                  <a:gd name="T42" fmla="*/ 83 w 85"/>
                  <a:gd name="T43" fmla="*/ 60 h 87"/>
                  <a:gd name="T44" fmla="*/ 79 w 85"/>
                  <a:gd name="T45" fmla="*/ 66 h 87"/>
                  <a:gd name="T46" fmla="*/ 44 w 85"/>
                  <a:gd name="T47" fmla="*/ 46 h 87"/>
                  <a:gd name="T48" fmla="*/ 58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58" y="85"/>
                    </a:moveTo>
                    <a:lnTo>
                      <a:pt x="52" y="87"/>
                    </a:lnTo>
                    <a:lnTo>
                      <a:pt x="43" y="46"/>
                    </a:lnTo>
                    <a:lnTo>
                      <a:pt x="25" y="85"/>
                    </a:lnTo>
                    <a:lnTo>
                      <a:pt x="19" y="81"/>
                    </a:lnTo>
                    <a:lnTo>
                      <a:pt x="41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9" y="43"/>
                    </a:lnTo>
                    <a:lnTo>
                      <a:pt x="2" y="25"/>
                    </a:lnTo>
                    <a:lnTo>
                      <a:pt x="6" y="22"/>
                    </a:lnTo>
                    <a:lnTo>
                      <a:pt x="39" y="41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3" y="39"/>
                    </a:lnTo>
                    <a:lnTo>
                      <a:pt x="60" y="2"/>
                    </a:lnTo>
                    <a:lnTo>
                      <a:pt x="64" y="6"/>
                    </a:lnTo>
                    <a:lnTo>
                      <a:pt x="44" y="41"/>
                    </a:lnTo>
                    <a:lnTo>
                      <a:pt x="83" y="27"/>
                    </a:lnTo>
                    <a:lnTo>
                      <a:pt x="85" y="33"/>
                    </a:lnTo>
                    <a:lnTo>
                      <a:pt x="46" y="45"/>
                    </a:lnTo>
                    <a:lnTo>
                      <a:pt x="83" y="60"/>
                    </a:lnTo>
                    <a:lnTo>
                      <a:pt x="79" y="66"/>
                    </a:lnTo>
                    <a:lnTo>
                      <a:pt x="44" y="46"/>
                    </a:lnTo>
                    <a:lnTo>
                      <a:pt x="58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4" name="Freeform 170"/>
              <p:cNvSpPr>
                <a:spLocks/>
              </p:cNvSpPr>
              <p:nvPr/>
            </p:nvSpPr>
            <p:spPr bwMode="auto">
              <a:xfrm>
                <a:off x="3544" y="1561"/>
                <a:ext cx="85" cy="87"/>
              </a:xfrm>
              <a:custGeom>
                <a:avLst/>
                <a:gdLst>
                  <a:gd name="T0" fmla="*/ 60 w 85"/>
                  <a:gd name="T1" fmla="*/ 85 h 87"/>
                  <a:gd name="T2" fmla="*/ 54 w 85"/>
                  <a:gd name="T3" fmla="*/ 87 h 87"/>
                  <a:gd name="T4" fmla="*/ 43 w 85"/>
                  <a:gd name="T5" fmla="*/ 46 h 87"/>
                  <a:gd name="T6" fmla="*/ 25 w 85"/>
                  <a:gd name="T7" fmla="*/ 85 h 87"/>
                  <a:gd name="T8" fmla="*/ 21 w 85"/>
                  <a:gd name="T9" fmla="*/ 81 h 87"/>
                  <a:gd name="T10" fmla="*/ 41 w 85"/>
                  <a:gd name="T11" fmla="*/ 46 h 87"/>
                  <a:gd name="T12" fmla="*/ 2 w 85"/>
                  <a:gd name="T13" fmla="*/ 60 h 87"/>
                  <a:gd name="T14" fmla="*/ 0 w 85"/>
                  <a:gd name="T15" fmla="*/ 54 h 87"/>
                  <a:gd name="T16" fmla="*/ 39 w 85"/>
                  <a:gd name="T17" fmla="*/ 43 h 87"/>
                  <a:gd name="T18" fmla="*/ 4 w 85"/>
                  <a:gd name="T19" fmla="*/ 25 h 87"/>
                  <a:gd name="T20" fmla="*/ 6 w 85"/>
                  <a:gd name="T21" fmla="*/ 22 h 87"/>
                  <a:gd name="T22" fmla="*/ 41 w 85"/>
                  <a:gd name="T23" fmla="*/ 41 h 87"/>
                  <a:gd name="T24" fmla="*/ 27 w 85"/>
                  <a:gd name="T25" fmla="*/ 2 h 87"/>
                  <a:gd name="T26" fmla="*/ 31 w 85"/>
                  <a:gd name="T27" fmla="*/ 0 h 87"/>
                  <a:gd name="T28" fmla="*/ 43 w 85"/>
                  <a:gd name="T29" fmla="*/ 39 h 87"/>
                  <a:gd name="T30" fmla="*/ 60 w 85"/>
                  <a:gd name="T31" fmla="*/ 2 h 87"/>
                  <a:gd name="T32" fmla="*/ 66 w 85"/>
                  <a:gd name="T33" fmla="*/ 6 h 87"/>
                  <a:gd name="T34" fmla="*/ 46 w 85"/>
                  <a:gd name="T35" fmla="*/ 41 h 87"/>
                  <a:gd name="T36" fmla="*/ 83 w 85"/>
                  <a:gd name="T37" fmla="*/ 27 h 87"/>
                  <a:gd name="T38" fmla="*/ 85 w 85"/>
                  <a:gd name="T39" fmla="*/ 33 h 87"/>
                  <a:gd name="T40" fmla="*/ 46 w 85"/>
                  <a:gd name="T41" fmla="*/ 45 h 87"/>
                  <a:gd name="T42" fmla="*/ 83 w 85"/>
                  <a:gd name="T43" fmla="*/ 60 h 87"/>
                  <a:gd name="T44" fmla="*/ 81 w 85"/>
                  <a:gd name="T45" fmla="*/ 66 h 87"/>
                  <a:gd name="T46" fmla="*/ 45 w 85"/>
                  <a:gd name="T47" fmla="*/ 46 h 87"/>
                  <a:gd name="T48" fmla="*/ 60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60" y="85"/>
                    </a:moveTo>
                    <a:lnTo>
                      <a:pt x="54" y="87"/>
                    </a:lnTo>
                    <a:lnTo>
                      <a:pt x="43" y="46"/>
                    </a:lnTo>
                    <a:lnTo>
                      <a:pt x="25" y="85"/>
                    </a:lnTo>
                    <a:lnTo>
                      <a:pt x="21" y="81"/>
                    </a:lnTo>
                    <a:lnTo>
                      <a:pt x="41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9" y="43"/>
                    </a:lnTo>
                    <a:lnTo>
                      <a:pt x="4" y="25"/>
                    </a:lnTo>
                    <a:lnTo>
                      <a:pt x="6" y="22"/>
                    </a:lnTo>
                    <a:lnTo>
                      <a:pt x="41" y="41"/>
                    </a:lnTo>
                    <a:lnTo>
                      <a:pt x="27" y="2"/>
                    </a:lnTo>
                    <a:lnTo>
                      <a:pt x="31" y="0"/>
                    </a:lnTo>
                    <a:lnTo>
                      <a:pt x="43" y="39"/>
                    </a:lnTo>
                    <a:lnTo>
                      <a:pt x="60" y="2"/>
                    </a:lnTo>
                    <a:lnTo>
                      <a:pt x="66" y="6"/>
                    </a:lnTo>
                    <a:lnTo>
                      <a:pt x="46" y="41"/>
                    </a:lnTo>
                    <a:lnTo>
                      <a:pt x="83" y="27"/>
                    </a:lnTo>
                    <a:lnTo>
                      <a:pt x="85" y="33"/>
                    </a:lnTo>
                    <a:lnTo>
                      <a:pt x="46" y="45"/>
                    </a:lnTo>
                    <a:lnTo>
                      <a:pt x="83" y="60"/>
                    </a:lnTo>
                    <a:lnTo>
                      <a:pt x="81" y="66"/>
                    </a:lnTo>
                    <a:lnTo>
                      <a:pt x="45" y="46"/>
                    </a:lnTo>
                    <a:lnTo>
                      <a:pt x="60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5" name="Freeform 171"/>
              <p:cNvSpPr>
                <a:spLocks/>
              </p:cNvSpPr>
              <p:nvPr/>
            </p:nvSpPr>
            <p:spPr bwMode="auto">
              <a:xfrm>
                <a:off x="3544" y="1561"/>
                <a:ext cx="85" cy="87"/>
              </a:xfrm>
              <a:custGeom>
                <a:avLst/>
                <a:gdLst>
                  <a:gd name="T0" fmla="*/ 60 w 85"/>
                  <a:gd name="T1" fmla="*/ 85 h 87"/>
                  <a:gd name="T2" fmla="*/ 54 w 85"/>
                  <a:gd name="T3" fmla="*/ 87 h 87"/>
                  <a:gd name="T4" fmla="*/ 43 w 85"/>
                  <a:gd name="T5" fmla="*/ 46 h 87"/>
                  <a:gd name="T6" fmla="*/ 25 w 85"/>
                  <a:gd name="T7" fmla="*/ 85 h 87"/>
                  <a:gd name="T8" fmla="*/ 21 w 85"/>
                  <a:gd name="T9" fmla="*/ 81 h 87"/>
                  <a:gd name="T10" fmla="*/ 41 w 85"/>
                  <a:gd name="T11" fmla="*/ 46 h 87"/>
                  <a:gd name="T12" fmla="*/ 2 w 85"/>
                  <a:gd name="T13" fmla="*/ 60 h 87"/>
                  <a:gd name="T14" fmla="*/ 0 w 85"/>
                  <a:gd name="T15" fmla="*/ 54 h 87"/>
                  <a:gd name="T16" fmla="*/ 39 w 85"/>
                  <a:gd name="T17" fmla="*/ 43 h 87"/>
                  <a:gd name="T18" fmla="*/ 4 w 85"/>
                  <a:gd name="T19" fmla="*/ 25 h 87"/>
                  <a:gd name="T20" fmla="*/ 6 w 85"/>
                  <a:gd name="T21" fmla="*/ 22 h 87"/>
                  <a:gd name="T22" fmla="*/ 41 w 85"/>
                  <a:gd name="T23" fmla="*/ 41 h 87"/>
                  <a:gd name="T24" fmla="*/ 27 w 85"/>
                  <a:gd name="T25" fmla="*/ 2 h 87"/>
                  <a:gd name="T26" fmla="*/ 31 w 85"/>
                  <a:gd name="T27" fmla="*/ 0 h 87"/>
                  <a:gd name="T28" fmla="*/ 43 w 85"/>
                  <a:gd name="T29" fmla="*/ 39 h 87"/>
                  <a:gd name="T30" fmla="*/ 60 w 85"/>
                  <a:gd name="T31" fmla="*/ 2 h 87"/>
                  <a:gd name="T32" fmla="*/ 66 w 85"/>
                  <a:gd name="T33" fmla="*/ 6 h 87"/>
                  <a:gd name="T34" fmla="*/ 46 w 85"/>
                  <a:gd name="T35" fmla="*/ 41 h 87"/>
                  <a:gd name="T36" fmla="*/ 83 w 85"/>
                  <a:gd name="T37" fmla="*/ 27 h 87"/>
                  <a:gd name="T38" fmla="*/ 85 w 85"/>
                  <a:gd name="T39" fmla="*/ 33 h 87"/>
                  <a:gd name="T40" fmla="*/ 46 w 85"/>
                  <a:gd name="T41" fmla="*/ 45 h 87"/>
                  <a:gd name="T42" fmla="*/ 83 w 85"/>
                  <a:gd name="T43" fmla="*/ 60 h 87"/>
                  <a:gd name="T44" fmla="*/ 81 w 85"/>
                  <a:gd name="T45" fmla="*/ 66 h 87"/>
                  <a:gd name="T46" fmla="*/ 45 w 85"/>
                  <a:gd name="T47" fmla="*/ 46 h 87"/>
                  <a:gd name="T48" fmla="*/ 60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60" y="85"/>
                    </a:moveTo>
                    <a:lnTo>
                      <a:pt x="54" y="87"/>
                    </a:lnTo>
                    <a:lnTo>
                      <a:pt x="43" y="46"/>
                    </a:lnTo>
                    <a:lnTo>
                      <a:pt x="25" y="85"/>
                    </a:lnTo>
                    <a:lnTo>
                      <a:pt x="21" y="81"/>
                    </a:lnTo>
                    <a:lnTo>
                      <a:pt x="41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9" y="43"/>
                    </a:lnTo>
                    <a:lnTo>
                      <a:pt x="4" y="25"/>
                    </a:lnTo>
                    <a:lnTo>
                      <a:pt x="6" y="22"/>
                    </a:lnTo>
                    <a:lnTo>
                      <a:pt x="41" y="41"/>
                    </a:lnTo>
                    <a:lnTo>
                      <a:pt x="27" y="2"/>
                    </a:lnTo>
                    <a:lnTo>
                      <a:pt x="31" y="0"/>
                    </a:lnTo>
                    <a:lnTo>
                      <a:pt x="43" y="39"/>
                    </a:lnTo>
                    <a:lnTo>
                      <a:pt x="60" y="2"/>
                    </a:lnTo>
                    <a:lnTo>
                      <a:pt x="66" y="6"/>
                    </a:lnTo>
                    <a:lnTo>
                      <a:pt x="46" y="41"/>
                    </a:lnTo>
                    <a:lnTo>
                      <a:pt x="83" y="27"/>
                    </a:lnTo>
                    <a:lnTo>
                      <a:pt x="85" y="33"/>
                    </a:lnTo>
                    <a:lnTo>
                      <a:pt x="46" y="45"/>
                    </a:lnTo>
                    <a:lnTo>
                      <a:pt x="83" y="60"/>
                    </a:lnTo>
                    <a:lnTo>
                      <a:pt x="81" y="66"/>
                    </a:lnTo>
                    <a:lnTo>
                      <a:pt x="45" y="46"/>
                    </a:lnTo>
                    <a:lnTo>
                      <a:pt x="60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6" name="Freeform 172"/>
              <p:cNvSpPr>
                <a:spLocks/>
              </p:cNvSpPr>
              <p:nvPr/>
            </p:nvSpPr>
            <p:spPr bwMode="auto">
              <a:xfrm>
                <a:off x="3573" y="1663"/>
                <a:ext cx="85" cy="86"/>
              </a:xfrm>
              <a:custGeom>
                <a:avLst/>
                <a:gdLst>
                  <a:gd name="T0" fmla="*/ 60 w 85"/>
                  <a:gd name="T1" fmla="*/ 85 h 86"/>
                  <a:gd name="T2" fmla="*/ 54 w 85"/>
                  <a:gd name="T3" fmla="*/ 86 h 86"/>
                  <a:gd name="T4" fmla="*/ 42 w 85"/>
                  <a:gd name="T5" fmla="*/ 46 h 86"/>
                  <a:gd name="T6" fmla="*/ 25 w 85"/>
                  <a:gd name="T7" fmla="*/ 83 h 86"/>
                  <a:gd name="T8" fmla="*/ 21 w 85"/>
                  <a:gd name="T9" fmla="*/ 81 h 86"/>
                  <a:gd name="T10" fmla="*/ 40 w 85"/>
                  <a:gd name="T11" fmla="*/ 46 h 86"/>
                  <a:gd name="T12" fmla="*/ 2 w 85"/>
                  <a:gd name="T13" fmla="*/ 60 h 86"/>
                  <a:gd name="T14" fmla="*/ 0 w 85"/>
                  <a:gd name="T15" fmla="*/ 54 h 86"/>
                  <a:gd name="T16" fmla="*/ 39 w 85"/>
                  <a:gd name="T17" fmla="*/ 42 h 86"/>
                  <a:gd name="T18" fmla="*/ 4 w 85"/>
                  <a:gd name="T19" fmla="*/ 25 h 86"/>
                  <a:gd name="T20" fmla="*/ 6 w 85"/>
                  <a:gd name="T21" fmla="*/ 19 h 86"/>
                  <a:gd name="T22" fmla="*/ 40 w 85"/>
                  <a:gd name="T23" fmla="*/ 40 h 86"/>
                  <a:gd name="T24" fmla="*/ 27 w 85"/>
                  <a:gd name="T25" fmla="*/ 2 h 86"/>
                  <a:gd name="T26" fmla="*/ 31 w 85"/>
                  <a:gd name="T27" fmla="*/ 0 h 86"/>
                  <a:gd name="T28" fmla="*/ 42 w 85"/>
                  <a:gd name="T29" fmla="*/ 38 h 86"/>
                  <a:gd name="T30" fmla="*/ 60 w 85"/>
                  <a:gd name="T31" fmla="*/ 2 h 86"/>
                  <a:gd name="T32" fmla="*/ 65 w 85"/>
                  <a:gd name="T33" fmla="*/ 4 h 86"/>
                  <a:gd name="T34" fmla="*/ 46 w 85"/>
                  <a:gd name="T35" fmla="*/ 40 h 86"/>
                  <a:gd name="T36" fmla="*/ 83 w 85"/>
                  <a:gd name="T37" fmla="*/ 27 h 86"/>
                  <a:gd name="T38" fmla="*/ 85 w 85"/>
                  <a:gd name="T39" fmla="*/ 31 h 86"/>
                  <a:gd name="T40" fmla="*/ 46 w 85"/>
                  <a:gd name="T41" fmla="*/ 42 h 86"/>
                  <a:gd name="T42" fmla="*/ 83 w 85"/>
                  <a:gd name="T43" fmla="*/ 60 h 86"/>
                  <a:gd name="T44" fmla="*/ 81 w 85"/>
                  <a:gd name="T45" fmla="*/ 63 h 86"/>
                  <a:gd name="T46" fmla="*/ 44 w 85"/>
                  <a:gd name="T47" fmla="*/ 46 h 86"/>
                  <a:gd name="T48" fmla="*/ 60 w 85"/>
                  <a:gd name="T49" fmla="*/ 85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60" y="85"/>
                    </a:moveTo>
                    <a:lnTo>
                      <a:pt x="54" y="86"/>
                    </a:lnTo>
                    <a:lnTo>
                      <a:pt x="42" y="46"/>
                    </a:lnTo>
                    <a:lnTo>
                      <a:pt x="25" y="83"/>
                    </a:lnTo>
                    <a:lnTo>
                      <a:pt x="21" y="81"/>
                    </a:lnTo>
                    <a:lnTo>
                      <a:pt x="40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9" y="42"/>
                    </a:lnTo>
                    <a:lnTo>
                      <a:pt x="4" y="25"/>
                    </a:lnTo>
                    <a:lnTo>
                      <a:pt x="6" y="19"/>
                    </a:lnTo>
                    <a:lnTo>
                      <a:pt x="40" y="40"/>
                    </a:lnTo>
                    <a:lnTo>
                      <a:pt x="27" y="2"/>
                    </a:lnTo>
                    <a:lnTo>
                      <a:pt x="31" y="0"/>
                    </a:lnTo>
                    <a:lnTo>
                      <a:pt x="42" y="38"/>
                    </a:lnTo>
                    <a:lnTo>
                      <a:pt x="60" y="2"/>
                    </a:lnTo>
                    <a:lnTo>
                      <a:pt x="65" y="4"/>
                    </a:lnTo>
                    <a:lnTo>
                      <a:pt x="46" y="40"/>
                    </a:lnTo>
                    <a:lnTo>
                      <a:pt x="83" y="27"/>
                    </a:lnTo>
                    <a:lnTo>
                      <a:pt x="85" y="31"/>
                    </a:lnTo>
                    <a:lnTo>
                      <a:pt x="46" y="42"/>
                    </a:lnTo>
                    <a:lnTo>
                      <a:pt x="83" y="60"/>
                    </a:lnTo>
                    <a:lnTo>
                      <a:pt x="81" y="63"/>
                    </a:lnTo>
                    <a:lnTo>
                      <a:pt x="44" y="46"/>
                    </a:lnTo>
                    <a:lnTo>
                      <a:pt x="60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7" name="Freeform 173"/>
              <p:cNvSpPr>
                <a:spLocks/>
              </p:cNvSpPr>
              <p:nvPr/>
            </p:nvSpPr>
            <p:spPr bwMode="auto">
              <a:xfrm>
                <a:off x="3573" y="1663"/>
                <a:ext cx="85" cy="86"/>
              </a:xfrm>
              <a:custGeom>
                <a:avLst/>
                <a:gdLst>
                  <a:gd name="T0" fmla="*/ 60 w 85"/>
                  <a:gd name="T1" fmla="*/ 85 h 86"/>
                  <a:gd name="T2" fmla="*/ 54 w 85"/>
                  <a:gd name="T3" fmla="*/ 86 h 86"/>
                  <a:gd name="T4" fmla="*/ 42 w 85"/>
                  <a:gd name="T5" fmla="*/ 46 h 86"/>
                  <a:gd name="T6" fmla="*/ 25 w 85"/>
                  <a:gd name="T7" fmla="*/ 83 h 86"/>
                  <a:gd name="T8" fmla="*/ 21 w 85"/>
                  <a:gd name="T9" fmla="*/ 81 h 86"/>
                  <a:gd name="T10" fmla="*/ 40 w 85"/>
                  <a:gd name="T11" fmla="*/ 46 h 86"/>
                  <a:gd name="T12" fmla="*/ 2 w 85"/>
                  <a:gd name="T13" fmla="*/ 60 h 86"/>
                  <a:gd name="T14" fmla="*/ 0 w 85"/>
                  <a:gd name="T15" fmla="*/ 54 h 86"/>
                  <a:gd name="T16" fmla="*/ 39 w 85"/>
                  <a:gd name="T17" fmla="*/ 42 h 86"/>
                  <a:gd name="T18" fmla="*/ 4 w 85"/>
                  <a:gd name="T19" fmla="*/ 25 h 86"/>
                  <a:gd name="T20" fmla="*/ 6 w 85"/>
                  <a:gd name="T21" fmla="*/ 19 h 86"/>
                  <a:gd name="T22" fmla="*/ 40 w 85"/>
                  <a:gd name="T23" fmla="*/ 40 h 86"/>
                  <a:gd name="T24" fmla="*/ 27 w 85"/>
                  <a:gd name="T25" fmla="*/ 2 h 86"/>
                  <a:gd name="T26" fmla="*/ 31 w 85"/>
                  <a:gd name="T27" fmla="*/ 0 h 86"/>
                  <a:gd name="T28" fmla="*/ 42 w 85"/>
                  <a:gd name="T29" fmla="*/ 38 h 86"/>
                  <a:gd name="T30" fmla="*/ 60 w 85"/>
                  <a:gd name="T31" fmla="*/ 2 h 86"/>
                  <a:gd name="T32" fmla="*/ 65 w 85"/>
                  <a:gd name="T33" fmla="*/ 4 h 86"/>
                  <a:gd name="T34" fmla="*/ 46 w 85"/>
                  <a:gd name="T35" fmla="*/ 40 h 86"/>
                  <a:gd name="T36" fmla="*/ 83 w 85"/>
                  <a:gd name="T37" fmla="*/ 27 h 86"/>
                  <a:gd name="T38" fmla="*/ 85 w 85"/>
                  <a:gd name="T39" fmla="*/ 31 h 86"/>
                  <a:gd name="T40" fmla="*/ 46 w 85"/>
                  <a:gd name="T41" fmla="*/ 42 h 86"/>
                  <a:gd name="T42" fmla="*/ 83 w 85"/>
                  <a:gd name="T43" fmla="*/ 60 h 86"/>
                  <a:gd name="T44" fmla="*/ 81 w 85"/>
                  <a:gd name="T45" fmla="*/ 63 h 86"/>
                  <a:gd name="T46" fmla="*/ 44 w 85"/>
                  <a:gd name="T47" fmla="*/ 46 h 86"/>
                  <a:gd name="T48" fmla="*/ 60 w 85"/>
                  <a:gd name="T49" fmla="*/ 85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60" y="85"/>
                    </a:moveTo>
                    <a:lnTo>
                      <a:pt x="54" y="86"/>
                    </a:lnTo>
                    <a:lnTo>
                      <a:pt x="42" y="46"/>
                    </a:lnTo>
                    <a:lnTo>
                      <a:pt x="25" y="83"/>
                    </a:lnTo>
                    <a:lnTo>
                      <a:pt x="21" y="81"/>
                    </a:lnTo>
                    <a:lnTo>
                      <a:pt x="40" y="46"/>
                    </a:lnTo>
                    <a:lnTo>
                      <a:pt x="2" y="60"/>
                    </a:lnTo>
                    <a:lnTo>
                      <a:pt x="0" y="54"/>
                    </a:lnTo>
                    <a:lnTo>
                      <a:pt x="39" y="42"/>
                    </a:lnTo>
                    <a:lnTo>
                      <a:pt x="4" y="25"/>
                    </a:lnTo>
                    <a:lnTo>
                      <a:pt x="6" y="19"/>
                    </a:lnTo>
                    <a:lnTo>
                      <a:pt x="40" y="40"/>
                    </a:lnTo>
                    <a:lnTo>
                      <a:pt x="27" y="2"/>
                    </a:lnTo>
                    <a:lnTo>
                      <a:pt x="31" y="0"/>
                    </a:lnTo>
                    <a:lnTo>
                      <a:pt x="42" y="38"/>
                    </a:lnTo>
                    <a:lnTo>
                      <a:pt x="60" y="2"/>
                    </a:lnTo>
                    <a:lnTo>
                      <a:pt x="65" y="4"/>
                    </a:lnTo>
                    <a:lnTo>
                      <a:pt x="46" y="40"/>
                    </a:lnTo>
                    <a:lnTo>
                      <a:pt x="83" y="27"/>
                    </a:lnTo>
                    <a:lnTo>
                      <a:pt x="85" y="31"/>
                    </a:lnTo>
                    <a:lnTo>
                      <a:pt x="46" y="42"/>
                    </a:lnTo>
                    <a:lnTo>
                      <a:pt x="83" y="60"/>
                    </a:lnTo>
                    <a:lnTo>
                      <a:pt x="81" y="63"/>
                    </a:lnTo>
                    <a:lnTo>
                      <a:pt x="44" y="46"/>
                    </a:lnTo>
                    <a:lnTo>
                      <a:pt x="60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8" name="Freeform 174"/>
              <p:cNvSpPr>
                <a:spLocks/>
              </p:cNvSpPr>
              <p:nvPr/>
            </p:nvSpPr>
            <p:spPr bwMode="auto">
              <a:xfrm>
                <a:off x="3481" y="1642"/>
                <a:ext cx="83" cy="84"/>
              </a:xfrm>
              <a:custGeom>
                <a:avLst/>
                <a:gdLst>
                  <a:gd name="T0" fmla="*/ 58 w 83"/>
                  <a:gd name="T1" fmla="*/ 82 h 84"/>
                  <a:gd name="T2" fmla="*/ 52 w 83"/>
                  <a:gd name="T3" fmla="*/ 84 h 84"/>
                  <a:gd name="T4" fmla="*/ 40 w 83"/>
                  <a:gd name="T5" fmla="*/ 46 h 84"/>
                  <a:gd name="T6" fmla="*/ 23 w 83"/>
                  <a:gd name="T7" fmla="*/ 82 h 84"/>
                  <a:gd name="T8" fmla="*/ 19 w 83"/>
                  <a:gd name="T9" fmla="*/ 81 h 84"/>
                  <a:gd name="T10" fmla="*/ 38 w 83"/>
                  <a:gd name="T11" fmla="*/ 44 h 84"/>
                  <a:gd name="T12" fmla="*/ 0 w 83"/>
                  <a:gd name="T13" fmla="*/ 58 h 84"/>
                  <a:gd name="T14" fmla="*/ 0 w 83"/>
                  <a:gd name="T15" fmla="*/ 54 h 84"/>
                  <a:gd name="T16" fmla="*/ 37 w 83"/>
                  <a:gd name="T17" fmla="*/ 42 h 84"/>
                  <a:gd name="T18" fmla="*/ 2 w 83"/>
                  <a:gd name="T19" fmla="*/ 25 h 84"/>
                  <a:gd name="T20" fmla="*/ 4 w 83"/>
                  <a:gd name="T21" fmla="*/ 19 h 84"/>
                  <a:gd name="T22" fmla="*/ 38 w 83"/>
                  <a:gd name="T23" fmla="*/ 38 h 84"/>
                  <a:gd name="T24" fmla="*/ 25 w 83"/>
                  <a:gd name="T25" fmla="*/ 0 h 84"/>
                  <a:gd name="T26" fmla="*/ 29 w 83"/>
                  <a:gd name="T27" fmla="*/ 0 h 84"/>
                  <a:gd name="T28" fmla="*/ 40 w 83"/>
                  <a:gd name="T29" fmla="*/ 38 h 84"/>
                  <a:gd name="T30" fmla="*/ 58 w 83"/>
                  <a:gd name="T31" fmla="*/ 2 h 84"/>
                  <a:gd name="T32" fmla="*/ 63 w 83"/>
                  <a:gd name="T33" fmla="*/ 4 h 84"/>
                  <a:gd name="T34" fmla="*/ 44 w 83"/>
                  <a:gd name="T35" fmla="*/ 38 h 84"/>
                  <a:gd name="T36" fmla="*/ 83 w 83"/>
                  <a:gd name="T37" fmla="*/ 25 h 84"/>
                  <a:gd name="T38" fmla="*/ 83 w 83"/>
                  <a:gd name="T39" fmla="*/ 31 h 84"/>
                  <a:gd name="T40" fmla="*/ 44 w 83"/>
                  <a:gd name="T41" fmla="*/ 42 h 84"/>
                  <a:gd name="T42" fmla="*/ 81 w 83"/>
                  <a:gd name="T43" fmla="*/ 59 h 84"/>
                  <a:gd name="T44" fmla="*/ 79 w 83"/>
                  <a:gd name="T45" fmla="*/ 63 h 84"/>
                  <a:gd name="T46" fmla="*/ 44 w 83"/>
                  <a:gd name="T47" fmla="*/ 44 h 84"/>
                  <a:gd name="T48" fmla="*/ 58 w 83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4">
                    <a:moveTo>
                      <a:pt x="58" y="82"/>
                    </a:moveTo>
                    <a:lnTo>
                      <a:pt x="52" y="84"/>
                    </a:lnTo>
                    <a:lnTo>
                      <a:pt x="40" y="46"/>
                    </a:lnTo>
                    <a:lnTo>
                      <a:pt x="23" y="82"/>
                    </a:lnTo>
                    <a:lnTo>
                      <a:pt x="19" y="81"/>
                    </a:lnTo>
                    <a:lnTo>
                      <a:pt x="38" y="44"/>
                    </a:lnTo>
                    <a:lnTo>
                      <a:pt x="0" y="58"/>
                    </a:lnTo>
                    <a:lnTo>
                      <a:pt x="0" y="54"/>
                    </a:lnTo>
                    <a:lnTo>
                      <a:pt x="37" y="42"/>
                    </a:lnTo>
                    <a:lnTo>
                      <a:pt x="2" y="25"/>
                    </a:lnTo>
                    <a:lnTo>
                      <a:pt x="4" y="19"/>
                    </a:lnTo>
                    <a:lnTo>
                      <a:pt x="38" y="38"/>
                    </a:lnTo>
                    <a:lnTo>
                      <a:pt x="25" y="0"/>
                    </a:lnTo>
                    <a:lnTo>
                      <a:pt x="29" y="0"/>
                    </a:lnTo>
                    <a:lnTo>
                      <a:pt x="40" y="38"/>
                    </a:lnTo>
                    <a:lnTo>
                      <a:pt x="58" y="2"/>
                    </a:lnTo>
                    <a:lnTo>
                      <a:pt x="63" y="4"/>
                    </a:lnTo>
                    <a:lnTo>
                      <a:pt x="44" y="38"/>
                    </a:lnTo>
                    <a:lnTo>
                      <a:pt x="83" y="25"/>
                    </a:lnTo>
                    <a:lnTo>
                      <a:pt x="83" y="31"/>
                    </a:lnTo>
                    <a:lnTo>
                      <a:pt x="44" y="42"/>
                    </a:lnTo>
                    <a:lnTo>
                      <a:pt x="81" y="59"/>
                    </a:lnTo>
                    <a:lnTo>
                      <a:pt x="79" y="63"/>
                    </a:lnTo>
                    <a:lnTo>
                      <a:pt x="44" y="44"/>
                    </a:lnTo>
                    <a:lnTo>
                      <a:pt x="58" y="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9" name="Freeform 175"/>
              <p:cNvSpPr>
                <a:spLocks/>
              </p:cNvSpPr>
              <p:nvPr/>
            </p:nvSpPr>
            <p:spPr bwMode="auto">
              <a:xfrm>
                <a:off x="3481" y="1642"/>
                <a:ext cx="83" cy="84"/>
              </a:xfrm>
              <a:custGeom>
                <a:avLst/>
                <a:gdLst>
                  <a:gd name="T0" fmla="*/ 58 w 83"/>
                  <a:gd name="T1" fmla="*/ 82 h 84"/>
                  <a:gd name="T2" fmla="*/ 52 w 83"/>
                  <a:gd name="T3" fmla="*/ 84 h 84"/>
                  <a:gd name="T4" fmla="*/ 40 w 83"/>
                  <a:gd name="T5" fmla="*/ 46 h 84"/>
                  <a:gd name="T6" fmla="*/ 23 w 83"/>
                  <a:gd name="T7" fmla="*/ 82 h 84"/>
                  <a:gd name="T8" fmla="*/ 19 w 83"/>
                  <a:gd name="T9" fmla="*/ 81 h 84"/>
                  <a:gd name="T10" fmla="*/ 38 w 83"/>
                  <a:gd name="T11" fmla="*/ 44 h 84"/>
                  <a:gd name="T12" fmla="*/ 0 w 83"/>
                  <a:gd name="T13" fmla="*/ 58 h 84"/>
                  <a:gd name="T14" fmla="*/ 0 w 83"/>
                  <a:gd name="T15" fmla="*/ 54 h 84"/>
                  <a:gd name="T16" fmla="*/ 37 w 83"/>
                  <a:gd name="T17" fmla="*/ 42 h 84"/>
                  <a:gd name="T18" fmla="*/ 2 w 83"/>
                  <a:gd name="T19" fmla="*/ 25 h 84"/>
                  <a:gd name="T20" fmla="*/ 4 w 83"/>
                  <a:gd name="T21" fmla="*/ 19 h 84"/>
                  <a:gd name="T22" fmla="*/ 38 w 83"/>
                  <a:gd name="T23" fmla="*/ 38 h 84"/>
                  <a:gd name="T24" fmla="*/ 25 w 83"/>
                  <a:gd name="T25" fmla="*/ 0 h 84"/>
                  <a:gd name="T26" fmla="*/ 29 w 83"/>
                  <a:gd name="T27" fmla="*/ 0 h 84"/>
                  <a:gd name="T28" fmla="*/ 40 w 83"/>
                  <a:gd name="T29" fmla="*/ 38 h 84"/>
                  <a:gd name="T30" fmla="*/ 58 w 83"/>
                  <a:gd name="T31" fmla="*/ 2 h 84"/>
                  <a:gd name="T32" fmla="*/ 63 w 83"/>
                  <a:gd name="T33" fmla="*/ 4 h 84"/>
                  <a:gd name="T34" fmla="*/ 44 w 83"/>
                  <a:gd name="T35" fmla="*/ 38 h 84"/>
                  <a:gd name="T36" fmla="*/ 83 w 83"/>
                  <a:gd name="T37" fmla="*/ 25 h 84"/>
                  <a:gd name="T38" fmla="*/ 83 w 83"/>
                  <a:gd name="T39" fmla="*/ 31 h 84"/>
                  <a:gd name="T40" fmla="*/ 44 w 83"/>
                  <a:gd name="T41" fmla="*/ 42 h 84"/>
                  <a:gd name="T42" fmla="*/ 81 w 83"/>
                  <a:gd name="T43" fmla="*/ 59 h 84"/>
                  <a:gd name="T44" fmla="*/ 79 w 83"/>
                  <a:gd name="T45" fmla="*/ 63 h 84"/>
                  <a:gd name="T46" fmla="*/ 44 w 83"/>
                  <a:gd name="T47" fmla="*/ 44 h 84"/>
                  <a:gd name="T48" fmla="*/ 58 w 83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4">
                    <a:moveTo>
                      <a:pt x="58" y="82"/>
                    </a:moveTo>
                    <a:lnTo>
                      <a:pt x="52" y="84"/>
                    </a:lnTo>
                    <a:lnTo>
                      <a:pt x="40" y="46"/>
                    </a:lnTo>
                    <a:lnTo>
                      <a:pt x="23" y="82"/>
                    </a:lnTo>
                    <a:lnTo>
                      <a:pt x="19" y="81"/>
                    </a:lnTo>
                    <a:lnTo>
                      <a:pt x="38" y="44"/>
                    </a:lnTo>
                    <a:lnTo>
                      <a:pt x="0" y="58"/>
                    </a:lnTo>
                    <a:lnTo>
                      <a:pt x="0" y="54"/>
                    </a:lnTo>
                    <a:lnTo>
                      <a:pt x="37" y="42"/>
                    </a:lnTo>
                    <a:lnTo>
                      <a:pt x="2" y="25"/>
                    </a:lnTo>
                    <a:lnTo>
                      <a:pt x="4" y="19"/>
                    </a:lnTo>
                    <a:lnTo>
                      <a:pt x="38" y="38"/>
                    </a:lnTo>
                    <a:lnTo>
                      <a:pt x="25" y="0"/>
                    </a:lnTo>
                    <a:lnTo>
                      <a:pt x="29" y="0"/>
                    </a:lnTo>
                    <a:lnTo>
                      <a:pt x="40" y="38"/>
                    </a:lnTo>
                    <a:lnTo>
                      <a:pt x="58" y="2"/>
                    </a:lnTo>
                    <a:lnTo>
                      <a:pt x="63" y="4"/>
                    </a:lnTo>
                    <a:lnTo>
                      <a:pt x="44" y="38"/>
                    </a:lnTo>
                    <a:lnTo>
                      <a:pt x="83" y="25"/>
                    </a:lnTo>
                    <a:lnTo>
                      <a:pt x="83" y="31"/>
                    </a:lnTo>
                    <a:lnTo>
                      <a:pt x="44" y="42"/>
                    </a:lnTo>
                    <a:lnTo>
                      <a:pt x="81" y="59"/>
                    </a:lnTo>
                    <a:lnTo>
                      <a:pt x="79" y="63"/>
                    </a:lnTo>
                    <a:lnTo>
                      <a:pt x="44" y="44"/>
                    </a:lnTo>
                    <a:lnTo>
                      <a:pt x="58" y="8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0" name="Freeform 176"/>
              <p:cNvSpPr>
                <a:spLocks/>
              </p:cNvSpPr>
              <p:nvPr/>
            </p:nvSpPr>
            <p:spPr bwMode="auto">
              <a:xfrm>
                <a:off x="3473" y="1705"/>
                <a:ext cx="85" cy="87"/>
              </a:xfrm>
              <a:custGeom>
                <a:avLst/>
                <a:gdLst>
                  <a:gd name="T0" fmla="*/ 58 w 85"/>
                  <a:gd name="T1" fmla="*/ 85 h 87"/>
                  <a:gd name="T2" fmla="*/ 52 w 85"/>
                  <a:gd name="T3" fmla="*/ 87 h 87"/>
                  <a:gd name="T4" fmla="*/ 41 w 85"/>
                  <a:gd name="T5" fmla="*/ 48 h 87"/>
                  <a:gd name="T6" fmla="*/ 25 w 85"/>
                  <a:gd name="T7" fmla="*/ 85 h 87"/>
                  <a:gd name="T8" fmla="*/ 20 w 85"/>
                  <a:gd name="T9" fmla="*/ 81 h 87"/>
                  <a:gd name="T10" fmla="*/ 39 w 85"/>
                  <a:gd name="T11" fmla="*/ 46 h 87"/>
                  <a:gd name="T12" fmla="*/ 2 w 85"/>
                  <a:gd name="T13" fmla="*/ 60 h 87"/>
                  <a:gd name="T14" fmla="*/ 0 w 85"/>
                  <a:gd name="T15" fmla="*/ 56 h 87"/>
                  <a:gd name="T16" fmla="*/ 39 w 85"/>
                  <a:gd name="T17" fmla="*/ 43 h 87"/>
                  <a:gd name="T18" fmla="*/ 2 w 85"/>
                  <a:gd name="T19" fmla="*/ 27 h 87"/>
                  <a:gd name="T20" fmla="*/ 4 w 85"/>
                  <a:gd name="T21" fmla="*/ 21 h 87"/>
                  <a:gd name="T22" fmla="*/ 39 w 85"/>
                  <a:gd name="T23" fmla="*/ 41 h 87"/>
                  <a:gd name="T24" fmla="*/ 25 w 85"/>
                  <a:gd name="T25" fmla="*/ 2 h 87"/>
                  <a:gd name="T26" fmla="*/ 31 w 85"/>
                  <a:gd name="T27" fmla="*/ 0 h 87"/>
                  <a:gd name="T28" fmla="*/ 43 w 85"/>
                  <a:gd name="T29" fmla="*/ 41 h 87"/>
                  <a:gd name="T30" fmla="*/ 60 w 85"/>
                  <a:gd name="T31" fmla="*/ 4 h 87"/>
                  <a:gd name="T32" fmla="*/ 64 w 85"/>
                  <a:gd name="T33" fmla="*/ 6 h 87"/>
                  <a:gd name="T34" fmla="*/ 45 w 85"/>
                  <a:gd name="T35" fmla="*/ 41 h 87"/>
                  <a:gd name="T36" fmla="*/ 83 w 85"/>
                  <a:gd name="T37" fmla="*/ 27 h 87"/>
                  <a:gd name="T38" fmla="*/ 85 w 85"/>
                  <a:gd name="T39" fmla="*/ 33 h 87"/>
                  <a:gd name="T40" fmla="*/ 45 w 85"/>
                  <a:gd name="T41" fmla="*/ 44 h 87"/>
                  <a:gd name="T42" fmla="*/ 83 w 85"/>
                  <a:gd name="T43" fmla="*/ 60 h 87"/>
                  <a:gd name="T44" fmla="*/ 79 w 85"/>
                  <a:gd name="T45" fmla="*/ 66 h 87"/>
                  <a:gd name="T46" fmla="*/ 45 w 85"/>
                  <a:gd name="T47" fmla="*/ 46 h 87"/>
                  <a:gd name="T48" fmla="*/ 58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58" y="85"/>
                    </a:moveTo>
                    <a:lnTo>
                      <a:pt x="52" y="87"/>
                    </a:lnTo>
                    <a:lnTo>
                      <a:pt x="41" y="48"/>
                    </a:lnTo>
                    <a:lnTo>
                      <a:pt x="25" y="85"/>
                    </a:lnTo>
                    <a:lnTo>
                      <a:pt x="20" y="81"/>
                    </a:lnTo>
                    <a:lnTo>
                      <a:pt x="39" y="46"/>
                    </a:lnTo>
                    <a:lnTo>
                      <a:pt x="2" y="60"/>
                    </a:lnTo>
                    <a:lnTo>
                      <a:pt x="0" y="56"/>
                    </a:lnTo>
                    <a:lnTo>
                      <a:pt x="39" y="43"/>
                    </a:lnTo>
                    <a:lnTo>
                      <a:pt x="2" y="27"/>
                    </a:lnTo>
                    <a:lnTo>
                      <a:pt x="4" y="21"/>
                    </a:lnTo>
                    <a:lnTo>
                      <a:pt x="39" y="41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3" y="41"/>
                    </a:lnTo>
                    <a:lnTo>
                      <a:pt x="60" y="4"/>
                    </a:lnTo>
                    <a:lnTo>
                      <a:pt x="64" y="6"/>
                    </a:lnTo>
                    <a:lnTo>
                      <a:pt x="45" y="41"/>
                    </a:lnTo>
                    <a:lnTo>
                      <a:pt x="83" y="27"/>
                    </a:lnTo>
                    <a:lnTo>
                      <a:pt x="85" y="33"/>
                    </a:lnTo>
                    <a:lnTo>
                      <a:pt x="45" y="44"/>
                    </a:lnTo>
                    <a:lnTo>
                      <a:pt x="83" y="60"/>
                    </a:lnTo>
                    <a:lnTo>
                      <a:pt x="79" y="66"/>
                    </a:lnTo>
                    <a:lnTo>
                      <a:pt x="45" y="46"/>
                    </a:lnTo>
                    <a:lnTo>
                      <a:pt x="58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1" name="Freeform 177"/>
              <p:cNvSpPr>
                <a:spLocks/>
              </p:cNvSpPr>
              <p:nvPr/>
            </p:nvSpPr>
            <p:spPr bwMode="auto">
              <a:xfrm>
                <a:off x="3473" y="1705"/>
                <a:ext cx="85" cy="87"/>
              </a:xfrm>
              <a:custGeom>
                <a:avLst/>
                <a:gdLst>
                  <a:gd name="T0" fmla="*/ 58 w 85"/>
                  <a:gd name="T1" fmla="*/ 85 h 87"/>
                  <a:gd name="T2" fmla="*/ 52 w 85"/>
                  <a:gd name="T3" fmla="*/ 87 h 87"/>
                  <a:gd name="T4" fmla="*/ 41 w 85"/>
                  <a:gd name="T5" fmla="*/ 48 h 87"/>
                  <a:gd name="T6" fmla="*/ 25 w 85"/>
                  <a:gd name="T7" fmla="*/ 85 h 87"/>
                  <a:gd name="T8" fmla="*/ 20 w 85"/>
                  <a:gd name="T9" fmla="*/ 81 h 87"/>
                  <a:gd name="T10" fmla="*/ 39 w 85"/>
                  <a:gd name="T11" fmla="*/ 46 h 87"/>
                  <a:gd name="T12" fmla="*/ 2 w 85"/>
                  <a:gd name="T13" fmla="*/ 60 h 87"/>
                  <a:gd name="T14" fmla="*/ 0 w 85"/>
                  <a:gd name="T15" fmla="*/ 56 h 87"/>
                  <a:gd name="T16" fmla="*/ 39 w 85"/>
                  <a:gd name="T17" fmla="*/ 43 h 87"/>
                  <a:gd name="T18" fmla="*/ 2 w 85"/>
                  <a:gd name="T19" fmla="*/ 27 h 87"/>
                  <a:gd name="T20" fmla="*/ 4 w 85"/>
                  <a:gd name="T21" fmla="*/ 21 h 87"/>
                  <a:gd name="T22" fmla="*/ 39 w 85"/>
                  <a:gd name="T23" fmla="*/ 41 h 87"/>
                  <a:gd name="T24" fmla="*/ 25 w 85"/>
                  <a:gd name="T25" fmla="*/ 2 h 87"/>
                  <a:gd name="T26" fmla="*/ 31 w 85"/>
                  <a:gd name="T27" fmla="*/ 0 h 87"/>
                  <a:gd name="T28" fmla="*/ 43 w 85"/>
                  <a:gd name="T29" fmla="*/ 41 h 87"/>
                  <a:gd name="T30" fmla="*/ 60 w 85"/>
                  <a:gd name="T31" fmla="*/ 4 h 87"/>
                  <a:gd name="T32" fmla="*/ 64 w 85"/>
                  <a:gd name="T33" fmla="*/ 6 h 87"/>
                  <a:gd name="T34" fmla="*/ 45 w 85"/>
                  <a:gd name="T35" fmla="*/ 41 h 87"/>
                  <a:gd name="T36" fmla="*/ 83 w 85"/>
                  <a:gd name="T37" fmla="*/ 27 h 87"/>
                  <a:gd name="T38" fmla="*/ 85 w 85"/>
                  <a:gd name="T39" fmla="*/ 33 h 87"/>
                  <a:gd name="T40" fmla="*/ 45 w 85"/>
                  <a:gd name="T41" fmla="*/ 44 h 87"/>
                  <a:gd name="T42" fmla="*/ 83 w 85"/>
                  <a:gd name="T43" fmla="*/ 60 h 87"/>
                  <a:gd name="T44" fmla="*/ 79 w 85"/>
                  <a:gd name="T45" fmla="*/ 66 h 87"/>
                  <a:gd name="T46" fmla="*/ 45 w 85"/>
                  <a:gd name="T47" fmla="*/ 46 h 87"/>
                  <a:gd name="T48" fmla="*/ 58 w 85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58" y="85"/>
                    </a:moveTo>
                    <a:lnTo>
                      <a:pt x="52" y="87"/>
                    </a:lnTo>
                    <a:lnTo>
                      <a:pt x="41" y="48"/>
                    </a:lnTo>
                    <a:lnTo>
                      <a:pt x="25" y="85"/>
                    </a:lnTo>
                    <a:lnTo>
                      <a:pt x="20" y="81"/>
                    </a:lnTo>
                    <a:lnTo>
                      <a:pt x="39" y="46"/>
                    </a:lnTo>
                    <a:lnTo>
                      <a:pt x="2" y="60"/>
                    </a:lnTo>
                    <a:lnTo>
                      <a:pt x="0" y="56"/>
                    </a:lnTo>
                    <a:lnTo>
                      <a:pt x="39" y="43"/>
                    </a:lnTo>
                    <a:lnTo>
                      <a:pt x="2" y="27"/>
                    </a:lnTo>
                    <a:lnTo>
                      <a:pt x="4" y="21"/>
                    </a:lnTo>
                    <a:lnTo>
                      <a:pt x="39" y="41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3" y="41"/>
                    </a:lnTo>
                    <a:lnTo>
                      <a:pt x="60" y="4"/>
                    </a:lnTo>
                    <a:lnTo>
                      <a:pt x="64" y="6"/>
                    </a:lnTo>
                    <a:lnTo>
                      <a:pt x="45" y="41"/>
                    </a:lnTo>
                    <a:lnTo>
                      <a:pt x="83" y="27"/>
                    </a:lnTo>
                    <a:lnTo>
                      <a:pt x="85" y="33"/>
                    </a:lnTo>
                    <a:lnTo>
                      <a:pt x="45" y="44"/>
                    </a:lnTo>
                    <a:lnTo>
                      <a:pt x="83" y="60"/>
                    </a:lnTo>
                    <a:lnTo>
                      <a:pt x="79" y="66"/>
                    </a:lnTo>
                    <a:lnTo>
                      <a:pt x="45" y="46"/>
                    </a:lnTo>
                    <a:lnTo>
                      <a:pt x="58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2" name="Freeform 178"/>
              <p:cNvSpPr>
                <a:spLocks/>
              </p:cNvSpPr>
              <p:nvPr/>
            </p:nvSpPr>
            <p:spPr bwMode="auto">
              <a:xfrm>
                <a:off x="3416" y="1627"/>
                <a:ext cx="84" cy="86"/>
              </a:xfrm>
              <a:custGeom>
                <a:avLst/>
                <a:gdLst>
                  <a:gd name="T0" fmla="*/ 57 w 84"/>
                  <a:gd name="T1" fmla="*/ 84 h 86"/>
                  <a:gd name="T2" fmla="*/ 52 w 84"/>
                  <a:gd name="T3" fmla="*/ 86 h 86"/>
                  <a:gd name="T4" fmla="*/ 40 w 84"/>
                  <a:gd name="T5" fmla="*/ 46 h 86"/>
                  <a:gd name="T6" fmla="*/ 25 w 84"/>
                  <a:gd name="T7" fmla="*/ 82 h 86"/>
                  <a:gd name="T8" fmla="*/ 19 w 84"/>
                  <a:gd name="T9" fmla="*/ 80 h 86"/>
                  <a:gd name="T10" fmla="*/ 38 w 84"/>
                  <a:gd name="T11" fmla="*/ 46 h 86"/>
                  <a:gd name="T12" fmla="*/ 2 w 84"/>
                  <a:gd name="T13" fmla="*/ 59 h 86"/>
                  <a:gd name="T14" fmla="*/ 0 w 84"/>
                  <a:gd name="T15" fmla="*/ 53 h 86"/>
                  <a:gd name="T16" fmla="*/ 38 w 84"/>
                  <a:gd name="T17" fmla="*/ 42 h 86"/>
                  <a:gd name="T18" fmla="*/ 2 w 84"/>
                  <a:gd name="T19" fmla="*/ 25 h 86"/>
                  <a:gd name="T20" fmla="*/ 4 w 84"/>
                  <a:gd name="T21" fmla="*/ 19 h 86"/>
                  <a:gd name="T22" fmla="*/ 38 w 84"/>
                  <a:gd name="T23" fmla="*/ 40 h 86"/>
                  <a:gd name="T24" fmla="*/ 25 w 84"/>
                  <a:gd name="T25" fmla="*/ 2 h 86"/>
                  <a:gd name="T26" fmla="*/ 30 w 84"/>
                  <a:gd name="T27" fmla="*/ 0 h 86"/>
                  <a:gd name="T28" fmla="*/ 42 w 84"/>
                  <a:gd name="T29" fmla="*/ 38 h 86"/>
                  <a:gd name="T30" fmla="*/ 57 w 84"/>
                  <a:gd name="T31" fmla="*/ 2 h 86"/>
                  <a:gd name="T32" fmla="*/ 63 w 84"/>
                  <a:gd name="T33" fmla="*/ 5 h 86"/>
                  <a:gd name="T34" fmla="*/ 44 w 84"/>
                  <a:gd name="T35" fmla="*/ 40 h 86"/>
                  <a:gd name="T36" fmla="*/ 82 w 84"/>
                  <a:gd name="T37" fmla="*/ 27 h 86"/>
                  <a:gd name="T38" fmla="*/ 84 w 84"/>
                  <a:gd name="T39" fmla="*/ 32 h 86"/>
                  <a:gd name="T40" fmla="*/ 44 w 84"/>
                  <a:gd name="T41" fmla="*/ 44 h 86"/>
                  <a:gd name="T42" fmla="*/ 82 w 84"/>
                  <a:gd name="T43" fmla="*/ 59 h 86"/>
                  <a:gd name="T44" fmla="*/ 78 w 84"/>
                  <a:gd name="T45" fmla="*/ 65 h 86"/>
                  <a:gd name="T46" fmla="*/ 44 w 84"/>
                  <a:gd name="T47" fmla="*/ 46 h 86"/>
                  <a:gd name="T48" fmla="*/ 57 w 84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7" y="84"/>
                    </a:moveTo>
                    <a:lnTo>
                      <a:pt x="52" y="86"/>
                    </a:lnTo>
                    <a:lnTo>
                      <a:pt x="40" y="46"/>
                    </a:lnTo>
                    <a:lnTo>
                      <a:pt x="25" y="82"/>
                    </a:lnTo>
                    <a:lnTo>
                      <a:pt x="19" y="80"/>
                    </a:lnTo>
                    <a:lnTo>
                      <a:pt x="38" y="46"/>
                    </a:lnTo>
                    <a:lnTo>
                      <a:pt x="2" y="59"/>
                    </a:lnTo>
                    <a:lnTo>
                      <a:pt x="0" y="53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4" y="19"/>
                    </a:lnTo>
                    <a:lnTo>
                      <a:pt x="38" y="40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7" y="2"/>
                    </a:lnTo>
                    <a:lnTo>
                      <a:pt x="63" y="5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2"/>
                    </a:lnTo>
                    <a:lnTo>
                      <a:pt x="44" y="44"/>
                    </a:lnTo>
                    <a:lnTo>
                      <a:pt x="82" y="59"/>
                    </a:lnTo>
                    <a:lnTo>
                      <a:pt x="78" y="65"/>
                    </a:lnTo>
                    <a:lnTo>
                      <a:pt x="44" y="46"/>
                    </a:lnTo>
                    <a:lnTo>
                      <a:pt x="57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3" name="Freeform 179"/>
              <p:cNvSpPr>
                <a:spLocks/>
              </p:cNvSpPr>
              <p:nvPr/>
            </p:nvSpPr>
            <p:spPr bwMode="auto">
              <a:xfrm>
                <a:off x="3416" y="1627"/>
                <a:ext cx="84" cy="86"/>
              </a:xfrm>
              <a:custGeom>
                <a:avLst/>
                <a:gdLst>
                  <a:gd name="T0" fmla="*/ 57 w 84"/>
                  <a:gd name="T1" fmla="*/ 84 h 86"/>
                  <a:gd name="T2" fmla="*/ 52 w 84"/>
                  <a:gd name="T3" fmla="*/ 86 h 86"/>
                  <a:gd name="T4" fmla="*/ 40 w 84"/>
                  <a:gd name="T5" fmla="*/ 46 h 86"/>
                  <a:gd name="T6" fmla="*/ 25 w 84"/>
                  <a:gd name="T7" fmla="*/ 82 h 86"/>
                  <a:gd name="T8" fmla="*/ 19 w 84"/>
                  <a:gd name="T9" fmla="*/ 80 h 86"/>
                  <a:gd name="T10" fmla="*/ 38 w 84"/>
                  <a:gd name="T11" fmla="*/ 46 h 86"/>
                  <a:gd name="T12" fmla="*/ 2 w 84"/>
                  <a:gd name="T13" fmla="*/ 59 h 86"/>
                  <a:gd name="T14" fmla="*/ 0 w 84"/>
                  <a:gd name="T15" fmla="*/ 53 h 86"/>
                  <a:gd name="T16" fmla="*/ 38 w 84"/>
                  <a:gd name="T17" fmla="*/ 42 h 86"/>
                  <a:gd name="T18" fmla="*/ 2 w 84"/>
                  <a:gd name="T19" fmla="*/ 25 h 86"/>
                  <a:gd name="T20" fmla="*/ 4 w 84"/>
                  <a:gd name="T21" fmla="*/ 19 h 86"/>
                  <a:gd name="T22" fmla="*/ 38 w 84"/>
                  <a:gd name="T23" fmla="*/ 40 h 86"/>
                  <a:gd name="T24" fmla="*/ 25 w 84"/>
                  <a:gd name="T25" fmla="*/ 2 h 86"/>
                  <a:gd name="T26" fmla="*/ 30 w 84"/>
                  <a:gd name="T27" fmla="*/ 0 h 86"/>
                  <a:gd name="T28" fmla="*/ 42 w 84"/>
                  <a:gd name="T29" fmla="*/ 38 h 86"/>
                  <a:gd name="T30" fmla="*/ 57 w 84"/>
                  <a:gd name="T31" fmla="*/ 2 h 86"/>
                  <a:gd name="T32" fmla="*/ 63 w 84"/>
                  <a:gd name="T33" fmla="*/ 5 h 86"/>
                  <a:gd name="T34" fmla="*/ 44 w 84"/>
                  <a:gd name="T35" fmla="*/ 40 h 86"/>
                  <a:gd name="T36" fmla="*/ 82 w 84"/>
                  <a:gd name="T37" fmla="*/ 27 h 86"/>
                  <a:gd name="T38" fmla="*/ 84 w 84"/>
                  <a:gd name="T39" fmla="*/ 32 h 86"/>
                  <a:gd name="T40" fmla="*/ 44 w 84"/>
                  <a:gd name="T41" fmla="*/ 44 h 86"/>
                  <a:gd name="T42" fmla="*/ 82 w 84"/>
                  <a:gd name="T43" fmla="*/ 59 h 86"/>
                  <a:gd name="T44" fmla="*/ 78 w 84"/>
                  <a:gd name="T45" fmla="*/ 65 h 86"/>
                  <a:gd name="T46" fmla="*/ 44 w 84"/>
                  <a:gd name="T47" fmla="*/ 46 h 86"/>
                  <a:gd name="T48" fmla="*/ 57 w 84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7" y="84"/>
                    </a:moveTo>
                    <a:lnTo>
                      <a:pt x="52" y="86"/>
                    </a:lnTo>
                    <a:lnTo>
                      <a:pt x="40" y="46"/>
                    </a:lnTo>
                    <a:lnTo>
                      <a:pt x="25" y="82"/>
                    </a:lnTo>
                    <a:lnTo>
                      <a:pt x="19" y="80"/>
                    </a:lnTo>
                    <a:lnTo>
                      <a:pt x="38" y="46"/>
                    </a:lnTo>
                    <a:lnTo>
                      <a:pt x="2" y="59"/>
                    </a:lnTo>
                    <a:lnTo>
                      <a:pt x="0" y="53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4" y="19"/>
                    </a:lnTo>
                    <a:lnTo>
                      <a:pt x="38" y="40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7" y="2"/>
                    </a:lnTo>
                    <a:lnTo>
                      <a:pt x="63" y="5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2"/>
                    </a:lnTo>
                    <a:lnTo>
                      <a:pt x="44" y="44"/>
                    </a:lnTo>
                    <a:lnTo>
                      <a:pt x="82" y="59"/>
                    </a:lnTo>
                    <a:lnTo>
                      <a:pt x="78" y="65"/>
                    </a:lnTo>
                    <a:lnTo>
                      <a:pt x="44" y="46"/>
                    </a:lnTo>
                    <a:lnTo>
                      <a:pt x="57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4" name="Freeform 180"/>
              <p:cNvSpPr>
                <a:spLocks/>
              </p:cNvSpPr>
              <p:nvPr/>
            </p:nvSpPr>
            <p:spPr bwMode="auto">
              <a:xfrm>
                <a:off x="3445" y="1561"/>
                <a:ext cx="84" cy="87"/>
              </a:xfrm>
              <a:custGeom>
                <a:avLst/>
                <a:gdLst>
                  <a:gd name="T0" fmla="*/ 57 w 84"/>
                  <a:gd name="T1" fmla="*/ 85 h 87"/>
                  <a:gd name="T2" fmla="*/ 51 w 84"/>
                  <a:gd name="T3" fmla="*/ 87 h 87"/>
                  <a:gd name="T4" fmla="*/ 40 w 84"/>
                  <a:gd name="T5" fmla="*/ 46 h 87"/>
                  <a:gd name="T6" fmla="*/ 25 w 84"/>
                  <a:gd name="T7" fmla="*/ 85 h 87"/>
                  <a:gd name="T8" fmla="*/ 19 w 84"/>
                  <a:gd name="T9" fmla="*/ 81 h 87"/>
                  <a:gd name="T10" fmla="*/ 38 w 84"/>
                  <a:gd name="T11" fmla="*/ 46 h 87"/>
                  <a:gd name="T12" fmla="*/ 1 w 84"/>
                  <a:gd name="T13" fmla="*/ 60 h 87"/>
                  <a:gd name="T14" fmla="*/ 0 w 84"/>
                  <a:gd name="T15" fmla="*/ 54 h 87"/>
                  <a:gd name="T16" fmla="*/ 38 w 84"/>
                  <a:gd name="T17" fmla="*/ 43 h 87"/>
                  <a:gd name="T18" fmla="*/ 1 w 84"/>
                  <a:gd name="T19" fmla="*/ 25 h 87"/>
                  <a:gd name="T20" fmla="*/ 3 w 84"/>
                  <a:gd name="T21" fmla="*/ 22 h 87"/>
                  <a:gd name="T22" fmla="*/ 38 w 84"/>
                  <a:gd name="T23" fmla="*/ 41 h 87"/>
                  <a:gd name="T24" fmla="*/ 25 w 84"/>
                  <a:gd name="T25" fmla="*/ 2 h 87"/>
                  <a:gd name="T26" fmla="*/ 30 w 84"/>
                  <a:gd name="T27" fmla="*/ 0 h 87"/>
                  <a:gd name="T28" fmla="*/ 42 w 84"/>
                  <a:gd name="T29" fmla="*/ 39 h 87"/>
                  <a:gd name="T30" fmla="*/ 57 w 84"/>
                  <a:gd name="T31" fmla="*/ 2 h 87"/>
                  <a:gd name="T32" fmla="*/ 63 w 84"/>
                  <a:gd name="T33" fmla="*/ 6 h 87"/>
                  <a:gd name="T34" fmla="*/ 44 w 84"/>
                  <a:gd name="T35" fmla="*/ 41 h 87"/>
                  <a:gd name="T36" fmla="*/ 82 w 84"/>
                  <a:gd name="T37" fmla="*/ 27 h 87"/>
                  <a:gd name="T38" fmla="*/ 84 w 84"/>
                  <a:gd name="T39" fmla="*/ 33 h 87"/>
                  <a:gd name="T40" fmla="*/ 44 w 84"/>
                  <a:gd name="T41" fmla="*/ 45 h 87"/>
                  <a:gd name="T42" fmla="*/ 82 w 84"/>
                  <a:gd name="T43" fmla="*/ 60 h 87"/>
                  <a:gd name="T44" fmla="*/ 78 w 84"/>
                  <a:gd name="T45" fmla="*/ 66 h 87"/>
                  <a:gd name="T46" fmla="*/ 44 w 84"/>
                  <a:gd name="T47" fmla="*/ 46 h 87"/>
                  <a:gd name="T48" fmla="*/ 57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7" y="85"/>
                    </a:moveTo>
                    <a:lnTo>
                      <a:pt x="51" y="87"/>
                    </a:lnTo>
                    <a:lnTo>
                      <a:pt x="40" y="46"/>
                    </a:lnTo>
                    <a:lnTo>
                      <a:pt x="25" y="85"/>
                    </a:lnTo>
                    <a:lnTo>
                      <a:pt x="19" y="81"/>
                    </a:lnTo>
                    <a:lnTo>
                      <a:pt x="38" y="46"/>
                    </a:lnTo>
                    <a:lnTo>
                      <a:pt x="1" y="60"/>
                    </a:lnTo>
                    <a:lnTo>
                      <a:pt x="0" y="54"/>
                    </a:lnTo>
                    <a:lnTo>
                      <a:pt x="38" y="43"/>
                    </a:lnTo>
                    <a:lnTo>
                      <a:pt x="1" y="25"/>
                    </a:lnTo>
                    <a:lnTo>
                      <a:pt x="3" y="22"/>
                    </a:lnTo>
                    <a:lnTo>
                      <a:pt x="38" y="41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2" y="39"/>
                    </a:lnTo>
                    <a:lnTo>
                      <a:pt x="57" y="2"/>
                    </a:lnTo>
                    <a:lnTo>
                      <a:pt x="63" y="6"/>
                    </a:lnTo>
                    <a:lnTo>
                      <a:pt x="44" y="41"/>
                    </a:lnTo>
                    <a:lnTo>
                      <a:pt x="82" y="27"/>
                    </a:lnTo>
                    <a:lnTo>
                      <a:pt x="84" y="33"/>
                    </a:lnTo>
                    <a:lnTo>
                      <a:pt x="44" y="45"/>
                    </a:lnTo>
                    <a:lnTo>
                      <a:pt x="82" y="60"/>
                    </a:lnTo>
                    <a:lnTo>
                      <a:pt x="78" y="66"/>
                    </a:lnTo>
                    <a:lnTo>
                      <a:pt x="44" y="46"/>
                    </a:lnTo>
                    <a:lnTo>
                      <a:pt x="57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5" name="Freeform 181"/>
              <p:cNvSpPr>
                <a:spLocks/>
              </p:cNvSpPr>
              <p:nvPr/>
            </p:nvSpPr>
            <p:spPr bwMode="auto">
              <a:xfrm>
                <a:off x="3445" y="1561"/>
                <a:ext cx="84" cy="87"/>
              </a:xfrm>
              <a:custGeom>
                <a:avLst/>
                <a:gdLst>
                  <a:gd name="T0" fmla="*/ 57 w 84"/>
                  <a:gd name="T1" fmla="*/ 85 h 87"/>
                  <a:gd name="T2" fmla="*/ 51 w 84"/>
                  <a:gd name="T3" fmla="*/ 87 h 87"/>
                  <a:gd name="T4" fmla="*/ 40 w 84"/>
                  <a:gd name="T5" fmla="*/ 46 h 87"/>
                  <a:gd name="T6" fmla="*/ 25 w 84"/>
                  <a:gd name="T7" fmla="*/ 85 h 87"/>
                  <a:gd name="T8" fmla="*/ 19 w 84"/>
                  <a:gd name="T9" fmla="*/ 81 h 87"/>
                  <a:gd name="T10" fmla="*/ 38 w 84"/>
                  <a:gd name="T11" fmla="*/ 46 h 87"/>
                  <a:gd name="T12" fmla="*/ 1 w 84"/>
                  <a:gd name="T13" fmla="*/ 60 h 87"/>
                  <a:gd name="T14" fmla="*/ 0 w 84"/>
                  <a:gd name="T15" fmla="*/ 54 h 87"/>
                  <a:gd name="T16" fmla="*/ 38 w 84"/>
                  <a:gd name="T17" fmla="*/ 43 h 87"/>
                  <a:gd name="T18" fmla="*/ 1 w 84"/>
                  <a:gd name="T19" fmla="*/ 25 h 87"/>
                  <a:gd name="T20" fmla="*/ 3 w 84"/>
                  <a:gd name="T21" fmla="*/ 22 h 87"/>
                  <a:gd name="T22" fmla="*/ 38 w 84"/>
                  <a:gd name="T23" fmla="*/ 41 h 87"/>
                  <a:gd name="T24" fmla="*/ 25 w 84"/>
                  <a:gd name="T25" fmla="*/ 2 h 87"/>
                  <a:gd name="T26" fmla="*/ 30 w 84"/>
                  <a:gd name="T27" fmla="*/ 0 h 87"/>
                  <a:gd name="T28" fmla="*/ 42 w 84"/>
                  <a:gd name="T29" fmla="*/ 39 h 87"/>
                  <a:gd name="T30" fmla="*/ 57 w 84"/>
                  <a:gd name="T31" fmla="*/ 2 h 87"/>
                  <a:gd name="T32" fmla="*/ 63 w 84"/>
                  <a:gd name="T33" fmla="*/ 6 h 87"/>
                  <a:gd name="T34" fmla="*/ 44 w 84"/>
                  <a:gd name="T35" fmla="*/ 41 h 87"/>
                  <a:gd name="T36" fmla="*/ 82 w 84"/>
                  <a:gd name="T37" fmla="*/ 27 h 87"/>
                  <a:gd name="T38" fmla="*/ 84 w 84"/>
                  <a:gd name="T39" fmla="*/ 33 h 87"/>
                  <a:gd name="T40" fmla="*/ 44 w 84"/>
                  <a:gd name="T41" fmla="*/ 45 h 87"/>
                  <a:gd name="T42" fmla="*/ 82 w 84"/>
                  <a:gd name="T43" fmla="*/ 60 h 87"/>
                  <a:gd name="T44" fmla="*/ 78 w 84"/>
                  <a:gd name="T45" fmla="*/ 66 h 87"/>
                  <a:gd name="T46" fmla="*/ 44 w 84"/>
                  <a:gd name="T47" fmla="*/ 46 h 87"/>
                  <a:gd name="T48" fmla="*/ 57 w 84"/>
                  <a:gd name="T49" fmla="*/ 85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7" y="85"/>
                    </a:moveTo>
                    <a:lnTo>
                      <a:pt x="51" y="87"/>
                    </a:lnTo>
                    <a:lnTo>
                      <a:pt x="40" y="46"/>
                    </a:lnTo>
                    <a:lnTo>
                      <a:pt x="25" y="85"/>
                    </a:lnTo>
                    <a:lnTo>
                      <a:pt x="19" y="81"/>
                    </a:lnTo>
                    <a:lnTo>
                      <a:pt x="38" y="46"/>
                    </a:lnTo>
                    <a:lnTo>
                      <a:pt x="1" y="60"/>
                    </a:lnTo>
                    <a:lnTo>
                      <a:pt x="0" y="54"/>
                    </a:lnTo>
                    <a:lnTo>
                      <a:pt x="38" y="43"/>
                    </a:lnTo>
                    <a:lnTo>
                      <a:pt x="1" y="25"/>
                    </a:lnTo>
                    <a:lnTo>
                      <a:pt x="3" y="22"/>
                    </a:lnTo>
                    <a:lnTo>
                      <a:pt x="38" y="41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2" y="39"/>
                    </a:lnTo>
                    <a:lnTo>
                      <a:pt x="57" y="2"/>
                    </a:lnTo>
                    <a:lnTo>
                      <a:pt x="63" y="6"/>
                    </a:lnTo>
                    <a:lnTo>
                      <a:pt x="44" y="41"/>
                    </a:lnTo>
                    <a:lnTo>
                      <a:pt x="82" y="27"/>
                    </a:lnTo>
                    <a:lnTo>
                      <a:pt x="84" y="33"/>
                    </a:lnTo>
                    <a:lnTo>
                      <a:pt x="44" y="45"/>
                    </a:lnTo>
                    <a:lnTo>
                      <a:pt x="82" y="60"/>
                    </a:lnTo>
                    <a:lnTo>
                      <a:pt x="78" y="66"/>
                    </a:lnTo>
                    <a:lnTo>
                      <a:pt x="44" y="46"/>
                    </a:lnTo>
                    <a:lnTo>
                      <a:pt x="57" y="85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6" name="Freeform 182"/>
              <p:cNvSpPr>
                <a:spLocks/>
              </p:cNvSpPr>
              <p:nvPr/>
            </p:nvSpPr>
            <p:spPr bwMode="auto">
              <a:xfrm>
                <a:off x="3358" y="1671"/>
                <a:ext cx="85" cy="84"/>
              </a:xfrm>
              <a:custGeom>
                <a:avLst/>
                <a:gdLst>
                  <a:gd name="T0" fmla="*/ 58 w 85"/>
                  <a:gd name="T1" fmla="*/ 82 h 84"/>
                  <a:gd name="T2" fmla="*/ 52 w 85"/>
                  <a:gd name="T3" fmla="*/ 84 h 84"/>
                  <a:gd name="T4" fmla="*/ 41 w 85"/>
                  <a:gd name="T5" fmla="*/ 46 h 84"/>
                  <a:gd name="T6" fmla="*/ 25 w 85"/>
                  <a:gd name="T7" fmla="*/ 82 h 84"/>
                  <a:gd name="T8" fmla="*/ 19 w 85"/>
                  <a:gd name="T9" fmla="*/ 80 h 84"/>
                  <a:gd name="T10" fmla="*/ 39 w 85"/>
                  <a:gd name="T11" fmla="*/ 44 h 84"/>
                  <a:gd name="T12" fmla="*/ 2 w 85"/>
                  <a:gd name="T13" fmla="*/ 57 h 84"/>
                  <a:gd name="T14" fmla="*/ 0 w 85"/>
                  <a:gd name="T15" fmla="*/ 53 h 84"/>
                  <a:gd name="T16" fmla="*/ 39 w 85"/>
                  <a:gd name="T17" fmla="*/ 42 h 84"/>
                  <a:gd name="T18" fmla="*/ 2 w 85"/>
                  <a:gd name="T19" fmla="*/ 25 h 84"/>
                  <a:gd name="T20" fmla="*/ 4 w 85"/>
                  <a:gd name="T21" fmla="*/ 19 h 84"/>
                  <a:gd name="T22" fmla="*/ 39 w 85"/>
                  <a:gd name="T23" fmla="*/ 38 h 84"/>
                  <a:gd name="T24" fmla="*/ 25 w 85"/>
                  <a:gd name="T25" fmla="*/ 2 h 84"/>
                  <a:gd name="T26" fmla="*/ 31 w 85"/>
                  <a:gd name="T27" fmla="*/ 0 h 84"/>
                  <a:gd name="T28" fmla="*/ 42 w 85"/>
                  <a:gd name="T29" fmla="*/ 38 h 84"/>
                  <a:gd name="T30" fmla="*/ 58 w 85"/>
                  <a:gd name="T31" fmla="*/ 2 h 84"/>
                  <a:gd name="T32" fmla="*/ 64 w 85"/>
                  <a:gd name="T33" fmla="*/ 4 h 84"/>
                  <a:gd name="T34" fmla="*/ 44 w 85"/>
                  <a:gd name="T35" fmla="*/ 40 h 84"/>
                  <a:gd name="T36" fmla="*/ 83 w 85"/>
                  <a:gd name="T37" fmla="*/ 27 h 84"/>
                  <a:gd name="T38" fmla="*/ 85 w 85"/>
                  <a:gd name="T39" fmla="*/ 30 h 84"/>
                  <a:gd name="T40" fmla="*/ 44 w 85"/>
                  <a:gd name="T41" fmla="*/ 42 h 84"/>
                  <a:gd name="T42" fmla="*/ 81 w 85"/>
                  <a:gd name="T43" fmla="*/ 59 h 84"/>
                  <a:gd name="T44" fmla="*/ 79 w 85"/>
                  <a:gd name="T45" fmla="*/ 63 h 84"/>
                  <a:gd name="T46" fmla="*/ 44 w 85"/>
                  <a:gd name="T47" fmla="*/ 44 h 84"/>
                  <a:gd name="T48" fmla="*/ 58 w 85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4">
                    <a:moveTo>
                      <a:pt x="58" y="82"/>
                    </a:moveTo>
                    <a:lnTo>
                      <a:pt x="52" y="84"/>
                    </a:lnTo>
                    <a:lnTo>
                      <a:pt x="41" y="46"/>
                    </a:lnTo>
                    <a:lnTo>
                      <a:pt x="25" y="82"/>
                    </a:lnTo>
                    <a:lnTo>
                      <a:pt x="19" y="80"/>
                    </a:lnTo>
                    <a:lnTo>
                      <a:pt x="39" y="44"/>
                    </a:lnTo>
                    <a:lnTo>
                      <a:pt x="2" y="57"/>
                    </a:lnTo>
                    <a:lnTo>
                      <a:pt x="0" y="53"/>
                    </a:lnTo>
                    <a:lnTo>
                      <a:pt x="39" y="42"/>
                    </a:lnTo>
                    <a:lnTo>
                      <a:pt x="2" y="25"/>
                    </a:lnTo>
                    <a:lnTo>
                      <a:pt x="4" y="19"/>
                    </a:lnTo>
                    <a:lnTo>
                      <a:pt x="39" y="38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2" y="38"/>
                    </a:lnTo>
                    <a:lnTo>
                      <a:pt x="58" y="2"/>
                    </a:lnTo>
                    <a:lnTo>
                      <a:pt x="64" y="4"/>
                    </a:lnTo>
                    <a:lnTo>
                      <a:pt x="44" y="40"/>
                    </a:lnTo>
                    <a:lnTo>
                      <a:pt x="83" y="27"/>
                    </a:lnTo>
                    <a:lnTo>
                      <a:pt x="85" y="30"/>
                    </a:lnTo>
                    <a:lnTo>
                      <a:pt x="44" y="42"/>
                    </a:lnTo>
                    <a:lnTo>
                      <a:pt x="81" y="59"/>
                    </a:lnTo>
                    <a:lnTo>
                      <a:pt x="79" y="63"/>
                    </a:lnTo>
                    <a:lnTo>
                      <a:pt x="44" y="44"/>
                    </a:lnTo>
                    <a:lnTo>
                      <a:pt x="58" y="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7" name="Freeform 183"/>
              <p:cNvSpPr>
                <a:spLocks/>
              </p:cNvSpPr>
              <p:nvPr/>
            </p:nvSpPr>
            <p:spPr bwMode="auto">
              <a:xfrm>
                <a:off x="3358" y="1671"/>
                <a:ext cx="85" cy="84"/>
              </a:xfrm>
              <a:custGeom>
                <a:avLst/>
                <a:gdLst>
                  <a:gd name="T0" fmla="*/ 58 w 85"/>
                  <a:gd name="T1" fmla="*/ 82 h 84"/>
                  <a:gd name="T2" fmla="*/ 52 w 85"/>
                  <a:gd name="T3" fmla="*/ 84 h 84"/>
                  <a:gd name="T4" fmla="*/ 41 w 85"/>
                  <a:gd name="T5" fmla="*/ 46 h 84"/>
                  <a:gd name="T6" fmla="*/ 25 w 85"/>
                  <a:gd name="T7" fmla="*/ 82 h 84"/>
                  <a:gd name="T8" fmla="*/ 19 w 85"/>
                  <a:gd name="T9" fmla="*/ 80 h 84"/>
                  <a:gd name="T10" fmla="*/ 39 w 85"/>
                  <a:gd name="T11" fmla="*/ 44 h 84"/>
                  <a:gd name="T12" fmla="*/ 2 w 85"/>
                  <a:gd name="T13" fmla="*/ 57 h 84"/>
                  <a:gd name="T14" fmla="*/ 0 w 85"/>
                  <a:gd name="T15" fmla="*/ 53 h 84"/>
                  <a:gd name="T16" fmla="*/ 39 w 85"/>
                  <a:gd name="T17" fmla="*/ 42 h 84"/>
                  <a:gd name="T18" fmla="*/ 2 w 85"/>
                  <a:gd name="T19" fmla="*/ 25 h 84"/>
                  <a:gd name="T20" fmla="*/ 4 w 85"/>
                  <a:gd name="T21" fmla="*/ 19 h 84"/>
                  <a:gd name="T22" fmla="*/ 39 w 85"/>
                  <a:gd name="T23" fmla="*/ 38 h 84"/>
                  <a:gd name="T24" fmla="*/ 25 w 85"/>
                  <a:gd name="T25" fmla="*/ 2 h 84"/>
                  <a:gd name="T26" fmla="*/ 31 w 85"/>
                  <a:gd name="T27" fmla="*/ 0 h 84"/>
                  <a:gd name="T28" fmla="*/ 42 w 85"/>
                  <a:gd name="T29" fmla="*/ 38 h 84"/>
                  <a:gd name="T30" fmla="*/ 58 w 85"/>
                  <a:gd name="T31" fmla="*/ 2 h 84"/>
                  <a:gd name="T32" fmla="*/ 64 w 85"/>
                  <a:gd name="T33" fmla="*/ 4 h 84"/>
                  <a:gd name="T34" fmla="*/ 44 w 85"/>
                  <a:gd name="T35" fmla="*/ 40 h 84"/>
                  <a:gd name="T36" fmla="*/ 83 w 85"/>
                  <a:gd name="T37" fmla="*/ 27 h 84"/>
                  <a:gd name="T38" fmla="*/ 85 w 85"/>
                  <a:gd name="T39" fmla="*/ 30 h 84"/>
                  <a:gd name="T40" fmla="*/ 44 w 85"/>
                  <a:gd name="T41" fmla="*/ 42 h 84"/>
                  <a:gd name="T42" fmla="*/ 81 w 85"/>
                  <a:gd name="T43" fmla="*/ 59 h 84"/>
                  <a:gd name="T44" fmla="*/ 79 w 85"/>
                  <a:gd name="T45" fmla="*/ 63 h 84"/>
                  <a:gd name="T46" fmla="*/ 44 w 85"/>
                  <a:gd name="T47" fmla="*/ 44 h 84"/>
                  <a:gd name="T48" fmla="*/ 58 w 85"/>
                  <a:gd name="T49" fmla="*/ 8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4">
                    <a:moveTo>
                      <a:pt x="58" y="82"/>
                    </a:moveTo>
                    <a:lnTo>
                      <a:pt x="52" y="84"/>
                    </a:lnTo>
                    <a:lnTo>
                      <a:pt x="41" y="46"/>
                    </a:lnTo>
                    <a:lnTo>
                      <a:pt x="25" y="82"/>
                    </a:lnTo>
                    <a:lnTo>
                      <a:pt x="19" y="80"/>
                    </a:lnTo>
                    <a:lnTo>
                      <a:pt x="39" y="44"/>
                    </a:lnTo>
                    <a:lnTo>
                      <a:pt x="2" y="57"/>
                    </a:lnTo>
                    <a:lnTo>
                      <a:pt x="0" y="53"/>
                    </a:lnTo>
                    <a:lnTo>
                      <a:pt x="39" y="42"/>
                    </a:lnTo>
                    <a:lnTo>
                      <a:pt x="2" y="25"/>
                    </a:lnTo>
                    <a:lnTo>
                      <a:pt x="4" y="19"/>
                    </a:lnTo>
                    <a:lnTo>
                      <a:pt x="39" y="38"/>
                    </a:lnTo>
                    <a:lnTo>
                      <a:pt x="25" y="2"/>
                    </a:lnTo>
                    <a:lnTo>
                      <a:pt x="31" y="0"/>
                    </a:lnTo>
                    <a:lnTo>
                      <a:pt x="42" y="38"/>
                    </a:lnTo>
                    <a:lnTo>
                      <a:pt x="58" y="2"/>
                    </a:lnTo>
                    <a:lnTo>
                      <a:pt x="64" y="4"/>
                    </a:lnTo>
                    <a:lnTo>
                      <a:pt x="44" y="40"/>
                    </a:lnTo>
                    <a:lnTo>
                      <a:pt x="83" y="27"/>
                    </a:lnTo>
                    <a:lnTo>
                      <a:pt x="85" y="30"/>
                    </a:lnTo>
                    <a:lnTo>
                      <a:pt x="44" y="42"/>
                    </a:lnTo>
                    <a:lnTo>
                      <a:pt x="81" y="59"/>
                    </a:lnTo>
                    <a:lnTo>
                      <a:pt x="79" y="63"/>
                    </a:lnTo>
                    <a:lnTo>
                      <a:pt x="44" y="44"/>
                    </a:lnTo>
                    <a:lnTo>
                      <a:pt x="58" y="8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8" name="Freeform 184"/>
              <p:cNvSpPr>
                <a:spLocks/>
              </p:cNvSpPr>
              <p:nvPr/>
            </p:nvSpPr>
            <p:spPr bwMode="auto">
              <a:xfrm>
                <a:off x="3372" y="1786"/>
                <a:ext cx="84" cy="86"/>
              </a:xfrm>
              <a:custGeom>
                <a:avLst/>
                <a:gdLst>
                  <a:gd name="T0" fmla="*/ 59 w 84"/>
                  <a:gd name="T1" fmla="*/ 84 h 86"/>
                  <a:gd name="T2" fmla="*/ 53 w 84"/>
                  <a:gd name="T3" fmla="*/ 86 h 86"/>
                  <a:gd name="T4" fmla="*/ 42 w 84"/>
                  <a:gd name="T5" fmla="*/ 46 h 86"/>
                  <a:gd name="T6" fmla="*/ 25 w 84"/>
                  <a:gd name="T7" fmla="*/ 82 h 86"/>
                  <a:gd name="T8" fmla="*/ 19 w 84"/>
                  <a:gd name="T9" fmla="*/ 80 h 86"/>
                  <a:gd name="T10" fmla="*/ 40 w 84"/>
                  <a:gd name="T11" fmla="*/ 46 h 86"/>
                  <a:gd name="T12" fmla="*/ 2 w 84"/>
                  <a:gd name="T13" fmla="*/ 59 h 86"/>
                  <a:gd name="T14" fmla="*/ 0 w 84"/>
                  <a:gd name="T15" fmla="*/ 54 h 86"/>
                  <a:gd name="T16" fmla="*/ 38 w 84"/>
                  <a:gd name="T17" fmla="*/ 42 h 86"/>
                  <a:gd name="T18" fmla="*/ 2 w 84"/>
                  <a:gd name="T19" fmla="*/ 25 h 86"/>
                  <a:gd name="T20" fmla="*/ 5 w 84"/>
                  <a:gd name="T21" fmla="*/ 19 h 86"/>
                  <a:gd name="T22" fmla="*/ 40 w 84"/>
                  <a:gd name="T23" fmla="*/ 40 h 86"/>
                  <a:gd name="T24" fmla="*/ 25 w 84"/>
                  <a:gd name="T25" fmla="*/ 2 h 86"/>
                  <a:gd name="T26" fmla="*/ 30 w 84"/>
                  <a:gd name="T27" fmla="*/ 0 h 86"/>
                  <a:gd name="T28" fmla="*/ 42 w 84"/>
                  <a:gd name="T29" fmla="*/ 38 h 86"/>
                  <a:gd name="T30" fmla="*/ 59 w 84"/>
                  <a:gd name="T31" fmla="*/ 2 h 86"/>
                  <a:gd name="T32" fmla="*/ 65 w 84"/>
                  <a:gd name="T33" fmla="*/ 4 h 86"/>
                  <a:gd name="T34" fmla="*/ 44 w 84"/>
                  <a:gd name="T35" fmla="*/ 40 h 86"/>
                  <a:gd name="T36" fmla="*/ 82 w 84"/>
                  <a:gd name="T37" fmla="*/ 27 h 86"/>
                  <a:gd name="T38" fmla="*/ 84 w 84"/>
                  <a:gd name="T39" fmla="*/ 31 h 86"/>
                  <a:gd name="T40" fmla="*/ 46 w 84"/>
                  <a:gd name="T41" fmla="*/ 42 h 86"/>
                  <a:gd name="T42" fmla="*/ 82 w 84"/>
                  <a:gd name="T43" fmla="*/ 59 h 86"/>
                  <a:gd name="T44" fmla="*/ 80 w 84"/>
                  <a:gd name="T45" fmla="*/ 63 h 86"/>
                  <a:gd name="T46" fmla="*/ 44 w 84"/>
                  <a:gd name="T47" fmla="*/ 46 h 86"/>
                  <a:gd name="T48" fmla="*/ 59 w 84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9" y="84"/>
                    </a:moveTo>
                    <a:lnTo>
                      <a:pt x="53" y="86"/>
                    </a:lnTo>
                    <a:lnTo>
                      <a:pt x="42" y="46"/>
                    </a:lnTo>
                    <a:lnTo>
                      <a:pt x="25" y="82"/>
                    </a:lnTo>
                    <a:lnTo>
                      <a:pt x="19" y="80"/>
                    </a:lnTo>
                    <a:lnTo>
                      <a:pt x="40" y="46"/>
                    </a:lnTo>
                    <a:lnTo>
                      <a:pt x="2" y="59"/>
                    </a:lnTo>
                    <a:lnTo>
                      <a:pt x="0" y="54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5" y="19"/>
                    </a:lnTo>
                    <a:lnTo>
                      <a:pt x="40" y="40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5" y="4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1"/>
                    </a:lnTo>
                    <a:lnTo>
                      <a:pt x="46" y="42"/>
                    </a:lnTo>
                    <a:lnTo>
                      <a:pt x="82" y="59"/>
                    </a:lnTo>
                    <a:lnTo>
                      <a:pt x="80" y="63"/>
                    </a:lnTo>
                    <a:lnTo>
                      <a:pt x="44" y="46"/>
                    </a:lnTo>
                    <a:lnTo>
                      <a:pt x="59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9" name="Freeform 185"/>
              <p:cNvSpPr>
                <a:spLocks/>
              </p:cNvSpPr>
              <p:nvPr/>
            </p:nvSpPr>
            <p:spPr bwMode="auto">
              <a:xfrm>
                <a:off x="3372" y="1786"/>
                <a:ext cx="84" cy="86"/>
              </a:xfrm>
              <a:custGeom>
                <a:avLst/>
                <a:gdLst>
                  <a:gd name="T0" fmla="*/ 59 w 84"/>
                  <a:gd name="T1" fmla="*/ 84 h 86"/>
                  <a:gd name="T2" fmla="*/ 53 w 84"/>
                  <a:gd name="T3" fmla="*/ 86 h 86"/>
                  <a:gd name="T4" fmla="*/ 42 w 84"/>
                  <a:gd name="T5" fmla="*/ 46 h 86"/>
                  <a:gd name="T6" fmla="*/ 25 w 84"/>
                  <a:gd name="T7" fmla="*/ 82 h 86"/>
                  <a:gd name="T8" fmla="*/ 19 w 84"/>
                  <a:gd name="T9" fmla="*/ 80 h 86"/>
                  <a:gd name="T10" fmla="*/ 40 w 84"/>
                  <a:gd name="T11" fmla="*/ 46 h 86"/>
                  <a:gd name="T12" fmla="*/ 2 w 84"/>
                  <a:gd name="T13" fmla="*/ 59 h 86"/>
                  <a:gd name="T14" fmla="*/ 0 w 84"/>
                  <a:gd name="T15" fmla="*/ 54 h 86"/>
                  <a:gd name="T16" fmla="*/ 38 w 84"/>
                  <a:gd name="T17" fmla="*/ 42 h 86"/>
                  <a:gd name="T18" fmla="*/ 2 w 84"/>
                  <a:gd name="T19" fmla="*/ 25 h 86"/>
                  <a:gd name="T20" fmla="*/ 5 w 84"/>
                  <a:gd name="T21" fmla="*/ 19 h 86"/>
                  <a:gd name="T22" fmla="*/ 40 w 84"/>
                  <a:gd name="T23" fmla="*/ 40 h 86"/>
                  <a:gd name="T24" fmla="*/ 25 w 84"/>
                  <a:gd name="T25" fmla="*/ 2 h 86"/>
                  <a:gd name="T26" fmla="*/ 30 w 84"/>
                  <a:gd name="T27" fmla="*/ 0 h 86"/>
                  <a:gd name="T28" fmla="*/ 42 w 84"/>
                  <a:gd name="T29" fmla="*/ 38 h 86"/>
                  <a:gd name="T30" fmla="*/ 59 w 84"/>
                  <a:gd name="T31" fmla="*/ 2 h 86"/>
                  <a:gd name="T32" fmla="*/ 65 w 84"/>
                  <a:gd name="T33" fmla="*/ 4 h 86"/>
                  <a:gd name="T34" fmla="*/ 44 w 84"/>
                  <a:gd name="T35" fmla="*/ 40 h 86"/>
                  <a:gd name="T36" fmla="*/ 82 w 84"/>
                  <a:gd name="T37" fmla="*/ 27 h 86"/>
                  <a:gd name="T38" fmla="*/ 84 w 84"/>
                  <a:gd name="T39" fmla="*/ 31 h 86"/>
                  <a:gd name="T40" fmla="*/ 46 w 84"/>
                  <a:gd name="T41" fmla="*/ 42 h 86"/>
                  <a:gd name="T42" fmla="*/ 82 w 84"/>
                  <a:gd name="T43" fmla="*/ 59 h 86"/>
                  <a:gd name="T44" fmla="*/ 80 w 84"/>
                  <a:gd name="T45" fmla="*/ 63 h 86"/>
                  <a:gd name="T46" fmla="*/ 44 w 84"/>
                  <a:gd name="T47" fmla="*/ 46 h 86"/>
                  <a:gd name="T48" fmla="*/ 59 w 84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9" y="84"/>
                    </a:moveTo>
                    <a:lnTo>
                      <a:pt x="53" y="86"/>
                    </a:lnTo>
                    <a:lnTo>
                      <a:pt x="42" y="46"/>
                    </a:lnTo>
                    <a:lnTo>
                      <a:pt x="25" y="82"/>
                    </a:lnTo>
                    <a:lnTo>
                      <a:pt x="19" y="80"/>
                    </a:lnTo>
                    <a:lnTo>
                      <a:pt x="40" y="46"/>
                    </a:lnTo>
                    <a:lnTo>
                      <a:pt x="2" y="59"/>
                    </a:lnTo>
                    <a:lnTo>
                      <a:pt x="0" y="54"/>
                    </a:lnTo>
                    <a:lnTo>
                      <a:pt x="38" y="42"/>
                    </a:lnTo>
                    <a:lnTo>
                      <a:pt x="2" y="25"/>
                    </a:lnTo>
                    <a:lnTo>
                      <a:pt x="5" y="19"/>
                    </a:lnTo>
                    <a:lnTo>
                      <a:pt x="40" y="40"/>
                    </a:lnTo>
                    <a:lnTo>
                      <a:pt x="25" y="2"/>
                    </a:lnTo>
                    <a:lnTo>
                      <a:pt x="30" y="0"/>
                    </a:lnTo>
                    <a:lnTo>
                      <a:pt x="42" y="38"/>
                    </a:lnTo>
                    <a:lnTo>
                      <a:pt x="59" y="2"/>
                    </a:lnTo>
                    <a:lnTo>
                      <a:pt x="65" y="4"/>
                    </a:lnTo>
                    <a:lnTo>
                      <a:pt x="44" y="40"/>
                    </a:lnTo>
                    <a:lnTo>
                      <a:pt x="82" y="27"/>
                    </a:lnTo>
                    <a:lnTo>
                      <a:pt x="84" y="31"/>
                    </a:lnTo>
                    <a:lnTo>
                      <a:pt x="46" y="42"/>
                    </a:lnTo>
                    <a:lnTo>
                      <a:pt x="82" y="59"/>
                    </a:lnTo>
                    <a:lnTo>
                      <a:pt x="80" y="63"/>
                    </a:lnTo>
                    <a:lnTo>
                      <a:pt x="44" y="46"/>
                    </a:lnTo>
                    <a:lnTo>
                      <a:pt x="59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0" name="Freeform 186"/>
              <p:cNvSpPr>
                <a:spLocks/>
              </p:cNvSpPr>
              <p:nvPr/>
            </p:nvSpPr>
            <p:spPr bwMode="auto">
              <a:xfrm>
                <a:off x="3633" y="1583"/>
                <a:ext cx="82" cy="86"/>
              </a:xfrm>
              <a:custGeom>
                <a:avLst/>
                <a:gdLst>
                  <a:gd name="T0" fmla="*/ 57 w 82"/>
                  <a:gd name="T1" fmla="*/ 84 h 86"/>
                  <a:gd name="T2" fmla="*/ 51 w 82"/>
                  <a:gd name="T3" fmla="*/ 86 h 86"/>
                  <a:gd name="T4" fmla="*/ 40 w 82"/>
                  <a:gd name="T5" fmla="*/ 47 h 86"/>
                  <a:gd name="T6" fmla="*/ 23 w 82"/>
                  <a:gd name="T7" fmla="*/ 84 h 86"/>
                  <a:gd name="T8" fmla="*/ 19 w 82"/>
                  <a:gd name="T9" fmla="*/ 80 h 86"/>
                  <a:gd name="T10" fmla="*/ 38 w 82"/>
                  <a:gd name="T11" fmla="*/ 46 h 86"/>
                  <a:gd name="T12" fmla="*/ 0 w 82"/>
                  <a:gd name="T13" fmla="*/ 59 h 86"/>
                  <a:gd name="T14" fmla="*/ 0 w 82"/>
                  <a:gd name="T15" fmla="*/ 55 h 86"/>
                  <a:gd name="T16" fmla="*/ 36 w 82"/>
                  <a:gd name="T17" fmla="*/ 42 h 86"/>
                  <a:gd name="T18" fmla="*/ 2 w 82"/>
                  <a:gd name="T19" fmla="*/ 26 h 86"/>
                  <a:gd name="T20" fmla="*/ 3 w 82"/>
                  <a:gd name="T21" fmla="*/ 21 h 86"/>
                  <a:gd name="T22" fmla="*/ 38 w 82"/>
                  <a:gd name="T23" fmla="*/ 40 h 86"/>
                  <a:gd name="T24" fmla="*/ 25 w 82"/>
                  <a:gd name="T25" fmla="*/ 1 h 86"/>
                  <a:gd name="T26" fmla="*/ 28 w 82"/>
                  <a:gd name="T27" fmla="*/ 0 h 86"/>
                  <a:gd name="T28" fmla="*/ 40 w 82"/>
                  <a:gd name="T29" fmla="*/ 40 h 86"/>
                  <a:gd name="T30" fmla="*/ 57 w 82"/>
                  <a:gd name="T31" fmla="*/ 3 h 86"/>
                  <a:gd name="T32" fmla="*/ 63 w 82"/>
                  <a:gd name="T33" fmla="*/ 5 h 86"/>
                  <a:gd name="T34" fmla="*/ 44 w 82"/>
                  <a:gd name="T35" fmla="*/ 40 h 86"/>
                  <a:gd name="T36" fmla="*/ 80 w 82"/>
                  <a:gd name="T37" fmla="*/ 26 h 86"/>
                  <a:gd name="T38" fmla="*/ 82 w 82"/>
                  <a:gd name="T39" fmla="*/ 32 h 86"/>
                  <a:gd name="T40" fmla="*/ 44 w 82"/>
                  <a:gd name="T41" fmla="*/ 44 h 86"/>
                  <a:gd name="T42" fmla="*/ 80 w 82"/>
                  <a:gd name="T43" fmla="*/ 59 h 86"/>
                  <a:gd name="T44" fmla="*/ 78 w 82"/>
                  <a:gd name="T45" fmla="*/ 65 h 86"/>
                  <a:gd name="T46" fmla="*/ 44 w 82"/>
                  <a:gd name="T47" fmla="*/ 46 h 86"/>
                  <a:gd name="T48" fmla="*/ 57 w 82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2" h="86">
                    <a:moveTo>
                      <a:pt x="57" y="84"/>
                    </a:moveTo>
                    <a:lnTo>
                      <a:pt x="51" y="86"/>
                    </a:lnTo>
                    <a:lnTo>
                      <a:pt x="40" y="47"/>
                    </a:lnTo>
                    <a:lnTo>
                      <a:pt x="23" y="84"/>
                    </a:lnTo>
                    <a:lnTo>
                      <a:pt x="19" y="80"/>
                    </a:lnTo>
                    <a:lnTo>
                      <a:pt x="38" y="46"/>
                    </a:lnTo>
                    <a:lnTo>
                      <a:pt x="0" y="59"/>
                    </a:lnTo>
                    <a:lnTo>
                      <a:pt x="0" y="55"/>
                    </a:lnTo>
                    <a:lnTo>
                      <a:pt x="36" y="42"/>
                    </a:lnTo>
                    <a:lnTo>
                      <a:pt x="2" y="26"/>
                    </a:lnTo>
                    <a:lnTo>
                      <a:pt x="3" y="21"/>
                    </a:lnTo>
                    <a:lnTo>
                      <a:pt x="38" y="40"/>
                    </a:lnTo>
                    <a:lnTo>
                      <a:pt x="25" y="1"/>
                    </a:lnTo>
                    <a:lnTo>
                      <a:pt x="28" y="0"/>
                    </a:lnTo>
                    <a:lnTo>
                      <a:pt x="40" y="40"/>
                    </a:lnTo>
                    <a:lnTo>
                      <a:pt x="57" y="3"/>
                    </a:lnTo>
                    <a:lnTo>
                      <a:pt x="63" y="5"/>
                    </a:lnTo>
                    <a:lnTo>
                      <a:pt x="44" y="40"/>
                    </a:lnTo>
                    <a:lnTo>
                      <a:pt x="80" y="26"/>
                    </a:lnTo>
                    <a:lnTo>
                      <a:pt x="82" y="32"/>
                    </a:lnTo>
                    <a:lnTo>
                      <a:pt x="44" y="44"/>
                    </a:lnTo>
                    <a:lnTo>
                      <a:pt x="80" y="59"/>
                    </a:lnTo>
                    <a:lnTo>
                      <a:pt x="78" y="65"/>
                    </a:lnTo>
                    <a:lnTo>
                      <a:pt x="44" y="46"/>
                    </a:lnTo>
                    <a:lnTo>
                      <a:pt x="57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1" name="Freeform 187"/>
              <p:cNvSpPr>
                <a:spLocks/>
              </p:cNvSpPr>
              <p:nvPr/>
            </p:nvSpPr>
            <p:spPr bwMode="auto">
              <a:xfrm>
                <a:off x="3633" y="1583"/>
                <a:ext cx="82" cy="86"/>
              </a:xfrm>
              <a:custGeom>
                <a:avLst/>
                <a:gdLst>
                  <a:gd name="T0" fmla="*/ 57 w 82"/>
                  <a:gd name="T1" fmla="*/ 84 h 86"/>
                  <a:gd name="T2" fmla="*/ 51 w 82"/>
                  <a:gd name="T3" fmla="*/ 86 h 86"/>
                  <a:gd name="T4" fmla="*/ 40 w 82"/>
                  <a:gd name="T5" fmla="*/ 47 h 86"/>
                  <a:gd name="T6" fmla="*/ 23 w 82"/>
                  <a:gd name="T7" fmla="*/ 84 h 86"/>
                  <a:gd name="T8" fmla="*/ 19 w 82"/>
                  <a:gd name="T9" fmla="*/ 80 h 86"/>
                  <a:gd name="T10" fmla="*/ 38 w 82"/>
                  <a:gd name="T11" fmla="*/ 46 h 86"/>
                  <a:gd name="T12" fmla="*/ 0 w 82"/>
                  <a:gd name="T13" fmla="*/ 59 h 86"/>
                  <a:gd name="T14" fmla="*/ 0 w 82"/>
                  <a:gd name="T15" fmla="*/ 55 h 86"/>
                  <a:gd name="T16" fmla="*/ 36 w 82"/>
                  <a:gd name="T17" fmla="*/ 42 h 86"/>
                  <a:gd name="T18" fmla="*/ 2 w 82"/>
                  <a:gd name="T19" fmla="*/ 26 h 86"/>
                  <a:gd name="T20" fmla="*/ 3 w 82"/>
                  <a:gd name="T21" fmla="*/ 21 h 86"/>
                  <a:gd name="T22" fmla="*/ 38 w 82"/>
                  <a:gd name="T23" fmla="*/ 40 h 86"/>
                  <a:gd name="T24" fmla="*/ 25 w 82"/>
                  <a:gd name="T25" fmla="*/ 1 h 86"/>
                  <a:gd name="T26" fmla="*/ 28 w 82"/>
                  <a:gd name="T27" fmla="*/ 0 h 86"/>
                  <a:gd name="T28" fmla="*/ 40 w 82"/>
                  <a:gd name="T29" fmla="*/ 40 h 86"/>
                  <a:gd name="T30" fmla="*/ 57 w 82"/>
                  <a:gd name="T31" fmla="*/ 3 h 86"/>
                  <a:gd name="T32" fmla="*/ 63 w 82"/>
                  <a:gd name="T33" fmla="*/ 5 h 86"/>
                  <a:gd name="T34" fmla="*/ 44 w 82"/>
                  <a:gd name="T35" fmla="*/ 40 h 86"/>
                  <a:gd name="T36" fmla="*/ 80 w 82"/>
                  <a:gd name="T37" fmla="*/ 26 h 86"/>
                  <a:gd name="T38" fmla="*/ 82 w 82"/>
                  <a:gd name="T39" fmla="*/ 32 h 86"/>
                  <a:gd name="T40" fmla="*/ 44 w 82"/>
                  <a:gd name="T41" fmla="*/ 44 h 86"/>
                  <a:gd name="T42" fmla="*/ 80 w 82"/>
                  <a:gd name="T43" fmla="*/ 59 h 86"/>
                  <a:gd name="T44" fmla="*/ 78 w 82"/>
                  <a:gd name="T45" fmla="*/ 65 h 86"/>
                  <a:gd name="T46" fmla="*/ 44 w 82"/>
                  <a:gd name="T47" fmla="*/ 46 h 86"/>
                  <a:gd name="T48" fmla="*/ 57 w 82"/>
                  <a:gd name="T49" fmla="*/ 84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2" h="86">
                    <a:moveTo>
                      <a:pt x="57" y="84"/>
                    </a:moveTo>
                    <a:lnTo>
                      <a:pt x="51" y="86"/>
                    </a:lnTo>
                    <a:lnTo>
                      <a:pt x="40" y="47"/>
                    </a:lnTo>
                    <a:lnTo>
                      <a:pt x="23" y="84"/>
                    </a:lnTo>
                    <a:lnTo>
                      <a:pt x="19" y="80"/>
                    </a:lnTo>
                    <a:lnTo>
                      <a:pt x="38" y="46"/>
                    </a:lnTo>
                    <a:lnTo>
                      <a:pt x="0" y="59"/>
                    </a:lnTo>
                    <a:lnTo>
                      <a:pt x="0" y="55"/>
                    </a:lnTo>
                    <a:lnTo>
                      <a:pt x="36" y="42"/>
                    </a:lnTo>
                    <a:lnTo>
                      <a:pt x="2" y="26"/>
                    </a:lnTo>
                    <a:lnTo>
                      <a:pt x="3" y="21"/>
                    </a:lnTo>
                    <a:lnTo>
                      <a:pt x="38" y="40"/>
                    </a:lnTo>
                    <a:lnTo>
                      <a:pt x="25" y="1"/>
                    </a:lnTo>
                    <a:lnTo>
                      <a:pt x="28" y="0"/>
                    </a:lnTo>
                    <a:lnTo>
                      <a:pt x="40" y="40"/>
                    </a:lnTo>
                    <a:lnTo>
                      <a:pt x="57" y="3"/>
                    </a:lnTo>
                    <a:lnTo>
                      <a:pt x="63" y="5"/>
                    </a:lnTo>
                    <a:lnTo>
                      <a:pt x="44" y="40"/>
                    </a:lnTo>
                    <a:lnTo>
                      <a:pt x="80" y="26"/>
                    </a:lnTo>
                    <a:lnTo>
                      <a:pt x="82" y="32"/>
                    </a:lnTo>
                    <a:lnTo>
                      <a:pt x="44" y="44"/>
                    </a:lnTo>
                    <a:lnTo>
                      <a:pt x="80" y="59"/>
                    </a:lnTo>
                    <a:lnTo>
                      <a:pt x="78" y="65"/>
                    </a:lnTo>
                    <a:lnTo>
                      <a:pt x="44" y="46"/>
                    </a:lnTo>
                    <a:lnTo>
                      <a:pt x="57" y="8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2" name="Rectangle 188"/>
              <p:cNvSpPr>
                <a:spLocks noChangeArrowheads="1"/>
              </p:cNvSpPr>
              <p:nvPr/>
            </p:nvSpPr>
            <p:spPr bwMode="auto">
              <a:xfrm>
                <a:off x="2923" y="1381"/>
                <a:ext cx="1552" cy="1148"/>
              </a:xfrm>
              <a:prstGeom prst="rect">
                <a:avLst/>
              </a:prstGeom>
              <a:noFill/>
              <a:ln w="38100">
                <a:solidFill>
                  <a:schemeClr val="tx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</p:grpSp>
        <p:sp>
          <p:nvSpPr>
            <p:cNvPr id="6" name="Text Box 189"/>
            <p:cNvSpPr txBox="1">
              <a:spLocks noChangeArrowheads="1"/>
            </p:cNvSpPr>
            <p:nvPr/>
          </p:nvSpPr>
          <p:spPr bwMode="auto">
            <a:xfrm>
              <a:off x="562" y="3559"/>
              <a:ext cx="1312" cy="350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 typeface="Marlett" pitchFamily="2" charset="2"/>
                <a:buNone/>
              </a:pPr>
              <a:r>
                <a:rPr lang="sk-SK" altLang="sk-SK" sz="1400" b="1">
                  <a:latin typeface="Tahoma" panose="020B0604030504040204" pitchFamily="34" charset="0"/>
                </a:rPr>
                <a:t>vzťah možno </a:t>
              </a:r>
              <a:br>
                <a:rPr lang="sk-SK" altLang="sk-SK" sz="1400" b="1">
                  <a:latin typeface="Tahoma" panose="020B0604030504040204" pitchFamily="34" charset="0"/>
                </a:rPr>
              </a:br>
              <a:r>
                <a:rPr lang="sk-SK" altLang="sk-SK" sz="1400" b="1">
                  <a:latin typeface="Tahoma" panose="020B0604030504040204" pitchFamily="34" charset="0"/>
                </a:rPr>
                <a:t>popísať krivkou</a:t>
              </a:r>
            </a:p>
          </p:txBody>
        </p:sp>
      </p:grpSp>
      <p:grpSp>
        <p:nvGrpSpPr>
          <p:cNvPr id="135" name="Group 4"/>
          <p:cNvGrpSpPr>
            <a:grpSpLocks/>
          </p:cNvGrpSpPr>
          <p:nvPr/>
        </p:nvGrpSpPr>
        <p:grpSpPr bwMode="auto">
          <a:xfrm>
            <a:off x="1345697" y="2707819"/>
            <a:ext cx="1968500" cy="1722437"/>
            <a:chOff x="508" y="1519"/>
            <a:chExt cx="1454" cy="1085"/>
          </a:xfrm>
        </p:grpSpPr>
        <p:grpSp>
          <p:nvGrpSpPr>
            <p:cNvPr id="136" name="Group 5"/>
            <p:cNvGrpSpPr>
              <a:grpSpLocks/>
            </p:cNvGrpSpPr>
            <p:nvPr/>
          </p:nvGrpSpPr>
          <p:grpSpPr bwMode="auto">
            <a:xfrm>
              <a:off x="578" y="1519"/>
              <a:ext cx="1314" cy="714"/>
              <a:chOff x="1293" y="1365"/>
              <a:chExt cx="1552" cy="1148"/>
            </a:xfrm>
          </p:grpSpPr>
          <p:grpSp>
            <p:nvGrpSpPr>
              <p:cNvPr id="138" name="Group 6"/>
              <p:cNvGrpSpPr>
                <a:grpSpLocks/>
              </p:cNvGrpSpPr>
              <p:nvPr/>
            </p:nvGrpSpPr>
            <p:grpSpPr bwMode="auto">
              <a:xfrm>
                <a:off x="1366" y="1418"/>
                <a:ext cx="166" cy="318"/>
                <a:chOff x="1366" y="1418"/>
                <a:chExt cx="166" cy="318"/>
              </a:xfrm>
            </p:grpSpPr>
            <p:sp>
              <p:nvSpPr>
                <p:cNvPr id="188" name="Rectangle 7"/>
                <p:cNvSpPr>
                  <a:spLocks noChangeArrowheads="1"/>
                </p:cNvSpPr>
                <p:nvPr/>
              </p:nvSpPr>
              <p:spPr bwMode="auto">
                <a:xfrm>
                  <a:off x="1366" y="1418"/>
                  <a:ext cx="143" cy="318"/>
                </a:xfrm>
                <a:prstGeom prst="rect">
                  <a:avLst/>
                </a:prstGeom>
                <a:noFill/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buClrTx/>
                    <a:buSzTx/>
                    <a:buFont typeface="Marlett" pitchFamily="2" charset="2"/>
                    <a:buNone/>
                  </a:pPr>
                  <a:r>
                    <a:rPr lang="cs-CZ" altLang="sk-SK" sz="2000" b="1">
                      <a:solidFill>
                        <a:schemeClr val="tx2"/>
                      </a:solidFill>
                    </a:rPr>
                    <a:t>1</a:t>
                  </a:r>
                </a:p>
              </p:txBody>
            </p:sp>
            <p:sp>
              <p:nvSpPr>
                <p:cNvPr id="189" name="Rectangle 8"/>
                <p:cNvSpPr>
                  <a:spLocks noChangeArrowheads="1"/>
                </p:cNvSpPr>
                <p:nvPr/>
              </p:nvSpPr>
              <p:spPr bwMode="auto">
                <a:xfrm>
                  <a:off x="1522" y="1418"/>
                  <a:ext cx="10" cy="148"/>
                </a:xfrm>
                <a:prstGeom prst="rect">
                  <a:avLst/>
                </a:prstGeom>
                <a:noFill/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buClrTx/>
                    <a:buSzTx/>
                    <a:buFont typeface="Marlett" pitchFamily="2" charset="2"/>
                    <a:buNone/>
                  </a:pPr>
                  <a:endParaRPr lang="cs-CZ" altLang="sk-SK" sz="900" b="1">
                    <a:latin typeface="Tahoma" panose="020B0604030504040204" pitchFamily="34" charset="0"/>
                  </a:endParaRPr>
                </a:p>
              </p:txBody>
            </p:sp>
          </p:grpSp>
          <p:sp>
            <p:nvSpPr>
              <p:cNvPr id="139" name="Freeform 9"/>
              <p:cNvSpPr>
                <a:spLocks/>
              </p:cNvSpPr>
              <p:nvPr/>
            </p:nvSpPr>
            <p:spPr bwMode="auto">
              <a:xfrm>
                <a:off x="2333" y="1542"/>
                <a:ext cx="87" cy="87"/>
              </a:xfrm>
              <a:custGeom>
                <a:avLst/>
                <a:gdLst>
                  <a:gd name="T0" fmla="*/ 70 w 87"/>
                  <a:gd name="T1" fmla="*/ 8 h 87"/>
                  <a:gd name="T2" fmla="*/ 64 w 87"/>
                  <a:gd name="T3" fmla="*/ 4 h 87"/>
                  <a:gd name="T4" fmla="*/ 45 w 87"/>
                  <a:gd name="T5" fmla="*/ 39 h 87"/>
                  <a:gd name="T6" fmla="*/ 37 w 87"/>
                  <a:gd name="T7" fmla="*/ 0 h 87"/>
                  <a:gd name="T8" fmla="*/ 31 w 87"/>
                  <a:gd name="T9" fmla="*/ 0 h 87"/>
                  <a:gd name="T10" fmla="*/ 41 w 87"/>
                  <a:gd name="T11" fmla="*/ 41 h 87"/>
                  <a:gd name="T12" fmla="*/ 8 w 87"/>
                  <a:gd name="T13" fmla="*/ 17 h 87"/>
                  <a:gd name="T14" fmla="*/ 6 w 87"/>
                  <a:gd name="T15" fmla="*/ 23 h 87"/>
                  <a:gd name="T16" fmla="*/ 39 w 87"/>
                  <a:gd name="T17" fmla="*/ 42 h 87"/>
                  <a:gd name="T18" fmla="*/ 0 w 87"/>
                  <a:gd name="T19" fmla="*/ 50 h 87"/>
                  <a:gd name="T20" fmla="*/ 2 w 87"/>
                  <a:gd name="T21" fmla="*/ 56 h 87"/>
                  <a:gd name="T22" fmla="*/ 41 w 87"/>
                  <a:gd name="T23" fmla="*/ 46 h 87"/>
                  <a:gd name="T24" fmla="*/ 18 w 87"/>
                  <a:gd name="T25" fmla="*/ 79 h 87"/>
                  <a:gd name="T26" fmla="*/ 22 w 87"/>
                  <a:gd name="T27" fmla="*/ 83 h 87"/>
                  <a:gd name="T28" fmla="*/ 43 w 87"/>
                  <a:gd name="T29" fmla="*/ 46 h 87"/>
                  <a:gd name="T30" fmla="*/ 50 w 87"/>
                  <a:gd name="T31" fmla="*/ 87 h 87"/>
                  <a:gd name="T32" fmla="*/ 56 w 87"/>
                  <a:gd name="T33" fmla="*/ 85 h 87"/>
                  <a:gd name="T34" fmla="*/ 45 w 87"/>
                  <a:gd name="T35" fmla="*/ 46 h 87"/>
                  <a:gd name="T36" fmla="*/ 79 w 87"/>
                  <a:gd name="T37" fmla="*/ 69 h 87"/>
                  <a:gd name="T38" fmla="*/ 81 w 87"/>
                  <a:gd name="T39" fmla="*/ 64 h 87"/>
                  <a:gd name="T40" fmla="*/ 46 w 87"/>
                  <a:gd name="T41" fmla="*/ 44 h 87"/>
                  <a:gd name="T42" fmla="*/ 87 w 87"/>
                  <a:gd name="T43" fmla="*/ 37 h 87"/>
                  <a:gd name="T44" fmla="*/ 85 w 87"/>
                  <a:gd name="T45" fmla="*/ 31 h 87"/>
                  <a:gd name="T46" fmla="*/ 46 w 87"/>
                  <a:gd name="T47" fmla="*/ 41 h 87"/>
                  <a:gd name="T48" fmla="*/ 70 w 87"/>
                  <a:gd name="T49" fmla="*/ 8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7">
                    <a:moveTo>
                      <a:pt x="70" y="8"/>
                    </a:moveTo>
                    <a:lnTo>
                      <a:pt x="64" y="4"/>
                    </a:lnTo>
                    <a:lnTo>
                      <a:pt x="45" y="39"/>
                    </a:lnTo>
                    <a:lnTo>
                      <a:pt x="37" y="0"/>
                    </a:lnTo>
                    <a:lnTo>
                      <a:pt x="31" y="0"/>
                    </a:lnTo>
                    <a:lnTo>
                      <a:pt x="41" y="41"/>
                    </a:lnTo>
                    <a:lnTo>
                      <a:pt x="8" y="17"/>
                    </a:lnTo>
                    <a:lnTo>
                      <a:pt x="6" y="23"/>
                    </a:lnTo>
                    <a:lnTo>
                      <a:pt x="39" y="42"/>
                    </a:lnTo>
                    <a:lnTo>
                      <a:pt x="0" y="50"/>
                    </a:lnTo>
                    <a:lnTo>
                      <a:pt x="2" y="56"/>
                    </a:lnTo>
                    <a:lnTo>
                      <a:pt x="41" y="46"/>
                    </a:lnTo>
                    <a:lnTo>
                      <a:pt x="18" y="79"/>
                    </a:lnTo>
                    <a:lnTo>
                      <a:pt x="22" y="83"/>
                    </a:lnTo>
                    <a:lnTo>
                      <a:pt x="43" y="46"/>
                    </a:lnTo>
                    <a:lnTo>
                      <a:pt x="50" y="87"/>
                    </a:lnTo>
                    <a:lnTo>
                      <a:pt x="56" y="85"/>
                    </a:lnTo>
                    <a:lnTo>
                      <a:pt x="45" y="46"/>
                    </a:lnTo>
                    <a:lnTo>
                      <a:pt x="79" y="69"/>
                    </a:lnTo>
                    <a:lnTo>
                      <a:pt x="81" y="64"/>
                    </a:lnTo>
                    <a:lnTo>
                      <a:pt x="46" y="44"/>
                    </a:lnTo>
                    <a:lnTo>
                      <a:pt x="87" y="37"/>
                    </a:lnTo>
                    <a:lnTo>
                      <a:pt x="85" y="31"/>
                    </a:lnTo>
                    <a:lnTo>
                      <a:pt x="46" y="41"/>
                    </a:lnTo>
                    <a:lnTo>
                      <a:pt x="70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0" name="Freeform 10"/>
              <p:cNvSpPr>
                <a:spLocks/>
              </p:cNvSpPr>
              <p:nvPr/>
            </p:nvSpPr>
            <p:spPr bwMode="auto">
              <a:xfrm>
                <a:off x="2333" y="1542"/>
                <a:ext cx="87" cy="87"/>
              </a:xfrm>
              <a:custGeom>
                <a:avLst/>
                <a:gdLst>
                  <a:gd name="T0" fmla="*/ 70 w 87"/>
                  <a:gd name="T1" fmla="*/ 8 h 87"/>
                  <a:gd name="T2" fmla="*/ 64 w 87"/>
                  <a:gd name="T3" fmla="*/ 4 h 87"/>
                  <a:gd name="T4" fmla="*/ 45 w 87"/>
                  <a:gd name="T5" fmla="*/ 39 h 87"/>
                  <a:gd name="T6" fmla="*/ 37 w 87"/>
                  <a:gd name="T7" fmla="*/ 0 h 87"/>
                  <a:gd name="T8" fmla="*/ 31 w 87"/>
                  <a:gd name="T9" fmla="*/ 0 h 87"/>
                  <a:gd name="T10" fmla="*/ 41 w 87"/>
                  <a:gd name="T11" fmla="*/ 41 h 87"/>
                  <a:gd name="T12" fmla="*/ 8 w 87"/>
                  <a:gd name="T13" fmla="*/ 17 h 87"/>
                  <a:gd name="T14" fmla="*/ 6 w 87"/>
                  <a:gd name="T15" fmla="*/ 23 h 87"/>
                  <a:gd name="T16" fmla="*/ 39 w 87"/>
                  <a:gd name="T17" fmla="*/ 42 h 87"/>
                  <a:gd name="T18" fmla="*/ 0 w 87"/>
                  <a:gd name="T19" fmla="*/ 50 h 87"/>
                  <a:gd name="T20" fmla="*/ 2 w 87"/>
                  <a:gd name="T21" fmla="*/ 56 h 87"/>
                  <a:gd name="T22" fmla="*/ 41 w 87"/>
                  <a:gd name="T23" fmla="*/ 46 h 87"/>
                  <a:gd name="T24" fmla="*/ 18 w 87"/>
                  <a:gd name="T25" fmla="*/ 79 h 87"/>
                  <a:gd name="T26" fmla="*/ 22 w 87"/>
                  <a:gd name="T27" fmla="*/ 83 h 87"/>
                  <a:gd name="T28" fmla="*/ 43 w 87"/>
                  <a:gd name="T29" fmla="*/ 46 h 87"/>
                  <a:gd name="T30" fmla="*/ 50 w 87"/>
                  <a:gd name="T31" fmla="*/ 87 h 87"/>
                  <a:gd name="T32" fmla="*/ 56 w 87"/>
                  <a:gd name="T33" fmla="*/ 85 h 87"/>
                  <a:gd name="T34" fmla="*/ 45 w 87"/>
                  <a:gd name="T35" fmla="*/ 46 h 87"/>
                  <a:gd name="T36" fmla="*/ 79 w 87"/>
                  <a:gd name="T37" fmla="*/ 69 h 87"/>
                  <a:gd name="T38" fmla="*/ 81 w 87"/>
                  <a:gd name="T39" fmla="*/ 64 h 87"/>
                  <a:gd name="T40" fmla="*/ 46 w 87"/>
                  <a:gd name="T41" fmla="*/ 44 h 87"/>
                  <a:gd name="T42" fmla="*/ 87 w 87"/>
                  <a:gd name="T43" fmla="*/ 37 h 87"/>
                  <a:gd name="T44" fmla="*/ 85 w 87"/>
                  <a:gd name="T45" fmla="*/ 31 h 87"/>
                  <a:gd name="T46" fmla="*/ 46 w 87"/>
                  <a:gd name="T47" fmla="*/ 41 h 87"/>
                  <a:gd name="T48" fmla="*/ 70 w 87"/>
                  <a:gd name="T49" fmla="*/ 8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7">
                    <a:moveTo>
                      <a:pt x="70" y="8"/>
                    </a:moveTo>
                    <a:lnTo>
                      <a:pt x="64" y="4"/>
                    </a:lnTo>
                    <a:lnTo>
                      <a:pt x="45" y="39"/>
                    </a:lnTo>
                    <a:lnTo>
                      <a:pt x="37" y="0"/>
                    </a:lnTo>
                    <a:lnTo>
                      <a:pt x="31" y="0"/>
                    </a:lnTo>
                    <a:lnTo>
                      <a:pt x="41" y="41"/>
                    </a:lnTo>
                    <a:lnTo>
                      <a:pt x="8" y="17"/>
                    </a:lnTo>
                    <a:lnTo>
                      <a:pt x="6" y="23"/>
                    </a:lnTo>
                    <a:lnTo>
                      <a:pt x="39" y="42"/>
                    </a:lnTo>
                    <a:lnTo>
                      <a:pt x="0" y="50"/>
                    </a:lnTo>
                    <a:lnTo>
                      <a:pt x="2" y="56"/>
                    </a:lnTo>
                    <a:lnTo>
                      <a:pt x="41" y="46"/>
                    </a:lnTo>
                    <a:lnTo>
                      <a:pt x="18" y="79"/>
                    </a:lnTo>
                    <a:lnTo>
                      <a:pt x="22" y="83"/>
                    </a:lnTo>
                    <a:lnTo>
                      <a:pt x="43" y="46"/>
                    </a:lnTo>
                    <a:lnTo>
                      <a:pt x="50" y="87"/>
                    </a:lnTo>
                    <a:lnTo>
                      <a:pt x="56" y="85"/>
                    </a:lnTo>
                    <a:lnTo>
                      <a:pt x="45" y="46"/>
                    </a:lnTo>
                    <a:lnTo>
                      <a:pt x="79" y="69"/>
                    </a:lnTo>
                    <a:lnTo>
                      <a:pt x="81" y="64"/>
                    </a:lnTo>
                    <a:lnTo>
                      <a:pt x="46" y="44"/>
                    </a:lnTo>
                    <a:lnTo>
                      <a:pt x="87" y="37"/>
                    </a:lnTo>
                    <a:lnTo>
                      <a:pt x="85" y="31"/>
                    </a:lnTo>
                    <a:lnTo>
                      <a:pt x="46" y="41"/>
                    </a:lnTo>
                    <a:lnTo>
                      <a:pt x="70" y="8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1" name="Freeform 11"/>
              <p:cNvSpPr>
                <a:spLocks/>
              </p:cNvSpPr>
              <p:nvPr/>
            </p:nvSpPr>
            <p:spPr bwMode="auto">
              <a:xfrm>
                <a:off x="2318" y="1665"/>
                <a:ext cx="86" cy="86"/>
              </a:xfrm>
              <a:custGeom>
                <a:avLst/>
                <a:gdLst>
                  <a:gd name="T0" fmla="*/ 69 w 86"/>
                  <a:gd name="T1" fmla="*/ 8 h 86"/>
                  <a:gd name="T2" fmla="*/ 63 w 86"/>
                  <a:gd name="T3" fmla="*/ 4 h 86"/>
                  <a:gd name="T4" fmla="*/ 44 w 86"/>
                  <a:gd name="T5" fmla="*/ 38 h 86"/>
                  <a:gd name="T6" fmla="*/ 37 w 86"/>
                  <a:gd name="T7" fmla="*/ 0 h 86"/>
                  <a:gd name="T8" fmla="*/ 31 w 86"/>
                  <a:gd name="T9" fmla="*/ 0 h 86"/>
                  <a:gd name="T10" fmla="*/ 42 w 86"/>
                  <a:gd name="T11" fmla="*/ 40 h 86"/>
                  <a:gd name="T12" fmla="*/ 8 w 86"/>
                  <a:gd name="T13" fmla="*/ 17 h 86"/>
                  <a:gd name="T14" fmla="*/ 6 w 86"/>
                  <a:gd name="T15" fmla="*/ 21 h 86"/>
                  <a:gd name="T16" fmla="*/ 40 w 86"/>
                  <a:gd name="T17" fmla="*/ 42 h 86"/>
                  <a:gd name="T18" fmla="*/ 0 w 86"/>
                  <a:gd name="T19" fmla="*/ 50 h 86"/>
                  <a:gd name="T20" fmla="*/ 2 w 86"/>
                  <a:gd name="T21" fmla="*/ 56 h 86"/>
                  <a:gd name="T22" fmla="*/ 40 w 86"/>
                  <a:gd name="T23" fmla="*/ 46 h 86"/>
                  <a:gd name="T24" fmla="*/ 17 w 86"/>
                  <a:gd name="T25" fmla="*/ 79 h 86"/>
                  <a:gd name="T26" fmla="*/ 21 w 86"/>
                  <a:gd name="T27" fmla="*/ 83 h 86"/>
                  <a:gd name="T28" fmla="*/ 42 w 86"/>
                  <a:gd name="T29" fmla="*/ 46 h 86"/>
                  <a:gd name="T30" fmla="*/ 50 w 86"/>
                  <a:gd name="T31" fmla="*/ 86 h 86"/>
                  <a:gd name="T32" fmla="*/ 56 w 86"/>
                  <a:gd name="T33" fmla="*/ 84 h 86"/>
                  <a:gd name="T34" fmla="*/ 44 w 86"/>
                  <a:gd name="T35" fmla="*/ 46 h 86"/>
                  <a:gd name="T36" fmla="*/ 79 w 86"/>
                  <a:gd name="T37" fmla="*/ 69 h 86"/>
                  <a:gd name="T38" fmla="*/ 83 w 86"/>
                  <a:gd name="T39" fmla="*/ 63 h 86"/>
                  <a:gd name="T40" fmla="*/ 46 w 86"/>
                  <a:gd name="T41" fmla="*/ 44 h 86"/>
                  <a:gd name="T42" fmla="*/ 86 w 86"/>
                  <a:gd name="T43" fmla="*/ 36 h 86"/>
                  <a:gd name="T44" fmla="*/ 85 w 86"/>
                  <a:gd name="T45" fmla="*/ 31 h 86"/>
                  <a:gd name="T46" fmla="*/ 46 w 86"/>
                  <a:gd name="T47" fmla="*/ 40 h 86"/>
                  <a:gd name="T48" fmla="*/ 69 w 86"/>
                  <a:gd name="T49" fmla="*/ 8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6">
                    <a:moveTo>
                      <a:pt x="69" y="8"/>
                    </a:moveTo>
                    <a:lnTo>
                      <a:pt x="63" y="4"/>
                    </a:lnTo>
                    <a:lnTo>
                      <a:pt x="44" y="38"/>
                    </a:lnTo>
                    <a:lnTo>
                      <a:pt x="37" y="0"/>
                    </a:lnTo>
                    <a:lnTo>
                      <a:pt x="31" y="0"/>
                    </a:lnTo>
                    <a:lnTo>
                      <a:pt x="42" y="40"/>
                    </a:lnTo>
                    <a:lnTo>
                      <a:pt x="8" y="17"/>
                    </a:lnTo>
                    <a:lnTo>
                      <a:pt x="6" y="21"/>
                    </a:lnTo>
                    <a:lnTo>
                      <a:pt x="40" y="42"/>
                    </a:lnTo>
                    <a:lnTo>
                      <a:pt x="0" y="50"/>
                    </a:lnTo>
                    <a:lnTo>
                      <a:pt x="2" y="56"/>
                    </a:lnTo>
                    <a:lnTo>
                      <a:pt x="40" y="46"/>
                    </a:lnTo>
                    <a:lnTo>
                      <a:pt x="17" y="79"/>
                    </a:lnTo>
                    <a:lnTo>
                      <a:pt x="21" y="83"/>
                    </a:lnTo>
                    <a:lnTo>
                      <a:pt x="42" y="46"/>
                    </a:lnTo>
                    <a:lnTo>
                      <a:pt x="50" y="86"/>
                    </a:lnTo>
                    <a:lnTo>
                      <a:pt x="56" y="84"/>
                    </a:lnTo>
                    <a:lnTo>
                      <a:pt x="44" y="46"/>
                    </a:lnTo>
                    <a:lnTo>
                      <a:pt x="79" y="69"/>
                    </a:lnTo>
                    <a:lnTo>
                      <a:pt x="83" y="63"/>
                    </a:lnTo>
                    <a:lnTo>
                      <a:pt x="46" y="44"/>
                    </a:lnTo>
                    <a:lnTo>
                      <a:pt x="86" y="36"/>
                    </a:lnTo>
                    <a:lnTo>
                      <a:pt x="85" y="31"/>
                    </a:lnTo>
                    <a:lnTo>
                      <a:pt x="46" y="40"/>
                    </a:lnTo>
                    <a:lnTo>
                      <a:pt x="69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2" name="Freeform 12"/>
              <p:cNvSpPr>
                <a:spLocks/>
              </p:cNvSpPr>
              <p:nvPr/>
            </p:nvSpPr>
            <p:spPr bwMode="auto">
              <a:xfrm>
                <a:off x="2318" y="1665"/>
                <a:ext cx="86" cy="86"/>
              </a:xfrm>
              <a:custGeom>
                <a:avLst/>
                <a:gdLst>
                  <a:gd name="T0" fmla="*/ 69 w 86"/>
                  <a:gd name="T1" fmla="*/ 8 h 86"/>
                  <a:gd name="T2" fmla="*/ 63 w 86"/>
                  <a:gd name="T3" fmla="*/ 4 h 86"/>
                  <a:gd name="T4" fmla="*/ 44 w 86"/>
                  <a:gd name="T5" fmla="*/ 38 h 86"/>
                  <a:gd name="T6" fmla="*/ 37 w 86"/>
                  <a:gd name="T7" fmla="*/ 0 h 86"/>
                  <a:gd name="T8" fmla="*/ 31 w 86"/>
                  <a:gd name="T9" fmla="*/ 0 h 86"/>
                  <a:gd name="T10" fmla="*/ 42 w 86"/>
                  <a:gd name="T11" fmla="*/ 40 h 86"/>
                  <a:gd name="T12" fmla="*/ 8 w 86"/>
                  <a:gd name="T13" fmla="*/ 17 h 86"/>
                  <a:gd name="T14" fmla="*/ 6 w 86"/>
                  <a:gd name="T15" fmla="*/ 21 h 86"/>
                  <a:gd name="T16" fmla="*/ 40 w 86"/>
                  <a:gd name="T17" fmla="*/ 42 h 86"/>
                  <a:gd name="T18" fmla="*/ 0 w 86"/>
                  <a:gd name="T19" fmla="*/ 50 h 86"/>
                  <a:gd name="T20" fmla="*/ 2 w 86"/>
                  <a:gd name="T21" fmla="*/ 56 h 86"/>
                  <a:gd name="T22" fmla="*/ 40 w 86"/>
                  <a:gd name="T23" fmla="*/ 46 h 86"/>
                  <a:gd name="T24" fmla="*/ 17 w 86"/>
                  <a:gd name="T25" fmla="*/ 79 h 86"/>
                  <a:gd name="T26" fmla="*/ 21 w 86"/>
                  <a:gd name="T27" fmla="*/ 83 h 86"/>
                  <a:gd name="T28" fmla="*/ 42 w 86"/>
                  <a:gd name="T29" fmla="*/ 46 h 86"/>
                  <a:gd name="T30" fmla="*/ 50 w 86"/>
                  <a:gd name="T31" fmla="*/ 86 h 86"/>
                  <a:gd name="T32" fmla="*/ 56 w 86"/>
                  <a:gd name="T33" fmla="*/ 84 h 86"/>
                  <a:gd name="T34" fmla="*/ 44 w 86"/>
                  <a:gd name="T35" fmla="*/ 46 h 86"/>
                  <a:gd name="T36" fmla="*/ 79 w 86"/>
                  <a:gd name="T37" fmla="*/ 69 h 86"/>
                  <a:gd name="T38" fmla="*/ 83 w 86"/>
                  <a:gd name="T39" fmla="*/ 63 h 86"/>
                  <a:gd name="T40" fmla="*/ 46 w 86"/>
                  <a:gd name="T41" fmla="*/ 44 h 86"/>
                  <a:gd name="T42" fmla="*/ 86 w 86"/>
                  <a:gd name="T43" fmla="*/ 36 h 86"/>
                  <a:gd name="T44" fmla="*/ 85 w 86"/>
                  <a:gd name="T45" fmla="*/ 31 h 86"/>
                  <a:gd name="T46" fmla="*/ 46 w 86"/>
                  <a:gd name="T47" fmla="*/ 40 h 86"/>
                  <a:gd name="T48" fmla="*/ 69 w 86"/>
                  <a:gd name="T49" fmla="*/ 8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6">
                    <a:moveTo>
                      <a:pt x="69" y="8"/>
                    </a:moveTo>
                    <a:lnTo>
                      <a:pt x="63" y="4"/>
                    </a:lnTo>
                    <a:lnTo>
                      <a:pt x="44" y="38"/>
                    </a:lnTo>
                    <a:lnTo>
                      <a:pt x="37" y="0"/>
                    </a:lnTo>
                    <a:lnTo>
                      <a:pt x="31" y="0"/>
                    </a:lnTo>
                    <a:lnTo>
                      <a:pt x="42" y="40"/>
                    </a:lnTo>
                    <a:lnTo>
                      <a:pt x="8" y="17"/>
                    </a:lnTo>
                    <a:lnTo>
                      <a:pt x="6" y="21"/>
                    </a:lnTo>
                    <a:lnTo>
                      <a:pt x="40" y="42"/>
                    </a:lnTo>
                    <a:lnTo>
                      <a:pt x="0" y="50"/>
                    </a:lnTo>
                    <a:lnTo>
                      <a:pt x="2" y="56"/>
                    </a:lnTo>
                    <a:lnTo>
                      <a:pt x="40" y="46"/>
                    </a:lnTo>
                    <a:lnTo>
                      <a:pt x="17" y="79"/>
                    </a:lnTo>
                    <a:lnTo>
                      <a:pt x="21" y="83"/>
                    </a:lnTo>
                    <a:lnTo>
                      <a:pt x="42" y="46"/>
                    </a:lnTo>
                    <a:lnTo>
                      <a:pt x="50" y="86"/>
                    </a:lnTo>
                    <a:lnTo>
                      <a:pt x="56" y="84"/>
                    </a:lnTo>
                    <a:lnTo>
                      <a:pt x="44" y="46"/>
                    </a:lnTo>
                    <a:lnTo>
                      <a:pt x="79" y="69"/>
                    </a:lnTo>
                    <a:lnTo>
                      <a:pt x="83" y="63"/>
                    </a:lnTo>
                    <a:lnTo>
                      <a:pt x="46" y="44"/>
                    </a:lnTo>
                    <a:lnTo>
                      <a:pt x="86" y="36"/>
                    </a:lnTo>
                    <a:lnTo>
                      <a:pt x="85" y="31"/>
                    </a:lnTo>
                    <a:lnTo>
                      <a:pt x="46" y="40"/>
                    </a:lnTo>
                    <a:lnTo>
                      <a:pt x="69" y="8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3" name="Freeform 13"/>
              <p:cNvSpPr>
                <a:spLocks/>
              </p:cNvSpPr>
              <p:nvPr/>
            </p:nvSpPr>
            <p:spPr bwMode="auto">
              <a:xfrm>
                <a:off x="2214" y="1602"/>
                <a:ext cx="87" cy="86"/>
              </a:xfrm>
              <a:custGeom>
                <a:avLst/>
                <a:gdLst>
                  <a:gd name="T0" fmla="*/ 70 w 87"/>
                  <a:gd name="T1" fmla="*/ 7 h 86"/>
                  <a:gd name="T2" fmla="*/ 64 w 87"/>
                  <a:gd name="T3" fmla="*/ 4 h 86"/>
                  <a:gd name="T4" fmla="*/ 45 w 87"/>
                  <a:gd name="T5" fmla="*/ 40 h 86"/>
                  <a:gd name="T6" fmla="*/ 37 w 87"/>
                  <a:gd name="T7" fmla="*/ 0 h 86"/>
                  <a:gd name="T8" fmla="*/ 31 w 87"/>
                  <a:gd name="T9" fmla="*/ 2 h 86"/>
                  <a:gd name="T10" fmla="*/ 43 w 87"/>
                  <a:gd name="T11" fmla="*/ 40 h 86"/>
                  <a:gd name="T12" fmla="*/ 8 w 87"/>
                  <a:gd name="T13" fmla="*/ 17 h 86"/>
                  <a:gd name="T14" fmla="*/ 6 w 87"/>
                  <a:gd name="T15" fmla="*/ 23 h 86"/>
                  <a:gd name="T16" fmla="*/ 41 w 87"/>
                  <a:gd name="T17" fmla="*/ 44 h 86"/>
                  <a:gd name="T18" fmla="*/ 0 w 87"/>
                  <a:gd name="T19" fmla="*/ 52 h 86"/>
                  <a:gd name="T20" fmla="*/ 2 w 87"/>
                  <a:gd name="T21" fmla="*/ 57 h 86"/>
                  <a:gd name="T22" fmla="*/ 41 w 87"/>
                  <a:gd name="T23" fmla="*/ 46 h 86"/>
                  <a:gd name="T24" fmla="*/ 18 w 87"/>
                  <a:gd name="T25" fmla="*/ 80 h 86"/>
                  <a:gd name="T26" fmla="*/ 22 w 87"/>
                  <a:gd name="T27" fmla="*/ 82 h 86"/>
                  <a:gd name="T28" fmla="*/ 43 w 87"/>
                  <a:gd name="T29" fmla="*/ 48 h 86"/>
                  <a:gd name="T30" fmla="*/ 50 w 87"/>
                  <a:gd name="T31" fmla="*/ 86 h 86"/>
                  <a:gd name="T32" fmla="*/ 56 w 87"/>
                  <a:gd name="T33" fmla="*/ 86 h 86"/>
                  <a:gd name="T34" fmla="*/ 45 w 87"/>
                  <a:gd name="T35" fmla="*/ 46 h 86"/>
                  <a:gd name="T36" fmla="*/ 79 w 87"/>
                  <a:gd name="T37" fmla="*/ 69 h 86"/>
                  <a:gd name="T38" fmla="*/ 83 w 87"/>
                  <a:gd name="T39" fmla="*/ 65 h 86"/>
                  <a:gd name="T40" fmla="*/ 47 w 87"/>
                  <a:gd name="T41" fmla="*/ 44 h 86"/>
                  <a:gd name="T42" fmla="*/ 87 w 87"/>
                  <a:gd name="T43" fmla="*/ 36 h 86"/>
                  <a:gd name="T44" fmla="*/ 85 w 87"/>
                  <a:gd name="T45" fmla="*/ 30 h 86"/>
                  <a:gd name="T46" fmla="*/ 47 w 87"/>
                  <a:gd name="T47" fmla="*/ 42 h 86"/>
                  <a:gd name="T48" fmla="*/ 70 w 87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70" y="7"/>
                    </a:moveTo>
                    <a:lnTo>
                      <a:pt x="64" y="4"/>
                    </a:lnTo>
                    <a:lnTo>
                      <a:pt x="45" y="4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3" y="40"/>
                    </a:lnTo>
                    <a:lnTo>
                      <a:pt x="8" y="17"/>
                    </a:lnTo>
                    <a:lnTo>
                      <a:pt x="6" y="23"/>
                    </a:lnTo>
                    <a:lnTo>
                      <a:pt x="41" y="44"/>
                    </a:lnTo>
                    <a:lnTo>
                      <a:pt x="0" y="52"/>
                    </a:lnTo>
                    <a:lnTo>
                      <a:pt x="2" y="57"/>
                    </a:lnTo>
                    <a:lnTo>
                      <a:pt x="41" y="46"/>
                    </a:lnTo>
                    <a:lnTo>
                      <a:pt x="18" y="80"/>
                    </a:lnTo>
                    <a:lnTo>
                      <a:pt x="22" y="82"/>
                    </a:lnTo>
                    <a:lnTo>
                      <a:pt x="43" y="48"/>
                    </a:lnTo>
                    <a:lnTo>
                      <a:pt x="50" y="86"/>
                    </a:lnTo>
                    <a:lnTo>
                      <a:pt x="56" y="86"/>
                    </a:lnTo>
                    <a:lnTo>
                      <a:pt x="45" y="46"/>
                    </a:lnTo>
                    <a:lnTo>
                      <a:pt x="79" y="69"/>
                    </a:lnTo>
                    <a:lnTo>
                      <a:pt x="83" y="65"/>
                    </a:lnTo>
                    <a:lnTo>
                      <a:pt x="47" y="44"/>
                    </a:lnTo>
                    <a:lnTo>
                      <a:pt x="87" y="36"/>
                    </a:lnTo>
                    <a:lnTo>
                      <a:pt x="85" y="30"/>
                    </a:lnTo>
                    <a:lnTo>
                      <a:pt x="47" y="42"/>
                    </a:lnTo>
                    <a:lnTo>
                      <a:pt x="7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4" name="Freeform 14"/>
              <p:cNvSpPr>
                <a:spLocks/>
              </p:cNvSpPr>
              <p:nvPr/>
            </p:nvSpPr>
            <p:spPr bwMode="auto">
              <a:xfrm>
                <a:off x="2214" y="1602"/>
                <a:ext cx="87" cy="86"/>
              </a:xfrm>
              <a:custGeom>
                <a:avLst/>
                <a:gdLst>
                  <a:gd name="T0" fmla="*/ 70 w 87"/>
                  <a:gd name="T1" fmla="*/ 7 h 86"/>
                  <a:gd name="T2" fmla="*/ 64 w 87"/>
                  <a:gd name="T3" fmla="*/ 4 h 86"/>
                  <a:gd name="T4" fmla="*/ 45 w 87"/>
                  <a:gd name="T5" fmla="*/ 40 h 86"/>
                  <a:gd name="T6" fmla="*/ 37 w 87"/>
                  <a:gd name="T7" fmla="*/ 0 h 86"/>
                  <a:gd name="T8" fmla="*/ 31 w 87"/>
                  <a:gd name="T9" fmla="*/ 2 h 86"/>
                  <a:gd name="T10" fmla="*/ 43 w 87"/>
                  <a:gd name="T11" fmla="*/ 40 h 86"/>
                  <a:gd name="T12" fmla="*/ 8 w 87"/>
                  <a:gd name="T13" fmla="*/ 17 h 86"/>
                  <a:gd name="T14" fmla="*/ 6 w 87"/>
                  <a:gd name="T15" fmla="*/ 23 h 86"/>
                  <a:gd name="T16" fmla="*/ 41 w 87"/>
                  <a:gd name="T17" fmla="*/ 44 h 86"/>
                  <a:gd name="T18" fmla="*/ 0 w 87"/>
                  <a:gd name="T19" fmla="*/ 52 h 86"/>
                  <a:gd name="T20" fmla="*/ 2 w 87"/>
                  <a:gd name="T21" fmla="*/ 57 h 86"/>
                  <a:gd name="T22" fmla="*/ 41 w 87"/>
                  <a:gd name="T23" fmla="*/ 46 h 86"/>
                  <a:gd name="T24" fmla="*/ 18 w 87"/>
                  <a:gd name="T25" fmla="*/ 80 h 86"/>
                  <a:gd name="T26" fmla="*/ 22 w 87"/>
                  <a:gd name="T27" fmla="*/ 82 h 86"/>
                  <a:gd name="T28" fmla="*/ 43 w 87"/>
                  <a:gd name="T29" fmla="*/ 48 h 86"/>
                  <a:gd name="T30" fmla="*/ 50 w 87"/>
                  <a:gd name="T31" fmla="*/ 86 h 86"/>
                  <a:gd name="T32" fmla="*/ 56 w 87"/>
                  <a:gd name="T33" fmla="*/ 86 h 86"/>
                  <a:gd name="T34" fmla="*/ 45 w 87"/>
                  <a:gd name="T35" fmla="*/ 46 h 86"/>
                  <a:gd name="T36" fmla="*/ 79 w 87"/>
                  <a:gd name="T37" fmla="*/ 69 h 86"/>
                  <a:gd name="T38" fmla="*/ 83 w 87"/>
                  <a:gd name="T39" fmla="*/ 65 h 86"/>
                  <a:gd name="T40" fmla="*/ 47 w 87"/>
                  <a:gd name="T41" fmla="*/ 44 h 86"/>
                  <a:gd name="T42" fmla="*/ 87 w 87"/>
                  <a:gd name="T43" fmla="*/ 36 h 86"/>
                  <a:gd name="T44" fmla="*/ 85 w 87"/>
                  <a:gd name="T45" fmla="*/ 30 h 86"/>
                  <a:gd name="T46" fmla="*/ 47 w 87"/>
                  <a:gd name="T47" fmla="*/ 42 h 86"/>
                  <a:gd name="T48" fmla="*/ 70 w 87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70" y="7"/>
                    </a:moveTo>
                    <a:lnTo>
                      <a:pt x="64" y="4"/>
                    </a:lnTo>
                    <a:lnTo>
                      <a:pt x="45" y="4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3" y="40"/>
                    </a:lnTo>
                    <a:lnTo>
                      <a:pt x="8" y="17"/>
                    </a:lnTo>
                    <a:lnTo>
                      <a:pt x="6" y="23"/>
                    </a:lnTo>
                    <a:lnTo>
                      <a:pt x="41" y="44"/>
                    </a:lnTo>
                    <a:lnTo>
                      <a:pt x="0" y="52"/>
                    </a:lnTo>
                    <a:lnTo>
                      <a:pt x="2" y="57"/>
                    </a:lnTo>
                    <a:lnTo>
                      <a:pt x="41" y="46"/>
                    </a:lnTo>
                    <a:lnTo>
                      <a:pt x="18" y="80"/>
                    </a:lnTo>
                    <a:lnTo>
                      <a:pt x="22" y="82"/>
                    </a:lnTo>
                    <a:lnTo>
                      <a:pt x="43" y="48"/>
                    </a:lnTo>
                    <a:lnTo>
                      <a:pt x="50" y="86"/>
                    </a:lnTo>
                    <a:lnTo>
                      <a:pt x="56" y="86"/>
                    </a:lnTo>
                    <a:lnTo>
                      <a:pt x="45" y="46"/>
                    </a:lnTo>
                    <a:lnTo>
                      <a:pt x="79" y="69"/>
                    </a:lnTo>
                    <a:lnTo>
                      <a:pt x="83" y="65"/>
                    </a:lnTo>
                    <a:lnTo>
                      <a:pt x="47" y="44"/>
                    </a:lnTo>
                    <a:lnTo>
                      <a:pt x="87" y="36"/>
                    </a:lnTo>
                    <a:lnTo>
                      <a:pt x="85" y="30"/>
                    </a:lnTo>
                    <a:lnTo>
                      <a:pt x="47" y="42"/>
                    </a:lnTo>
                    <a:lnTo>
                      <a:pt x="70" y="7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5" name="Freeform 15"/>
              <p:cNvSpPr>
                <a:spLocks/>
              </p:cNvSpPr>
              <p:nvPr/>
            </p:nvSpPr>
            <p:spPr bwMode="auto">
              <a:xfrm>
                <a:off x="2120" y="1711"/>
                <a:ext cx="87" cy="86"/>
              </a:xfrm>
              <a:custGeom>
                <a:avLst/>
                <a:gdLst>
                  <a:gd name="T0" fmla="*/ 69 w 87"/>
                  <a:gd name="T1" fmla="*/ 8 h 86"/>
                  <a:gd name="T2" fmla="*/ 66 w 87"/>
                  <a:gd name="T3" fmla="*/ 4 h 86"/>
                  <a:gd name="T4" fmla="*/ 45 w 87"/>
                  <a:gd name="T5" fmla="*/ 40 h 86"/>
                  <a:gd name="T6" fmla="*/ 37 w 87"/>
                  <a:gd name="T7" fmla="*/ 0 h 86"/>
                  <a:gd name="T8" fmla="*/ 31 w 87"/>
                  <a:gd name="T9" fmla="*/ 2 h 86"/>
                  <a:gd name="T10" fmla="*/ 43 w 87"/>
                  <a:gd name="T11" fmla="*/ 40 h 86"/>
                  <a:gd name="T12" fmla="*/ 8 w 87"/>
                  <a:gd name="T13" fmla="*/ 17 h 86"/>
                  <a:gd name="T14" fmla="*/ 6 w 87"/>
                  <a:gd name="T15" fmla="*/ 23 h 86"/>
                  <a:gd name="T16" fmla="*/ 41 w 87"/>
                  <a:gd name="T17" fmla="*/ 42 h 86"/>
                  <a:gd name="T18" fmla="*/ 0 w 87"/>
                  <a:gd name="T19" fmla="*/ 52 h 86"/>
                  <a:gd name="T20" fmla="*/ 2 w 87"/>
                  <a:gd name="T21" fmla="*/ 58 h 86"/>
                  <a:gd name="T22" fmla="*/ 41 w 87"/>
                  <a:gd name="T23" fmla="*/ 46 h 86"/>
                  <a:gd name="T24" fmla="*/ 18 w 87"/>
                  <a:gd name="T25" fmla="*/ 79 h 86"/>
                  <a:gd name="T26" fmla="*/ 23 w 87"/>
                  <a:gd name="T27" fmla="*/ 83 h 86"/>
                  <a:gd name="T28" fmla="*/ 43 w 87"/>
                  <a:gd name="T29" fmla="*/ 48 h 86"/>
                  <a:gd name="T30" fmla="*/ 50 w 87"/>
                  <a:gd name="T31" fmla="*/ 86 h 86"/>
                  <a:gd name="T32" fmla="*/ 56 w 87"/>
                  <a:gd name="T33" fmla="*/ 86 h 86"/>
                  <a:gd name="T34" fmla="*/ 46 w 87"/>
                  <a:gd name="T35" fmla="*/ 46 h 86"/>
                  <a:gd name="T36" fmla="*/ 79 w 87"/>
                  <a:gd name="T37" fmla="*/ 69 h 86"/>
                  <a:gd name="T38" fmla="*/ 83 w 87"/>
                  <a:gd name="T39" fmla="*/ 63 h 86"/>
                  <a:gd name="T40" fmla="*/ 48 w 87"/>
                  <a:gd name="T41" fmla="*/ 44 h 86"/>
                  <a:gd name="T42" fmla="*/ 87 w 87"/>
                  <a:gd name="T43" fmla="*/ 37 h 86"/>
                  <a:gd name="T44" fmla="*/ 85 w 87"/>
                  <a:gd name="T45" fmla="*/ 31 h 86"/>
                  <a:gd name="T46" fmla="*/ 46 w 87"/>
                  <a:gd name="T47" fmla="*/ 40 h 86"/>
                  <a:gd name="T48" fmla="*/ 69 w 87"/>
                  <a:gd name="T49" fmla="*/ 8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69" y="8"/>
                    </a:moveTo>
                    <a:lnTo>
                      <a:pt x="66" y="4"/>
                    </a:lnTo>
                    <a:lnTo>
                      <a:pt x="45" y="4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3" y="40"/>
                    </a:lnTo>
                    <a:lnTo>
                      <a:pt x="8" y="17"/>
                    </a:lnTo>
                    <a:lnTo>
                      <a:pt x="6" y="23"/>
                    </a:lnTo>
                    <a:lnTo>
                      <a:pt x="41" y="42"/>
                    </a:lnTo>
                    <a:lnTo>
                      <a:pt x="0" y="52"/>
                    </a:lnTo>
                    <a:lnTo>
                      <a:pt x="2" y="58"/>
                    </a:lnTo>
                    <a:lnTo>
                      <a:pt x="41" y="46"/>
                    </a:lnTo>
                    <a:lnTo>
                      <a:pt x="18" y="79"/>
                    </a:lnTo>
                    <a:lnTo>
                      <a:pt x="23" y="83"/>
                    </a:lnTo>
                    <a:lnTo>
                      <a:pt x="43" y="48"/>
                    </a:lnTo>
                    <a:lnTo>
                      <a:pt x="50" y="86"/>
                    </a:lnTo>
                    <a:lnTo>
                      <a:pt x="56" y="86"/>
                    </a:lnTo>
                    <a:lnTo>
                      <a:pt x="46" y="46"/>
                    </a:lnTo>
                    <a:lnTo>
                      <a:pt x="79" y="69"/>
                    </a:lnTo>
                    <a:lnTo>
                      <a:pt x="83" y="63"/>
                    </a:lnTo>
                    <a:lnTo>
                      <a:pt x="48" y="44"/>
                    </a:lnTo>
                    <a:lnTo>
                      <a:pt x="87" y="37"/>
                    </a:lnTo>
                    <a:lnTo>
                      <a:pt x="85" y="31"/>
                    </a:lnTo>
                    <a:lnTo>
                      <a:pt x="46" y="40"/>
                    </a:lnTo>
                    <a:lnTo>
                      <a:pt x="69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6" name="Freeform 16"/>
              <p:cNvSpPr>
                <a:spLocks/>
              </p:cNvSpPr>
              <p:nvPr/>
            </p:nvSpPr>
            <p:spPr bwMode="auto">
              <a:xfrm>
                <a:off x="2120" y="1711"/>
                <a:ext cx="87" cy="86"/>
              </a:xfrm>
              <a:custGeom>
                <a:avLst/>
                <a:gdLst>
                  <a:gd name="T0" fmla="*/ 69 w 87"/>
                  <a:gd name="T1" fmla="*/ 8 h 86"/>
                  <a:gd name="T2" fmla="*/ 66 w 87"/>
                  <a:gd name="T3" fmla="*/ 4 h 86"/>
                  <a:gd name="T4" fmla="*/ 45 w 87"/>
                  <a:gd name="T5" fmla="*/ 40 h 86"/>
                  <a:gd name="T6" fmla="*/ 37 w 87"/>
                  <a:gd name="T7" fmla="*/ 0 h 86"/>
                  <a:gd name="T8" fmla="*/ 31 w 87"/>
                  <a:gd name="T9" fmla="*/ 2 h 86"/>
                  <a:gd name="T10" fmla="*/ 43 w 87"/>
                  <a:gd name="T11" fmla="*/ 40 h 86"/>
                  <a:gd name="T12" fmla="*/ 8 w 87"/>
                  <a:gd name="T13" fmla="*/ 17 h 86"/>
                  <a:gd name="T14" fmla="*/ 6 w 87"/>
                  <a:gd name="T15" fmla="*/ 23 h 86"/>
                  <a:gd name="T16" fmla="*/ 41 w 87"/>
                  <a:gd name="T17" fmla="*/ 42 h 86"/>
                  <a:gd name="T18" fmla="*/ 0 w 87"/>
                  <a:gd name="T19" fmla="*/ 52 h 86"/>
                  <a:gd name="T20" fmla="*/ 2 w 87"/>
                  <a:gd name="T21" fmla="*/ 58 h 86"/>
                  <a:gd name="T22" fmla="*/ 41 w 87"/>
                  <a:gd name="T23" fmla="*/ 46 h 86"/>
                  <a:gd name="T24" fmla="*/ 18 w 87"/>
                  <a:gd name="T25" fmla="*/ 79 h 86"/>
                  <a:gd name="T26" fmla="*/ 23 w 87"/>
                  <a:gd name="T27" fmla="*/ 83 h 86"/>
                  <a:gd name="T28" fmla="*/ 43 w 87"/>
                  <a:gd name="T29" fmla="*/ 48 h 86"/>
                  <a:gd name="T30" fmla="*/ 50 w 87"/>
                  <a:gd name="T31" fmla="*/ 86 h 86"/>
                  <a:gd name="T32" fmla="*/ 56 w 87"/>
                  <a:gd name="T33" fmla="*/ 86 h 86"/>
                  <a:gd name="T34" fmla="*/ 46 w 87"/>
                  <a:gd name="T35" fmla="*/ 46 h 86"/>
                  <a:gd name="T36" fmla="*/ 79 w 87"/>
                  <a:gd name="T37" fmla="*/ 69 h 86"/>
                  <a:gd name="T38" fmla="*/ 83 w 87"/>
                  <a:gd name="T39" fmla="*/ 63 h 86"/>
                  <a:gd name="T40" fmla="*/ 48 w 87"/>
                  <a:gd name="T41" fmla="*/ 44 h 86"/>
                  <a:gd name="T42" fmla="*/ 87 w 87"/>
                  <a:gd name="T43" fmla="*/ 37 h 86"/>
                  <a:gd name="T44" fmla="*/ 85 w 87"/>
                  <a:gd name="T45" fmla="*/ 31 h 86"/>
                  <a:gd name="T46" fmla="*/ 46 w 87"/>
                  <a:gd name="T47" fmla="*/ 40 h 86"/>
                  <a:gd name="T48" fmla="*/ 69 w 87"/>
                  <a:gd name="T49" fmla="*/ 8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69" y="8"/>
                    </a:moveTo>
                    <a:lnTo>
                      <a:pt x="66" y="4"/>
                    </a:lnTo>
                    <a:lnTo>
                      <a:pt x="45" y="4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3" y="40"/>
                    </a:lnTo>
                    <a:lnTo>
                      <a:pt x="8" y="17"/>
                    </a:lnTo>
                    <a:lnTo>
                      <a:pt x="6" y="23"/>
                    </a:lnTo>
                    <a:lnTo>
                      <a:pt x="41" y="42"/>
                    </a:lnTo>
                    <a:lnTo>
                      <a:pt x="0" y="52"/>
                    </a:lnTo>
                    <a:lnTo>
                      <a:pt x="2" y="58"/>
                    </a:lnTo>
                    <a:lnTo>
                      <a:pt x="41" y="46"/>
                    </a:lnTo>
                    <a:lnTo>
                      <a:pt x="18" y="79"/>
                    </a:lnTo>
                    <a:lnTo>
                      <a:pt x="23" y="83"/>
                    </a:lnTo>
                    <a:lnTo>
                      <a:pt x="43" y="48"/>
                    </a:lnTo>
                    <a:lnTo>
                      <a:pt x="50" y="86"/>
                    </a:lnTo>
                    <a:lnTo>
                      <a:pt x="56" y="86"/>
                    </a:lnTo>
                    <a:lnTo>
                      <a:pt x="46" y="46"/>
                    </a:lnTo>
                    <a:lnTo>
                      <a:pt x="79" y="69"/>
                    </a:lnTo>
                    <a:lnTo>
                      <a:pt x="83" y="63"/>
                    </a:lnTo>
                    <a:lnTo>
                      <a:pt x="48" y="44"/>
                    </a:lnTo>
                    <a:lnTo>
                      <a:pt x="87" y="37"/>
                    </a:lnTo>
                    <a:lnTo>
                      <a:pt x="85" y="31"/>
                    </a:lnTo>
                    <a:lnTo>
                      <a:pt x="46" y="40"/>
                    </a:lnTo>
                    <a:lnTo>
                      <a:pt x="69" y="8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7" name="Freeform 17"/>
              <p:cNvSpPr>
                <a:spLocks/>
              </p:cNvSpPr>
              <p:nvPr/>
            </p:nvSpPr>
            <p:spPr bwMode="auto">
              <a:xfrm>
                <a:off x="2255" y="1772"/>
                <a:ext cx="86" cy="89"/>
              </a:xfrm>
              <a:custGeom>
                <a:avLst/>
                <a:gdLst>
                  <a:gd name="T0" fmla="*/ 69 w 86"/>
                  <a:gd name="T1" fmla="*/ 8 h 89"/>
                  <a:gd name="T2" fmla="*/ 63 w 86"/>
                  <a:gd name="T3" fmla="*/ 6 h 89"/>
                  <a:gd name="T4" fmla="*/ 44 w 86"/>
                  <a:gd name="T5" fmla="*/ 41 h 89"/>
                  <a:gd name="T6" fmla="*/ 36 w 86"/>
                  <a:gd name="T7" fmla="*/ 0 h 89"/>
                  <a:gd name="T8" fmla="*/ 30 w 86"/>
                  <a:gd name="T9" fmla="*/ 2 h 89"/>
                  <a:gd name="T10" fmla="*/ 40 w 86"/>
                  <a:gd name="T11" fmla="*/ 41 h 89"/>
                  <a:gd name="T12" fmla="*/ 7 w 86"/>
                  <a:gd name="T13" fmla="*/ 20 h 89"/>
                  <a:gd name="T14" fmla="*/ 4 w 86"/>
                  <a:gd name="T15" fmla="*/ 23 h 89"/>
                  <a:gd name="T16" fmla="*/ 38 w 86"/>
                  <a:gd name="T17" fmla="*/ 45 h 89"/>
                  <a:gd name="T18" fmla="*/ 0 w 86"/>
                  <a:gd name="T19" fmla="*/ 52 h 89"/>
                  <a:gd name="T20" fmla="*/ 2 w 86"/>
                  <a:gd name="T21" fmla="*/ 58 h 89"/>
                  <a:gd name="T22" fmla="*/ 40 w 86"/>
                  <a:gd name="T23" fmla="*/ 47 h 89"/>
                  <a:gd name="T24" fmla="*/ 17 w 86"/>
                  <a:gd name="T25" fmla="*/ 81 h 89"/>
                  <a:gd name="T26" fmla="*/ 21 w 86"/>
                  <a:gd name="T27" fmla="*/ 83 h 89"/>
                  <a:gd name="T28" fmla="*/ 42 w 86"/>
                  <a:gd name="T29" fmla="*/ 48 h 89"/>
                  <a:gd name="T30" fmla="*/ 50 w 86"/>
                  <a:gd name="T31" fmla="*/ 89 h 89"/>
                  <a:gd name="T32" fmla="*/ 55 w 86"/>
                  <a:gd name="T33" fmla="*/ 87 h 89"/>
                  <a:gd name="T34" fmla="*/ 44 w 86"/>
                  <a:gd name="T35" fmla="*/ 48 h 89"/>
                  <a:gd name="T36" fmla="*/ 78 w 86"/>
                  <a:gd name="T37" fmla="*/ 70 h 89"/>
                  <a:gd name="T38" fmla="*/ 80 w 86"/>
                  <a:gd name="T39" fmla="*/ 66 h 89"/>
                  <a:gd name="T40" fmla="*/ 46 w 86"/>
                  <a:gd name="T41" fmla="*/ 45 h 89"/>
                  <a:gd name="T42" fmla="*/ 86 w 86"/>
                  <a:gd name="T43" fmla="*/ 39 h 89"/>
                  <a:gd name="T44" fmla="*/ 84 w 86"/>
                  <a:gd name="T45" fmla="*/ 33 h 89"/>
                  <a:gd name="T46" fmla="*/ 46 w 86"/>
                  <a:gd name="T47" fmla="*/ 43 h 89"/>
                  <a:gd name="T48" fmla="*/ 69 w 86"/>
                  <a:gd name="T49" fmla="*/ 8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9">
                    <a:moveTo>
                      <a:pt x="69" y="8"/>
                    </a:moveTo>
                    <a:lnTo>
                      <a:pt x="63" y="6"/>
                    </a:lnTo>
                    <a:lnTo>
                      <a:pt x="44" y="41"/>
                    </a:lnTo>
                    <a:lnTo>
                      <a:pt x="36" y="0"/>
                    </a:lnTo>
                    <a:lnTo>
                      <a:pt x="30" y="2"/>
                    </a:lnTo>
                    <a:lnTo>
                      <a:pt x="40" y="41"/>
                    </a:lnTo>
                    <a:lnTo>
                      <a:pt x="7" y="20"/>
                    </a:lnTo>
                    <a:lnTo>
                      <a:pt x="4" y="23"/>
                    </a:lnTo>
                    <a:lnTo>
                      <a:pt x="38" y="45"/>
                    </a:lnTo>
                    <a:lnTo>
                      <a:pt x="0" y="52"/>
                    </a:lnTo>
                    <a:lnTo>
                      <a:pt x="2" y="58"/>
                    </a:lnTo>
                    <a:lnTo>
                      <a:pt x="40" y="47"/>
                    </a:lnTo>
                    <a:lnTo>
                      <a:pt x="17" y="81"/>
                    </a:lnTo>
                    <a:lnTo>
                      <a:pt x="21" y="83"/>
                    </a:lnTo>
                    <a:lnTo>
                      <a:pt x="42" y="48"/>
                    </a:lnTo>
                    <a:lnTo>
                      <a:pt x="50" y="89"/>
                    </a:lnTo>
                    <a:lnTo>
                      <a:pt x="55" y="87"/>
                    </a:lnTo>
                    <a:lnTo>
                      <a:pt x="44" y="48"/>
                    </a:lnTo>
                    <a:lnTo>
                      <a:pt x="78" y="70"/>
                    </a:lnTo>
                    <a:lnTo>
                      <a:pt x="80" y="66"/>
                    </a:lnTo>
                    <a:lnTo>
                      <a:pt x="46" y="45"/>
                    </a:lnTo>
                    <a:lnTo>
                      <a:pt x="86" y="39"/>
                    </a:lnTo>
                    <a:lnTo>
                      <a:pt x="84" y="33"/>
                    </a:lnTo>
                    <a:lnTo>
                      <a:pt x="46" y="43"/>
                    </a:lnTo>
                    <a:lnTo>
                      <a:pt x="69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8" name="Freeform 18"/>
              <p:cNvSpPr>
                <a:spLocks/>
              </p:cNvSpPr>
              <p:nvPr/>
            </p:nvSpPr>
            <p:spPr bwMode="auto">
              <a:xfrm>
                <a:off x="2255" y="1772"/>
                <a:ext cx="86" cy="89"/>
              </a:xfrm>
              <a:custGeom>
                <a:avLst/>
                <a:gdLst>
                  <a:gd name="T0" fmla="*/ 69 w 86"/>
                  <a:gd name="T1" fmla="*/ 8 h 89"/>
                  <a:gd name="T2" fmla="*/ 63 w 86"/>
                  <a:gd name="T3" fmla="*/ 6 h 89"/>
                  <a:gd name="T4" fmla="*/ 44 w 86"/>
                  <a:gd name="T5" fmla="*/ 41 h 89"/>
                  <a:gd name="T6" fmla="*/ 36 w 86"/>
                  <a:gd name="T7" fmla="*/ 0 h 89"/>
                  <a:gd name="T8" fmla="*/ 30 w 86"/>
                  <a:gd name="T9" fmla="*/ 2 h 89"/>
                  <a:gd name="T10" fmla="*/ 40 w 86"/>
                  <a:gd name="T11" fmla="*/ 41 h 89"/>
                  <a:gd name="T12" fmla="*/ 7 w 86"/>
                  <a:gd name="T13" fmla="*/ 20 h 89"/>
                  <a:gd name="T14" fmla="*/ 4 w 86"/>
                  <a:gd name="T15" fmla="*/ 23 h 89"/>
                  <a:gd name="T16" fmla="*/ 38 w 86"/>
                  <a:gd name="T17" fmla="*/ 45 h 89"/>
                  <a:gd name="T18" fmla="*/ 0 w 86"/>
                  <a:gd name="T19" fmla="*/ 52 h 89"/>
                  <a:gd name="T20" fmla="*/ 2 w 86"/>
                  <a:gd name="T21" fmla="*/ 58 h 89"/>
                  <a:gd name="T22" fmla="*/ 40 w 86"/>
                  <a:gd name="T23" fmla="*/ 47 h 89"/>
                  <a:gd name="T24" fmla="*/ 17 w 86"/>
                  <a:gd name="T25" fmla="*/ 81 h 89"/>
                  <a:gd name="T26" fmla="*/ 21 w 86"/>
                  <a:gd name="T27" fmla="*/ 83 h 89"/>
                  <a:gd name="T28" fmla="*/ 42 w 86"/>
                  <a:gd name="T29" fmla="*/ 48 h 89"/>
                  <a:gd name="T30" fmla="*/ 50 w 86"/>
                  <a:gd name="T31" fmla="*/ 89 h 89"/>
                  <a:gd name="T32" fmla="*/ 55 w 86"/>
                  <a:gd name="T33" fmla="*/ 87 h 89"/>
                  <a:gd name="T34" fmla="*/ 44 w 86"/>
                  <a:gd name="T35" fmla="*/ 48 h 89"/>
                  <a:gd name="T36" fmla="*/ 78 w 86"/>
                  <a:gd name="T37" fmla="*/ 70 h 89"/>
                  <a:gd name="T38" fmla="*/ 80 w 86"/>
                  <a:gd name="T39" fmla="*/ 66 h 89"/>
                  <a:gd name="T40" fmla="*/ 46 w 86"/>
                  <a:gd name="T41" fmla="*/ 45 h 89"/>
                  <a:gd name="T42" fmla="*/ 86 w 86"/>
                  <a:gd name="T43" fmla="*/ 39 h 89"/>
                  <a:gd name="T44" fmla="*/ 84 w 86"/>
                  <a:gd name="T45" fmla="*/ 33 h 89"/>
                  <a:gd name="T46" fmla="*/ 46 w 86"/>
                  <a:gd name="T47" fmla="*/ 43 h 89"/>
                  <a:gd name="T48" fmla="*/ 69 w 86"/>
                  <a:gd name="T49" fmla="*/ 8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9">
                    <a:moveTo>
                      <a:pt x="69" y="8"/>
                    </a:moveTo>
                    <a:lnTo>
                      <a:pt x="63" y="6"/>
                    </a:lnTo>
                    <a:lnTo>
                      <a:pt x="44" y="41"/>
                    </a:lnTo>
                    <a:lnTo>
                      <a:pt x="36" y="0"/>
                    </a:lnTo>
                    <a:lnTo>
                      <a:pt x="30" y="2"/>
                    </a:lnTo>
                    <a:lnTo>
                      <a:pt x="40" y="41"/>
                    </a:lnTo>
                    <a:lnTo>
                      <a:pt x="7" y="20"/>
                    </a:lnTo>
                    <a:lnTo>
                      <a:pt x="4" y="23"/>
                    </a:lnTo>
                    <a:lnTo>
                      <a:pt x="38" y="45"/>
                    </a:lnTo>
                    <a:lnTo>
                      <a:pt x="0" y="52"/>
                    </a:lnTo>
                    <a:lnTo>
                      <a:pt x="2" y="58"/>
                    </a:lnTo>
                    <a:lnTo>
                      <a:pt x="40" y="47"/>
                    </a:lnTo>
                    <a:lnTo>
                      <a:pt x="17" y="81"/>
                    </a:lnTo>
                    <a:lnTo>
                      <a:pt x="21" y="83"/>
                    </a:lnTo>
                    <a:lnTo>
                      <a:pt x="42" y="48"/>
                    </a:lnTo>
                    <a:lnTo>
                      <a:pt x="50" y="89"/>
                    </a:lnTo>
                    <a:lnTo>
                      <a:pt x="55" y="87"/>
                    </a:lnTo>
                    <a:lnTo>
                      <a:pt x="44" y="48"/>
                    </a:lnTo>
                    <a:lnTo>
                      <a:pt x="78" y="70"/>
                    </a:lnTo>
                    <a:lnTo>
                      <a:pt x="80" y="66"/>
                    </a:lnTo>
                    <a:lnTo>
                      <a:pt x="46" y="45"/>
                    </a:lnTo>
                    <a:lnTo>
                      <a:pt x="86" y="39"/>
                    </a:lnTo>
                    <a:lnTo>
                      <a:pt x="84" y="33"/>
                    </a:lnTo>
                    <a:lnTo>
                      <a:pt x="46" y="43"/>
                    </a:lnTo>
                    <a:lnTo>
                      <a:pt x="69" y="8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9" name="Freeform 19"/>
              <p:cNvSpPr>
                <a:spLocks/>
              </p:cNvSpPr>
              <p:nvPr/>
            </p:nvSpPr>
            <p:spPr bwMode="auto">
              <a:xfrm>
                <a:off x="2009" y="1794"/>
                <a:ext cx="86" cy="86"/>
              </a:xfrm>
              <a:custGeom>
                <a:avLst/>
                <a:gdLst>
                  <a:gd name="T0" fmla="*/ 69 w 86"/>
                  <a:gd name="T1" fmla="*/ 7 h 86"/>
                  <a:gd name="T2" fmla="*/ 63 w 86"/>
                  <a:gd name="T3" fmla="*/ 3 h 86"/>
                  <a:gd name="T4" fmla="*/ 44 w 86"/>
                  <a:gd name="T5" fmla="*/ 40 h 86"/>
                  <a:gd name="T6" fmla="*/ 37 w 86"/>
                  <a:gd name="T7" fmla="*/ 0 h 86"/>
                  <a:gd name="T8" fmla="*/ 31 w 86"/>
                  <a:gd name="T9" fmla="*/ 1 h 86"/>
                  <a:gd name="T10" fmla="*/ 42 w 86"/>
                  <a:gd name="T11" fmla="*/ 40 h 86"/>
                  <a:gd name="T12" fmla="*/ 8 w 86"/>
                  <a:gd name="T13" fmla="*/ 17 h 86"/>
                  <a:gd name="T14" fmla="*/ 6 w 86"/>
                  <a:gd name="T15" fmla="*/ 23 h 86"/>
                  <a:gd name="T16" fmla="*/ 40 w 86"/>
                  <a:gd name="T17" fmla="*/ 42 h 86"/>
                  <a:gd name="T18" fmla="*/ 0 w 86"/>
                  <a:gd name="T19" fmla="*/ 49 h 86"/>
                  <a:gd name="T20" fmla="*/ 2 w 86"/>
                  <a:gd name="T21" fmla="*/ 55 h 86"/>
                  <a:gd name="T22" fmla="*/ 40 w 86"/>
                  <a:gd name="T23" fmla="*/ 46 h 86"/>
                  <a:gd name="T24" fmla="*/ 17 w 86"/>
                  <a:gd name="T25" fmla="*/ 78 h 86"/>
                  <a:gd name="T26" fmla="*/ 21 w 86"/>
                  <a:gd name="T27" fmla="*/ 82 h 86"/>
                  <a:gd name="T28" fmla="*/ 42 w 86"/>
                  <a:gd name="T29" fmla="*/ 48 h 86"/>
                  <a:gd name="T30" fmla="*/ 50 w 86"/>
                  <a:gd name="T31" fmla="*/ 86 h 86"/>
                  <a:gd name="T32" fmla="*/ 56 w 86"/>
                  <a:gd name="T33" fmla="*/ 84 h 86"/>
                  <a:gd name="T34" fmla="*/ 44 w 86"/>
                  <a:gd name="T35" fmla="*/ 46 h 86"/>
                  <a:gd name="T36" fmla="*/ 79 w 86"/>
                  <a:gd name="T37" fmla="*/ 69 h 86"/>
                  <a:gd name="T38" fmla="*/ 83 w 86"/>
                  <a:gd name="T39" fmla="*/ 63 h 86"/>
                  <a:gd name="T40" fmla="*/ 46 w 86"/>
                  <a:gd name="T41" fmla="*/ 44 h 86"/>
                  <a:gd name="T42" fmla="*/ 86 w 86"/>
                  <a:gd name="T43" fmla="*/ 36 h 86"/>
                  <a:gd name="T44" fmla="*/ 85 w 86"/>
                  <a:gd name="T45" fmla="*/ 30 h 86"/>
                  <a:gd name="T46" fmla="*/ 46 w 86"/>
                  <a:gd name="T47" fmla="*/ 40 h 86"/>
                  <a:gd name="T48" fmla="*/ 69 w 86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6">
                    <a:moveTo>
                      <a:pt x="69" y="7"/>
                    </a:moveTo>
                    <a:lnTo>
                      <a:pt x="63" y="3"/>
                    </a:lnTo>
                    <a:lnTo>
                      <a:pt x="44" y="40"/>
                    </a:lnTo>
                    <a:lnTo>
                      <a:pt x="37" y="0"/>
                    </a:lnTo>
                    <a:lnTo>
                      <a:pt x="31" y="1"/>
                    </a:lnTo>
                    <a:lnTo>
                      <a:pt x="42" y="40"/>
                    </a:lnTo>
                    <a:lnTo>
                      <a:pt x="8" y="17"/>
                    </a:lnTo>
                    <a:lnTo>
                      <a:pt x="6" y="23"/>
                    </a:lnTo>
                    <a:lnTo>
                      <a:pt x="40" y="42"/>
                    </a:lnTo>
                    <a:lnTo>
                      <a:pt x="0" y="49"/>
                    </a:lnTo>
                    <a:lnTo>
                      <a:pt x="2" y="55"/>
                    </a:lnTo>
                    <a:lnTo>
                      <a:pt x="40" y="46"/>
                    </a:lnTo>
                    <a:lnTo>
                      <a:pt x="17" y="78"/>
                    </a:lnTo>
                    <a:lnTo>
                      <a:pt x="21" y="82"/>
                    </a:lnTo>
                    <a:lnTo>
                      <a:pt x="42" y="48"/>
                    </a:lnTo>
                    <a:lnTo>
                      <a:pt x="50" y="86"/>
                    </a:lnTo>
                    <a:lnTo>
                      <a:pt x="56" y="84"/>
                    </a:lnTo>
                    <a:lnTo>
                      <a:pt x="44" y="46"/>
                    </a:lnTo>
                    <a:lnTo>
                      <a:pt x="79" y="69"/>
                    </a:lnTo>
                    <a:lnTo>
                      <a:pt x="83" y="63"/>
                    </a:lnTo>
                    <a:lnTo>
                      <a:pt x="46" y="44"/>
                    </a:lnTo>
                    <a:lnTo>
                      <a:pt x="86" y="36"/>
                    </a:lnTo>
                    <a:lnTo>
                      <a:pt x="85" y="30"/>
                    </a:lnTo>
                    <a:lnTo>
                      <a:pt x="46" y="40"/>
                    </a:lnTo>
                    <a:lnTo>
                      <a:pt x="69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0" name="Freeform 20"/>
              <p:cNvSpPr>
                <a:spLocks/>
              </p:cNvSpPr>
              <p:nvPr/>
            </p:nvSpPr>
            <p:spPr bwMode="auto">
              <a:xfrm>
                <a:off x="2009" y="1794"/>
                <a:ext cx="86" cy="86"/>
              </a:xfrm>
              <a:custGeom>
                <a:avLst/>
                <a:gdLst>
                  <a:gd name="T0" fmla="*/ 69 w 86"/>
                  <a:gd name="T1" fmla="*/ 7 h 86"/>
                  <a:gd name="T2" fmla="*/ 63 w 86"/>
                  <a:gd name="T3" fmla="*/ 3 h 86"/>
                  <a:gd name="T4" fmla="*/ 44 w 86"/>
                  <a:gd name="T5" fmla="*/ 40 h 86"/>
                  <a:gd name="T6" fmla="*/ 37 w 86"/>
                  <a:gd name="T7" fmla="*/ 0 h 86"/>
                  <a:gd name="T8" fmla="*/ 31 w 86"/>
                  <a:gd name="T9" fmla="*/ 1 h 86"/>
                  <a:gd name="T10" fmla="*/ 42 w 86"/>
                  <a:gd name="T11" fmla="*/ 40 h 86"/>
                  <a:gd name="T12" fmla="*/ 8 w 86"/>
                  <a:gd name="T13" fmla="*/ 17 h 86"/>
                  <a:gd name="T14" fmla="*/ 6 w 86"/>
                  <a:gd name="T15" fmla="*/ 23 h 86"/>
                  <a:gd name="T16" fmla="*/ 40 w 86"/>
                  <a:gd name="T17" fmla="*/ 42 h 86"/>
                  <a:gd name="T18" fmla="*/ 0 w 86"/>
                  <a:gd name="T19" fmla="*/ 49 h 86"/>
                  <a:gd name="T20" fmla="*/ 2 w 86"/>
                  <a:gd name="T21" fmla="*/ 55 h 86"/>
                  <a:gd name="T22" fmla="*/ 40 w 86"/>
                  <a:gd name="T23" fmla="*/ 46 h 86"/>
                  <a:gd name="T24" fmla="*/ 17 w 86"/>
                  <a:gd name="T25" fmla="*/ 78 h 86"/>
                  <a:gd name="T26" fmla="*/ 21 w 86"/>
                  <a:gd name="T27" fmla="*/ 82 h 86"/>
                  <a:gd name="T28" fmla="*/ 42 w 86"/>
                  <a:gd name="T29" fmla="*/ 48 h 86"/>
                  <a:gd name="T30" fmla="*/ 50 w 86"/>
                  <a:gd name="T31" fmla="*/ 86 h 86"/>
                  <a:gd name="T32" fmla="*/ 56 w 86"/>
                  <a:gd name="T33" fmla="*/ 84 h 86"/>
                  <a:gd name="T34" fmla="*/ 44 w 86"/>
                  <a:gd name="T35" fmla="*/ 46 h 86"/>
                  <a:gd name="T36" fmla="*/ 79 w 86"/>
                  <a:gd name="T37" fmla="*/ 69 h 86"/>
                  <a:gd name="T38" fmla="*/ 83 w 86"/>
                  <a:gd name="T39" fmla="*/ 63 h 86"/>
                  <a:gd name="T40" fmla="*/ 46 w 86"/>
                  <a:gd name="T41" fmla="*/ 44 h 86"/>
                  <a:gd name="T42" fmla="*/ 86 w 86"/>
                  <a:gd name="T43" fmla="*/ 36 h 86"/>
                  <a:gd name="T44" fmla="*/ 85 w 86"/>
                  <a:gd name="T45" fmla="*/ 30 h 86"/>
                  <a:gd name="T46" fmla="*/ 46 w 86"/>
                  <a:gd name="T47" fmla="*/ 40 h 86"/>
                  <a:gd name="T48" fmla="*/ 69 w 86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6">
                    <a:moveTo>
                      <a:pt x="69" y="7"/>
                    </a:moveTo>
                    <a:lnTo>
                      <a:pt x="63" y="3"/>
                    </a:lnTo>
                    <a:lnTo>
                      <a:pt x="44" y="40"/>
                    </a:lnTo>
                    <a:lnTo>
                      <a:pt x="37" y="0"/>
                    </a:lnTo>
                    <a:lnTo>
                      <a:pt x="31" y="1"/>
                    </a:lnTo>
                    <a:lnTo>
                      <a:pt x="42" y="40"/>
                    </a:lnTo>
                    <a:lnTo>
                      <a:pt x="8" y="17"/>
                    </a:lnTo>
                    <a:lnTo>
                      <a:pt x="6" y="23"/>
                    </a:lnTo>
                    <a:lnTo>
                      <a:pt x="40" y="42"/>
                    </a:lnTo>
                    <a:lnTo>
                      <a:pt x="0" y="49"/>
                    </a:lnTo>
                    <a:lnTo>
                      <a:pt x="2" y="55"/>
                    </a:lnTo>
                    <a:lnTo>
                      <a:pt x="40" y="46"/>
                    </a:lnTo>
                    <a:lnTo>
                      <a:pt x="17" y="78"/>
                    </a:lnTo>
                    <a:lnTo>
                      <a:pt x="21" y="82"/>
                    </a:lnTo>
                    <a:lnTo>
                      <a:pt x="42" y="48"/>
                    </a:lnTo>
                    <a:lnTo>
                      <a:pt x="50" y="86"/>
                    </a:lnTo>
                    <a:lnTo>
                      <a:pt x="56" y="84"/>
                    </a:lnTo>
                    <a:lnTo>
                      <a:pt x="44" y="46"/>
                    </a:lnTo>
                    <a:lnTo>
                      <a:pt x="79" y="69"/>
                    </a:lnTo>
                    <a:lnTo>
                      <a:pt x="83" y="63"/>
                    </a:lnTo>
                    <a:lnTo>
                      <a:pt x="46" y="44"/>
                    </a:lnTo>
                    <a:lnTo>
                      <a:pt x="86" y="36"/>
                    </a:lnTo>
                    <a:lnTo>
                      <a:pt x="85" y="30"/>
                    </a:lnTo>
                    <a:lnTo>
                      <a:pt x="46" y="40"/>
                    </a:lnTo>
                    <a:lnTo>
                      <a:pt x="69" y="7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1" name="Freeform 21"/>
              <p:cNvSpPr>
                <a:spLocks/>
              </p:cNvSpPr>
              <p:nvPr/>
            </p:nvSpPr>
            <p:spPr bwMode="auto">
              <a:xfrm>
                <a:off x="2007" y="2016"/>
                <a:ext cx="87" cy="86"/>
              </a:xfrm>
              <a:custGeom>
                <a:avLst/>
                <a:gdLst>
                  <a:gd name="T0" fmla="*/ 69 w 87"/>
                  <a:gd name="T1" fmla="*/ 8 h 86"/>
                  <a:gd name="T2" fmla="*/ 64 w 87"/>
                  <a:gd name="T3" fmla="*/ 4 h 86"/>
                  <a:gd name="T4" fmla="*/ 42 w 87"/>
                  <a:gd name="T5" fmla="*/ 40 h 86"/>
                  <a:gd name="T6" fmla="*/ 37 w 87"/>
                  <a:gd name="T7" fmla="*/ 0 h 86"/>
                  <a:gd name="T8" fmla="*/ 31 w 87"/>
                  <a:gd name="T9" fmla="*/ 2 h 86"/>
                  <a:gd name="T10" fmla="*/ 40 w 87"/>
                  <a:gd name="T11" fmla="*/ 40 h 86"/>
                  <a:gd name="T12" fmla="*/ 8 w 87"/>
                  <a:gd name="T13" fmla="*/ 17 h 86"/>
                  <a:gd name="T14" fmla="*/ 4 w 87"/>
                  <a:gd name="T15" fmla="*/ 23 h 86"/>
                  <a:gd name="T16" fmla="*/ 39 w 87"/>
                  <a:gd name="T17" fmla="*/ 42 h 86"/>
                  <a:gd name="T18" fmla="*/ 0 w 87"/>
                  <a:gd name="T19" fmla="*/ 50 h 86"/>
                  <a:gd name="T20" fmla="*/ 2 w 87"/>
                  <a:gd name="T21" fmla="*/ 56 h 86"/>
                  <a:gd name="T22" fmla="*/ 40 w 87"/>
                  <a:gd name="T23" fmla="*/ 46 h 86"/>
                  <a:gd name="T24" fmla="*/ 17 w 87"/>
                  <a:gd name="T25" fmla="*/ 79 h 86"/>
                  <a:gd name="T26" fmla="*/ 21 w 87"/>
                  <a:gd name="T27" fmla="*/ 83 h 86"/>
                  <a:gd name="T28" fmla="*/ 42 w 87"/>
                  <a:gd name="T29" fmla="*/ 48 h 86"/>
                  <a:gd name="T30" fmla="*/ 50 w 87"/>
                  <a:gd name="T31" fmla="*/ 86 h 86"/>
                  <a:gd name="T32" fmla="*/ 56 w 87"/>
                  <a:gd name="T33" fmla="*/ 85 h 86"/>
                  <a:gd name="T34" fmla="*/ 44 w 87"/>
                  <a:gd name="T35" fmla="*/ 46 h 86"/>
                  <a:gd name="T36" fmla="*/ 79 w 87"/>
                  <a:gd name="T37" fmla="*/ 69 h 86"/>
                  <a:gd name="T38" fmla="*/ 81 w 87"/>
                  <a:gd name="T39" fmla="*/ 63 h 86"/>
                  <a:gd name="T40" fmla="*/ 46 w 87"/>
                  <a:gd name="T41" fmla="*/ 44 h 86"/>
                  <a:gd name="T42" fmla="*/ 87 w 87"/>
                  <a:gd name="T43" fmla="*/ 37 h 86"/>
                  <a:gd name="T44" fmla="*/ 85 w 87"/>
                  <a:gd name="T45" fmla="*/ 31 h 86"/>
                  <a:gd name="T46" fmla="*/ 46 w 87"/>
                  <a:gd name="T47" fmla="*/ 40 h 86"/>
                  <a:gd name="T48" fmla="*/ 69 w 87"/>
                  <a:gd name="T49" fmla="*/ 8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69" y="8"/>
                    </a:moveTo>
                    <a:lnTo>
                      <a:pt x="64" y="4"/>
                    </a:lnTo>
                    <a:lnTo>
                      <a:pt x="42" y="4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0" y="40"/>
                    </a:lnTo>
                    <a:lnTo>
                      <a:pt x="8" y="17"/>
                    </a:lnTo>
                    <a:lnTo>
                      <a:pt x="4" y="23"/>
                    </a:lnTo>
                    <a:lnTo>
                      <a:pt x="39" y="42"/>
                    </a:lnTo>
                    <a:lnTo>
                      <a:pt x="0" y="50"/>
                    </a:lnTo>
                    <a:lnTo>
                      <a:pt x="2" y="56"/>
                    </a:lnTo>
                    <a:lnTo>
                      <a:pt x="40" y="46"/>
                    </a:lnTo>
                    <a:lnTo>
                      <a:pt x="17" y="79"/>
                    </a:lnTo>
                    <a:lnTo>
                      <a:pt x="21" y="83"/>
                    </a:lnTo>
                    <a:lnTo>
                      <a:pt x="42" y="48"/>
                    </a:lnTo>
                    <a:lnTo>
                      <a:pt x="50" y="86"/>
                    </a:lnTo>
                    <a:lnTo>
                      <a:pt x="56" y="85"/>
                    </a:lnTo>
                    <a:lnTo>
                      <a:pt x="44" y="46"/>
                    </a:lnTo>
                    <a:lnTo>
                      <a:pt x="79" y="69"/>
                    </a:lnTo>
                    <a:lnTo>
                      <a:pt x="81" y="63"/>
                    </a:lnTo>
                    <a:lnTo>
                      <a:pt x="46" y="44"/>
                    </a:lnTo>
                    <a:lnTo>
                      <a:pt x="87" y="37"/>
                    </a:lnTo>
                    <a:lnTo>
                      <a:pt x="85" y="31"/>
                    </a:lnTo>
                    <a:lnTo>
                      <a:pt x="46" y="40"/>
                    </a:lnTo>
                    <a:lnTo>
                      <a:pt x="69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2" name="Freeform 22"/>
              <p:cNvSpPr>
                <a:spLocks/>
              </p:cNvSpPr>
              <p:nvPr/>
            </p:nvSpPr>
            <p:spPr bwMode="auto">
              <a:xfrm>
                <a:off x="2007" y="2016"/>
                <a:ext cx="87" cy="86"/>
              </a:xfrm>
              <a:custGeom>
                <a:avLst/>
                <a:gdLst>
                  <a:gd name="T0" fmla="*/ 69 w 87"/>
                  <a:gd name="T1" fmla="*/ 8 h 86"/>
                  <a:gd name="T2" fmla="*/ 64 w 87"/>
                  <a:gd name="T3" fmla="*/ 4 h 86"/>
                  <a:gd name="T4" fmla="*/ 42 w 87"/>
                  <a:gd name="T5" fmla="*/ 40 h 86"/>
                  <a:gd name="T6" fmla="*/ 37 w 87"/>
                  <a:gd name="T7" fmla="*/ 0 h 86"/>
                  <a:gd name="T8" fmla="*/ 31 w 87"/>
                  <a:gd name="T9" fmla="*/ 2 h 86"/>
                  <a:gd name="T10" fmla="*/ 40 w 87"/>
                  <a:gd name="T11" fmla="*/ 40 h 86"/>
                  <a:gd name="T12" fmla="*/ 8 w 87"/>
                  <a:gd name="T13" fmla="*/ 17 h 86"/>
                  <a:gd name="T14" fmla="*/ 4 w 87"/>
                  <a:gd name="T15" fmla="*/ 23 h 86"/>
                  <a:gd name="T16" fmla="*/ 39 w 87"/>
                  <a:gd name="T17" fmla="*/ 42 h 86"/>
                  <a:gd name="T18" fmla="*/ 0 w 87"/>
                  <a:gd name="T19" fmla="*/ 50 h 86"/>
                  <a:gd name="T20" fmla="*/ 2 w 87"/>
                  <a:gd name="T21" fmla="*/ 56 h 86"/>
                  <a:gd name="T22" fmla="*/ 40 w 87"/>
                  <a:gd name="T23" fmla="*/ 46 h 86"/>
                  <a:gd name="T24" fmla="*/ 17 w 87"/>
                  <a:gd name="T25" fmla="*/ 79 h 86"/>
                  <a:gd name="T26" fmla="*/ 21 w 87"/>
                  <a:gd name="T27" fmla="*/ 83 h 86"/>
                  <a:gd name="T28" fmla="*/ 42 w 87"/>
                  <a:gd name="T29" fmla="*/ 48 h 86"/>
                  <a:gd name="T30" fmla="*/ 50 w 87"/>
                  <a:gd name="T31" fmla="*/ 86 h 86"/>
                  <a:gd name="T32" fmla="*/ 56 w 87"/>
                  <a:gd name="T33" fmla="*/ 85 h 86"/>
                  <a:gd name="T34" fmla="*/ 44 w 87"/>
                  <a:gd name="T35" fmla="*/ 46 h 86"/>
                  <a:gd name="T36" fmla="*/ 79 w 87"/>
                  <a:gd name="T37" fmla="*/ 69 h 86"/>
                  <a:gd name="T38" fmla="*/ 81 w 87"/>
                  <a:gd name="T39" fmla="*/ 63 h 86"/>
                  <a:gd name="T40" fmla="*/ 46 w 87"/>
                  <a:gd name="T41" fmla="*/ 44 h 86"/>
                  <a:gd name="T42" fmla="*/ 87 w 87"/>
                  <a:gd name="T43" fmla="*/ 37 h 86"/>
                  <a:gd name="T44" fmla="*/ 85 w 87"/>
                  <a:gd name="T45" fmla="*/ 31 h 86"/>
                  <a:gd name="T46" fmla="*/ 46 w 87"/>
                  <a:gd name="T47" fmla="*/ 40 h 86"/>
                  <a:gd name="T48" fmla="*/ 69 w 87"/>
                  <a:gd name="T49" fmla="*/ 8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69" y="8"/>
                    </a:moveTo>
                    <a:lnTo>
                      <a:pt x="64" y="4"/>
                    </a:lnTo>
                    <a:lnTo>
                      <a:pt x="42" y="4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0" y="40"/>
                    </a:lnTo>
                    <a:lnTo>
                      <a:pt x="8" y="17"/>
                    </a:lnTo>
                    <a:lnTo>
                      <a:pt x="4" y="23"/>
                    </a:lnTo>
                    <a:lnTo>
                      <a:pt x="39" y="42"/>
                    </a:lnTo>
                    <a:lnTo>
                      <a:pt x="0" y="50"/>
                    </a:lnTo>
                    <a:lnTo>
                      <a:pt x="2" y="56"/>
                    </a:lnTo>
                    <a:lnTo>
                      <a:pt x="40" y="46"/>
                    </a:lnTo>
                    <a:lnTo>
                      <a:pt x="17" y="79"/>
                    </a:lnTo>
                    <a:lnTo>
                      <a:pt x="21" y="83"/>
                    </a:lnTo>
                    <a:lnTo>
                      <a:pt x="42" y="48"/>
                    </a:lnTo>
                    <a:lnTo>
                      <a:pt x="50" y="86"/>
                    </a:lnTo>
                    <a:lnTo>
                      <a:pt x="56" y="85"/>
                    </a:lnTo>
                    <a:lnTo>
                      <a:pt x="44" y="46"/>
                    </a:lnTo>
                    <a:lnTo>
                      <a:pt x="79" y="69"/>
                    </a:lnTo>
                    <a:lnTo>
                      <a:pt x="81" y="63"/>
                    </a:lnTo>
                    <a:lnTo>
                      <a:pt x="46" y="44"/>
                    </a:lnTo>
                    <a:lnTo>
                      <a:pt x="87" y="37"/>
                    </a:lnTo>
                    <a:lnTo>
                      <a:pt x="85" y="31"/>
                    </a:lnTo>
                    <a:lnTo>
                      <a:pt x="46" y="40"/>
                    </a:lnTo>
                    <a:lnTo>
                      <a:pt x="69" y="8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3" name="Freeform 23"/>
              <p:cNvSpPr>
                <a:spLocks/>
              </p:cNvSpPr>
              <p:nvPr/>
            </p:nvSpPr>
            <p:spPr bwMode="auto">
              <a:xfrm>
                <a:off x="1978" y="1889"/>
                <a:ext cx="87" cy="87"/>
              </a:xfrm>
              <a:custGeom>
                <a:avLst/>
                <a:gdLst>
                  <a:gd name="T0" fmla="*/ 69 w 87"/>
                  <a:gd name="T1" fmla="*/ 8 h 87"/>
                  <a:gd name="T2" fmla="*/ 64 w 87"/>
                  <a:gd name="T3" fmla="*/ 4 h 87"/>
                  <a:gd name="T4" fmla="*/ 45 w 87"/>
                  <a:gd name="T5" fmla="*/ 41 h 87"/>
                  <a:gd name="T6" fmla="*/ 37 w 87"/>
                  <a:gd name="T7" fmla="*/ 0 h 87"/>
                  <a:gd name="T8" fmla="*/ 31 w 87"/>
                  <a:gd name="T9" fmla="*/ 2 h 87"/>
                  <a:gd name="T10" fmla="*/ 41 w 87"/>
                  <a:gd name="T11" fmla="*/ 41 h 87"/>
                  <a:gd name="T12" fmla="*/ 8 w 87"/>
                  <a:gd name="T13" fmla="*/ 20 h 87"/>
                  <a:gd name="T14" fmla="*/ 4 w 87"/>
                  <a:gd name="T15" fmla="*/ 24 h 87"/>
                  <a:gd name="T16" fmla="*/ 39 w 87"/>
                  <a:gd name="T17" fmla="*/ 45 h 87"/>
                  <a:gd name="T18" fmla="*/ 0 w 87"/>
                  <a:gd name="T19" fmla="*/ 52 h 87"/>
                  <a:gd name="T20" fmla="*/ 2 w 87"/>
                  <a:gd name="T21" fmla="*/ 58 h 87"/>
                  <a:gd name="T22" fmla="*/ 41 w 87"/>
                  <a:gd name="T23" fmla="*/ 47 h 87"/>
                  <a:gd name="T24" fmla="*/ 18 w 87"/>
                  <a:gd name="T25" fmla="*/ 81 h 87"/>
                  <a:gd name="T26" fmla="*/ 22 w 87"/>
                  <a:gd name="T27" fmla="*/ 83 h 87"/>
                  <a:gd name="T28" fmla="*/ 43 w 87"/>
                  <a:gd name="T29" fmla="*/ 48 h 87"/>
                  <a:gd name="T30" fmla="*/ 50 w 87"/>
                  <a:gd name="T31" fmla="*/ 87 h 87"/>
                  <a:gd name="T32" fmla="*/ 56 w 87"/>
                  <a:gd name="T33" fmla="*/ 87 h 87"/>
                  <a:gd name="T34" fmla="*/ 45 w 87"/>
                  <a:gd name="T35" fmla="*/ 47 h 87"/>
                  <a:gd name="T36" fmla="*/ 79 w 87"/>
                  <a:gd name="T37" fmla="*/ 70 h 87"/>
                  <a:gd name="T38" fmla="*/ 81 w 87"/>
                  <a:gd name="T39" fmla="*/ 66 h 87"/>
                  <a:gd name="T40" fmla="*/ 46 w 87"/>
                  <a:gd name="T41" fmla="*/ 45 h 87"/>
                  <a:gd name="T42" fmla="*/ 87 w 87"/>
                  <a:gd name="T43" fmla="*/ 37 h 87"/>
                  <a:gd name="T44" fmla="*/ 85 w 87"/>
                  <a:gd name="T45" fmla="*/ 33 h 87"/>
                  <a:gd name="T46" fmla="*/ 46 w 87"/>
                  <a:gd name="T47" fmla="*/ 43 h 87"/>
                  <a:gd name="T48" fmla="*/ 69 w 87"/>
                  <a:gd name="T49" fmla="*/ 8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7">
                    <a:moveTo>
                      <a:pt x="69" y="8"/>
                    </a:moveTo>
                    <a:lnTo>
                      <a:pt x="64" y="4"/>
                    </a:lnTo>
                    <a:lnTo>
                      <a:pt x="45" y="41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1" y="41"/>
                    </a:lnTo>
                    <a:lnTo>
                      <a:pt x="8" y="20"/>
                    </a:lnTo>
                    <a:lnTo>
                      <a:pt x="4" y="24"/>
                    </a:lnTo>
                    <a:lnTo>
                      <a:pt x="39" y="45"/>
                    </a:lnTo>
                    <a:lnTo>
                      <a:pt x="0" y="52"/>
                    </a:lnTo>
                    <a:lnTo>
                      <a:pt x="2" y="58"/>
                    </a:lnTo>
                    <a:lnTo>
                      <a:pt x="41" y="47"/>
                    </a:lnTo>
                    <a:lnTo>
                      <a:pt x="18" y="81"/>
                    </a:lnTo>
                    <a:lnTo>
                      <a:pt x="22" y="83"/>
                    </a:lnTo>
                    <a:lnTo>
                      <a:pt x="43" y="48"/>
                    </a:lnTo>
                    <a:lnTo>
                      <a:pt x="50" y="87"/>
                    </a:lnTo>
                    <a:lnTo>
                      <a:pt x="56" y="87"/>
                    </a:lnTo>
                    <a:lnTo>
                      <a:pt x="45" y="47"/>
                    </a:lnTo>
                    <a:lnTo>
                      <a:pt x="79" y="70"/>
                    </a:lnTo>
                    <a:lnTo>
                      <a:pt x="81" y="66"/>
                    </a:lnTo>
                    <a:lnTo>
                      <a:pt x="46" y="45"/>
                    </a:lnTo>
                    <a:lnTo>
                      <a:pt x="87" y="37"/>
                    </a:lnTo>
                    <a:lnTo>
                      <a:pt x="85" y="33"/>
                    </a:lnTo>
                    <a:lnTo>
                      <a:pt x="46" y="43"/>
                    </a:lnTo>
                    <a:lnTo>
                      <a:pt x="69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4" name="Freeform 24"/>
              <p:cNvSpPr>
                <a:spLocks/>
              </p:cNvSpPr>
              <p:nvPr/>
            </p:nvSpPr>
            <p:spPr bwMode="auto">
              <a:xfrm>
                <a:off x="1978" y="1889"/>
                <a:ext cx="87" cy="87"/>
              </a:xfrm>
              <a:custGeom>
                <a:avLst/>
                <a:gdLst>
                  <a:gd name="T0" fmla="*/ 69 w 87"/>
                  <a:gd name="T1" fmla="*/ 8 h 87"/>
                  <a:gd name="T2" fmla="*/ 64 w 87"/>
                  <a:gd name="T3" fmla="*/ 4 h 87"/>
                  <a:gd name="T4" fmla="*/ 45 w 87"/>
                  <a:gd name="T5" fmla="*/ 41 h 87"/>
                  <a:gd name="T6" fmla="*/ 37 w 87"/>
                  <a:gd name="T7" fmla="*/ 0 h 87"/>
                  <a:gd name="T8" fmla="*/ 31 w 87"/>
                  <a:gd name="T9" fmla="*/ 2 h 87"/>
                  <a:gd name="T10" fmla="*/ 41 w 87"/>
                  <a:gd name="T11" fmla="*/ 41 h 87"/>
                  <a:gd name="T12" fmla="*/ 8 w 87"/>
                  <a:gd name="T13" fmla="*/ 20 h 87"/>
                  <a:gd name="T14" fmla="*/ 4 w 87"/>
                  <a:gd name="T15" fmla="*/ 24 h 87"/>
                  <a:gd name="T16" fmla="*/ 39 w 87"/>
                  <a:gd name="T17" fmla="*/ 45 h 87"/>
                  <a:gd name="T18" fmla="*/ 0 w 87"/>
                  <a:gd name="T19" fmla="*/ 52 h 87"/>
                  <a:gd name="T20" fmla="*/ 2 w 87"/>
                  <a:gd name="T21" fmla="*/ 58 h 87"/>
                  <a:gd name="T22" fmla="*/ 41 w 87"/>
                  <a:gd name="T23" fmla="*/ 47 h 87"/>
                  <a:gd name="T24" fmla="*/ 18 w 87"/>
                  <a:gd name="T25" fmla="*/ 81 h 87"/>
                  <a:gd name="T26" fmla="*/ 22 w 87"/>
                  <a:gd name="T27" fmla="*/ 83 h 87"/>
                  <a:gd name="T28" fmla="*/ 43 w 87"/>
                  <a:gd name="T29" fmla="*/ 48 h 87"/>
                  <a:gd name="T30" fmla="*/ 50 w 87"/>
                  <a:gd name="T31" fmla="*/ 87 h 87"/>
                  <a:gd name="T32" fmla="*/ 56 w 87"/>
                  <a:gd name="T33" fmla="*/ 87 h 87"/>
                  <a:gd name="T34" fmla="*/ 45 w 87"/>
                  <a:gd name="T35" fmla="*/ 47 h 87"/>
                  <a:gd name="T36" fmla="*/ 79 w 87"/>
                  <a:gd name="T37" fmla="*/ 70 h 87"/>
                  <a:gd name="T38" fmla="*/ 81 w 87"/>
                  <a:gd name="T39" fmla="*/ 66 h 87"/>
                  <a:gd name="T40" fmla="*/ 46 w 87"/>
                  <a:gd name="T41" fmla="*/ 45 h 87"/>
                  <a:gd name="T42" fmla="*/ 87 w 87"/>
                  <a:gd name="T43" fmla="*/ 37 h 87"/>
                  <a:gd name="T44" fmla="*/ 85 w 87"/>
                  <a:gd name="T45" fmla="*/ 33 h 87"/>
                  <a:gd name="T46" fmla="*/ 46 w 87"/>
                  <a:gd name="T47" fmla="*/ 43 h 87"/>
                  <a:gd name="T48" fmla="*/ 69 w 87"/>
                  <a:gd name="T49" fmla="*/ 8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7">
                    <a:moveTo>
                      <a:pt x="69" y="8"/>
                    </a:moveTo>
                    <a:lnTo>
                      <a:pt x="64" y="4"/>
                    </a:lnTo>
                    <a:lnTo>
                      <a:pt x="45" y="41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1" y="41"/>
                    </a:lnTo>
                    <a:lnTo>
                      <a:pt x="8" y="20"/>
                    </a:lnTo>
                    <a:lnTo>
                      <a:pt x="4" y="24"/>
                    </a:lnTo>
                    <a:lnTo>
                      <a:pt x="39" y="45"/>
                    </a:lnTo>
                    <a:lnTo>
                      <a:pt x="0" y="52"/>
                    </a:lnTo>
                    <a:lnTo>
                      <a:pt x="2" y="58"/>
                    </a:lnTo>
                    <a:lnTo>
                      <a:pt x="41" y="47"/>
                    </a:lnTo>
                    <a:lnTo>
                      <a:pt x="18" y="81"/>
                    </a:lnTo>
                    <a:lnTo>
                      <a:pt x="22" y="83"/>
                    </a:lnTo>
                    <a:lnTo>
                      <a:pt x="43" y="48"/>
                    </a:lnTo>
                    <a:lnTo>
                      <a:pt x="50" y="87"/>
                    </a:lnTo>
                    <a:lnTo>
                      <a:pt x="56" y="87"/>
                    </a:lnTo>
                    <a:lnTo>
                      <a:pt x="45" y="47"/>
                    </a:lnTo>
                    <a:lnTo>
                      <a:pt x="79" y="70"/>
                    </a:lnTo>
                    <a:lnTo>
                      <a:pt x="81" y="66"/>
                    </a:lnTo>
                    <a:lnTo>
                      <a:pt x="46" y="45"/>
                    </a:lnTo>
                    <a:lnTo>
                      <a:pt x="87" y="37"/>
                    </a:lnTo>
                    <a:lnTo>
                      <a:pt x="85" y="33"/>
                    </a:lnTo>
                    <a:lnTo>
                      <a:pt x="46" y="43"/>
                    </a:lnTo>
                    <a:lnTo>
                      <a:pt x="69" y="8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" name="Freeform 25"/>
              <p:cNvSpPr>
                <a:spLocks/>
              </p:cNvSpPr>
              <p:nvPr/>
            </p:nvSpPr>
            <p:spPr bwMode="auto">
              <a:xfrm>
                <a:off x="1986" y="1951"/>
                <a:ext cx="85" cy="86"/>
              </a:xfrm>
              <a:custGeom>
                <a:avLst/>
                <a:gdLst>
                  <a:gd name="T0" fmla="*/ 67 w 85"/>
                  <a:gd name="T1" fmla="*/ 8 h 86"/>
                  <a:gd name="T2" fmla="*/ 63 w 85"/>
                  <a:gd name="T3" fmla="*/ 4 h 86"/>
                  <a:gd name="T4" fmla="*/ 42 w 85"/>
                  <a:gd name="T5" fmla="*/ 40 h 86"/>
                  <a:gd name="T6" fmla="*/ 35 w 85"/>
                  <a:gd name="T7" fmla="*/ 0 h 86"/>
                  <a:gd name="T8" fmla="*/ 29 w 85"/>
                  <a:gd name="T9" fmla="*/ 2 h 86"/>
                  <a:gd name="T10" fmla="*/ 40 w 85"/>
                  <a:gd name="T11" fmla="*/ 40 h 86"/>
                  <a:gd name="T12" fmla="*/ 8 w 85"/>
                  <a:gd name="T13" fmla="*/ 17 h 86"/>
                  <a:gd name="T14" fmla="*/ 4 w 85"/>
                  <a:gd name="T15" fmla="*/ 23 h 86"/>
                  <a:gd name="T16" fmla="*/ 38 w 85"/>
                  <a:gd name="T17" fmla="*/ 44 h 86"/>
                  <a:gd name="T18" fmla="*/ 0 w 85"/>
                  <a:gd name="T19" fmla="*/ 52 h 86"/>
                  <a:gd name="T20" fmla="*/ 2 w 85"/>
                  <a:gd name="T21" fmla="*/ 57 h 86"/>
                  <a:gd name="T22" fmla="*/ 38 w 85"/>
                  <a:gd name="T23" fmla="*/ 46 h 86"/>
                  <a:gd name="T24" fmla="*/ 17 w 85"/>
                  <a:gd name="T25" fmla="*/ 79 h 86"/>
                  <a:gd name="T26" fmla="*/ 21 w 85"/>
                  <a:gd name="T27" fmla="*/ 82 h 86"/>
                  <a:gd name="T28" fmla="*/ 42 w 85"/>
                  <a:gd name="T29" fmla="*/ 48 h 86"/>
                  <a:gd name="T30" fmla="*/ 50 w 85"/>
                  <a:gd name="T31" fmla="*/ 86 h 86"/>
                  <a:gd name="T32" fmla="*/ 56 w 85"/>
                  <a:gd name="T33" fmla="*/ 86 h 86"/>
                  <a:gd name="T34" fmla="*/ 44 w 85"/>
                  <a:gd name="T35" fmla="*/ 46 h 86"/>
                  <a:gd name="T36" fmla="*/ 79 w 85"/>
                  <a:gd name="T37" fmla="*/ 69 h 86"/>
                  <a:gd name="T38" fmla="*/ 81 w 85"/>
                  <a:gd name="T39" fmla="*/ 63 h 86"/>
                  <a:gd name="T40" fmla="*/ 46 w 85"/>
                  <a:gd name="T41" fmla="*/ 44 h 86"/>
                  <a:gd name="T42" fmla="*/ 85 w 85"/>
                  <a:gd name="T43" fmla="*/ 36 h 86"/>
                  <a:gd name="T44" fmla="*/ 85 w 85"/>
                  <a:gd name="T45" fmla="*/ 31 h 86"/>
                  <a:gd name="T46" fmla="*/ 46 w 85"/>
                  <a:gd name="T47" fmla="*/ 42 h 86"/>
                  <a:gd name="T48" fmla="*/ 67 w 85"/>
                  <a:gd name="T49" fmla="*/ 8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67" y="8"/>
                    </a:moveTo>
                    <a:lnTo>
                      <a:pt x="63" y="4"/>
                    </a:lnTo>
                    <a:lnTo>
                      <a:pt x="42" y="40"/>
                    </a:lnTo>
                    <a:lnTo>
                      <a:pt x="35" y="0"/>
                    </a:lnTo>
                    <a:lnTo>
                      <a:pt x="29" y="2"/>
                    </a:lnTo>
                    <a:lnTo>
                      <a:pt x="40" y="40"/>
                    </a:lnTo>
                    <a:lnTo>
                      <a:pt x="8" y="17"/>
                    </a:lnTo>
                    <a:lnTo>
                      <a:pt x="4" y="23"/>
                    </a:lnTo>
                    <a:lnTo>
                      <a:pt x="38" y="44"/>
                    </a:lnTo>
                    <a:lnTo>
                      <a:pt x="0" y="52"/>
                    </a:lnTo>
                    <a:lnTo>
                      <a:pt x="2" y="57"/>
                    </a:lnTo>
                    <a:lnTo>
                      <a:pt x="38" y="46"/>
                    </a:lnTo>
                    <a:lnTo>
                      <a:pt x="17" y="79"/>
                    </a:lnTo>
                    <a:lnTo>
                      <a:pt x="21" y="82"/>
                    </a:lnTo>
                    <a:lnTo>
                      <a:pt x="42" y="48"/>
                    </a:lnTo>
                    <a:lnTo>
                      <a:pt x="50" y="86"/>
                    </a:lnTo>
                    <a:lnTo>
                      <a:pt x="56" y="86"/>
                    </a:lnTo>
                    <a:lnTo>
                      <a:pt x="44" y="46"/>
                    </a:lnTo>
                    <a:lnTo>
                      <a:pt x="79" y="69"/>
                    </a:lnTo>
                    <a:lnTo>
                      <a:pt x="81" y="63"/>
                    </a:lnTo>
                    <a:lnTo>
                      <a:pt x="46" y="44"/>
                    </a:lnTo>
                    <a:lnTo>
                      <a:pt x="85" y="36"/>
                    </a:lnTo>
                    <a:lnTo>
                      <a:pt x="85" y="31"/>
                    </a:lnTo>
                    <a:lnTo>
                      <a:pt x="46" y="42"/>
                    </a:lnTo>
                    <a:lnTo>
                      <a:pt x="67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" name="Freeform 26"/>
              <p:cNvSpPr>
                <a:spLocks/>
              </p:cNvSpPr>
              <p:nvPr/>
            </p:nvSpPr>
            <p:spPr bwMode="auto">
              <a:xfrm>
                <a:off x="1986" y="1951"/>
                <a:ext cx="85" cy="86"/>
              </a:xfrm>
              <a:custGeom>
                <a:avLst/>
                <a:gdLst>
                  <a:gd name="T0" fmla="*/ 67 w 85"/>
                  <a:gd name="T1" fmla="*/ 8 h 86"/>
                  <a:gd name="T2" fmla="*/ 63 w 85"/>
                  <a:gd name="T3" fmla="*/ 4 h 86"/>
                  <a:gd name="T4" fmla="*/ 42 w 85"/>
                  <a:gd name="T5" fmla="*/ 40 h 86"/>
                  <a:gd name="T6" fmla="*/ 35 w 85"/>
                  <a:gd name="T7" fmla="*/ 0 h 86"/>
                  <a:gd name="T8" fmla="*/ 29 w 85"/>
                  <a:gd name="T9" fmla="*/ 2 h 86"/>
                  <a:gd name="T10" fmla="*/ 40 w 85"/>
                  <a:gd name="T11" fmla="*/ 40 h 86"/>
                  <a:gd name="T12" fmla="*/ 8 w 85"/>
                  <a:gd name="T13" fmla="*/ 17 h 86"/>
                  <a:gd name="T14" fmla="*/ 4 w 85"/>
                  <a:gd name="T15" fmla="*/ 23 h 86"/>
                  <a:gd name="T16" fmla="*/ 38 w 85"/>
                  <a:gd name="T17" fmla="*/ 44 h 86"/>
                  <a:gd name="T18" fmla="*/ 0 w 85"/>
                  <a:gd name="T19" fmla="*/ 52 h 86"/>
                  <a:gd name="T20" fmla="*/ 2 w 85"/>
                  <a:gd name="T21" fmla="*/ 57 h 86"/>
                  <a:gd name="T22" fmla="*/ 38 w 85"/>
                  <a:gd name="T23" fmla="*/ 46 h 86"/>
                  <a:gd name="T24" fmla="*/ 17 w 85"/>
                  <a:gd name="T25" fmla="*/ 79 h 86"/>
                  <a:gd name="T26" fmla="*/ 21 w 85"/>
                  <a:gd name="T27" fmla="*/ 82 h 86"/>
                  <a:gd name="T28" fmla="*/ 42 w 85"/>
                  <a:gd name="T29" fmla="*/ 48 h 86"/>
                  <a:gd name="T30" fmla="*/ 50 w 85"/>
                  <a:gd name="T31" fmla="*/ 86 h 86"/>
                  <a:gd name="T32" fmla="*/ 56 w 85"/>
                  <a:gd name="T33" fmla="*/ 86 h 86"/>
                  <a:gd name="T34" fmla="*/ 44 w 85"/>
                  <a:gd name="T35" fmla="*/ 46 h 86"/>
                  <a:gd name="T36" fmla="*/ 79 w 85"/>
                  <a:gd name="T37" fmla="*/ 69 h 86"/>
                  <a:gd name="T38" fmla="*/ 81 w 85"/>
                  <a:gd name="T39" fmla="*/ 63 h 86"/>
                  <a:gd name="T40" fmla="*/ 46 w 85"/>
                  <a:gd name="T41" fmla="*/ 44 h 86"/>
                  <a:gd name="T42" fmla="*/ 85 w 85"/>
                  <a:gd name="T43" fmla="*/ 36 h 86"/>
                  <a:gd name="T44" fmla="*/ 85 w 85"/>
                  <a:gd name="T45" fmla="*/ 31 h 86"/>
                  <a:gd name="T46" fmla="*/ 46 w 85"/>
                  <a:gd name="T47" fmla="*/ 42 h 86"/>
                  <a:gd name="T48" fmla="*/ 67 w 85"/>
                  <a:gd name="T49" fmla="*/ 8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67" y="8"/>
                    </a:moveTo>
                    <a:lnTo>
                      <a:pt x="63" y="4"/>
                    </a:lnTo>
                    <a:lnTo>
                      <a:pt x="42" y="40"/>
                    </a:lnTo>
                    <a:lnTo>
                      <a:pt x="35" y="0"/>
                    </a:lnTo>
                    <a:lnTo>
                      <a:pt x="29" y="2"/>
                    </a:lnTo>
                    <a:lnTo>
                      <a:pt x="40" y="40"/>
                    </a:lnTo>
                    <a:lnTo>
                      <a:pt x="8" y="17"/>
                    </a:lnTo>
                    <a:lnTo>
                      <a:pt x="4" y="23"/>
                    </a:lnTo>
                    <a:lnTo>
                      <a:pt x="38" y="44"/>
                    </a:lnTo>
                    <a:lnTo>
                      <a:pt x="0" y="52"/>
                    </a:lnTo>
                    <a:lnTo>
                      <a:pt x="2" y="57"/>
                    </a:lnTo>
                    <a:lnTo>
                      <a:pt x="38" y="46"/>
                    </a:lnTo>
                    <a:lnTo>
                      <a:pt x="17" y="79"/>
                    </a:lnTo>
                    <a:lnTo>
                      <a:pt x="21" y="82"/>
                    </a:lnTo>
                    <a:lnTo>
                      <a:pt x="42" y="48"/>
                    </a:lnTo>
                    <a:lnTo>
                      <a:pt x="50" y="86"/>
                    </a:lnTo>
                    <a:lnTo>
                      <a:pt x="56" y="86"/>
                    </a:lnTo>
                    <a:lnTo>
                      <a:pt x="44" y="46"/>
                    </a:lnTo>
                    <a:lnTo>
                      <a:pt x="79" y="69"/>
                    </a:lnTo>
                    <a:lnTo>
                      <a:pt x="81" y="63"/>
                    </a:lnTo>
                    <a:lnTo>
                      <a:pt x="46" y="44"/>
                    </a:lnTo>
                    <a:lnTo>
                      <a:pt x="85" y="36"/>
                    </a:lnTo>
                    <a:lnTo>
                      <a:pt x="85" y="31"/>
                    </a:lnTo>
                    <a:lnTo>
                      <a:pt x="46" y="42"/>
                    </a:lnTo>
                    <a:lnTo>
                      <a:pt x="67" y="8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" name="Freeform 27"/>
              <p:cNvSpPr>
                <a:spLocks/>
              </p:cNvSpPr>
              <p:nvPr/>
            </p:nvSpPr>
            <p:spPr bwMode="auto">
              <a:xfrm>
                <a:off x="1978" y="2099"/>
                <a:ext cx="87" cy="86"/>
              </a:xfrm>
              <a:custGeom>
                <a:avLst/>
                <a:gdLst>
                  <a:gd name="T0" fmla="*/ 69 w 87"/>
                  <a:gd name="T1" fmla="*/ 7 h 86"/>
                  <a:gd name="T2" fmla="*/ 66 w 87"/>
                  <a:gd name="T3" fmla="*/ 3 h 86"/>
                  <a:gd name="T4" fmla="*/ 45 w 87"/>
                  <a:gd name="T5" fmla="*/ 40 h 86"/>
                  <a:gd name="T6" fmla="*/ 37 w 87"/>
                  <a:gd name="T7" fmla="*/ 0 h 86"/>
                  <a:gd name="T8" fmla="*/ 31 w 87"/>
                  <a:gd name="T9" fmla="*/ 0 h 86"/>
                  <a:gd name="T10" fmla="*/ 43 w 87"/>
                  <a:gd name="T11" fmla="*/ 40 h 86"/>
                  <a:gd name="T12" fmla="*/ 8 w 87"/>
                  <a:gd name="T13" fmla="*/ 17 h 86"/>
                  <a:gd name="T14" fmla="*/ 6 w 87"/>
                  <a:gd name="T15" fmla="*/ 23 h 86"/>
                  <a:gd name="T16" fmla="*/ 41 w 87"/>
                  <a:gd name="T17" fmla="*/ 42 h 86"/>
                  <a:gd name="T18" fmla="*/ 0 w 87"/>
                  <a:gd name="T19" fmla="*/ 50 h 86"/>
                  <a:gd name="T20" fmla="*/ 2 w 87"/>
                  <a:gd name="T21" fmla="*/ 55 h 86"/>
                  <a:gd name="T22" fmla="*/ 41 w 87"/>
                  <a:gd name="T23" fmla="*/ 46 h 86"/>
                  <a:gd name="T24" fmla="*/ 18 w 87"/>
                  <a:gd name="T25" fmla="*/ 78 h 86"/>
                  <a:gd name="T26" fmla="*/ 23 w 87"/>
                  <a:gd name="T27" fmla="*/ 82 h 86"/>
                  <a:gd name="T28" fmla="*/ 43 w 87"/>
                  <a:gd name="T29" fmla="*/ 46 h 86"/>
                  <a:gd name="T30" fmla="*/ 50 w 87"/>
                  <a:gd name="T31" fmla="*/ 86 h 86"/>
                  <a:gd name="T32" fmla="*/ 56 w 87"/>
                  <a:gd name="T33" fmla="*/ 84 h 86"/>
                  <a:gd name="T34" fmla="*/ 46 w 87"/>
                  <a:gd name="T35" fmla="*/ 46 h 86"/>
                  <a:gd name="T36" fmla="*/ 79 w 87"/>
                  <a:gd name="T37" fmla="*/ 69 h 86"/>
                  <a:gd name="T38" fmla="*/ 83 w 87"/>
                  <a:gd name="T39" fmla="*/ 63 h 86"/>
                  <a:gd name="T40" fmla="*/ 48 w 87"/>
                  <a:gd name="T41" fmla="*/ 44 h 86"/>
                  <a:gd name="T42" fmla="*/ 87 w 87"/>
                  <a:gd name="T43" fmla="*/ 36 h 86"/>
                  <a:gd name="T44" fmla="*/ 85 w 87"/>
                  <a:gd name="T45" fmla="*/ 30 h 86"/>
                  <a:gd name="T46" fmla="*/ 46 w 87"/>
                  <a:gd name="T47" fmla="*/ 40 h 86"/>
                  <a:gd name="T48" fmla="*/ 69 w 87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69" y="7"/>
                    </a:moveTo>
                    <a:lnTo>
                      <a:pt x="66" y="3"/>
                    </a:lnTo>
                    <a:lnTo>
                      <a:pt x="45" y="40"/>
                    </a:lnTo>
                    <a:lnTo>
                      <a:pt x="37" y="0"/>
                    </a:lnTo>
                    <a:lnTo>
                      <a:pt x="31" y="0"/>
                    </a:lnTo>
                    <a:lnTo>
                      <a:pt x="43" y="40"/>
                    </a:lnTo>
                    <a:lnTo>
                      <a:pt x="8" y="17"/>
                    </a:lnTo>
                    <a:lnTo>
                      <a:pt x="6" y="23"/>
                    </a:lnTo>
                    <a:lnTo>
                      <a:pt x="41" y="42"/>
                    </a:lnTo>
                    <a:lnTo>
                      <a:pt x="0" y="50"/>
                    </a:lnTo>
                    <a:lnTo>
                      <a:pt x="2" y="55"/>
                    </a:lnTo>
                    <a:lnTo>
                      <a:pt x="41" y="46"/>
                    </a:lnTo>
                    <a:lnTo>
                      <a:pt x="18" y="78"/>
                    </a:lnTo>
                    <a:lnTo>
                      <a:pt x="23" y="82"/>
                    </a:lnTo>
                    <a:lnTo>
                      <a:pt x="43" y="46"/>
                    </a:lnTo>
                    <a:lnTo>
                      <a:pt x="50" y="86"/>
                    </a:lnTo>
                    <a:lnTo>
                      <a:pt x="56" y="84"/>
                    </a:lnTo>
                    <a:lnTo>
                      <a:pt x="46" y="46"/>
                    </a:lnTo>
                    <a:lnTo>
                      <a:pt x="79" y="69"/>
                    </a:lnTo>
                    <a:lnTo>
                      <a:pt x="83" y="63"/>
                    </a:lnTo>
                    <a:lnTo>
                      <a:pt x="48" y="44"/>
                    </a:lnTo>
                    <a:lnTo>
                      <a:pt x="87" y="36"/>
                    </a:lnTo>
                    <a:lnTo>
                      <a:pt x="85" y="30"/>
                    </a:lnTo>
                    <a:lnTo>
                      <a:pt x="46" y="40"/>
                    </a:lnTo>
                    <a:lnTo>
                      <a:pt x="69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8" name="Freeform 28"/>
              <p:cNvSpPr>
                <a:spLocks/>
              </p:cNvSpPr>
              <p:nvPr/>
            </p:nvSpPr>
            <p:spPr bwMode="auto">
              <a:xfrm>
                <a:off x="1978" y="2099"/>
                <a:ext cx="87" cy="86"/>
              </a:xfrm>
              <a:custGeom>
                <a:avLst/>
                <a:gdLst>
                  <a:gd name="T0" fmla="*/ 69 w 87"/>
                  <a:gd name="T1" fmla="*/ 7 h 86"/>
                  <a:gd name="T2" fmla="*/ 66 w 87"/>
                  <a:gd name="T3" fmla="*/ 3 h 86"/>
                  <a:gd name="T4" fmla="*/ 45 w 87"/>
                  <a:gd name="T5" fmla="*/ 40 h 86"/>
                  <a:gd name="T6" fmla="*/ 37 w 87"/>
                  <a:gd name="T7" fmla="*/ 0 h 86"/>
                  <a:gd name="T8" fmla="*/ 31 w 87"/>
                  <a:gd name="T9" fmla="*/ 0 h 86"/>
                  <a:gd name="T10" fmla="*/ 43 w 87"/>
                  <a:gd name="T11" fmla="*/ 40 h 86"/>
                  <a:gd name="T12" fmla="*/ 8 w 87"/>
                  <a:gd name="T13" fmla="*/ 17 h 86"/>
                  <a:gd name="T14" fmla="*/ 6 w 87"/>
                  <a:gd name="T15" fmla="*/ 23 h 86"/>
                  <a:gd name="T16" fmla="*/ 41 w 87"/>
                  <a:gd name="T17" fmla="*/ 42 h 86"/>
                  <a:gd name="T18" fmla="*/ 0 w 87"/>
                  <a:gd name="T19" fmla="*/ 50 h 86"/>
                  <a:gd name="T20" fmla="*/ 2 w 87"/>
                  <a:gd name="T21" fmla="*/ 55 h 86"/>
                  <a:gd name="T22" fmla="*/ 41 w 87"/>
                  <a:gd name="T23" fmla="*/ 46 h 86"/>
                  <a:gd name="T24" fmla="*/ 18 w 87"/>
                  <a:gd name="T25" fmla="*/ 78 h 86"/>
                  <a:gd name="T26" fmla="*/ 23 w 87"/>
                  <a:gd name="T27" fmla="*/ 82 h 86"/>
                  <a:gd name="T28" fmla="*/ 43 w 87"/>
                  <a:gd name="T29" fmla="*/ 46 h 86"/>
                  <a:gd name="T30" fmla="*/ 50 w 87"/>
                  <a:gd name="T31" fmla="*/ 86 h 86"/>
                  <a:gd name="T32" fmla="*/ 56 w 87"/>
                  <a:gd name="T33" fmla="*/ 84 h 86"/>
                  <a:gd name="T34" fmla="*/ 46 w 87"/>
                  <a:gd name="T35" fmla="*/ 46 h 86"/>
                  <a:gd name="T36" fmla="*/ 79 w 87"/>
                  <a:gd name="T37" fmla="*/ 69 h 86"/>
                  <a:gd name="T38" fmla="*/ 83 w 87"/>
                  <a:gd name="T39" fmla="*/ 63 h 86"/>
                  <a:gd name="T40" fmla="*/ 48 w 87"/>
                  <a:gd name="T41" fmla="*/ 44 h 86"/>
                  <a:gd name="T42" fmla="*/ 87 w 87"/>
                  <a:gd name="T43" fmla="*/ 36 h 86"/>
                  <a:gd name="T44" fmla="*/ 85 w 87"/>
                  <a:gd name="T45" fmla="*/ 30 h 86"/>
                  <a:gd name="T46" fmla="*/ 46 w 87"/>
                  <a:gd name="T47" fmla="*/ 40 h 86"/>
                  <a:gd name="T48" fmla="*/ 69 w 87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69" y="7"/>
                    </a:moveTo>
                    <a:lnTo>
                      <a:pt x="66" y="3"/>
                    </a:lnTo>
                    <a:lnTo>
                      <a:pt x="45" y="40"/>
                    </a:lnTo>
                    <a:lnTo>
                      <a:pt x="37" y="0"/>
                    </a:lnTo>
                    <a:lnTo>
                      <a:pt x="31" y="0"/>
                    </a:lnTo>
                    <a:lnTo>
                      <a:pt x="43" y="40"/>
                    </a:lnTo>
                    <a:lnTo>
                      <a:pt x="8" y="17"/>
                    </a:lnTo>
                    <a:lnTo>
                      <a:pt x="6" y="23"/>
                    </a:lnTo>
                    <a:lnTo>
                      <a:pt x="41" y="42"/>
                    </a:lnTo>
                    <a:lnTo>
                      <a:pt x="0" y="50"/>
                    </a:lnTo>
                    <a:lnTo>
                      <a:pt x="2" y="55"/>
                    </a:lnTo>
                    <a:lnTo>
                      <a:pt x="41" y="46"/>
                    </a:lnTo>
                    <a:lnTo>
                      <a:pt x="18" y="78"/>
                    </a:lnTo>
                    <a:lnTo>
                      <a:pt x="23" y="82"/>
                    </a:lnTo>
                    <a:lnTo>
                      <a:pt x="43" y="46"/>
                    </a:lnTo>
                    <a:lnTo>
                      <a:pt x="50" y="86"/>
                    </a:lnTo>
                    <a:lnTo>
                      <a:pt x="56" y="84"/>
                    </a:lnTo>
                    <a:lnTo>
                      <a:pt x="46" y="46"/>
                    </a:lnTo>
                    <a:lnTo>
                      <a:pt x="79" y="69"/>
                    </a:lnTo>
                    <a:lnTo>
                      <a:pt x="83" y="63"/>
                    </a:lnTo>
                    <a:lnTo>
                      <a:pt x="48" y="44"/>
                    </a:lnTo>
                    <a:lnTo>
                      <a:pt x="87" y="36"/>
                    </a:lnTo>
                    <a:lnTo>
                      <a:pt x="85" y="30"/>
                    </a:lnTo>
                    <a:lnTo>
                      <a:pt x="46" y="40"/>
                    </a:lnTo>
                    <a:lnTo>
                      <a:pt x="69" y="7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9" name="Freeform 29"/>
              <p:cNvSpPr>
                <a:spLocks/>
              </p:cNvSpPr>
              <p:nvPr/>
            </p:nvSpPr>
            <p:spPr bwMode="auto">
              <a:xfrm>
                <a:off x="2151" y="1820"/>
                <a:ext cx="86" cy="89"/>
              </a:xfrm>
              <a:custGeom>
                <a:avLst/>
                <a:gdLst>
                  <a:gd name="T0" fmla="*/ 69 w 86"/>
                  <a:gd name="T1" fmla="*/ 8 h 89"/>
                  <a:gd name="T2" fmla="*/ 63 w 86"/>
                  <a:gd name="T3" fmla="*/ 4 h 89"/>
                  <a:gd name="T4" fmla="*/ 44 w 86"/>
                  <a:gd name="T5" fmla="*/ 41 h 89"/>
                  <a:gd name="T6" fmla="*/ 37 w 86"/>
                  <a:gd name="T7" fmla="*/ 0 h 89"/>
                  <a:gd name="T8" fmla="*/ 31 w 86"/>
                  <a:gd name="T9" fmla="*/ 2 h 89"/>
                  <a:gd name="T10" fmla="*/ 40 w 86"/>
                  <a:gd name="T11" fmla="*/ 41 h 89"/>
                  <a:gd name="T12" fmla="*/ 8 w 86"/>
                  <a:gd name="T13" fmla="*/ 20 h 89"/>
                  <a:gd name="T14" fmla="*/ 6 w 86"/>
                  <a:gd name="T15" fmla="*/ 23 h 89"/>
                  <a:gd name="T16" fmla="*/ 38 w 86"/>
                  <a:gd name="T17" fmla="*/ 45 h 89"/>
                  <a:gd name="T18" fmla="*/ 0 w 86"/>
                  <a:gd name="T19" fmla="*/ 52 h 89"/>
                  <a:gd name="T20" fmla="*/ 2 w 86"/>
                  <a:gd name="T21" fmla="*/ 58 h 89"/>
                  <a:gd name="T22" fmla="*/ 40 w 86"/>
                  <a:gd name="T23" fmla="*/ 46 h 89"/>
                  <a:gd name="T24" fmla="*/ 17 w 86"/>
                  <a:gd name="T25" fmla="*/ 81 h 89"/>
                  <a:gd name="T26" fmla="*/ 21 w 86"/>
                  <a:gd name="T27" fmla="*/ 83 h 89"/>
                  <a:gd name="T28" fmla="*/ 42 w 86"/>
                  <a:gd name="T29" fmla="*/ 48 h 89"/>
                  <a:gd name="T30" fmla="*/ 50 w 86"/>
                  <a:gd name="T31" fmla="*/ 89 h 89"/>
                  <a:gd name="T32" fmla="*/ 56 w 86"/>
                  <a:gd name="T33" fmla="*/ 87 h 89"/>
                  <a:gd name="T34" fmla="*/ 44 w 86"/>
                  <a:gd name="T35" fmla="*/ 48 h 89"/>
                  <a:gd name="T36" fmla="*/ 79 w 86"/>
                  <a:gd name="T37" fmla="*/ 69 h 89"/>
                  <a:gd name="T38" fmla="*/ 81 w 86"/>
                  <a:gd name="T39" fmla="*/ 66 h 89"/>
                  <a:gd name="T40" fmla="*/ 46 w 86"/>
                  <a:gd name="T41" fmla="*/ 45 h 89"/>
                  <a:gd name="T42" fmla="*/ 86 w 86"/>
                  <a:gd name="T43" fmla="*/ 37 h 89"/>
                  <a:gd name="T44" fmla="*/ 85 w 86"/>
                  <a:gd name="T45" fmla="*/ 33 h 89"/>
                  <a:gd name="T46" fmla="*/ 46 w 86"/>
                  <a:gd name="T47" fmla="*/ 43 h 89"/>
                  <a:gd name="T48" fmla="*/ 69 w 86"/>
                  <a:gd name="T49" fmla="*/ 8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9">
                    <a:moveTo>
                      <a:pt x="69" y="8"/>
                    </a:moveTo>
                    <a:lnTo>
                      <a:pt x="63" y="4"/>
                    </a:lnTo>
                    <a:lnTo>
                      <a:pt x="44" y="41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0" y="41"/>
                    </a:lnTo>
                    <a:lnTo>
                      <a:pt x="8" y="20"/>
                    </a:lnTo>
                    <a:lnTo>
                      <a:pt x="6" y="23"/>
                    </a:lnTo>
                    <a:lnTo>
                      <a:pt x="38" y="45"/>
                    </a:lnTo>
                    <a:lnTo>
                      <a:pt x="0" y="52"/>
                    </a:lnTo>
                    <a:lnTo>
                      <a:pt x="2" y="58"/>
                    </a:lnTo>
                    <a:lnTo>
                      <a:pt x="40" y="46"/>
                    </a:lnTo>
                    <a:lnTo>
                      <a:pt x="17" y="81"/>
                    </a:lnTo>
                    <a:lnTo>
                      <a:pt x="21" y="83"/>
                    </a:lnTo>
                    <a:lnTo>
                      <a:pt x="42" y="48"/>
                    </a:lnTo>
                    <a:lnTo>
                      <a:pt x="50" y="89"/>
                    </a:lnTo>
                    <a:lnTo>
                      <a:pt x="56" y="87"/>
                    </a:lnTo>
                    <a:lnTo>
                      <a:pt x="44" y="48"/>
                    </a:lnTo>
                    <a:lnTo>
                      <a:pt x="79" y="69"/>
                    </a:lnTo>
                    <a:lnTo>
                      <a:pt x="81" y="66"/>
                    </a:lnTo>
                    <a:lnTo>
                      <a:pt x="46" y="45"/>
                    </a:lnTo>
                    <a:lnTo>
                      <a:pt x="86" y="37"/>
                    </a:lnTo>
                    <a:lnTo>
                      <a:pt x="85" y="33"/>
                    </a:lnTo>
                    <a:lnTo>
                      <a:pt x="46" y="43"/>
                    </a:lnTo>
                    <a:lnTo>
                      <a:pt x="69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0" name="Freeform 30"/>
              <p:cNvSpPr>
                <a:spLocks/>
              </p:cNvSpPr>
              <p:nvPr/>
            </p:nvSpPr>
            <p:spPr bwMode="auto">
              <a:xfrm>
                <a:off x="2151" y="1820"/>
                <a:ext cx="86" cy="89"/>
              </a:xfrm>
              <a:custGeom>
                <a:avLst/>
                <a:gdLst>
                  <a:gd name="T0" fmla="*/ 69 w 86"/>
                  <a:gd name="T1" fmla="*/ 8 h 89"/>
                  <a:gd name="T2" fmla="*/ 63 w 86"/>
                  <a:gd name="T3" fmla="*/ 4 h 89"/>
                  <a:gd name="T4" fmla="*/ 44 w 86"/>
                  <a:gd name="T5" fmla="*/ 41 h 89"/>
                  <a:gd name="T6" fmla="*/ 37 w 86"/>
                  <a:gd name="T7" fmla="*/ 0 h 89"/>
                  <a:gd name="T8" fmla="*/ 31 w 86"/>
                  <a:gd name="T9" fmla="*/ 2 h 89"/>
                  <a:gd name="T10" fmla="*/ 40 w 86"/>
                  <a:gd name="T11" fmla="*/ 41 h 89"/>
                  <a:gd name="T12" fmla="*/ 8 w 86"/>
                  <a:gd name="T13" fmla="*/ 20 h 89"/>
                  <a:gd name="T14" fmla="*/ 6 w 86"/>
                  <a:gd name="T15" fmla="*/ 23 h 89"/>
                  <a:gd name="T16" fmla="*/ 38 w 86"/>
                  <a:gd name="T17" fmla="*/ 45 h 89"/>
                  <a:gd name="T18" fmla="*/ 0 w 86"/>
                  <a:gd name="T19" fmla="*/ 52 h 89"/>
                  <a:gd name="T20" fmla="*/ 2 w 86"/>
                  <a:gd name="T21" fmla="*/ 58 h 89"/>
                  <a:gd name="T22" fmla="*/ 40 w 86"/>
                  <a:gd name="T23" fmla="*/ 46 h 89"/>
                  <a:gd name="T24" fmla="*/ 17 w 86"/>
                  <a:gd name="T25" fmla="*/ 81 h 89"/>
                  <a:gd name="T26" fmla="*/ 21 w 86"/>
                  <a:gd name="T27" fmla="*/ 83 h 89"/>
                  <a:gd name="T28" fmla="*/ 42 w 86"/>
                  <a:gd name="T29" fmla="*/ 48 h 89"/>
                  <a:gd name="T30" fmla="*/ 50 w 86"/>
                  <a:gd name="T31" fmla="*/ 89 h 89"/>
                  <a:gd name="T32" fmla="*/ 56 w 86"/>
                  <a:gd name="T33" fmla="*/ 87 h 89"/>
                  <a:gd name="T34" fmla="*/ 44 w 86"/>
                  <a:gd name="T35" fmla="*/ 48 h 89"/>
                  <a:gd name="T36" fmla="*/ 79 w 86"/>
                  <a:gd name="T37" fmla="*/ 69 h 89"/>
                  <a:gd name="T38" fmla="*/ 81 w 86"/>
                  <a:gd name="T39" fmla="*/ 66 h 89"/>
                  <a:gd name="T40" fmla="*/ 46 w 86"/>
                  <a:gd name="T41" fmla="*/ 45 h 89"/>
                  <a:gd name="T42" fmla="*/ 86 w 86"/>
                  <a:gd name="T43" fmla="*/ 37 h 89"/>
                  <a:gd name="T44" fmla="*/ 85 w 86"/>
                  <a:gd name="T45" fmla="*/ 33 h 89"/>
                  <a:gd name="T46" fmla="*/ 46 w 86"/>
                  <a:gd name="T47" fmla="*/ 43 h 89"/>
                  <a:gd name="T48" fmla="*/ 69 w 86"/>
                  <a:gd name="T49" fmla="*/ 8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9">
                    <a:moveTo>
                      <a:pt x="69" y="8"/>
                    </a:moveTo>
                    <a:lnTo>
                      <a:pt x="63" y="4"/>
                    </a:lnTo>
                    <a:lnTo>
                      <a:pt x="44" y="41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0" y="41"/>
                    </a:lnTo>
                    <a:lnTo>
                      <a:pt x="8" y="20"/>
                    </a:lnTo>
                    <a:lnTo>
                      <a:pt x="6" y="23"/>
                    </a:lnTo>
                    <a:lnTo>
                      <a:pt x="38" y="45"/>
                    </a:lnTo>
                    <a:lnTo>
                      <a:pt x="0" y="52"/>
                    </a:lnTo>
                    <a:lnTo>
                      <a:pt x="2" y="58"/>
                    </a:lnTo>
                    <a:lnTo>
                      <a:pt x="40" y="46"/>
                    </a:lnTo>
                    <a:lnTo>
                      <a:pt x="17" y="81"/>
                    </a:lnTo>
                    <a:lnTo>
                      <a:pt x="21" y="83"/>
                    </a:lnTo>
                    <a:lnTo>
                      <a:pt x="42" y="48"/>
                    </a:lnTo>
                    <a:lnTo>
                      <a:pt x="50" y="89"/>
                    </a:lnTo>
                    <a:lnTo>
                      <a:pt x="56" y="87"/>
                    </a:lnTo>
                    <a:lnTo>
                      <a:pt x="44" y="48"/>
                    </a:lnTo>
                    <a:lnTo>
                      <a:pt x="79" y="69"/>
                    </a:lnTo>
                    <a:lnTo>
                      <a:pt x="81" y="66"/>
                    </a:lnTo>
                    <a:lnTo>
                      <a:pt x="46" y="45"/>
                    </a:lnTo>
                    <a:lnTo>
                      <a:pt x="86" y="37"/>
                    </a:lnTo>
                    <a:lnTo>
                      <a:pt x="85" y="33"/>
                    </a:lnTo>
                    <a:lnTo>
                      <a:pt x="46" y="43"/>
                    </a:lnTo>
                    <a:lnTo>
                      <a:pt x="69" y="8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1" name="Freeform 31"/>
              <p:cNvSpPr>
                <a:spLocks/>
              </p:cNvSpPr>
              <p:nvPr/>
            </p:nvSpPr>
            <p:spPr bwMode="auto">
              <a:xfrm>
                <a:off x="2270" y="1826"/>
                <a:ext cx="19" cy="19"/>
              </a:xfrm>
              <a:custGeom>
                <a:avLst/>
                <a:gdLst>
                  <a:gd name="T0" fmla="*/ 12 w 19"/>
                  <a:gd name="T1" fmla="*/ 19 h 19"/>
                  <a:gd name="T2" fmla="*/ 10 w 19"/>
                  <a:gd name="T3" fmla="*/ 19 h 19"/>
                  <a:gd name="T4" fmla="*/ 10 w 19"/>
                  <a:gd name="T5" fmla="*/ 10 h 19"/>
                  <a:gd name="T6" fmla="*/ 4 w 19"/>
                  <a:gd name="T7" fmla="*/ 17 h 19"/>
                  <a:gd name="T8" fmla="*/ 2 w 19"/>
                  <a:gd name="T9" fmla="*/ 17 h 19"/>
                  <a:gd name="T10" fmla="*/ 8 w 19"/>
                  <a:gd name="T11" fmla="*/ 10 h 19"/>
                  <a:gd name="T12" fmla="*/ 0 w 19"/>
                  <a:gd name="T13" fmla="*/ 12 h 19"/>
                  <a:gd name="T14" fmla="*/ 0 w 19"/>
                  <a:gd name="T15" fmla="*/ 10 h 19"/>
                  <a:gd name="T16" fmla="*/ 8 w 19"/>
                  <a:gd name="T17" fmla="*/ 10 h 19"/>
                  <a:gd name="T18" fmla="*/ 2 w 19"/>
                  <a:gd name="T19" fmla="*/ 4 h 19"/>
                  <a:gd name="T20" fmla="*/ 2 w 19"/>
                  <a:gd name="T21" fmla="*/ 2 h 19"/>
                  <a:gd name="T22" fmla="*/ 10 w 19"/>
                  <a:gd name="T23" fmla="*/ 10 h 19"/>
                  <a:gd name="T24" fmla="*/ 8 w 19"/>
                  <a:gd name="T25" fmla="*/ 0 h 19"/>
                  <a:gd name="T26" fmla="*/ 10 w 19"/>
                  <a:gd name="T27" fmla="*/ 0 h 19"/>
                  <a:gd name="T28" fmla="*/ 10 w 19"/>
                  <a:gd name="T29" fmla="*/ 10 h 19"/>
                  <a:gd name="T30" fmla="*/ 15 w 19"/>
                  <a:gd name="T31" fmla="*/ 2 h 19"/>
                  <a:gd name="T32" fmla="*/ 10 w 19"/>
                  <a:gd name="T33" fmla="*/ 10 h 19"/>
                  <a:gd name="T34" fmla="*/ 19 w 19"/>
                  <a:gd name="T35" fmla="*/ 8 h 19"/>
                  <a:gd name="T36" fmla="*/ 19 w 19"/>
                  <a:gd name="T37" fmla="*/ 10 h 19"/>
                  <a:gd name="T38" fmla="*/ 10 w 19"/>
                  <a:gd name="T39" fmla="*/ 10 h 19"/>
                  <a:gd name="T40" fmla="*/ 17 w 19"/>
                  <a:gd name="T41" fmla="*/ 16 h 19"/>
                  <a:gd name="T42" fmla="*/ 17 w 19"/>
                  <a:gd name="T43" fmla="*/ 17 h 19"/>
                  <a:gd name="T44" fmla="*/ 10 w 19"/>
                  <a:gd name="T45" fmla="*/ 10 h 19"/>
                  <a:gd name="T46" fmla="*/ 12 w 19"/>
                  <a:gd name="T47" fmla="*/ 19 h 1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9" h="19">
                    <a:moveTo>
                      <a:pt x="12" y="19"/>
                    </a:moveTo>
                    <a:lnTo>
                      <a:pt x="10" y="19"/>
                    </a:lnTo>
                    <a:lnTo>
                      <a:pt x="10" y="10"/>
                    </a:lnTo>
                    <a:lnTo>
                      <a:pt x="4" y="17"/>
                    </a:lnTo>
                    <a:lnTo>
                      <a:pt x="2" y="17"/>
                    </a:lnTo>
                    <a:lnTo>
                      <a:pt x="8" y="10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8" y="10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10" y="1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0" y="10"/>
                    </a:lnTo>
                    <a:lnTo>
                      <a:pt x="15" y="2"/>
                    </a:lnTo>
                    <a:lnTo>
                      <a:pt x="10" y="10"/>
                    </a:lnTo>
                    <a:lnTo>
                      <a:pt x="19" y="8"/>
                    </a:lnTo>
                    <a:lnTo>
                      <a:pt x="19" y="10"/>
                    </a:lnTo>
                    <a:lnTo>
                      <a:pt x="10" y="10"/>
                    </a:lnTo>
                    <a:lnTo>
                      <a:pt x="17" y="16"/>
                    </a:lnTo>
                    <a:lnTo>
                      <a:pt x="17" y="17"/>
                    </a:lnTo>
                    <a:lnTo>
                      <a:pt x="10" y="10"/>
                    </a:lnTo>
                    <a:lnTo>
                      <a:pt x="12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2" name="Freeform 32"/>
              <p:cNvSpPr>
                <a:spLocks/>
              </p:cNvSpPr>
              <p:nvPr/>
            </p:nvSpPr>
            <p:spPr bwMode="auto">
              <a:xfrm>
                <a:off x="2270" y="1826"/>
                <a:ext cx="19" cy="19"/>
              </a:xfrm>
              <a:custGeom>
                <a:avLst/>
                <a:gdLst>
                  <a:gd name="T0" fmla="*/ 12 w 19"/>
                  <a:gd name="T1" fmla="*/ 19 h 19"/>
                  <a:gd name="T2" fmla="*/ 10 w 19"/>
                  <a:gd name="T3" fmla="*/ 19 h 19"/>
                  <a:gd name="T4" fmla="*/ 10 w 19"/>
                  <a:gd name="T5" fmla="*/ 10 h 19"/>
                  <a:gd name="T6" fmla="*/ 4 w 19"/>
                  <a:gd name="T7" fmla="*/ 17 h 19"/>
                  <a:gd name="T8" fmla="*/ 2 w 19"/>
                  <a:gd name="T9" fmla="*/ 17 h 19"/>
                  <a:gd name="T10" fmla="*/ 8 w 19"/>
                  <a:gd name="T11" fmla="*/ 10 h 19"/>
                  <a:gd name="T12" fmla="*/ 0 w 19"/>
                  <a:gd name="T13" fmla="*/ 12 h 19"/>
                  <a:gd name="T14" fmla="*/ 0 w 19"/>
                  <a:gd name="T15" fmla="*/ 10 h 19"/>
                  <a:gd name="T16" fmla="*/ 8 w 19"/>
                  <a:gd name="T17" fmla="*/ 10 h 19"/>
                  <a:gd name="T18" fmla="*/ 2 w 19"/>
                  <a:gd name="T19" fmla="*/ 4 h 19"/>
                  <a:gd name="T20" fmla="*/ 2 w 19"/>
                  <a:gd name="T21" fmla="*/ 2 h 19"/>
                  <a:gd name="T22" fmla="*/ 10 w 19"/>
                  <a:gd name="T23" fmla="*/ 10 h 19"/>
                  <a:gd name="T24" fmla="*/ 8 w 19"/>
                  <a:gd name="T25" fmla="*/ 0 h 19"/>
                  <a:gd name="T26" fmla="*/ 10 w 19"/>
                  <a:gd name="T27" fmla="*/ 0 h 19"/>
                  <a:gd name="T28" fmla="*/ 10 w 19"/>
                  <a:gd name="T29" fmla="*/ 10 h 19"/>
                  <a:gd name="T30" fmla="*/ 15 w 19"/>
                  <a:gd name="T31" fmla="*/ 2 h 19"/>
                  <a:gd name="T32" fmla="*/ 10 w 19"/>
                  <a:gd name="T33" fmla="*/ 10 h 19"/>
                  <a:gd name="T34" fmla="*/ 19 w 19"/>
                  <a:gd name="T35" fmla="*/ 8 h 19"/>
                  <a:gd name="T36" fmla="*/ 19 w 19"/>
                  <a:gd name="T37" fmla="*/ 10 h 19"/>
                  <a:gd name="T38" fmla="*/ 10 w 19"/>
                  <a:gd name="T39" fmla="*/ 10 h 19"/>
                  <a:gd name="T40" fmla="*/ 17 w 19"/>
                  <a:gd name="T41" fmla="*/ 16 h 19"/>
                  <a:gd name="T42" fmla="*/ 17 w 19"/>
                  <a:gd name="T43" fmla="*/ 17 h 19"/>
                  <a:gd name="T44" fmla="*/ 10 w 19"/>
                  <a:gd name="T45" fmla="*/ 10 h 19"/>
                  <a:gd name="T46" fmla="*/ 12 w 19"/>
                  <a:gd name="T47" fmla="*/ 19 h 1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9" h="19">
                    <a:moveTo>
                      <a:pt x="12" y="19"/>
                    </a:moveTo>
                    <a:lnTo>
                      <a:pt x="10" y="19"/>
                    </a:lnTo>
                    <a:lnTo>
                      <a:pt x="10" y="10"/>
                    </a:lnTo>
                    <a:lnTo>
                      <a:pt x="4" y="17"/>
                    </a:lnTo>
                    <a:lnTo>
                      <a:pt x="2" y="17"/>
                    </a:lnTo>
                    <a:lnTo>
                      <a:pt x="8" y="10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8" y="10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10" y="1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0" y="10"/>
                    </a:lnTo>
                    <a:lnTo>
                      <a:pt x="15" y="2"/>
                    </a:lnTo>
                    <a:lnTo>
                      <a:pt x="10" y="10"/>
                    </a:lnTo>
                    <a:lnTo>
                      <a:pt x="19" y="8"/>
                    </a:lnTo>
                    <a:lnTo>
                      <a:pt x="19" y="10"/>
                    </a:lnTo>
                    <a:lnTo>
                      <a:pt x="10" y="10"/>
                    </a:lnTo>
                    <a:lnTo>
                      <a:pt x="17" y="16"/>
                    </a:lnTo>
                    <a:lnTo>
                      <a:pt x="17" y="17"/>
                    </a:lnTo>
                    <a:lnTo>
                      <a:pt x="10" y="10"/>
                    </a:lnTo>
                    <a:lnTo>
                      <a:pt x="12" y="19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3" name="Freeform 33"/>
              <p:cNvSpPr>
                <a:spLocks/>
              </p:cNvSpPr>
              <p:nvPr/>
            </p:nvSpPr>
            <p:spPr bwMode="auto">
              <a:xfrm>
                <a:off x="2055" y="1907"/>
                <a:ext cx="87" cy="86"/>
              </a:xfrm>
              <a:custGeom>
                <a:avLst/>
                <a:gdLst>
                  <a:gd name="T0" fmla="*/ 69 w 87"/>
                  <a:gd name="T1" fmla="*/ 7 h 86"/>
                  <a:gd name="T2" fmla="*/ 65 w 87"/>
                  <a:gd name="T3" fmla="*/ 4 h 86"/>
                  <a:gd name="T4" fmla="*/ 44 w 87"/>
                  <a:gd name="T5" fmla="*/ 40 h 86"/>
                  <a:gd name="T6" fmla="*/ 37 w 87"/>
                  <a:gd name="T7" fmla="*/ 0 h 86"/>
                  <a:gd name="T8" fmla="*/ 31 w 87"/>
                  <a:gd name="T9" fmla="*/ 2 h 86"/>
                  <a:gd name="T10" fmla="*/ 42 w 87"/>
                  <a:gd name="T11" fmla="*/ 40 h 86"/>
                  <a:gd name="T12" fmla="*/ 8 w 87"/>
                  <a:gd name="T13" fmla="*/ 17 h 86"/>
                  <a:gd name="T14" fmla="*/ 6 w 87"/>
                  <a:gd name="T15" fmla="*/ 23 h 86"/>
                  <a:gd name="T16" fmla="*/ 40 w 87"/>
                  <a:gd name="T17" fmla="*/ 44 h 86"/>
                  <a:gd name="T18" fmla="*/ 0 w 87"/>
                  <a:gd name="T19" fmla="*/ 52 h 86"/>
                  <a:gd name="T20" fmla="*/ 2 w 87"/>
                  <a:gd name="T21" fmla="*/ 57 h 86"/>
                  <a:gd name="T22" fmla="*/ 40 w 87"/>
                  <a:gd name="T23" fmla="*/ 46 h 86"/>
                  <a:gd name="T24" fmla="*/ 17 w 87"/>
                  <a:gd name="T25" fmla="*/ 78 h 86"/>
                  <a:gd name="T26" fmla="*/ 23 w 87"/>
                  <a:gd name="T27" fmla="*/ 82 h 86"/>
                  <a:gd name="T28" fmla="*/ 42 w 87"/>
                  <a:gd name="T29" fmla="*/ 48 h 86"/>
                  <a:gd name="T30" fmla="*/ 50 w 87"/>
                  <a:gd name="T31" fmla="*/ 86 h 86"/>
                  <a:gd name="T32" fmla="*/ 56 w 87"/>
                  <a:gd name="T33" fmla="*/ 86 h 86"/>
                  <a:gd name="T34" fmla="*/ 46 w 87"/>
                  <a:gd name="T35" fmla="*/ 46 h 86"/>
                  <a:gd name="T36" fmla="*/ 79 w 87"/>
                  <a:gd name="T37" fmla="*/ 69 h 86"/>
                  <a:gd name="T38" fmla="*/ 83 w 87"/>
                  <a:gd name="T39" fmla="*/ 63 h 86"/>
                  <a:gd name="T40" fmla="*/ 48 w 87"/>
                  <a:gd name="T41" fmla="*/ 44 h 86"/>
                  <a:gd name="T42" fmla="*/ 87 w 87"/>
                  <a:gd name="T43" fmla="*/ 36 h 86"/>
                  <a:gd name="T44" fmla="*/ 87 w 87"/>
                  <a:gd name="T45" fmla="*/ 30 h 86"/>
                  <a:gd name="T46" fmla="*/ 46 w 87"/>
                  <a:gd name="T47" fmla="*/ 42 h 86"/>
                  <a:gd name="T48" fmla="*/ 69 w 87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69" y="7"/>
                    </a:moveTo>
                    <a:lnTo>
                      <a:pt x="65" y="4"/>
                    </a:lnTo>
                    <a:lnTo>
                      <a:pt x="44" y="4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2" y="40"/>
                    </a:lnTo>
                    <a:lnTo>
                      <a:pt x="8" y="17"/>
                    </a:lnTo>
                    <a:lnTo>
                      <a:pt x="6" y="23"/>
                    </a:lnTo>
                    <a:lnTo>
                      <a:pt x="40" y="44"/>
                    </a:lnTo>
                    <a:lnTo>
                      <a:pt x="0" y="52"/>
                    </a:lnTo>
                    <a:lnTo>
                      <a:pt x="2" y="57"/>
                    </a:lnTo>
                    <a:lnTo>
                      <a:pt x="40" y="46"/>
                    </a:lnTo>
                    <a:lnTo>
                      <a:pt x="17" y="78"/>
                    </a:lnTo>
                    <a:lnTo>
                      <a:pt x="23" y="82"/>
                    </a:lnTo>
                    <a:lnTo>
                      <a:pt x="42" y="48"/>
                    </a:lnTo>
                    <a:lnTo>
                      <a:pt x="50" y="86"/>
                    </a:lnTo>
                    <a:lnTo>
                      <a:pt x="56" y="86"/>
                    </a:lnTo>
                    <a:lnTo>
                      <a:pt x="46" y="46"/>
                    </a:lnTo>
                    <a:lnTo>
                      <a:pt x="79" y="69"/>
                    </a:lnTo>
                    <a:lnTo>
                      <a:pt x="83" y="63"/>
                    </a:lnTo>
                    <a:lnTo>
                      <a:pt x="48" y="44"/>
                    </a:lnTo>
                    <a:lnTo>
                      <a:pt x="87" y="36"/>
                    </a:lnTo>
                    <a:lnTo>
                      <a:pt x="87" y="30"/>
                    </a:lnTo>
                    <a:lnTo>
                      <a:pt x="46" y="42"/>
                    </a:lnTo>
                    <a:lnTo>
                      <a:pt x="69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4" name="Freeform 34"/>
              <p:cNvSpPr>
                <a:spLocks/>
              </p:cNvSpPr>
              <p:nvPr/>
            </p:nvSpPr>
            <p:spPr bwMode="auto">
              <a:xfrm>
                <a:off x="2055" y="1907"/>
                <a:ext cx="87" cy="86"/>
              </a:xfrm>
              <a:custGeom>
                <a:avLst/>
                <a:gdLst>
                  <a:gd name="T0" fmla="*/ 69 w 87"/>
                  <a:gd name="T1" fmla="*/ 7 h 86"/>
                  <a:gd name="T2" fmla="*/ 65 w 87"/>
                  <a:gd name="T3" fmla="*/ 4 h 86"/>
                  <a:gd name="T4" fmla="*/ 44 w 87"/>
                  <a:gd name="T5" fmla="*/ 40 h 86"/>
                  <a:gd name="T6" fmla="*/ 37 w 87"/>
                  <a:gd name="T7" fmla="*/ 0 h 86"/>
                  <a:gd name="T8" fmla="*/ 31 w 87"/>
                  <a:gd name="T9" fmla="*/ 2 h 86"/>
                  <a:gd name="T10" fmla="*/ 42 w 87"/>
                  <a:gd name="T11" fmla="*/ 40 h 86"/>
                  <a:gd name="T12" fmla="*/ 8 w 87"/>
                  <a:gd name="T13" fmla="*/ 17 h 86"/>
                  <a:gd name="T14" fmla="*/ 6 w 87"/>
                  <a:gd name="T15" fmla="*/ 23 h 86"/>
                  <a:gd name="T16" fmla="*/ 40 w 87"/>
                  <a:gd name="T17" fmla="*/ 44 h 86"/>
                  <a:gd name="T18" fmla="*/ 0 w 87"/>
                  <a:gd name="T19" fmla="*/ 52 h 86"/>
                  <a:gd name="T20" fmla="*/ 2 w 87"/>
                  <a:gd name="T21" fmla="*/ 57 h 86"/>
                  <a:gd name="T22" fmla="*/ 40 w 87"/>
                  <a:gd name="T23" fmla="*/ 46 h 86"/>
                  <a:gd name="T24" fmla="*/ 17 w 87"/>
                  <a:gd name="T25" fmla="*/ 78 h 86"/>
                  <a:gd name="T26" fmla="*/ 23 w 87"/>
                  <a:gd name="T27" fmla="*/ 82 h 86"/>
                  <a:gd name="T28" fmla="*/ 42 w 87"/>
                  <a:gd name="T29" fmla="*/ 48 h 86"/>
                  <a:gd name="T30" fmla="*/ 50 w 87"/>
                  <a:gd name="T31" fmla="*/ 86 h 86"/>
                  <a:gd name="T32" fmla="*/ 56 w 87"/>
                  <a:gd name="T33" fmla="*/ 86 h 86"/>
                  <a:gd name="T34" fmla="*/ 46 w 87"/>
                  <a:gd name="T35" fmla="*/ 46 h 86"/>
                  <a:gd name="T36" fmla="*/ 79 w 87"/>
                  <a:gd name="T37" fmla="*/ 69 h 86"/>
                  <a:gd name="T38" fmla="*/ 83 w 87"/>
                  <a:gd name="T39" fmla="*/ 63 h 86"/>
                  <a:gd name="T40" fmla="*/ 48 w 87"/>
                  <a:gd name="T41" fmla="*/ 44 h 86"/>
                  <a:gd name="T42" fmla="*/ 87 w 87"/>
                  <a:gd name="T43" fmla="*/ 36 h 86"/>
                  <a:gd name="T44" fmla="*/ 87 w 87"/>
                  <a:gd name="T45" fmla="*/ 30 h 86"/>
                  <a:gd name="T46" fmla="*/ 46 w 87"/>
                  <a:gd name="T47" fmla="*/ 42 h 86"/>
                  <a:gd name="T48" fmla="*/ 69 w 87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69" y="7"/>
                    </a:moveTo>
                    <a:lnTo>
                      <a:pt x="65" y="4"/>
                    </a:lnTo>
                    <a:lnTo>
                      <a:pt x="44" y="4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2" y="40"/>
                    </a:lnTo>
                    <a:lnTo>
                      <a:pt x="8" y="17"/>
                    </a:lnTo>
                    <a:lnTo>
                      <a:pt x="6" y="23"/>
                    </a:lnTo>
                    <a:lnTo>
                      <a:pt x="40" y="44"/>
                    </a:lnTo>
                    <a:lnTo>
                      <a:pt x="0" y="52"/>
                    </a:lnTo>
                    <a:lnTo>
                      <a:pt x="2" y="57"/>
                    </a:lnTo>
                    <a:lnTo>
                      <a:pt x="40" y="46"/>
                    </a:lnTo>
                    <a:lnTo>
                      <a:pt x="17" y="78"/>
                    </a:lnTo>
                    <a:lnTo>
                      <a:pt x="23" y="82"/>
                    </a:lnTo>
                    <a:lnTo>
                      <a:pt x="42" y="48"/>
                    </a:lnTo>
                    <a:lnTo>
                      <a:pt x="50" y="86"/>
                    </a:lnTo>
                    <a:lnTo>
                      <a:pt x="56" y="86"/>
                    </a:lnTo>
                    <a:lnTo>
                      <a:pt x="46" y="46"/>
                    </a:lnTo>
                    <a:lnTo>
                      <a:pt x="79" y="69"/>
                    </a:lnTo>
                    <a:lnTo>
                      <a:pt x="83" y="63"/>
                    </a:lnTo>
                    <a:lnTo>
                      <a:pt x="48" y="44"/>
                    </a:lnTo>
                    <a:lnTo>
                      <a:pt x="87" y="36"/>
                    </a:lnTo>
                    <a:lnTo>
                      <a:pt x="87" y="30"/>
                    </a:lnTo>
                    <a:lnTo>
                      <a:pt x="46" y="42"/>
                    </a:lnTo>
                    <a:lnTo>
                      <a:pt x="69" y="7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5" name="Freeform 35"/>
              <p:cNvSpPr>
                <a:spLocks/>
              </p:cNvSpPr>
              <p:nvPr/>
            </p:nvSpPr>
            <p:spPr bwMode="auto">
              <a:xfrm>
                <a:off x="2140" y="1995"/>
                <a:ext cx="84" cy="86"/>
              </a:xfrm>
              <a:custGeom>
                <a:avLst/>
                <a:gdLst>
                  <a:gd name="T0" fmla="*/ 67 w 84"/>
                  <a:gd name="T1" fmla="*/ 6 h 86"/>
                  <a:gd name="T2" fmla="*/ 63 w 84"/>
                  <a:gd name="T3" fmla="*/ 4 h 86"/>
                  <a:gd name="T4" fmla="*/ 42 w 84"/>
                  <a:gd name="T5" fmla="*/ 38 h 86"/>
                  <a:gd name="T6" fmla="*/ 34 w 84"/>
                  <a:gd name="T7" fmla="*/ 0 h 86"/>
                  <a:gd name="T8" fmla="*/ 28 w 84"/>
                  <a:gd name="T9" fmla="*/ 0 h 86"/>
                  <a:gd name="T10" fmla="*/ 40 w 84"/>
                  <a:gd name="T11" fmla="*/ 38 h 86"/>
                  <a:gd name="T12" fmla="*/ 7 w 84"/>
                  <a:gd name="T13" fmla="*/ 17 h 86"/>
                  <a:gd name="T14" fmla="*/ 3 w 84"/>
                  <a:gd name="T15" fmla="*/ 21 h 86"/>
                  <a:gd name="T16" fmla="*/ 38 w 84"/>
                  <a:gd name="T17" fmla="*/ 42 h 86"/>
                  <a:gd name="T18" fmla="*/ 0 w 84"/>
                  <a:gd name="T19" fmla="*/ 50 h 86"/>
                  <a:gd name="T20" fmla="*/ 0 w 84"/>
                  <a:gd name="T21" fmla="*/ 56 h 86"/>
                  <a:gd name="T22" fmla="*/ 38 w 84"/>
                  <a:gd name="T23" fmla="*/ 44 h 86"/>
                  <a:gd name="T24" fmla="*/ 15 w 84"/>
                  <a:gd name="T25" fmla="*/ 79 h 86"/>
                  <a:gd name="T26" fmla="*/ 21 w 84"/>
                  <a:gd name="T27" fmla="*/ 81 h 86"/>
                  <a:gd name="T28" fmla="*/ 40 w 84"/>
                  <a:gd name="T29" fmla="*/ 46 h 86"/>
                  <a:gd name="T30" fmla="*/ 48 w 84"/>
                  <a:gd name="T31" fmla="*/ 86 h 86"/>
                  <a:gd name="T32" fmla="*/ 53 w 84"/>
                  <a:gd name="T33" fmla="*/ 84 h 86"/>
                  <a:gd name="T34" fmla="*/ 44 w 84"/>
                  <a:gd name="T35" fmla="*/ 46 h 86"/>
                  <a:gd name="T36" fmla="*/ 76 w 84"/>
                  <a:gd name="T37" fmla="*/ 67 h 86"/>
                  <a:gd name="T38" fmla="*/ 80 w 84"/>
                  <a:gd name="T39" fmla="*/ 63 h 86"/>
                  <a:gd name="T40" fmla="*/ 46 w 84"/>
                  <a:gd name="T41" fmla="*/ 42 h 86"/>
                  <a:gd name="T42" fmla="*/ 84 w 84"/>
                  <a:gd name="T43" fmla="*/ 36 h 86"/>
                  <a:gd name="T44" fmla="*/ 84 w 84"/>
                  <a:gd name="T45" fmla="*/ 31 h 86"/>
                  <a:gd name="T46" fmla="*/ 44 w 84"/>
                  <a:gd name="T47" fmla="*/ 40 h 86"/>
                  <a:gd name="T48" fmla="*/ 67 w 84"/>
                  <a:gd name="T49" fmla="*/ 6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67" y="6"/>
                    </a:moveTo>
                    <a:lnTo>
                      <a:pt x="63" y="4"/>
                    </a:lnTo>
                    <a:lnTo>
                      <a:pt x="42" y="38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40" y="38"/>
                    </a:lnTo>
                    <a:lnTo>
                      <a:pt x="7" y="17"/>
                    </a:lnTo>
                    <a:lnTo>
                      <a:pt x="3" y="21"/>
                    </a:lnTo>
                    <a:lnTo>
                      <a:pt x="38" y="42"/>
                    </a:lnTo>
                    <a:lnTo>
                      <a:pt x="0" y="50"/>
                    </a:lnTo>
                    <a:lnTo>
                      <a:pt x="0" y="56"/>
                    </a:lnTo>
                    <a:lnTo>
                      <a:pt x="38" y="44"/>
                    </a:lnTo>
                    <a:lnTo>
                      <a:pt x="15" y="79"/>
                    </a:lnTo>
                    <a:lnTo>
                      <a:pt x="21" y="81"/>
                    </a:lnTo>
                    <a:lnTo>
                      <a:pt x="40" y="46"/>
                    </a:lnTo>
                    <a:lnTo>
                      <a:pt x="48" y="86"/>
                    </a:lnTo>
                    <a:lnTo>
                      <a:pt x="53" y="84"/>
                    </a:lnTo>
                    <a:lnTo>
                      <a:pt x="44" y="46"/>
                    </a:lnTo>
                    <a:lnTo>
                      <a:pt x="76" y="67"/>
                    </a:lnTo>
                    <a:lnTo>
                      <a:pt x="80" y="63"/>
                    </a:lnTo>
                    <a:lnTo>
                      <a:pt x="46" y="42"/>
                    </a:lnTo>
                    <a:lnTo>
                      <a:pt x="84" y="36"/>
                    </a:lnTo>
                    <a:lnTo>
                      <a:pt x="84" y="31"/>
                    </a:lnTo>
                    <a:lnTo>
                      <a:pt x="44" y="40"/>
                    </a:lnTo>
                    <a:lnTo>
                      <a:pt x="67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6" name="Freeform 36"/>
              <p:cNvSpPr>
                <a:spLocks/>
              </p:cNvSpPr>
              <p:nvPr/>
            </p:nvSpPr>
            <p:spPr bwMode="auto">
              <a:xfrm>
                <a:off x="2140" y="1995"/>
                <a:ext cx="84" cy="86"/>
              </a:xfrm>
              <a:custGeom>
                <a:avLst/>
                <a:gdLst>
                  <a:gd name="T0" fmla="*/ 67 w 84"/>
                  <a:gd name="T1" fmla="*/ 6 h 86"/>
                  <a:gd name="T2" fmla="*/ 63 w 84"/>
                  <a:gd name="T3" fmla="*/ 4 h 86"/>
                  <a:gd name="T4" fmla="*/ 42 w 84"/>
                  <a:gd name="T5" fmla="*/ 38 h 86"/>
                  <a:gd name="T6" fmla="*/ 34 w 84"/>
                  <a:gd name="T7" fmla="*/ 0 h 86"/>
                  <a:gd name="T8" fmla="*/ 28 w 84"/>
                  <a:gd name="T9" fmla="*/ 0 h 86"/>
                  <a:gd name="T10" fmla="*/ 40 w 84"/>
                  <a:gd name="T11" fmla="*/ 38 h 86"/>
                  <a:gd name="T12" fmla="*/ 7 w 84"/>
                  <a:gd name="T13" fmla="*/ 17 h 86"/>
                  <a:gd name="T14" fmla="*/ 3 w 84"/>
                  <a:gd name="T15" fmla="*/ 21 h 86"/>
                  <a:gd name="T16" fmla="*/ 38 w 84"/>
                  <a:gd name="T17" fmla="*/ 42 h 86"/>
                  <a:gd name="T18" fmla="*/ 0 w 84"/>
                  <a:gd name="T19" fmla="*/ 50 h 86"/>
                  <a:gd name="T20" fmla="*/ 0 w 84"/>
                  <a:gd name="T21" fmla="*/ 56 h 86"/>
                  <a:gd name="T22" fmla="*/ 38 w 84"/>
                  <a:gd name="T23" fmla="*/ 44 h 86"/>
                  <a:gd name="T24" fmla="*/ 15 w 84"/>
                  <a:gd name="T25" fmla="*/ 79 h 86"/>
                  <a:gd name="T26" fmla="*/ 21 w 84"/>
                  <a:gd name="T27" fmla="*/ 81 h 86"/>
                  <a:gd name="T28" fmla="*/ 40 w 84"/>
                  <a:gd name="T29" fmla="*/ 46 h 86"/>
                  <a:gd name="T30" fmla="*/ 48 w 84"/>
                  <a:gd name="T31" fmla="*/ 86 h 86"/>
                  <a:gd name="T32" fmla="*/ 53 w 84"/>
                  <a:gd name="T33" fmla="*/ 84 h 86"/>
                  <a:gd name="T34" fmla="*/ 44 w 84"/>
                  <a:gd name="T35" fmla="*/ 46 h 86"/>
                  <a:gd name="T36" fmla="*/ 76 w 84"/>
                  <a:gd name="T37" fmla="*/ 67 h 86"/>
                  <a:gd name="T38" fmla="*/ 80 w 84"/>
                  <a:gd name="T39" fmla="*/ 63 h 86"/>
                  <a:gd name="T40" fmla="*/ 46 w 84"/>
                  <a:gd name="T41" fmla="*/ 42 h 86"/>
                  <a:gd name="T42" fmla="*/ 84 w 84"/>
                  <a:gd name="T43" fmla="*/ 36 h 86"/>
                  <a:gd name="T44" fmla="*/ 84 w 84"/>
                  <a:gd name="T45" fmla="*/ 31 h 86"/>
                  <a:gd name="T46" fmla="*/ 44 w 84"/>
                  <a:gd name="T47" fmla="*/ 40 h 86"/>
                  <a:gd name="T48" fmla="*/ 67 w 84"/>
                  <a:gd name="T49" fmla="*/ 6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67" y="6"/>
                    </a:moveTo>
                    <a:lnTo>
                      <a:pt x="63" y="4"/>
                    </a:lnTo>
                    <a:lnTo>
                      <a:pt x="42" y="38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40" y="38"/>
                    </a:lnTo>
                    <a:lnTo>
                      <a:pt x="7" y="17"/>
                    </a:lnTo>
                    <a:lnTo>
                      <a:pt x="3" y="21"/>
                    </a:lnTo>
                    <a:lnTo>
                      <a:pt x="38" y="42"/>
                    </a:lnTo>
                    <a:lnTo>
                      <a:pt x="0" y="50"/>
                    </a:lnTo>
                    <a:lnTo>
                      <a:pt x="0" y="56"/>
                    </a:lnTo>
                    <a:lnTo>
                      <a:pt x="38" y="44"/>
                    </a:lnTo>
                    <a:lnTo>
                      <a:pt x="15" y="79"/>
                    </a:lnTo>
                    <a:lnTo>
                      <a:pt x="21" y="81"/>
                    </a:lnTo>
                    <a:lnTo>
                      <a:pt x="40" y="46"/>
                    </a:lnTo>
                    <a:lnTo>
                      <a:pt x="48" y="86"/>
                    </a:lnTo>
                    <a:lnTo>
                      <a:pt x="53" y="84"/>
                    </a:lnTo>
                    <a:lnTo>
                      <a:pt x="44" y="46"/>
                    </a:lnTo>
                    <a:lnTo>
                      <a:pt x="76" y="67"/>
                    </a:lnTo>
                    <a:lnTo>
                      <a:pt x="80" y="63"/>
                    </a:lnTo>
                    <a:lnTo>
                      <a:pt x="46" y="42"/>
                    </a:lnTo>
                    <a:lnTo>
                      <a:pt x="84" y="36"/>
                    </a:lnTo>
                    <a:lnTo>
                      <a:pt x="84" y="31"/>
                    </a:lnTo>
                    <a:lnTo>
                      <a:pt x="44" y="40"/>
                    </a:lnTo>
                    <a:lnTo>
                      <a:pt x="67" y="6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7" name="Freeform 37"/>
              <p:cNvSpPr>
                <a:spLocks/>
              </p:cNvSpPr>
              <p:nvPr/>
            </p:nvSpPr>
            <p:spPr bwMode="auto">
              <a:xfrm>
                <a:off x="1905" y="2005"/>
                <a:ext cx="87" cy="86"/>
              </a:xfrm>
              <a:custGeom>
                <a:avLst/>
                <a:gdLst>
                  <a:gd name="T0" fmla="*/ 70 w 87"/>
                  <a:gd name="T1" fmla="*/ 7 h 86"/>
                  <a:gd name="T2" fmla="*/ 64 w 87"/>
                  <a:gd name="T3" fmla="*/ 3 h 86"/>
                  <a:gd name="T4" fmla="*/ 45 w 87"/>
                  <a:gd name="T5" fmla="*/ 38 h 86"/>
                  <a:gd name="T6" fmla="*/ 37 w 87"/>
                  <a:gd name="T7" fmla="*/ 0 h 86"/>
                  <a:gd name="T8" fmla="*/ 31 w 87"/>
                  <a:gd name="T9" fmla="*/ 0 h 86"/>
                  <a:gd name="T10" fmla="*/ 43 w 87"/>
                  <a:gd name="T11" fmla="*/ 40 h 86"/>
                  <a:gd name="T12" fmla="*/ 8 w 87"/>
                  <a:gd name="T13" fmla="*/ 17 h 86"/>
                  <a:gd name="T14" fmla="*/ 6 w 87"/>
                  <a:gd name="T15" fmla="*/ 21 h 86"/>
                  <a:gd name="T16" fmla="*/ 41 w 87"/>
                  <a:gd name="T17" fmla="*/ 42 h 86"/>
                  <a:gd name="T18" fmla="*/ 0 w 87"/>
                  <a:gd name="T19" fmla="*/ 49 h 86"/>
                  <a:gd name="T20" fmla="*/ 2 w 87"/>
                  <a:gd name="T21" fmla="*/ 55 h 86"/>
                  <a:gd name="T22" fmla="*/ 41 w 87"/>
                  <a:gd name="T23" fmla="*/ 46 h 86"/>
                  <a:gd name="T24" fmla="*/ 18 w 87"/>
                  <a:gd name="T25" fmla="*/ 78 h 86"/>
                  <a:gd name="T26" fmla="*/ 22 w 87"/>
                  <a:gd name="T27" fmla="*/ 82 h 86"/>
                  <a:gd name="T28" fmla="*/ 43 w 87"/>
                  <a:gd name="T29" fmla="*/ 46 h 86"/>
                  <a:gd name="T30" fmla="*/ 50 w 87"/>
                  <a:gd name="T31" fmla="*/ 86 h 86"/>
                  <a:gd name="T32" fmla="*/ 56 w 87"/>
                  <a:gd name="T33" fmla="*/ 84 h 86"/>
                  <a:gd name="T34" fmla="*/ 45 w 87"/>
                  <a:gd name="T35" fmla="*/ 46 h 86"/>
                  <a:gd name="T36" fmla="*/ 79 w 87"/>
                  <a:gd name="T37" fmla="*/ 69 h 86"/>
                  <a:gd name="T38" fmla="*/ 83 w 87"/>
                  <a:gd name="T39" fmla="*/ 63 h 86"/>
                  <a:gd name="T40" fmla="*/ 47 w 87"/>
                  <a:gd name="T41" fmla="*/ 44 h 86"/>
                  <a:gd name="T42" fmla="*/ 87 w 87"/>
                  <a:gd name="T43" fmla="*/ 36 h 86"/>
                  <a:gd name="T44" fmla="*/ 85 w 87"/>
                  <a:gd name="T45" fmla="*/ 30 h 86"/>
                  <a:gd name="T46" fmla="*/ 47 w 87"/>
                  <a:gd name="T47" fmla="*/ 40 h 86"/>
                  <a:gd name="T48" fmla="*/ 70 w 87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70" y="7"/>
                    </a:moveTo>
                    <a:lnTo>
                      <a:pt x="64" y="3"/>
                    </a:lnTo>
                    <a:lnTo>
                      <a:pt x="45" y="38"/>
                    </a:lnTo>
                    <a:lnTo>
                      <a:pt x="37" y="0"/>
                    </a:lnTo>
                    <a:lnTo>
                      <a:pt x="31" y="0"/>
                    </a:lnTo>
                    <a:lnTo>
                      <a:pt x="43" y="40"/>
                    </a:lnTo>
                    <a:lnTo>
                      <a:pt x="8" y="17"/>
                    </a:lnTo>
                    <a:lnTo>
                      <a:pt x="6" y="21"/>
                    </a:lnTo>
                    <a:lnTo>
                      <a:pt x="41" y="42"/>
                    </a:lnTo>
                    <a:lnTo>
                      <a:pt x="0" y="49"/>
                    </a:lnTo>
                    <a:lnTo>
                      <a:pt x="2" y="55"/>
                    </a:lnTo>
                    <a:lnTo>
                      <a:pt x="41" y="46"/>
                    </a:lnTo>
                    <a:lnTo>
                      <a:pt x="18" y="78"/>
                    </a:lnTo>
                    <a:lnTo>
                      <a:pt x="22" y="82"/>
                    </a:lnTo>
                    <a:lnTo>
                      <a:pt x="43" y="46"/>
                    </a:lnTo>
                    <a:lnTo>
                      <a:pt x="50" y="86"/>
                    </a:lnTo>
                    <a:lnTo>
                      <a:pt x="56" y="84"/>
                    </a:lnTo>
                    <a:lnTo>
                      <a:pt x="45" y="46"/>
                    </a:lnTo>
                    <a:lnTo>
                      <a:pt x="79" y="69"/>
                    </a:lnTo>
                    <a:lnTo>
                      <a:pt x="83" y="63"/>
                    </a:lnTo>
                    <a:lnTo>
                      <a:pt x="47" y="44"/>
                    </a:lnTo>
                    <a:lnTo>
                      <a:pt x="87" y="36"/>
                    </a:lnTo>
                    <a:lnTo>
                      <a:pt x="85" y="30"/>
                    </a:lnTo>
                    <a:lnTo>
                      <a:pt x="47" y="40"/>
                    </a:lnTo>
                    <a:lnTo>
                      <a:pt x="7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8" name="Freeform 38"/>
              <p:cNvSpPr>
                <a:spLocks/>
              </p:cNvSpPr>
              <p:nvPr/>
            </p:nvSpPr>
            <p:spPr bwMode="auto">
              <a:xfrm>
                <a:off x="1905" y="2005"/>
                <a:ext cx="87" cy="86"/>
              </a:xfrm>
              <a:custGeom>
                <a:avLst/>
                <a:gdLst>
                  <a:gd name="T0" fmla="*/ 70 w 87"/>
                  <a:gd name="T1" fmla="*/ 7 h 86"/>
                  <a:gd name="T2" fmla="*/ 64 w 87"/>
                  <a:gd name="T3" fmla="*/ 3 h 86"/>
                  <a:gd name="T4" fmla="*/ 45 w 87"/>
                  <a:gd name="T5" fmla="*/ 38 h 86"/>
                  <a:gd name="T6" fmla="*/ 37 w 87"/>
                  <a:gd name="T7" fmla="*/ 0 h 86"/>
                  <a:gd name="T8" fmla="*/ 31 w 87"/>
                  <a:gd name="T9" fmla="*/ 0 h 86"/>
                  <a:gd name="T10" fmla="*/ 43 w 87"/>
                  <a:gd name="T11" fmla="*/ 40 h 86"/>
                  <a:gd name="T12" fmla="*/ 8 w 87"/>
                  <a:gd name="T13" fmla="*/ 17 h 86"/>
                  <a:gd name="T14" fmla="*/ 6 w 87"/>
                  <a:gd name="T15" fmla="*/ 21 h 86"/>
                  <a:gd name="T16" fmla="*/ 41 w 87"/>
                  <a:gd name="T17" fmla="*/ 42 h 86"/>
                  <a:gd name="T18" fmla="*/ 0 w 87"/>
                  <a:gd name="T19" fmla="*/ 49 h 86"/>
                  <a:gd name="T20" fmla="*/ 2 w 87"/>
                  <a:gd name="T21" fmla="*/ 55 h 86"/>
                  <a:gd name="T22" fmla="*/ 41 w 87"/>
                  <a:gd name="T23" fmla="*/ 46 h 86"/>
                  <a:gd name="T24" fmla="*/ 18 w 87"/>
                  <a:gd name="T25" fmla="*/ 78 h 86"/>
                  <a:gd name="T26" fmla="*/ 22 w 87"/>
                  <a:gd name="T27" fmla="*/ 82 h 86"/>
                  <a:gd name="T28" fmla="*/ 43 w 87"/>
                  <a:gd name="T29" fmla="*/ 46 h 86"/>
                  <a:gd name="T30" fmla="*/ 50 w 87"/>
                  <a:gd name="T31" fmla="*/ 86 h 86"/>
                  <a:gd name="T32" fmla="*/ 56 w 87"/>
                  <a:gd name="T33" fmla="*/ 84 h 86"/>
                  <a:gd name="T34" fmla="*/ 45 w 87"/>
                  <a:gd name="T35" fmla="*/ 46 h 86"/>
                  <a:gd name="T36" fmla="*/ 79 w 87"/>
                  <a:gd name="T37" fmla="*/ 69 h 86"/>
                  <a:gd name="T38" fmla="*/ 83 w 87"/>
                  <a:gd name="T39" fmla="*/ 63 h 86"/>
                  <a:gd name="T40" fmla="*/ 47 w 87"/>
                  <a:gd name="T41" fmla="*/ 44 h 86"/>
                  <a:gd name="T42" fmla="*/ 87 w 87"/>
                  <a:gd name="T43" fmla="*/ 36 h 86"/>
                  <a:gd name="T44" fmla="*/ 85 w 87"/>
                  <a:gd name="T45" fmla="*/ 30 h 86"/>
                  <a:gd name="T46" fmla="*/ 47 w 87"/>
                  <a:gd name="T47" fmla="*/ 40 h 86"/>
                  <a:gd name="T48" fmla="*/ 70 w 87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70" y="7"/>
                    </a:moveTo>
                    <a:lnTo>
                      <a:pt x="64" y="3"/>
                    </a:lnTo>
                    <a:lnTo>
                      <a:pt x="45" y="38"/>
                    </a:lnTo>
                    <a:lnTo>
                      <a:pt x="37" y="0"/>
                    </a:lnTo>
                    <a:lnTo>
                      <a:pt x="31" y="0"/>
                    </a:lnTo>
                    <a:lnTo>
                      <a:pt x="43" y="40"/>
                    </a:lnTo>
                    <a:lnTo>
                      <a:pt x="8" y="17"/>
                    </a:lnTo>
                    <a:lnTo>
                      <a:pt x="6" y="21"/>
                    </a:lnTo>
                    <a:lnTo>
                      <a:pt x="41" y="42"/>
                    </a:lnTo>
                    <a:lnTo>
                      <a:pt x="0" y="49"/>
                    </a:lnTo>
                    <a:lnTo>
                      <a:pt x="2" y="55"/>
                    </a:lnTo>
                    <a:lnTo>
                      <a:pt x="41" y="46"/>
                    </a:lnTo>
                    <a:lnTo>
                      <a:pt x="18" y="78"/>
                    </a:lnTo>
                    <a:lnTo>
                      <a:pt x="22" y="82"/>
                    </a:lnTo>
                    <a:lnTo>
                      <a:pt x="43" y="46"/>
                    </a:lnTo>
                    <a:lnTo>
                      <a:pt x="50" y="86"/>
                    </a:lnTo>
                    <a:lnTo>
                      <a:pt x="56" y="84"/>
                    </a:lnTo>
                    <a:lnTo>
                      <a:pt x="45" y="46"/>
                    </a:lnTo>
                    <a:lnTo>
                      <a:pt x="79" y="69"/>
                    </a:lnTo>
                    <a:lnTo>
                      <a:pt x="83" y="63"/>
                    </a:lnTo>
                    <a:lnTo>
                      <a:pt x="47" y="44"/>
                    </a:lnTo>
                    <a:lnTo>
                      <a:pt x="87" y="36"/>
                    </a:lnTo>
                    <a:lnTo>
                      <a:pt x="85" y="30"/>
                    </a:lnTo>
                    <a:lnTo>
                      <a:pt x="47" y="40"/>
                    </a:lnTo>
                    <a:lnTo>
                      <a:pt x="70" y="7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9" name="Freeform 39"/>
              <p:cNvSpPr>
                <a:spLocks/>
              </p:cNvSpPr>
              <p:nvPr/>
            </p:nvSpPr>
            <p:spPr bwMode="auto">
              <a:xfrm>
                <a:off x="1907" y="2152"/>
                <a:ext cx="85" cy="89"/>
              </a:xfrm>
              <a:custGeom>
                <a:avLst/>
                <a:gdLst>
                  <a:gd name="T0" fmla="*/ 68 w 85"/>
                  <a:gd name="T1" fmla="*/ 8 h 89"/>
                  <a:gd name="T2" fmla="*/ 64 w 85"/>
                  <a:gd name="T3" fmla="*/ 6 h 89"/>
                  <a:gd name="T4" fmla="*/ 43 w 85"/>
                  <a:gd name="T5" fmla="*/ 41 h 89"/>
                  <a:gd name="T6" fmla="*/ 35 w 85"/>
                  <a:gd name="T7" fmla="*/ 0 h 89"/>
                  <a:gd name="T8" fmla="*/ 29 w 85"/>
                  <a:gd name="T9" fmla="*/ 2 h 89"/>
                  <a:gd name="T10" fmla="*/ 41 w 85"/>
                  <a:gd name="T11" fmla="*/ 41 h 89"/>
                  <a:gd name="T12" fmla="*/ 8 w 85"/>
                  <a:gd name="T13" fmla="*/ 20 h 89"/>
                  <a:gd name="T14" fmla="*/ 4 w 85"/>
                  <a:gd name="T15" fmla="*/ 23 h 89"/>
                  <a:gd name="T16" fmla="*/ 39 w 85"/>
                  <a:gd name="T17" fmla="*/ 44 h 89"/>
                  <a:gd name="T18" fmla="*/ 0 w 85"/>
                  <a:gd name="T19" fmla="*/ 52 h 89"/>
                  <a:gd name="T20" fmla="*/ 0 w 85"/>
                  <a:gd name="T21" fmla="*/ 58 h 89"/>
                  <a:gd name="T22" fmla="*/ 39 w 85"/>
                  <a:gd name="T23" fmla="*/ 46 h 89"/>
                  <a:gd name="T24" fmla="*/ 16 w 85"/>
                  <a:gd name="T25" fmla="*/ 81 h 89"/>
                  <a:gd name="T26" fmla="*/ 21 w 85"/>
                  <a:gd name="T27" fmla="*/ 83 h 89"/>
                  <a:gd name="T28" fmla="*/ 41 w 85"/>
                  <a:gd name="T29" fmla="*/ 48 h 89"/>
                  <a:gd name="T30" fmla="*/ 50 w 85"/>
                  <a:gd name="T31" fmla="*/ 89 h 89"/>
                  <a:gd name="T32" fmla="*/ 54 w 85"/>
                  <a:gd name="T33" fmla="*/ 87 h 89"/>
                  <a:gd name="T34" fmla="*/ 45 w 85"/>
                  <a:gd name="T35" fmla="*/ 48 h 89"/>
                  <a:gd name="T36" fmla="*/ 77 w 85"/>
                  <a:gd name="T37" fmla="*/ 69 h 89"/>
                  <a:gd name="T38" fmla="*/ 81 w 85"/>
                  <a:gd name="T39" fmla="*/ 66 h 89"/>
                  <a:gd name="T40" fmla="*/ 46 w 85"/>
                  <a:gd name="T41" fmla="*/ 44 h 89"/>
                  <a:gd name="T42" fmla="*/ 85 w 85"/>
                  <a:gd name="T43" fmla="*/ 39 h 89"/>
                  <a:gd name="T44" fmla="*/ 85 w 85"/>
                  <a:gd name="T45" fmla="*/ 33 h 89"/>
                  <a:gd name="T46" fmla="*/ 45 w 85"/>
                  <a:gd name="T47" fmla="*/ 43 h 89"/>
                  <a:gd name="T48" fmla="*/ 68 w 85"/>
                  <a:gd name="T49" fmla="*/ 8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9">
                    <a:moveTo>
                      <a:pt x="68" y="8"/>
                    </a:moveTo>
                    <a:lnTo>
                      <a:pt x="64" y="6"/>
                    </a:lnTo>
                    <a:lnTo>
                      <a:pt x="43" y="41"/>
                    </a:lnTo>
                    <a:lnTo>
                      <a:pt x="35" y="0"/>
                    </a:lnTo>
                    <a:lnTo>
                      <a:pt x="29" y="2"/>
                    </a:lnTo>
                    <a:lnTo>
                      <a:pt x="41" y="41"/>
                    </a:lnTo>
                    <a:lnTo>
                      <a:pt x="8" y="20"/>
                    </a:lnTo>
                    <a:lnTo>
                      <a:pt x="4" y="23"/>
                    </a:lnTo>
                    <a:lnTo>
                      <a:pt x="39" y="44"/>
                    </a:lnTo>
                    <a:lnTo>
                      <a:pt x="0" y="52"/>
                    </a:lnTo>
                    <a:lnTo>
                      <a:pt x="0" y="58"/>
                    </a:lnTo>
                    <a:lnTo>
                      <a:pt x="39" y="46"/>
                    </a:lnTo>
                    <a:lnTo>
                      <a:pt x="16" y="81"/>
                    </a:lnTo>
                    <a:lnTo>
                      <a:pt x="21" y="83"/>
                    </a:lnTo>
                    <a:lnTo>
                      <a:pt x="41" y="48"/>
                    </a:lnTo>
                    <a:lnTo>
                      <a:pt x="50" y="89"/>
                    </a:lnTo>
                    <a:lnTo>
                      <a:pt x="54" y="87"/>
                    </a:lnTo>
                    <a:lnTo>
                      <a:pt x="45" y="48"/>
                    </a:lnTo>
                    <a:lnTo>
                      <a:pt x="77" y="69"/>
                    </a:lnTo>
                    <a:lnTo>
                      <a:pt x="81" y="66"/>
                    </a:lnTo>
                    <a:lnTo>
                      <a:pt x="46" y="44"/>
                    </a:lnTo>
                    <a:lnTo>
                      <a:pt x="85" y="39"/>
                    </a:lnTo>
                    <a:lnTo>
                      <a:pt x="85" y="33"/>
                    </a:lnTo>
                    <a:lnTo>
                      <a:pt x="45" y="43"/>
                    </a:lnTo>
                    <a:lnTo>
                      <a:pt x="68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0" name="Freeform 40"/>
              <p:cNvSpPr>
                <a:spLocks/>
              </p:cNvSpPr>
              <p:nvPr/>
            </p:nvSpPr>
            <p:spPr bwMode="auto">
              <a:xfrm>
                <a:off x="1907" y="2152"/>
                <a:ext cx="85" cy="89"/>
              </a:xfrm>
              <a:custGeom>
                <a:avLst/>
                <a:gdLst>
                  <a:gd name="T0" fmla="*/ 68 w 85"/>
                  <a:gd name="T1" fmla="*/ 8 h 89"/>
                  <a:gd name="T2" fmla="*/ 64 w 85"/>
                  <a:gd name="T3" fmla="*/ 6 h 89"/>
                  <a:gd name="T4" fmla="*/ 43 w 85"/>
                  <a:gd name="T5" fmla="*/ 41 h 89"/>
                  <a:gd name="T6" fmla="*/ 35 w 85"/>
                  <a:gd name="T7" fmla="*/ 0 h 89"/>
                  <a:gd name="T8" fmla="*/ 29 w 85"/>
                  <a:gd name="T9" fmla="*/ 2 h 89"/>
                  <a:gd name="T10" fmla="*/ 41 w 85"/>
                  <a:gd name="T11" fmla="*/ 41 h 89"/>
                  <a:gd name="T12" fmla="*/ 8 w 85"/>
                  <a:gd name="T13" fmla="*/ 20 h 89"/>
                  <a:gd name="T14" fmla="*/ 4 w 85"/>
                  <a:gd name="T15" fmla="*/ 23 h 89"/>
                  <a:gd name="T16" fmla="*/ 39 w 85"/>
                  <a:gd name="T17" fmla="*/ 44 h 89"/>
                  <a:gd name="T18" fmla="*/ 0 w 85"/>
                  <a:gd name="T19" fmla="*/ 52 h 89"/>
                  <a:gd name="T20" fmla="*/ 0 w 85"/>
                  <a:gd name="T21" fmla="*/ 58 h 89"/>
                  <a:gd name="T22" fmla="*/ 39 w 85"/>
                  <a:gd name="T23" fmla="*/ 46 h 89"/>
                  <a:gd name="T24" fmla="*/ 16 w 85"/>
                  <a:gd name="T25" fmla="*/ 81 h 89"/>
                  <a:gd name="T26" fmla="*/ 21 w 85"/>
                  <a:gd name="T27" fmla="*/ 83 h 89"/>
                  <a:gd name="T28" fmla="*/ 41 w 85"/>
                  <a:gd name="T29" fmla="*/ 48 h 89"/>
                  <a:gd name="T30" fmla="*/ 50 w 85"/>
                  <a:gd name="T31" fmla="*/ 89 h 89"/>
                  <a:gd name="T32" fmla="*/ 54 w 85"/>
                  <a:gd name="T33" fmla="*/ 87 h 89"/>
                  <a:gd name="T34" fmla="*/ 45 w 85"/>
                  <a:gd name="T35" fmla="*/ 48 h 89"/>
                  <a:gd name="T36" fmla="*/ 77 w 85"/>
                  <a:gd name="T37" fmla="*/ 69 h 89"/>
                  <a:gd name="T38" fmla="*/ 81 w 85"/>
                  <a:gd name="T39" fmla="*/ 66 h 89"/>
                  <a:gd name="T40" fmla="*/ 46 w 85"/>
                  <a:gd name="T41" fmla="*/ 44 h 89"/>
                  <a:gd name="T42" fmla="*/ 85 w 85"/>
                  <a:gd name="T43" fmla="*/ 39 h 89"/>
                  <a:gd name="T44" fmla="*/ 85 w 85"/>
                  <a:gd name="T45" fmla="*/ 33 h 89"/>
                  <a:gd name="T46" fmla="*/ 45 w 85"/>
                  <a:gd name="T47" fmla="*/ 43 h 89"/>
                  <a:gd name="T48" fmla="*/ 68 w 85"/>
                  <a:gd name="T49" fmla="*/ 8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9">
                    <a:moveTo>
                      <a:pt x="68" y="8"/>
                    </a:moveTo>
                    <a:lnTo>
                      <a:pt x="64" y="6"/>
                    </a:lnTo>
                    <a:lnTo>
                      <a:pt x="43" y="41"/>
                    </a:lnTo>
                    <a:lnTo>
                      <a:pt x="35" y="0"/>
                    </a:lnTo>
                    <a:lnTo>
                      <a:pt x="29" y="2"/>
                    </a:lnTo>
                    <a:lnTo>
                      <a:pt x="41" y="41"/>
                    </a:lnTo>
                    <a:lnTo>
                      <a:pt x="8" y="20"/>
                    </a:lnTo>
                    <a:lnTo>
                      <a:pt x="4" y="23"/>
                    </a:lnTo>
                    <a:lnTo>
                      <a:pt x="39" y="44"/>
                    </a:lnTo>
                    <a:lnTo>
                      <a:pt x="0" y="52"/>
                    </a:lnTo>
                    <a:lnTo>
                      <a:pt x="0" y="58"/>
                    </a:lnTo>
                    <a:lnTo>
                      <a:pt x="39" y="46"/>
                    </a:lnTo>
                    <a:lnTo>
                      <a:pt x="16" y="81"/>
                    </a:lnTo>
                    <a:lnTo>
                      <a:pt x="21" y="83"/>
                    </a:lnTo>
                    <a:lnTo>
                      <a:pt x="41" y="48"/>
                    </a:lnTo>
                    <a:lnTo>
                      <a:pt x="50" y="89"/>
                    </a:lnTo>
                    <a:lnTo>
                      <a:pt x="54" y="87"/>
                    </a:lnTo>
                    <a:lnTo>
                      <a:pt x="45" y="48"/>
                    </a:lnTo>
                    <a:lnTo>
                      <a:pt x="77" y="69"/>
                    </a:lnTo>
                    <a:lnTo>
                      <a:pt x="81" y="66"/>
                    </a:lnTo>
                    <a:lnTo>
                      <a:pt x="46" y="44"/>
                    </a:lnTo>
                    <a:lnTo>
                      <a:pt x="85" y="39"/>
                    </a:lnTo>
                    <a:lnTo>
                      <a:pt x="85" y="33"/>
                    </a:lnTo>
                    <a:lnTo>
                      <a:pt x="45" y="43"/>
                    </a:lnTo>
                    <a:lnTo>
                      <a:pt x="68" y="8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1" name="Freeform 41"/>
              <p:cNvSpPr>
                <a:spLocks/>
              </p:cNvSpPr>
              <p:nvPr/>
            </p:nvSpPr>
            <p:spPr bwMode="auto">
              <a:xfrm>
                <a:off x="1827" y="2208"/>
                <a:ext cx="84" cy="86"/>
              </a:xfrm>
              <a:custGeom>
                <a:avLst/>
                <a:gdLst>
                  <a:gd name="T0" fmla="*/ 67 w 84"/>
                  <a:gd name="T1" fmla="*/ 8 h 86"/>
                  <a:gd name="T2" fmla="*/ 63 w 84"/>
                  <a:gd name="T3" fmla="*/ 4 h 86"/>
                  <a:gd name="T4" fmla="*/ 42 w 84"/>
                  <a:gd name="T5" fmla="*/ 40 h 86"/>
                  <a:gd name="T6" fmla="*/ 34 w 84"/>
                  <a:gd name="T7" fmla="*/ 0 h 86"/>
                  <a:gd name="T8" fmla="*/ 29 w 84"/>
                  <a:gd name="T9" fmla="*/ 2 h 86"/>
                  <a:gd name="T10" fmla="*/ 40 w 84"/>
                  <a:gd name="T11" fmla="*/ 40 h 86"/>
                  <a:gd name="T12" fmla="*/ 7 w 84"/>
                  <a:gd name="T13" fmla="*/ 17 h 86"/>
                  <a:gd name="T14" fmla="*/ 4 w 84"/>
                  <a:gd name="T15" fmla="*/ 23 h 86"/>
                  <a:gd name="T16" fmla="*/ 38 w 84"/>
                  <a:gd name="T17" fmla="*/ 42 h 86"/>
                  <a:gd name="T18" fmla="*/ 0 w 84"/>
                  <a:gd name="T19" fmla="*/ 50 h 86"/>
                  <a:gd name="T20" fmla="*/ 0 w 84"/>
                  <a:gd name="T21" fmla="*/ 56 h 86"/>
                  <a:gd name="T22" fmla="*/ 38 w 84"/>
                  <a:gd name="T23" fmla="*/ 46 h 86"/>
                  <a:gd name="T24" fmla="*/ 17 w 84"/>
                  <a:gd name="T25" fmla="*/ 79 h 86"/>
                  <a:gd name="T26" fmla="*/ 21 w 84"/>
                  <a:gd name="T27" fmla="*/ 82 h 86"/>
                  <a:gd name="T28" fmla="*/ 42 w 84"/>
                  <a:gd name="T29" fmla="*/ 48 h 86"/>
                  <a:gd name="T30" fmla="*/ 50 w 84"/>
                  <a:gd name="T31" fmla="*/ 86 h 86"/>
                  <a:gd name="T32" fmla="*/ 54 w 84"/>
                  <a:gd name="T33" fmla="*/ 84 h 86"/>
                  <a:gd name="T34" fmla="*/ 44 w 84"/>
                  <a:gd name="T35" fmla="*/ 46 h 86"/>
                  <a:gd name="T36" fmla="*/ 78 w 84"/>
                  <a:gd name="T37" fmla="*/ 69 h 86"/>
                  <a:gd name="T38" fmla="*/ 80 w 84"/>
                  <a:gd name="T39" fmla="*/ 63 h 86"/>
                  <a:gd name="T40" fmla="*/ 46 w 84"/>
                  <a:gd name="T41" fmla="*/ 44 h 86"/>
                  <a:gd name="T42" fmla="*/ 84 w 84"/>
                  <a:gd name="T43" fmla="*/ 36 h 86"/>
                  <a:gd name="T44" fmla="*/ 84 w 84"/>
                  <a:gd name="T45" fmla="*/ 31 h 86"/>
                  <a:gd name="T46" fmla="*/ 46 w 84"/>
                  <a:gd name="T47" fmla="*/ 40 h 86"/>
                  <a:gd name="T48" fmla="*/ 67 w 84"/>
                  <a:gd name="T49" fmla="*/ 8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67" y="8"/>
                    </a:moveTo>
                    <a:lnTo>
                      <a:pt x="63" y="4"/>
                    </a:lnTo>
                    <a:lnTo>
                      <a:pt x="42" y="40"/>
                    </a:lnTo>
                    <a:lnTo>
                      <a:pt x="34" y="0"/>
                    </a:lnTo>
                    <a:lnTo>
                      <a:pt x="29" y="2"/>
                    </a:lnTo>
                    <a:lnTo>
                      <a:pt x="40" y="40"/>
                    </a:lnTo>
                    <a:lnTo>
                      <a:pt x="7" y="17"/>
                    </a:lnTo>
                    <a:lnTo>
                      <a:pt x="4" y="23"/>
                    </a:lnTo>
                    <a:lnTo>
                      <a:pt x="38" y="42"/>
                    </a:lnTo>
                    <a:lnTo>
                      <a:pt x="0" y="50"/>
                    </a:lnTo>
                    <a:lnTo>
                      <a:pt x="0" y="56"/>
                    </a:lnTo>
                    <a:lnTo>
                      <a:pt x="38" y="46"/>
                    </a:lnTo>
                    <a:lnTo>
                      <a:pt x="17" y="79"/>
                    </a:lnTo>
                    <a:lnTo>
                      <a:pt x="21" y="82"/>
                    </a:lnTo>
                    <a:lnTo>
                      <a:pt x="42" y="48"/>
                    </a:lnTo>
                    <a:lnTo>
                      <a:pt x="50" y="86"/>
                    </a:lnTo>
                    <a:lnTo>
                      <a:pt x="54" y="84"/>
                    </a:lnTo>
                    <a:lnTo>
                      <a:pt x="44" y="46"/>
                    </a:lnTo>
                    <a:lnTo>
                      <a:pt x="78" y="69"/>
                    </a:lnTo>
                    <a:lnTo>
                      <a:pt x="80" y="63"/>
                    </a:lnTo>
                    <a:lnTo>
                      <a:pt x="46" y="44"/>
                    </a:lnTo>
                    <a:lnTo>
                      <a:pt x="84" y="36"/>
                    </a:lnTo>
                    <a:lnTo>
                      <a:pt x="84" y="31"/>
                    </a:lnTo>
                    <a:lnTo>
                      <a:pt x="46" y="40"/>
                    </a:lnTo>
                    <a:lnTo>
                      <a:pt x="67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2" name="Freeform 42"/>
              <p:cNvSpPr>
                <a:spLocks/>
              </p:cNvSpPr>
              <p:nvPr/>
            </p:nvSpPr>
            <p:spPr bwMode="auto">
              <a:xfrm>
                <a:off x="1827" y="2208"/>
                <a:ext cx="84" cy="86"/>
              </a:xfrm>
              <a:custGeom>
                <a:avLst/>
                <a:gdLst>
                  <a:gd name="T0" fmla="*/ 67 w 84"/>
                  <a:gd name="T1" fmla="*/ 8 h 86"/>
                  <a:gd name="T2" fmla="*/ 63 w 84"/>
                  <a:gd name="T3" fmla="*/ 4 h 86"/>
                  <a:gd name="T4" fmla="*/ 42 w 84"/>
                  <a:gd name="T5" fmla="*/ 40 h 86"/>
                  <a:gd name="T6" fmla="*/ 34 w 84"/>
                  <a:gd name="T7" fmla="*/ 0 h 86"/>
                  <a:gd name="T8" fmla="*/ 29 w 84"/>
                  <a:gd name="T9" fmla="*/ 2 h 86"/>
                  <a:gd name="T10" fmla="*/ 40 w 84"/>
                  <a:gd name="T11" fmla="*/ 40 h 86"/>
                  <a:gd name="T12" fmla="*/ 7 w 84"/>
                  <a:gd name="T13" fmla="*/ 17 h 86"/>
                  <a:gd name="T14" fmla="*/ 4 w 84"/>
                  <a:gd name="T15" fmla="*/ 23 h 86"/>
                  <a:gd name="T16" fmla="*/ 38 w 84"/>
                  <a:gd name="T17" fmla="*/ 42 h 86"/>
                  <a:gd name="T18" fmla="*/ 0 w 84"/>
                  <a:gd name="T19" fmla="*/ 50 h 86"/>
                  <a:gd name="T20" fmla="*/ 0 w 84"/>
                  <a:gd name="T21" fmla="*/ 56 h 86"/>
                  <a:gd name="T22" fmla="*/ 38 w 84"/>
                  <a:gd name="T23" fmla="*/ 46 h 86"/>
                  <a:gd name="T24" fmla="*/ 17 w 84"/>
                  <a:gd name="T25" fmla="*/ 79 h 86"/>
                  <a:gd name="T26" fmla="*/ 21 w 84"/>
                  <a:gd name="T27" fmla="*/ 82 h 86"/>
                  <a:gd name="T28" fmla="*/ 42 w 84"/>
                  <a:gd name="T29" fmla="*/ 48 h 86"/>
                  <a:gd name="T30" fmla="*/ 50 w 84"/>
                  <a:gd name="T31" fmla="*/ 86 h 86"/>
                  <a:gd name="T32" fmla="*/ 54 w 84"/>
                  <a:gd name="T33" fmla="*/ 84 h 86"/>
                  <a:gd name="T34" fmla="*/ 44 w 84"/>
                  <a:gd name="T35" fmla="*/ 46 h 86"/>
                  <a:gd name="T36" fmla="*/ 78 w 84"/>
                  <a:gd name="T37" fmla="*/ 69 h 86"/>
                  <a:gd name="T38" fmla="*/ 80 w 84"/>
                  <a:gd name="T39" fmla="*/ 63 h 86"/>
                  <a:gd name="T40" fmla="*/ 46 w 84"/>
                  <a:gd name="T41" fmla="*/ 44 h 86"/>
                  <a:gd name="T42" fmla="*/ 84 w 84"/>
                  <a:gd name="T43" fmla="*/ 36 h 86"/>
                  <a:gd name="T44" fmla="*/ 84 w 84"/>
                  <a:gd name="T45" fmla="*/ 31 h 86"/>
                  <a:gd name="T46" fmla="*/ 46 w 84"/>
                  <a:gd name="T47" fmla="*/ 40 h 86"/>
                  <a:gd name="T48" fmla="*/ 67 w 84"/>
                  <a:gd name="T49" fmla="*/ 8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67" y="8"/>
                    </a:moveTo>
                    <a:lnTo>
                      <a:pt x="63" y="4"/>
                    </a:lnTo>
                    <a:lnTo>
                      <a:pt x="42" y="40"/>
                    </a:lnTo>
                    <a:lnTo>
                      <a:pt x="34" y="0"/>
                    </a:lnTo>
                    <a:lnTo>
                      <a:pt x="29" y="2"/>
                    </a:lnTo>
                    <a:lnTo>
                      <a:pt x="40" y="40"/>
                    </a:lnTo>
                    <a:lnTo>
                      <a:pt x="7" y="17"/>
                    </a:lnTo>
                    <a:lnTo>
                      <a:pt x="4" y="23"/>
                    </a:lnTo>
                    <a:lnTo>
                      <a:pt x="38" y="42"/>
                    </a:lnTo>
                    <a:lnTo>
                      <a:pt x="0" y="50"/>
                    </a:lnTo>
                    <a:lnTo>
                      <a:pt x="0" y="56"/>
                    </a:lnTo>
                    <a:lnTo>
                      <a:pt x="38" y="46"/>
                    </a:lnTo>
                    <a:lnTo>
                      <a:pt x="17" y="79"/>
                    </a:lnTo>
                    <a:lnTo>
                      <a:pt x="21" y="82"/>
                    </a:lnTo>
                    <a:lnTo>
                      <a:pt x="42" y="48"/>
                    </a:lnTo>
                    <a:lnTo>
                      <a:pt x="50" y="86"/>
                    </a:lnTo>
                    <a:lnTo>
                      <a:pt x="54" y="84"/>
                    </a:lnTo>
                    <a:lnTo>
                      <a:pt x="44" y="46"/>
                    </a:lnTo>
                    <a:lnTo>
                      <a:pt x="78" y="69"/>
                    </a:lnTo>
                    <a:lnTo>
                      <a:pt x="80" y="63"/>
                    </a:lnTo>
                    <a:lnTo>
                      <a:pt x="46" y="44"/>
                    </a:lnTo>
                    <a:lnTo>
                      <a:pt x="84" y="36"/>
                    </a:lnTo>
                    <a:lnTo>
                      <a:pt x="84" y="31"/>
                    </a:lnTo>
                    <a:lnTo>
                      <a:pt x="46" y="40"/>
                    </a:lnTo>
                    <a:lnTo>
                      <a:pt x="67" y="8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3" name="Freeform 43"/>
              <p:cNvSpPr>
                <a:spLocks/>
              </p:cNvSpPr>
              <p:nvPr/>
            </p:nvSpPr>
            <p:spPr bwMode="auto">
              <a:xfrm>
                <a:off x="1838" y="2003"/>
                <a:ext cx="87" cy="86"/>
              </a:xfrm>
              <a:custGeom>
                <a:avLst/>
                <a:gdLst>
                  <a:gd name="T0" fmla="*/ 69 w 87"/>
                  <a:gd name="T1" fmla="*/ 7 h 86"/>
                  <a:gd name="T2" fmla="*/ 66 w 87"/>
                  <a:gd name="T3" fmla="*/ 4 h 86"/>
                  <a:gd name="T4" fmla="*/ 44 w 87"/>
                  <a:gd name="T5" fmla="*/ 40 h 86"/>
                  <a:gd name="T6" fmla="*/ 37 w 87"/>
                  <a:gd name="T7" fmla="*/ 0 h 86"/>
                  <a:gd name="T8" fmla="*/ 31 w 87"/>
                  <a:gd name="T9" fmla="*/ 2 h 86"/>
                  <a:gd name="T10" fmla="*/ 43 w 87"/>
                  <a:gd name="T11" fmla="*/ 40 h 86"/>
                  <a:gd name="T12" fmla="*/ 8 w 87"/>
                  <a:gd name="T13" fmla="*/ 17 h 86"/>
                  <a:gd name="T14" fmla="*/ 6 w 87"/>
                  <a:gd name="T15" fmla="*/ 23 h 86"/>
                  <a:gd name="T16" fmla="*/ 41 w 87"/>
                  <a:gd name="T17" fmla="*/ 42 h 86"/>
                  <a:gd name="T18" fmla="*/ 0 w 87"/>
                  <a:gd name="T19" fmla="*/ 51 h 86"/>
                  <a:gd name="T20" fmla="*/ 2 w 87"/>
                  <a:gd name="T21" fmla="*/ 57 h 86"/>
                  <a:gd name="T22" fmla="*/ 41 w 87"/>
                  <a:gd name="T23" fmla="*/ 46 h 86"/>
                  <a:gd name="T24" fmla="*/ 18 w 87"/>
                  <a:gd name="T25" fmla="*/ 78 h 86"/>
                  <a:gd name="T26" fmla="*/ 23 w 87"/>
                  <a:gd name="T27" fmla="*/ 82 h 86"/>
                  <a:gd name="T28" fmla="*/ 43 w 87"/>
                  <a:gd name="T29" fmla="*/ 48 h 86"/>
                  <a:gd name="T30" fmla="*/ 50 w 87"/>
                  <a:gd name="T31" fmla="*/ 86 h 86"/>
                  <a:gd name="T32" fmla="*/ 56 w 87"/>
                  <a:gd name="T33" fmla="*/ 86 h 86"/>
                  <a:gd name="T34" fmla="*/ 46 w 87"/>
                  <a:gd name="T35" fmla="*/ 46 h 86"/>
                  <a:gd name="T36" fmla="*/ 79 w 87"/>
                  <a:gd name="T37" fmla="*/ 69 h 86"/>
                  <a:gd name="T38" fmla="*/ 83 w 87"/>
                  <a:gd name="T39" fmla="*/ 63 h 86"/>
                  <a:gd name="T40" fmla="*/ 48 w 87"/>
                  <a:gd name="T41" fmla="*/ 44 h 86"/>
                  <a:gd name="T42" fmla="*/ 87 w 87"/>
                  <a:gd name="T43" fmla="*/ 36 h 86"/>
                  <a:gd name="T44" fmla="*/ 85 w 87"/>
                  <a:gd name="T45" fmla="*/ 30 h 86"/>
                  <a:gd name="T46" fmla="*/ 46 w 87"/>
                  <a:gd name="T47" fmla="*/ 40 h 86"/>
                  <a:gd name="T48" fmla="*/ 69 w 87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69" y="7"/>
                    </a:moveTo>
                    <a:lnTo>
                      <a:pt x="66" y="4"/>
                    </a:lnTo>
                    <a:lnTo>
                      <a:pt x="44" y="4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3" y="40"/>
                    </a:lnTo>
                    <a:lnTo>
                      <a:pt x="8" y="17"/>
                    </a:lnTo>
                    <a:lnTo>
                      <a:pt x="6" y="23"/>
                    </a:lnTo>
                    <a:lnTo>
                      <a:pt x="41" y="42"/>
                    </a:lnTo>
                    <a:lnTo>
                      <a:pt x="0" y="51"/>
                    </a:lnTo>
                    <a:lnTo>
                      <a:pt x="2" y="57"/>
                    </a:lnTo>
                    <a:lnTo>
                      <a:pt x="41" y="46"/>
                    </a:lnTo>
                    <a:lnTo>
                      <a:pt x="18" y="78"/>
                    </a:lnTo>
                    <a:lnTo>
                      <a:pt x="23" y="82"/>
                    </a:lnTo>
                    <a:lnTo>
                      <a:pt x="43" y="48"/>
                    </a:lnTo>
                    <a:lnTo>
                      <a:pt x="50" y="86"/>
                    </a:lnTo>
                    <a:lnTo>
                      <a:pt x="56" y="86"/>
                    </a:lnTo>
                    <a:lnTo>
                      <a:pt x="46" y="46"/>
                    </a:lnTo>
                    <a:lnTo>
                      <a:pt x="79" y="69"/>
                    </a:lnTo>
                    <a:lnTo>
                      <a:pt x="83" y="63"/>
                    </a:lnTo>
                    <a:lnTo>
                      <a:pt x="48" y="44"/>
                    </a:lnTo>
                    <a:lnTo>
                      <a:pt x="87" y="36"/>
                    </a:lnTo>
                    <a:lnTo>
                      <a:pt x="85" y="30"/>
                    </a:lnTo>
                    <a:lnTo>
                      <a:pt x="46" y="40"/>
                    </a:lnTo>
                    <a:lnTo>
                      <a:pt x="69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4" name="Freeform 44"/>
              <p:cNvSpPr>
                <a:spLocks/>
              </p:cNvSpPr>
              <p:nvPr/>
            </p:nvSpPr>
            <p:spPr bwMode="auto">
              <a:xfrm>
                <a:off x="1838" y="2003"/>
                <a:ext cx="87" cy="86"/>
              </a:xfrm>
              <a:custGeom>
                <a:avLst/>
                <a:gdLst>
                  <a:gd name="T0" fmla="*/ 69 w 87"/>
                  <a:gd name="T1" fmla="*/ 7 h 86"/>
                  <a:gd name="T2" fmla="*/ 66 w 87"/>
                  <a:gd name="T3" fmla="*/ 4 h 86"/>
                  <a:gd name="T4" fmla="*/ 44 w 87"/>
                  <a:gd name="T5" fmla="*/ 40 h 86"/>
                  <a:gd name="T6" fmla="*/ 37 w 87"/>
                  <a:gd name="T7" fmla="*/ 0 h 86"/>
                  <a:gd name="T8" fmla="*/ 31 w 87"/>
                  <a:gd name="T9" fmla="*/ 2 h 86"/>
                  <a:gd name="T10" fmla="*/ 43 w 87"/>
                  <a:gd name="T11" fmla="*/ 40 h 86"/>
                  <a:gd name="T12" fmla="*/ 8 w 87"/>
                  <a:gd name="T13" fmla="*/ 17 h 86"/>
                  <a:gd name="T14" fmla="*/ 6 w 87"/>
                  <a:gd name="T15" fmla="*/ 23 h 86"/>
                  <a:gd name="T16" fmla="*/ 41 w 87"/>
                  <a:gd name="T17" fmla="*/ 42 h 86"/>
                  <a:gd name="T18" fmla="*/ 0 w 87"/>
                  <a:gd name="T19" fmla="*/ 51 h 86"/>
                  <a:gd name="T20" fmla="*/ 2 w 87"/>
                  <a:gd name="T21" fmla="*/ 57 h 86"/>
                  <a:gd name="T22" fmla="*/ 41 w 87"/>
                  <a:gd name="T23" fmla="*/ 46 h 86"/>
                  <a:gd name="T24" fmla="*/ 18 w 87"/>
                  <a:gd name="T25" fmla="*/ 78 h 86"/>
                  <a:gd name="T26" fmla="*/ 23 w 87"/>
                  <a:gd name="T27" fmla="*/ 82 h 86"/>
                  <a:gd name="T28" fmla="*/ 43 w 87"/>
                  <a:gd name="T29" fmla="*/ 48 h 86"/>
                  <a:gd name="T30" fmla="*/ 50 w 87"/>
                  <a:gd name="T31" fmla="*/ 86 h 86"/>
                  <a:gd name="T32" fmla="*/ 56 w 87"/>
                  <a:gd name="T33" fmla="*/ 86 h 86"/>
                  <a:gd name="T34" fmla="*/ 46 w 87"/>
                  <a:gd name="T35" fmla="*/ 46 h 86"/>
                  <a:gd name="T36" fmla="*/ 79 w 87"/>
                  <a:gd name="T37" fmla="*/ 69 h 86"/>
                  <a:gd name="T38" fmla="*/ 83 w 87"/>
                  <a:gd name="T39" fmla="*/ 63 h 86"/>
                  <a:gd name="T40" fmla="*/ 48 w 87"/>
                  <a:gd name="T41" fmla="*/ 44 h 86"/>
                  <a:gd name="T42" fmla="*/ 87 w 87"/>
                  <a:gd name="T43" fmla="*/ 36 h 86"/>
                  <a:gd name="T44" fmla="*/ 85 w 87"/>
                  <a:gd name="T45" fmla="*/ 30 h 86"/>
                  <a:gd name="T46" fmla="*/ 46 w 87"/>
                  <a:gd name="T47" fmla="*/ 40 h 86"/>
                  <a:gd name="T48" fmla="*/ 69 w 87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69" y="7"/>
                    </a:moveTo>
                    <a:lnTo>
                      <a:pt x="66" y="4"/>
                    </a:lnTo>
                    <a:lnTo>
                      <a:pt x="44" y="4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3" y="40"/>
                    </a:lnTo>
                    <a:lnTo>
                      <a:pt x="8" y="17"/>
                    </a:lnTo>
                    <a:lnTo>
                      <a:pt x="6" y="23"/>
                    </a:lnTo>
                    <a:lnTo>
                      <a:pt x="41" y="42"/>
                    </a:lnTo>
                    <a:lnTo>
                      <a:pt x="0" y="51"/>
                    </a:lnTo>
                    <a:lnTo>
                      <a:pt x="2" y="57"/>
                    </a:lnTo>
                    <a:lnTo>
                      <a:pt x="41" y="46"/>
                    </a:lnTo>
                    <a:lnTo>
                      <a:pt x="18" y="78"/>
                    </a:lnTo>
                    <a:lnTo>
                      <a:pt x="23" y="82"/>
                    </a:lnTo>
                    <a:lnTo>
                      <a:pt x="43" y="48"/>
                    </a:lnTo>
                    <a:lnTo>
                      <a:pt x="50" y="86"/>
                    </a:lnTo>
                    <a:lnTo>
                      <a:pt x="56" y="86"/>
                    </a:lnTo>
                    <a:lnTo>
                      <a:pt x="46" y="46"/>
                    </a:lnTo>
                    <a:lnTo>
                      <a:pt x="79" y="69"/>
                    </a:lnTo>
                    <a:lnTo>
                      <a:pt x="83" y="63"/>
                    </a:lnTo>
                    <a:lnTo>
                      <a:pt x="48" y="44"/>
                    </a:lnTo>
                    <a:lnTo>
                      <a:pt x="87" y="36"/>
                    </a:lnTo>
                    <a:lnTo>
                      <a:pt x="85" y="30"/>
                    </a:lnTo>
                    <a:lnTo>
                      <a:pt x="46" y="40"/>
                    </a:lnTo>
                    <a:lnTo>
                      <a:pt x="69" y="7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5" name="Freeform 45"/>
              <p:cNvSpPr>
                <a:spLocks/>
              </p:cNvSpPr>
              <p:nvPr/>
            </p:nvSpPr>
            <p:spPr bwMode="auto">
              <a:xfrm>
                <a:off x="1685" y="2241"/>
                <a:ext cx="86" cy="86"/>
              </a:xfrm>
              <a:custGeom>
                <a:avLst/>
                <a:gdLst>
                  <a:gd name="T0" fmla="*/ 69 w 86"/>
                  <a:gd name="T1" fmla="*/ 7 h 86"/>
                  <a:gd name="T2" fmla="*/ 63 w 86"/>
                  <a:gd name="T3" fmla="*/ 3 h 86"/>
                  <a:gd name="T4" fmla="*/ 44 w 86"/>
                  <a:gd name="T5" fmla="*/ 38 h 86"/>
                  <a:gd name="T6" fmla="*/ 36 w 86"/>
                  <a:gd name="T7" fmla="*/ 0 h 86"/>
                  <a:gd name="T8" fmla="*/ 30 w 86"/>
                  <a:gd name="T9" fmla="*/ 0 h 86"/>
                  <a:gd name="T10" fmla="*/ 40 w 86"/>
                  <a:gd name="T11" fmla="*/ 40 h 86"/>
                  <a:gd name="T12" fmla="*/ 7 w 86"/>
                  <a:gd name="T13" fmla="*/ 17 h 86"/>
                  <a:gd name="T14" fmla="*/ 4 w 86"/>
                  <a:gd name="T15" fmla="*/ 21 h 86"/>
                  <a:gd name="T16" fmla="*/ 38 w 86"/>
                  <a:gd name="T17" fmla="*/ 42 h 86"/>
                  <a:gd name="T18" fmla="*/ 0 w 86"/>
                  <a:gd name="T19" fmla="*/ 49 h 86"/>
                  <a:gd name="T20" fmla="*/ 2 w 86"/>
                  <a:gd name="T21" fmla="*/ 55 h 86"/>
                  <a:gd name="T22" fmla="*/ 40 w 86"/>
                  <a:gd name="T23" fmla="*/ 46 h 86"/>
                  <a:gd name="T24" fmla="*/ 17 w 86"/>
                  <a:gd name="T25" fmla="*/ 78 h 86"/>
                  <a:gd name="T26" fmla="*/ 21 w 86"/>
                  <a:gd name="T27" fmla="*/ 82 h 86"/>
                  <a:gd name="T28" fmla="*/ 42 w 86"/>
                  <a:gd name="T29" fmla="*/ 46 h 86"/>
                  <a:gd name="T30" fmla="*/ 50 w 86"/>
                  <a:gd name="T31" fmla="*/ 86 h 86"/>
                  <a:gd name="T32" fmla="*/ 55 w 86"/>
                  <a:gd name="T33" fmla="*/ 84 h 86"/>
                  <a:gd name="T34" fmla="*/ 44 w 86"/>
                  <a:gd name="T35" fmla="*/ 46 h 86"/>
                  <a:gd name="T36" fmla="*/ 78 w 86"/>
                  <a:gd name="T37" fmla="*/ 67 h 86"/>
                  <a:gd name="T38" fmla="*/ 80 w 86"/>
                  <a:gd name="T39" fmla="*/ 63 h 86"/>
                  <a:gd name="T40" fmla="*/ 46 w 86"/>
                  <a:gd name="T41" fmla="*/ 44 h 86"/>
                  <a:gd name="T42" fmla="*/ 86 w 86"/>
                  <a:gd name="T43" fmla="*/ 36 h 86"/>
                  <a:gd name="T44" fmla="*/ 84 w 86"/>
                  <a:gd name="T45" fmla="*/ 30 h 86"/>
                  <a:gd name="T46" fmla="*/ 46 w 86"/>
                  <a:gd name="T47" fmla="*/ 40 h 86"/>
                  <a:gd name="T48" fmla="*/ 69 w 86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6">
                    <a:moveTo>
                      <a:pt x="69" y="7"/>
                    </a:moveTo>
                    <a:lnTo>
                      <a:pt x="63" y="3"/>
                    </a:lnTo>
                    <a:lnTo>
                      <a:pt x="44" y="38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40" y="40"/>
                    </a:lnTo>
                    <a:lnTo>
                      <a:pt x="7" y="17"/>
                    </a:lnTo>
                    <a:lnTo>
                      <a:pt x="4" y="21"/>
                    </a:lnTo>
                    <a:lnTo>
                      <a:pt x="38" y="42"/>
                    </a:lnTo>
                    <a:lnTo>
                      <a:pt x="0" y="49"/>
                    </a:lnTo>
                    <a:lnTo>
                      <a:pt x="2" y="55"/>
                    </a:lnTo>
                    <a:lnTo>
                      <a:pt x="40" y="46"/>
                    </a:lnTo>
                    <a:lnTo>
                      <a:pt x="17" y="78"/>
                    </a:lnTo>
                    <a:lnTo>
                      <a:pt x="21" y="82"/>
                    </a:lnTo>
                    <a:lnTo>
                      <a:pt x="42" y="46"/>
                    </a:lnTo>
                    <a:lnTo>
                      <a:pt x="50" y="86"/>
                    </a:lnTo>
                    <a:lnTo>
                      <a:pt x="55" y="84"/>
                    </a:lnTo>
                    <a:lnTo>
                      <a:pt x="44" y="46"/>
                    </a:lnTo>
                    <a:lnTo>
                      <a:pt x="78" y="67"/>
                    </a:lnTo>
                    <a:lnTo>
                      <a:pt x="80" y="63"/>
                    </a:lnTo>
                    <a:lnTo>
                      <a:pt x="46" y="44"/>
                    </a:lnTo>
                    <a:lnTo>
                      <a:pt x="86" y="36"/>
                    </a:lnTo>
                    <a:lnTo>
                      <a:pt x="84" y="30"/>
                    </a:lnTo>
                    <a:lnTo>
                      <a:pt x="46" y="40"/>
                    </a:lnTo>
                    <a:lnTo>
                      <a:pt x="69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6" name="Freeform 46"/>
              <p:cNvSpPr>
                <a:spLocks/>
              </p:cNvSpPr>
              <p:nvPr/>
            </p:nvSpPr>
            <p:spPr bwMode="auto">
              <a:xfrm>
                <a:off x="1685" y="2241"/>
                <a:ext cx="86" cy="86"/>
              </a:xfrm>
              <a:custGeom>
                <a:avLst/>
                <a:gdLst>
                  <a:gd name="T0" fmla="*/ 69 w 86"/>
                  <a:gd name="T1" fmla="*/ 7 h 86"/>
                  <a:gd name="T2" fmla="*/ 63 w 86"/>
                  <a:gd name="T3" fmla="*/ 3 h 86"/>
                  <a:gd name="T4" fmla="*/ 44 w 86"/>
                  <a:gd name="T5" fmla="*/ 38 h 86"/>
                  <a:gd name="T6" fmla="*/ 36 w 86"/>
                  <a:gd name="T7" fmla="*/ 0 h 86"/>
                  <a:gd name="T8" fmla="*/ 30 w 86"/>
                  <a:gd name="T9" fmla="*/ 0 h 86"/>
                  <a:gd name="T10" fmla="*/ 40 w 86"/>
                  <a:gd name="T11" fmla="*/ 40 h 86"/>
                  <a:gd name="T12" fmla="*/ 7 w 86"/>
                  <a:gd name="T13" fmla="*/ 17 h 86"/>
                  <a:gd name="T14" fmla="*/ 4 w 86"/>
                  <a:gd name="T15" fmla="*/ 21 h 86"/>
                  <a:gd name="T16" fmla="*/ 38 w 86"/>
                  <a:gd name="T17" fmla="*/ 42 h 86"/>
                  <a:gd name="T18" fmla="*/ 0 w 86"/>
                  <a:gd name="T19" fmla="*/ 49 h 86"/>
                  <a:gd name="T20" fmla="*/ 2 w 86"/>
                  <a:gd name="T21" fmla="*/ 55 h 86"/>
                  <a:gd name="T22" fmla="*/ 40 w 86"/>
                  <a:gd name="T23" fmla="*/ 46 h 86"/>
                  <a:gd name="T24" fmla="*/ 17 w 86"/>
                  <a:gd name="T25" fmla="*/ 78 h 86"/>
                  <a:gd name="T26" fmla="*/ 21 w 86"/>
                  <a:gd name="T27" fmla="*/ 82 h 86"/>
                  <a:gd name="T28" fmla="*/ 42 w 86"/>
                  <a:gd name="T29" fmla="*/ 46 h 86"/>
                  <a:gd name="T30" fmla="*/ 50 w 86"/>
                  <a:gd name="T31" fmla="*/ 86 h 86"/>
                  <a:gd name="T32" fmla="*/ 55 w 86"/>
                  <a:gd name="T33" fmla="*/ 84 h 86"/>
                  <a:gd name="T34" fmla="*/ 44 w 86"/>
                  <a:gd name="T35" fmla="*/ 46 h 86"/>
                  <a:gd name="T36" fmla="*/ 78 w 86"/>
                  <a:gd name="T37" fmla="*/ 67 h 86"/>
                  <a:gd name="T38" fmla="*/ 80 w 86"/>
                  <a:gd name="T39" fmla="*/ 63 h 86"/>
                  <a:gd name="T40" fmla="*/ 46 w 86"/>
                  <a:gd name="T41" fmla="*/ 44 h 86"/>
                  <a:gd name="T42" fmla="*/ 86 w 86"/>
                  <a:gd name="T43" fmla="*/ 36 h 86"/>
                  <a:gd name="T44" fmla="*/ 84 w 86"/>
                  <a:gd name="T45" fmla="*/ 30 h 86"/>
                  <a:gd name="T46" fmla="*/ 46 w 86"/>
                  <a:gd name="T47" fmla="*/ 40 h 86"/>
                  <a:gd name="T48" fmla="*/ 69 w 86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6">
                    <a:moveTo>
                      <a:pt x="69" y="7"/>
                    </a:moveTo>
                    <a:lnTo>
                      <a:pt x="63" y="3"/>
                    </a:lnTo>
                    <a:lnTo>
                      <a:pt x="44" y="38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40" y="40"/>
                    </a:lnTo>
                    <a:lnTo>
                      <a:pt x="7" y="17"/>
                    </a:lnTo>
                    <a:lnTo>
                      <a:pt x="4" y="21"/>
                    </a:lnTo>
                    <a:lnTo>
                      <a:pt x="38" y="42"/>
                    </a:lnTo>
                    <a:lnTo>
                      <a:pt x="0" y="49"/>
                    </a:lnTo>
                    <a:lnTo>
                      <a:pt x="2" y="55"/>
                    </a:lnTo>
                    <a:lnTo>
                      <a:pt x="40" y="46"/>
                    </a:lnTo>
                    <a:lnTo>
                      <a:pt x="17" y="78"/>
                    </a:lnTo>
                    <a:lnTo>
                      <a:pt x="21" y="82"/>
                    </a:lnTo>
                    <a:lnTo>
                      <a:pt x="42" y="46"/>
                    </a:lnTo>
                    <a:lnTo>
                      <a:pt x="50" y="86"/>
                    </a:lnTo>
                    <a:lnTo>
                      <a:pt x="55" y="84"/>
                    </a:lnTo>
                    <a:lnTo>
                      <a:pt x="44" y="46"/>
                    </a:lnTo>
                    <a:lnTo>
                      <a:pt x="78" y="67"/>
                    </a:lnTo>
                    <a:lnTo>
                      <a:pt x="80" y="63"/>
                    </a:lnTo>
                    <a:lnTo>
                      <a:pt x="46" y="44"/>
                    </a:lnTo>
                    <a:lnTo>
                      <a:pt x="86" y="36"/>
                    </a:lnTo>
                    <a:lnTo>
                      <a:pt x="84" y="30"/>
                    </a:lnTo>
                    <a:lnTo>
                      <a:pt x="46" y="40"/>
                    </a:lnTo>
                    <a:lnTo>
                      <a:pt x="69" y="7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7" name="Freeform 47"/>
              <p:cNvSpPr>
                <a:spLocks/>
              </p:cNvSpPr>
              <p:nvPr/>
            </p:nvSpPr>
            <p:spPr bwMode="auto">
              <a:xfrm>
                <a:off x="1838" y="2099"/>
                <a:ext cx="85" cy="86"/>
              </a:xfrm>
              <a:custGeom>
                <a:avLst/>
                <a:gdLst>
                  <a:gd name="T0" fmla="*/ 67 w 85"/>
                  <a:gd name="T1" fmla="*/ 7 h 86"/>
                  <a:gd name="T2" fmla="*/ 64 w 85"/>
                  <a:gd name="T3" fmla="*/ 3 h 86"/>
                  <a:gd name="T4" fmla="*/ 43 w 85"/>
                  <a:gd name="T5" fmla="*/ 40 h 86"/>
                  <a:gd name="T6" fmla="*/ 35 w 85"/>
                  <a:gd name="T7" fmla="*/ 0 h 86"/>
                  <a:gd name="T8" fmla="*/ 29 w 85"/>
                  <a:gd name="T9" fmla="*/ 2 h 86"/>
                  <a:gd name="T10" fmla="*/ 41 w 85"/>
                  <a:gd name="T11" fmla="*/ 40 h 86"/>
                  <a:gd name="T12" fmla="*/ 8 w 85"/>
                  <a:gd name="T13" fmla="*/ 19 h 86"/>
                  <a:gd name="T14" fmla="*/ 4 w 85"/>
                  <a:gd name="T15" fmla="*/ 23 h 86"/>
                  <a:gd name="T16" fmla="*/ 39 w 85"/>
                  <a:gd name="T17" fmla="*/ 44 h 86"/>
                  <a:gd name="T18" fmla="*/ 0 w 85"/>
                  <a:gd name="T19" fmla="*/ 51 h 86"/>
                  <a:gd name="T20" fmla="*/ 0 w 85"/>
                  <a:gd name="T21" fmla="*/ 57 h 86"/>
                  <a:gd name="T22" fmla="*/ 39 w 85"/>
                  <a:gd name="T23" fmla="*/ 46 h 86"/>
                  <a:gd name="T24" fmla="*/ 18 w 85"/>
                  <a:gd name="T25" fmla="*/ 80 h 86"/>
                  <a:gd name="T26" fmla="*/ 21 w 85"/>
                  <a:gd name="T27" fmla="*/ 82 h 86"/>
                  <a:gd name="T28" fmla="*/ 43 w 85"/>
                  <a:gd name="T29" fmla="*/ 48 h 86"/>
                  <a:gd name="T30" fmla="*/ 50 w 85"/>
                  <a:gd name="T31" fmla="*/ 86 h 86"/>
                  <a:gd name="T32" fmla="*/ 54 w 85"/>
                  <a:gd name="T33" fmla="*/ 86 h 86"/>
                  <a:gd name="T34" fmla="*/ 44 w 85"/>
                  <a:gd name="T35" fmla="*/ 46 h 86"/>
                  <a:gd name="T36" fmla="*/ 79 w 85"/>
                  <a:gd name="T37" fmla="*/ 69 h 86"/>
                  <a:gd name="T38" fmla="*/ 81 w 85"/>
                  <a:gd name="T39" fmla="*/ 65 h 86"/>
                  <a:gd name="T40" fmla="*/ 46 w 85"/>
                  <a:gd name="T41" fmla="*/ 44 h 86"/>
                  <a:gd name="T42" fmla="*/ 85 w 85"/>
                  <a:gd name="T43" fmla="*/ 36 h 86"/>
                  <a:gd name="T44" fmla="*/ 85 w 85"/>
                  <a:gd name="T45" fmla="*/ 32 h 86"/>
                  <a:gd name="T46" fmla="*/ 46 w 85"/>
                  <a:gd name="T47" fmla="*/ 42 h 86"/>
                  <a:gd name="T48" fmla="*/ 67 w 85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67" y="7"/>
                    </a:moveTo>
                    <a:lnTo>
                      <a:pt x="64" y="3"/>
                    </a:lnTo>
                    <a:lnTo>
                      <a:pt x="43" y="40"/>
                    </a:lnTo>
                    <a:lnTo>
                      <a:pt x="35" y="0"/>
                    </a:lnTo>
                    <a:lnTo>
                      <a:pt x="29" y="2"/>
                    </a:lnTo>
                    <a:lnTo>
                      <a:pt x="41" y="40"/>
                    </a:lnTo>
                    <a:lnTo>
                      <a:pt x="8" y="19"/>
                    </a:lnTo>
                    <a:lnTo>
                      <a:pt x="4" y="23"/>
                    </a:lnTo>
                    <a:lnTo>
                      <a:pt x="39" y="44"/>
                    </a:lnTo>
                    <a:lnTo>
                      <a:pt x="0" y="51"/>
                    </a:lnTo>
                    <a:lnTo>
                      <a:pt x="0" y="57"/>
                    </a:lnTo>
                    <a:lnTo>
                      <a:pt x="39" y="46"/>
                    </a:lnTo>
                    <a:lnTo>
                      <a:pt x="18" y="80"/>
                    </a:lnTo>
                    <a:lnTo>
                      <a:pt x="21" y="82"/>
                    </a:lnTo>
                    <a:lnTo>
                      <a:pt x="43" y="48"/>
                    </a:lnTo>
                    <a:lnTo>
                      <a:pt x="50" y="86"/>
                    </a:lnTo>
                    <a:lnTo>
                      <a:pt x="54" y="86"/>
                    </a:lnTo>
                    <a:lnTo>
                      <a:pt x="44" y="46"/>
                    </a:lnTo>
                    <a:lnTo>
                      <a:pt x="79" y="69"/>
                    </a:lnTo>
                    <a:lnTo>
                      <a:pt x="81" y="65"/>
                    </a:lnTo>
                    <a:lnTo>
                      <a:pt x="46" y="44"/>
                    </a:lnTo>
                    <a:lnTo>
                      <a:pt x="85" y="36"/>
                    </a:lnTo>
                    <a:lnTo>
                      <a:pt x="85" y="32"/>
                    </a:lnTo>
                    <a:lnTo>
                      <a:pt x="46" y="42"/>
                    </a:lnTo>
                    <a:lnTo>
                      <a:pt x="67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8" name="Freeform 48"/>
              <p:cNvSpPr>
                <a:spLocks/>
              </p:cNvSpPr>
              <p:nvPr/>
            </p:nvSpPr>
            <p:spPr bwMode="auto">
              <a:xfrm>
                <a:off x="1838" y="2099"/>
                <a:ext cx="85" cy="86"/>
              </a:xfrm>
              <a:custGeom>
                <a:avLst/>
                <a:gdLst>
                  <a:gd name="T0" fmla="*/ 67 w 85"/>
                  <a:gd name="T1" fmla="*/ 7 h 86"/>
                  <a:gd name="T2" fmla="*/ 64 w 85"/>
                  <a:gd name="T3" fmla="*/ 3 h 86"/>
                  <a:gd name="T4" fmla="*/ 43 w 85"/>
                  <a:gd name="T5" fmla="*/ 40 h 86"/>
                  <a:gd name="T6" fmla="*/ 35 w 85"/>
                  <a:gd name="T7" fmla="*/ 0 h 86"/>
                  <a:gd name="T8" fmla="*/ 29 w 85"/>
                  <a:gd name="T9" fmla="*/ 2 h 86"/>
                  <a:gd name="T10" fmla="*/ 41 w 85"/>
                  <a:gd name="T11" fmla="*/ 40 h 86"/>
                  <a:gd name="T12" fmla="*/ 8 w 85"/>
                  <a:gd name="T13" fmla="*/ 19 h 86"/>
                  <a:gd name="T14" fmla="*/ 4 w 85"/>
                  <a:gd name="T15" fmla="*/ 23 h 86"/>
                  <a:gd name="T16" fmla="*/ 39 w 85"/>
                  <a:gd name="T17" fmla="*/ 44 h 86"/>
                  <a:gd name="T18" fmla="*/ 0 w 85"/>
                  <a:gd name="T19" fmla="*/ 51 h 86"/>
                  <a:gd name="T20" fmla="*/ 0 w 85"/>
                  <a:gd name="T21" fmla="*/ 57 h 86"/>
                  <a:gd name="T22" fmla="*/ 39 w 85"/>
                  <a:gd name="T23" fmla="*/ 46 h 86"/>
                  <a:gd name="T24" fmla="*/ 18 w 85"/>
                  <a:gd name="T25" fmla="*/ 80 h 86"/>
                  <a:gd name="T26" fmla="*/ 21 w 85"/>
                  <a:gd name="T27" fmla="*/ 82 h 86"/>
                  <a:gd name="T28" fmla="*/ 43 w 85"/>
                  <a:gd name="T29" fmla="*/ 48 h 86"/>
                  <a:gd name="T30" fmla="*/ 50 w 85"/>
                  <a:gd name="T31" fmla="*/ 86 h 86"/>
                  <a:gd name="T32" fmla="*/ 54 w 85"/>
                  <a:gd name="T33" fmla="*/ 86 h 86"/>
                  <a:gd name="T34" fmla="*/ 44 w 85"/>
                  <a:gd name="T35" fmla="*/ 46 h 86"/>
                  <a:gd name="T36" fmla="*/ 79 w 85"/>
                  <a:gd name="T37" fmla="*/ 69 h 86"/>
                  <a:gd name="T38" fmla="*/ 81 w 85"/>
                  <a:gd name="T39" fmla="*/ 65 h 86"/>
                  <a:gd name="T40" fmla="*/ 46 w 85"/>
                  <a:gd name="T41" fmla="*/ 44 h 86"/>
                  <a:gd name="T42" fmla="*/ 85 w 85"/>
                  <a:gd name="T43" fmla="*/ 36 h 86"/>
                  <a:gd name="T44" fmla="*/ 85 w 85"/>
                  <a:gd name="T45" fmla="*/ 32 h 86"/>
                  <a:gd name="T46" fmla="*/ 46 w 85"/>
                  <a:gd name="T47" fmla="*/ 42 h 86"/>
                  <a:gd name="T48" fmla="*/ 67 w 85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67" y="7"/>
                    </a:moveTo>
                    <a:lnTo>
                      <a:pt x="64" y="3"/>
                    </a:lnTo>
                    <a:lnTo>
                      <a:pt x="43" y="40"/>
                    </a:lnTo>
                    <a:lnTo>
                      <a:pt x="35" y="0"/>
                    </a:lnTo>
                    <a:lnTo>
                      <a:pt x="29" y="2"/>
                    </a:lnTo>
                    <a:lnTo>
                      <a:pt x="41" y="40"/>
                    </a:lnTo>
                    <a:lnTo>
                      <a:pt x="8" y="19"/>
                    </a:lnTo>
                    <a:lnTo>
                      <a:pt x="4" y="23"/>
                    </a:lnTo>
                    <a:lnTo>
                      <a:pt x="39" y="44"/>
                    </a:lnTo>
                    <a:lnTo>
                      <a:pt x="0" y="51"/>
                    </a:lnTo>
                    <a:lnTo>
                      <a:pt x="0" y="57"/>
                    </a:lnTo>
                    <a:lnTo>
                      <a:pt x="39" y="46"/>
                    </a:lnTo>
                    <a:lnTo>
                      <a:pt x="18" y="80"/>
                    </a:lnTo>
                    <a:lnTo>
                      <a:pt x="21" y="82"/>
                    </a:lnTo>
                    <a:lnTo>
                      <a:pt x="43" y="48"/>
                    </a:lnTo>
                    <a:lnTo>
                      <a:pt x="50" y="86"/>
                    </a:lnTo>
                    <a:lnTo>
                      <a:pt x="54" y="86"/>
                    </a:lnTo>
                    <a:lnTo>
                      <a:pt x="44" y="46"/>
                    </a:lnTo>
                    <a:lnTo>
                      <a:pt x="79" y="69"/>
                    </a:lnTo>
                    <a:lnTo>
                      <a:pt x="81" y="65"/>
                    </a:lnTo>
                    <a:lnTo>
                      <a:pt x="46" y="44"/>
                    </a:lnTo>
                    <a:lnTo>
                      <a:pt x="85" y="36"/>
                    </a:lnTo>
                    <a:lnTo>
                      <a:pt x="85" y="32"/>
                    </a:lnTo>
                    <a:lnTo>
                      <a:pt x="46" y="42"/>
                    </a:lnTo>
                    <a:lnTo>
                      <a:pt x="67" y="7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9" name="Freeform 49"/>
              <p:cNvSpPr>
                <a:spLocks/>
              </p:cNvSpPr>
              <p:nvPr/>
            </p:nvSpPr>
            <p:spPr bwMode="auto">
              <a:xfrm>
                <a:off x="1719" y="2160"/>
                <a:ext cx="87" cy="86"/>
              </a:xfrm>
              <a:custGeom>
                <a:avLst/>
                <a:gdLst>
                  <a:gd name="T0" fmla="*/ 69 w 87"/>
                  <a:gd name="T1" fmla="*/ 6 h 86"/>
                  <a:gd name="T2" fmla="*/ 64 w 87"/>
                  <a:gd name="T3" fmla="*/ 4 h 86"/>
                  <a:gd name="T4" fmla="*/ 43 w 87"/>
                  <a:gd name="T5" fmla="*/ 38 h 86"/>
                  <a:gd name="T6" fmla="*/ 35 w 87"/>
                  <a:gd name="T7" fmla="*/ 0 h 86"/>
                  <a:gd name="T8" fmla="*/ 31 w 87"/>
                  <a:gd name="T9" fmla="*/ 0 h 86"/>
                  <a:gd name="T10" fmla="*/ 41 w 87"/>
                  <a:gd name="T11" fmla="*/ 38 h 86"/>
                  <a:gd name="T12" fmla="*/ 8 w 87"/>
                  <a:gd name="T13" fmla="*/ 17 h 86"/>
                  <a:gd name="T14" fmla="*/ 4 w 87"/>
                  <a:gd name="T15" fmla="*/ 21 h 86"/>
                  <a:gd name="T16" fmla="*/ 39 w 87"/>
                  <a:gd name="T17" fmla="*/ 42 h 86"/>
                  <a:gd name="T18" fmla="*/ 0 w 87"/>
                  <a:gd name="T19" fmla="*/ 50 h 86"/>
                  <a:gd name="T20" fmla="*/ 2 w 87"/>
                  <a:gd name="T21" fmla="*/ 56 h 86"/>
                  <a:gd name="T22" fmla="*/ 39 w 87"/>
                  <a:gd name="T23" fmla="*/ 44 h 86"/>
                  <a:gd name="T24" fmla="*/ 18 w 87"/>
                  <a:gd name="T25" fmla="*/ 79 h 86"/>
                  <a:gd name="T26" fmla="*/ 21 w 87"/>
                  <a:gd name="T27" fmla="*/ 81 h 86"/>
                  <a:gd name="T28" fmla="*/ 43 w 87"/>
                  <a:gd name="T29" fmla="*/ 46 h 86"/>
                  <a:gd name="T30" fmla="*/ 50 w 87"/>
                  <a:gd name="T31" fmla="*/ 86 h 86"/>
                  <a:gd name="T32" fmla="*/ 56 w 87"/>
                  <a:gd name="T33" fmla="*/ 84 h 86"/>
                  <a:gd name="T34" fmla="*/ 44 w 87"/>
                  <a:gd name="T35" fmla="*/ 46 h 86"/>
                  <a:gd name="T36" fmla="*/ 79 w 87"/>
                  <a:gd name="T37" fmla="*/ 67 h 86"/>
                  <a:gd name="T38" fmla="*/ 81 w 87"/>
                  <a:gd name="T39" fmla="*/ 63 h 86"/>
                  <a:gd name="T40" fmla="*/ 46 w 87"/>
                  <a:gd name="T41" fmla="*/ 42 h 86"/>
                  <a:gd name="T42" fmla="*/ 87 w 87"/>
                  <a:gd name="T43" fmla="*/ 36 h 86"/>
                  <a:gd name="T44" fmla="*/ 85 w 87"/>
                  <a:gd name="T45" fmla="*/ 31 h 86"/>
                  <a:gd name="T46" fmla="*/ 46 w 87"/>
                  <a:gd name="T47" fmla="*/ 40 h 86"/>
                  <a:gd name="T48" fmla="*/ 69 w 87"/>
                  <a:gd name="T49" fmla="*/ 6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69" y="6"/>
                    </a:moveTo>
                    <a:lnTo>
                      <a:pt x="64" y="4"/>
                    </a:lnTo>
                    <a:lnTo>
                      <a:pt x="43" y="38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41" y="38"/>
                    </a:lnTo>
                    <a:lnTo>
                      <a:pt x="8" y="17"/>
                    </a:lnTo>
                    <a:lnTo>
                      <a:pt x="4" y="21"/>
                    </a:lnTo>
                    <a:lnTo>
                      <a:pt x="39" y="42"/>
                    </a:lnTo>
                    <a:lnTo>
                      <a:pt x="0" y="50"/>
                    </a:lnTo>
                    <a:lnTo>
                      <a:pt x="2" y="56"/>
                    </a:lnTo>
                    <a:lnTo>
                      <a:pt x="39" y="44"/>
                    </a:lnTo>
                    <a:lnTo>
                      <a:pt x="18" y="79"/>
                    </a:lnTo>
                    <a:lnTo>
                      <a:pt x="21" y="81"/>
                    </a:lnTo>
                    <a:lnTo>
                      <a:pt x="43" y="46"/>
                    </a:lnTo>
                    <a:lnTo>
                      <a:pt x="50" y="86"/>
                    </a:lnTo>
                    <a:lnTo>
                      <a:pt x="56" y="84"/>
                    </a:lnTo>
                    <a:lnTo>
                      <a:pt x="44" y="46"/>
                    </a:lnTo>
                    <a:lnTo>
                      <a:pt x="79" y="67"/>
                    </a:lnTo>
                    <a:lnTo>
                      <a:pt x="81" y="63"/>
                    </a:lnTo>
                    <a:lnTo>
                      <a:pt x="46" y="42"/>
                    </a:lnTo>
                    <a:lnTo>
                      <a:pt x="87" y="36"/>
                    </a:lnTo>
                    <a:lnTo>
                      <a:pt x="85" y="31"/>
                    </a:lnTo>
                    <a:lnTo>
                      <a:pt x="46" y="40"/>
                    </a:lnTo>
                    <a:lnTo>
                      <a:pt x="69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0" name="Freeform 50"/>
              <p:cNvSpPr>
                <a:spLocks/>
              </p:cNvSpPr>
              <p:nvPr/>
            </p:nvSpPr>
            <p:spPr bwMode="auto">
              <a:xfrm>
                <a:off x="1719" y="2160"/>
                <a:ext cx="87" cy="86"/>
              </a:xfrm>
              <a:custGeom>
                <a:avLst/>
                <a:gdLst>
                  <a:gd name="T0" fmla="*/ 69 w 87"/>
                  <a:gd name="T1" fmla="*/ 6 h 86"/>
                  <a:gd name="T2" fmla="*/ 64 w 87"/>
                  <a:gd name="T3" fmla="*/ 4 h 86"/>
                  <a:gd name="T4" fmla="*/ 43 w 87"/>
                  <a:gd name="T5" fmla="*/ 38 h 86"/>
                  <a:gd name="T6" fmla="*/ 35 w 87"/>
                  <a:gd name="T7" fmla="*/ 0 h 86"/>
                  <a:gd name="T8" fmla="*/ 31 w 87"/>
                  <a:gd name="T9" fmla="*/ 0 h 86"/>
                  <a:gd name="T10" fmla="*/ 41 w 87"/>
                  <a:gd name="T11" fmla="*/ 38 h 86"/>
                  <a:gd name="T12" fmla="*/ 8 w 87"/>
                  <a:gd name="T13" fmla="*/ 17 h 86"/>
                  <a:gd name="T14" fmla="*/ 4 w 87"/>
                  <a:gd name="T15" fmla="*/ 21 h 86"/>
                  <a:gd name="T16" fmla="*/ 39 w 87"/>
                  <a:gd name="T17" fmla="*/ 42 h 86"/>
                  <a:gd name="T18" fmla="*/ 0 w 87"/>
                  <a:gd name="T19" fmla="*/ 50 h 86"/>
                  <a:gd name="T20" fmla="*/ 2 w 87"/>
                  <a:gd name="T21" fmla="*/ 56 h 86"/>
                  <a:gd name="T22" fmla="*/ 39 w 87"/>
                  <a:gd name="T23" fmla="*/ 44 h 86"/>
                  <a:gd name="T24" fmla="*/ 18 w 87"/>
                  <a:gd name="T25" fmla="*/ 79 h 86"/>
                  <a:gd name="T26" fmla="*/ 21 w 87"/>
                  <a:gd name="T27" fmla="*/ 81 h 86"/>
                  <a:gd name="T28" fmla="*/ 43 w 87"/>
                  <a:gd name="T29" fmla="*/ 46 h 86"/>
                  <a:gd name="T30" fmla="*/ 50 w 87"/>
                  <a:gd name="T31" fmla="*/ 86 h 86"/>
                  <a:gd name="T32" fmla="*/ 56 w 87"/>
                  <a:gd name="T33" fmla="*/ 84 h 86"/>
                  <a:gd name="T34" fmla="*/ 44 w 87"/>
                  <a:gd name="T35" fmla="*/ 46 h 86"/>
                  <a:gd name="T36" fmla="*/ 79 w 87"/>
                  <a:gd name="T37" fmla="*/ 67 h 86"/>
                  <a:gd name="T38" fmla="*/ 81 w 87"/>
                  <a:gd name="T39" fmla="*/ 63 h 86"/>
                  <a:gd name="T40" fmla="*/ 46 w 87"/>
                  <a:gd name="T41" fmla="*/ 42 h 86"/>
                  <a:gd name="T42" fmla="*/ 87 w 87"/>
                  <a:gd name="T43" fmla="*/ 36 h 86"/>
                  <a:gd name="T44" fmla="*/ 85 w 87"/>
                  <a:gd name="T45" fmla="*/ 31 h 86"/>
                  <a:gd name="T46" fmla="*/ 46 w 87"/>
                  <a:gd name="T47" fmla="*/ 40 h 86"/>
                  <a:gd name="T48" fmla="*/ 69 w 87"/>
                  <a:gd name="T49" fmla="*/ 6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69" y="6"/>
                    </a:moveTo>
                    <a:lnTo>
                      <a:pt x="64" y="4"/>
                    </a:lnTo>
                    <a:lnTo>
                      <a:pt x="43" y="38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41" y="38"/>
                    </a:lnTo>
                    <a:lnTo>
                      <a:pt x="8" y="17"/>
                    </a:lnTo>
                    <a:lnTo>
                      <a:pt x="4" y="21"/>
                    </a:lnTo>
                    <a:lnTo>
                      <a:pt x="39" y="42"/>
                    </a:lnTo>
                    <a:lnTo>
                      <a:pt x="0" y="50"/>
                    </a:lnTo>
                    <a:lnTo>
                      <a:pt x="2" y="56"/>
                    </a:lnTo>
                    <a:lnTo>
                      <a:pt x="39" y="44"/>
                    </a:lnTo>
                    <a:lnTo>
                      <a:pt x="18" y="79"/>
                    </a:lnTo>
                    <a:lnTo>
                      <a:pt x="21" y="81"/>
                    </a:lnTo>
                    <a:lnTo>
                      <a:pt x="43" y="46"/>
                    </a:lnTo>
                    <a:lnTo>
                      <a:pt x="50" y="86"/>
                    </a:lnTo>
                    <a:lnTo>
                      <a:pt x="56" y="84"/>
                    </a:lnTo>
                    <a:lnTo>
                      <a:pt x="44" y="46"/>
                    </a:lnTo>
                    <a:lnTo>
                      <a:pt x="79" y="67"/>
                    </a:lnTo>
                    <a:lnTo>
                      <a:pt x="81" y="63"/>
                    </a:lnTo>
                    <a:lnTo>
                      <a:pt x="46" y="42"/>
                    </a:lnTo>
                    <a:lnTo>
                      <a:pt x="87" y="36"/>
                    </a:lnTo>
                    <a:lnTo>
                      <a:pt x="85" y="31"/>
                    </a:lnTo>
                    <a:lnTo>
                      <a:pt x="46" y="40"/>
                    </a:lnTo>
                    <a:lnTo>
                      <a:pt x="69" y="6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1" name="Freeform 51"/>
              <p:cNvSpPr>
                <a:spLocks/>
              </p:cNvSpPr>
              <p:nvPr/>
            </p:nvSpPr>
            <p:spPr bwMode="auto">
              <a:xfrm>
                <a:off x="1763" y="2252"/>
                <a:ext cx="87" cy="86"/>
              </a:xfrm>
              <a:custGeom>
                <a:avLst/>
                <a:gdLst>
                  <a:gd name="T0" fmla="*/ 70 w 87"/>
                  <a:gd name="T1" fmla="*/ 8 h 86"/>
                  <a:gd name="T2" fmla="*/ 64 w 87"/>
                  <a:gd name="T3" fmla="*/ 4 h 86"/>
                  <a:gd name="T4" fmla="*/ 45 w 87"/>
                  <a:gd name="T5" fmla="*/ 40 h 86"/>
                  <a:gd name="T6" fmla="*/ 37 w 87"/>
                  <a:gd name="T7" fmla="*/ 0 h 86"/>
                  <a:gd name="T8" fmla="*/ 31 w 87"/>
                  <a:gd name="T9" fmla="*/ 2 h 86"/>
                  <a:gd name="T10" fmla="*/ 41 w 87"/>
                  <a:gd name="T11" fmla="*/ 40 h 86"/>
                  <a:gd name="T12" fmla="*/ 8 w 87"/>
                  <a:gd name="T13" fmla="*/ 17 h 86"/>
                  <a:gd name="T14" fmla="*/ 4 w 87"/>
                  <a:gd name="T15" fmla="*/ 23 h 86"/>
                  <a:gd name="T16" fmla="*/ 39 w 87"/>
                  <a:gd name="T17" fmla="*/ 42 h 86"/>
                  <a:gd name="T18" fmla="*/ 0 w 87"/>
                  <a:gd name="T19" fmla="*/ 50 h 86"/>
                  <a:gd name="T20" fmla="*/ 2 w 87"/>
                  <a:gd name="T21" fmla="*/ 56 h 86"/>
                  <a:gd name="T22" fmla="*/ 41 w 87"/>
                  <a:gd name="T23" fmla="*/ 46 h 86"/>
                  <a:gd name="T24" fmla="*/ 18 w 87"/>
                  <a:gd name="T25" fmla="*/ 79 h 86"/>
                  <a:gd name="T26" fmla="*/ 22 w 87"/>
                  <a:gd name="T27" fmla="*/ 83 h 86"/>
                  <a:gd name="T28" fmla="*/ 43 w 87"/>
                  <a:gd name="T29" fmla="*/ 48 h 86"/>
                  <a:gd name="T30" fmla="*/ 50 w 87"/>
                  <a:gd name="T31" fmla="*/ 86 h 86"/>
                  <a:gd name="T32" fmla="*/ 56 w 87"/>
                  <a:gd name="T33" fmla="*/ 85 h 86"/>
                  <a:gd name="T34" fmla="*/ 45 w 87"/>
                  <a:gd name="T35" fmla="*/ 46 h 86"/>
                  <a:gd name="T36" fmla="*/ 79 w 87"/>
                  <a:gd name="T37" fmla="*/ 69 h 86"/>
                  <a:gd name="T38" fmla="*/ 81 w 87"/>
                  <a:gd name="T39" fmla="*/ 63 h 86"/>
                  <a:gd name="T40" fmla="*/ 47 w 87"/>
                  <a:gd name="T41" fmla="*/ 44 h 86"/>
                  <a:gd name="T42" fmla="*/ 87 w 87"/>
                  <a:gd name="T43" fmla="*/ 37 h 86"/>
                  <a:gd name="T44" fmla="*/ 85 w 87"/>
                  <a:gd name="T45" fmla="*/ 31 h 86"/>
                  <a:gd name="T46" fmla="*/ 47 w 87"/>
                  <a:gd name="T47" fmla="*/ 40 h 86"/>
                  <a:gd name="T48" fmla="*/ 70 w 87"/>
                  <a:gd name="T49" fmla="*/ 8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70" y="8"/>
                    </a:moveTo>
                    <a:lnTo>
                      <a:pt x="64" y="4"/>
                    </a:lnTo>
                    <a:lnTo>
                      <a:pt x="45" y="4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1" y="40"/>
                    </a:lnTo>
                    <a:lnTo>
                      <a:pt x="8" y="17"/>
                    </a:lnTo>
                    <a:lnTo>
                      <a:pt x="4" y="23"/>
                    </a:lnTo>
                    <a:lnTo>
                      <a:pt x="39" y="42"/>
                    </a:lnTo>
                    <a:lnTo>
                      <a:pt x="0" y="50"/>
                    </a:lnTo>
                    <a:lnTo>
                      <a:pt x="2" y="56"/>
                    </a:lnTo>
                    <a:lnTo>
                      <a:pt x="41" y="46"/>
                    </a:lnTo>
                    <a:lnTo>
                      <a:pt x="18" y="79"/>
                    </a:lnTo>
                    <a:lnTo>
                      <a:pt x="22" y="83"/>
                    </a:lnTo>
                    <a:lnTo>
                      <a:pt x="43" y="48"/>
                    </a:lnTo>
                    <a:lnTo>
                      <a:pt x="50" y="86"/>
                    </a:lnTo>
                    <a:lnTo>
                      <a:pt x="56" y="85"/>
                    </a:lnTo>
                    <a:lnTo>
                      <a:pt x="45" y="46"/>
                    </a:lnTo>
                    <a:lnTo>
                      <a:pt x="79" y="69"/>
                    </a:lnTo>
                    <a:lnTo>
                      <a:pt x="81" y="63"/>
                    </a:lnTo>
                    <a:lnTo>
                      <a:pt x="47" y="44"/>
                    </a:lnTo>
                    <a:lnTo>
                      <a:pt x="87" y="37"/>
                    </a:lnTo>
                    <a:lnTo>
                      <a:pt x="85" y="31"/>
                    </a:lnTo>
                    <a:lnTo>
                      <a:pt x="47" y="40"/>
                    </a:lnTo>
                    <a:lnTo>
                      <a:pt x="70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2" name="Freeform 52"/>
              <p:cNvSpPr>
                <a:spLocks/>
              </p:cNvSpPr>
              <p:nvPr/>
            </p:nvSpPr>
            <p:spPr bwMode="auto">
              <a:xfrm>
                <a:off x="1763" y="2252"/>
                <a:ext cx="87" cy="86"/>
              </a:xfrm>
              <a:custGeom>
                <a:avLst/>
                <a:gdLst>
                  <a:gd name="T0" fmla="*/ 70 w 87"/>
                  <a:gd name="T1" fmla="*/ 8 h 86"/>
                  <a:gd name="T2" fmla="*/ 64 w 87"/>
                  <a:gd name="T3" fmla="*/ 4 h 86"/>
                  <a:gd name="T4" fmla="*/ 45 w 87"/>
                  <a:gd name="T5" fmla="*/ 40 h 86"/>
                  <a:gd name="T6" fmla="*/ 37 w 87"/>
                  <a:gd name="T7" fmla="*/ 0 h 86"/>
                  <a:gd name="T8" fmla="*/ 31 w 87"/>
                  <a:gd name="T9" fmla="*/ 2 h 86"/>
                  <a:gd name="T10" fmla="*/ 41 w 87"/>
                  <a:gd name="T11" fmla="*/ 40 h 86"/>
                  <a:gd name="T12" fmla="*/ 8 w 87"/>
                  <a:gd name="T13" fmla="*/ 17 h 86"/>
                  <a:gd name="T14" fmla="*/ 4 w 87"/>
                  <a:gd name="T15" fmla="*/ 23 h 86"/>
                  <a:gd name="T16" fmla="*/ 39 w 87"/>
                  <a:gd name="T17" fmla="*/ 42 h 86"/>
                  <a:gd name="T18" fmla="*/ 0 w 87"/>
                  <a:gd name="T19" fmla="*/ 50 h 86"/>
                  <a:gd name="T20" fmla="*/ 2 w 87"/>
                  <a:gd name="T21" fmla="*/ 56 h 86"/>
                  <a:gd name="T22" fmla="*/ 41 w 87"/>
                  <a:gd name="T23" fmla="*/ 46 h 86"/>
                  <a:gd name="T24" fmla="*/ 18 w 87"/>
                  <a:gd name="T25" fmla="*/ 79 h 86"/>
                  <a:gd name="T26" fmla="*/ 22 w 87"/>
                  <a:gd name="T27" fmla="*/ 83 h 86"/>
                  <a:gd name="T28" fmla="*/ 43 w 87"/>
                  <a:gd name="T29" fmla="*/ 48 h 86"/>
                  <a:gd name="T30" fmla="*/ 50 w 87"/>
                  <a:gd name="T31" fmla="*/ 86 h 86"/>
                  <a:gd name="T32" fmla="*/ 56 w 87"/>
                  <a:gd name="T33" fmla="*/ 85 h 86"/>
                  <a:gd name="T34" fmla="*/ 45 w 87"/>
                  <a:gd name="T35" fmla="*/ 46 h 86"/>
                  <a:gd name="T36" fmla="*/ 79 w 87"/>
                  <a:gd name="T37" fmla="*/ 69 h 86"/>
                  <a:gd name="T38" fmla="*/ 81 w 87"/>
                  <a:gd name="T39" fmla="*/ 63 h 86"/>
                  <a:gd name="T40" fmla="*/ 47 w 87"/>
                  <a:gd name="T41" fmla="*/ 44 h 86"/>
                  <a:gd name="T42" fmla="*/ 87 w 87"/>
                  <a:gd name="T43" fmla="*/ 37 h 86"/>
                  <a:gd name="T44" fmla="*/ 85 w 87"/>
                  <a:gd name="T45" fmla="*/ 31 h 86"/>
                  <a:gd name="T46" fmla="*/ 47 w 87"/>
                  <a:gd name="T47" fmla="*/ 40 h 86"/>
                  <a:gd name="T48" fmla="*/ 70 w 87"/>
                  <a:gd name="T49" fmla="*/ 8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70" y="8"/>
                    </a:moveTo>
                    <a:lnTo>
                      <a:pt x="64" y="4"/>
                    </a:lnTo>
                    <a:lnTo>
                      <a:pt x="45" y="4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41" y="40"/>
                    </a:lnTo>
                    <a:lnTo>
                      <a:pt x="8" y="17"/>
                    </a:lnTo>
                    <a:lnTo>
                      <a:pt x="4" y="23"/>
                    </a:lnTo>
                    <a:lnTo>
                      <a:pt x="39" y="42"/>
                    </a:lnTo>
                    <a:lnTo>
                      <a:pt x="0" y="50"/>
                    </a:lnTo>
                    <a:lnTo>
                      <a:pt x="2" y="56"/>
                    </a:lnTo>
                    <a:lnTo>
                      <a:pt x="41" y="46"/>
                    </a:lnTo>
                    <a:lnTo>
                      <a:pt x="18" y="79"/>
                    </a:lnTo>
                    <a:lnTo>
                      <a:pt x="22" y="83"/>
                    </a:lnTo>
                    <a:lnTo>
                      <a:pt x="43" y="48"/>
                    </a:lnTo>
                    <a:lnTo>
                      <a:pt x="50" y="86"/>
                    </a:lnTo>
                    <a:lnTo>
                      <a:pt x="56" y="85"/>
                    </a:lnTo>
                    <a:lnTo>
                      <a:pt x="45" y="46"/>
                    </a:lnTo>
                    <a:lnTo>
                      <a:pt x="79" y="69"/>
                    </a:lnTo>
                    <a:lnTo>
                      <a:pt x="81" y="63"/>
                    </a:lnTo>
                    <a:lnTo>
                      <a:pt x="47" y="44"/>
                    </a:lnTo>
                    <a:lnTo>
                      <a:pt x="87" y="37"/>
                    </a:lnTo>
                    <a:lnTo>
                      <a:pt x="85" y="31"/>
                    </a:lnTo>
                    <a:lnTo>
                      <a:pt x="47" y="40"/>
                    </a:lnTo>
                    <a:lnTo>
                      <a:pt x="70" y="8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3" name="Freeform 53"/>
              <p:cNvSpPr>
                <a:spLocks/>
              </p:cNvSpPr>
              <p:nvPr/>
            </p:nvSpPr>
            <p:spPr bwMode="auto">
              <a:xfrm>
                <a:off x="1612" y="2327"/>
                <a:ext cx="84" cy="86"/>
              </a:xfrm>
              <a:custGeom>
                <a:avLst/>
                <a:gdLst>
                  <a:gd name="T0" fmla="*/ 67 w 84"/>
                  <a:gd name="T1" fmla="*/ 6 h 86"/>
                  <a:gd name="T2" fmla="*/ 63 w 84"/>
                  <a:gd name="T3" fmla="*/ 4 h 86"/>
                  <a:gd name="T4" fmla="*/ 42 w 84"/>
                  <a:gd name="T5" fmla="*/ 38 h 86"/>
                  <a:gd name="T6" fmla="*/ 34 w 84"/>
                  <a:gd name="T7" fmla="*/ 0 h 86"/>
                  <a:gd name="T8" fmla="*/ 29 w 84"/>
                  <a:gd name="T9" fmla="*/ 0 h 86"/>
                  <a:gd name="T10" fmla="*/ 40 w 84"/>
                  <a:gd name="T11" fmla="*/ 40 h 86"/>
                  <a:gd name="T12" fmla="*/ 8 w 84"/>
                  <a:gd name="T13" fmla="*/ 17 h 86"/>
                  <a:gd name="T14" fmla="*/ 4 w 84"/>
                  <a:gd name="T15" fmla="*/ 21 h 86"/>
                  <a:gd name="T16" fmla="*/ 38 w 84"/>
                  <a:gd name="T17" fmla="*/ 42 h 86"/>
                  <a:gd name="T18" fmla="*/ 0 w 84"/>
                  <a:gd name="T19" fmla="*/ 50 h 86"/>
                  <a:gd name="T20" fmla="*/ 0 w 84"/>
                  <a:gd name="T21" fmla="*/ 56 h 86"/>
                  <a:gd name="T22" fmla="*/ 38 w 84"/>
                  <a:gd name="T23" fmla="*/ 44 h 86"/>
                  <a:gd name="T24" fmla="*/ 17 w 84"/>
                  <a:gd name="T25" fmla="*/ 79 h 86"/>
                  <a:gd name="T26" fmla="*/ 21 w 84"/>
                  <a:gd name="T27" fmla="*/ 82 h 86"/>
                  <a:gd name="T28" fmla="*/ 42 w 84"/>
                  <a:gd name="T29" fmla="*/ 46 h 86"/>
                  <a:gd name="T30" fmla="*/ 50 w 84"/>
                  <a:gd name="T31" fmla="*/ 86 h 86"/>
                  <a:gd name="T32" fmla="*/ 54 w 84"/>
                  <a:gd name="T33" fmla="*/ 84 h 86"/>
                  <a:gd name="T34" fmla="*/ 44 w 84"/>
                  <a:gd name="T35" fmla="*/ 46 h 86"/>
                  <a:gd name="T36" fmla="*/ 79 w 84"/>
                  <a:gd name="T37" fmla="*/ 67 h 86"/>
                  <a:gd name="T38" fmla="*/ 80 w 84"/>
                  <a:gd name="T39" fmla="*/ 63 h 86"/>
                  <a:gd name="T40" fmla="*/ 46 w 84"/>
                  <a:gd name="T41" fmla="*/ 42 h 86"/>
                  <a:gd name="T42" fmla="*/ 84 w 84"/>
                  <a:gd name="T43" fmla="*/ 36 h 86"/>
                  <a:gd name="T44" fmla="*/ 84 w 84"/>
                  <a:gd name="T45" fmla="*/ 31 h 86"/>
                  <a:gd name="T46" fmla="*/ 44 w 84"/>
                  <a:gd name="T47" fmla="*/ 40 h 86"/>
                  <a:gd name="T48" fmla="*/ 67 w 84"/>
                  <a:gd name="T49" fmla="*/ 6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67" y="6"/>
                    </a:moveTo>
                    <a:lnTo>
                      <a:pt x="63" y="4"/>
                    </a:lnTo>
                    <a:lnTo>
                      <a:pt x="42" y="38"/>
                    </a:lnTo>
                    <a:lnTo>
                      <a:pt x="34" y="0"/>
                    </a:lnTo>
                    <a:lnTo>
                      <a:pt x="29" y="0"/>
                    </a:lnTo>
                    <a:lnTo>
                      <a:pt x="40" y="40"/>
                    </a:lnTo>
                    <a:lnTo>
                      <a:pt x="8" y="17"/>
                    </a:lnTo>
                    <a:lnTo>
                      <a:pt x="4" y="21"/>
                    </a:lnTo>
                    <a:lnTo>
                      <a:pt x="38" y="42"/>
                    </a:lnTo>
                    <a:lnTo>
                      <a:pt x="0" y="50"/>
                    </a:lnTo>
                    <a:lnTo>
                      <a:pt x="0" y="56"/>
                    </a:lnTo>
                    <a:lnTo>
                      <a:pt x="38" y="44"/>
                    </a:lnTo>
                    <a:lnTo>
                      <a:pt x="17" y="79"/>
                    </a:lnTo>
                    <a:lnTo>
                      <a:pt x="21" y="82"/>
                    </a:lnTo>
                    <a:lnTo>
                      <a:pt x="42" y="46"/>
                    </a:lnTo>
                    <a:lnTo>
                      <a:pt x="50" y="86"/>
                    </a:lnTo>
                    <a:lnTo>
                      <a:pt x="54" y="84"/>
                    </a:lnTo>
                    <a:lnTo>
                      <a:pt x="44" y="46"/>
                    </a:lnTo>
                    <a:lnTo>
                      <a:pt x="79" y="67"/>
                    </a:lnTo>
                    <a:lnTo>
                      <a:pt x="80" y="63"/>
                    </a:lnTo>
                    <a:lnTo>
                      <a:pt x="46" y="42"/>
                    </a:lnTo>
                    <a:lnTo>
                      <a:pt x="84" y="36"/>
                    </a:lnTo>
                    <a:lnTo>
                      <a:pt x="84" y="31"/>
                    </a:lnTo>
                    <a:lnTo>
                      <a:pt x="44" y="40"/>
                    </a:lnTo>
                    <a:lnTo>
                      <a:pt x="67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4" name="Freeform 54"/>
              <p:cNvSpPr>
                <a:spLocks/>
              </p:cNvSpPr>
              <p:nvPr/>
            </p:nvSpPr>
            <p:spPr bwMode="auto">
              <a:xfrm>
                <a:off x="1612" y="2327"/>
                <a:ext cx="84" cy="86"/>
              </a:xfrm>
              <a:custGeom>
                <a:avLst/>
                <a:gdLst>
                  <a:gd name="T0" fmla="*/ 67 w 84"/>
                  <a:gd name="T1" fmla="*/ 6 h 86"/>
                  <a:gd name="T2" fmla="*/ 63 w 84"/>
                  <a:gd name="T3" fmla="*/ 4 h 86"/>
                  <a:gd name="T4" fmla="*/ 42 w 84"/>
                  <a:gd name="T5" fmla="*/ 38 h 86"/>
                  <a:gd name="T6" fmla="*/ 34 w 84"/>
                  <a:gd name="T7" fmla="*/ 0 h 86"/>
                  <a:gd name="T8" fmla="*/ 29 w 84"/>
                  <a:gd name="T9" fmla="*/ 0 h 86"/>
                  <a:gd name="T10" fmla="*/ 40 w 84"/>
                  <a:gd name="T11" fmla="*/ 40 h 86"/>
                  <a:gd name="T12" fmla="*/ 8 w 84"/>
                  <a:gd name="T13" fmla="*/ 17 h 86"/>
                  <a:gd name="T14" fmla="*/ 4 w 84"/>
                  <a:gd name="T15" fmla="*/ 21 h 86"/>
                  <a:gd name="T16" fmla="*/ 38 w 84"/>
                  <a:gd name="T17" fmla="*/ 42 h 86"/>
                  <a:gd name="T18" fmla="*/ 0 w 84"/>
                  <a:gd name="T19" fmla="*/ 50 h 86"/>
                  <a:gd name="T20" fmla="*/ 0 w 84"/>
                  <a:gd name="T21" fmla="*/ 56 h 86"/>
                  <a:gd name="T22" fmla="*/ 38 w 84"/>
                  <a:gd name="T23" fmla="*/ 44 h 86"/>
                  <a:gd name="T24" fmla="*/ 17 w 84"/>
                  <a:gd name="T25" fmla="*/ 79 h 86"/>
                  <a:gd name="T26" fmla="*/ 21 w 84"/>
                  <a:gd name="T27" fmla="*/ 82 h 86"/>
                  <a:gd name="T28" fmla="*/ 42 w 84"/>
                  <a:gd name="T29" fmla="*/ 46 h 86"/>
                  <a:gd name="T30" fmla="*/ 50 w 84"/>
                  <a:gd name="T31" fmla="*/ 86 h 86"/>
                  <a:gd name="T32" fmla="*/ 54 w 84"/>
                  <a:gd name="T33" fmla="*/ 84 h 86"/>
                  <a:gd name="T34" fmla="*/ 44 w 84"/>
                  <a:gd name="T35" fmla="*/ 46 h 86"/>
                  <a:gd name="T36" fmla="*/ 79 w 84"/>
                  <a:gd name="T37" fmla="*/ 67 h 86"/>
                  <a:gd name="T38" fmla="*/ 80 w 84"/>
                  <a:gd name="T39" fmla="*/ 63 h 86"/>
                  <a:gd name="T40" fmla="*/ 46 w 84"/>
                  <a:gd name="T41" fmla="*/ 42 h 86"/>
                  <a:gd name="T42" fmla="*/ 84 w 84"/>
                  <a:gd name="T43" fmla="*/ 36 h 86"/>
                  <a:gd name="T44" fmla="*/ 84 w 84"/>
                  <a:gd name="T45" fmla="*/ 31 h 86"/>
                  <a:gd name="T46" fmla="*/ 44 w 84"/>
                  <a:gd name="T47" fmla="*/ 40 h 86"/>
                  <a:gd name="T48" fmla="*/ 67 w 84"/>
                  <a:gd name="T49" fmla="*/ 6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67" y="6"/>
                    </a:moveTo>
                    <a:lnTo>
                      <a:pt x="63" y="4"/>
                    </a:lnTo>
                    <a:lnTo>
                      <a:pt x="42" y="38"/>
                    </a:lnTo>
                    <a:lnTo>
                      <a:pt x="34" y="0"/>
                    </a:lnTo>
                    <a:lnTo>
                      <a:pt x="29" y="0"/>
                    </a:lnTo>
                    <a:lnTo>
                      <a:pt x="40" y="40"/>
                    </a:lnTo>
                    <a:lnTo>
                      <a:pt x="8" y="17"/>
                    </a:lnTo>
                    <a:lnTo>
                      <a:pt x="4" y="21"/>
                    </a:lnTo>
                    <a:lnTo>
                      <a:pt x="38" y="42"/>
                    </a:lnTo>
                    <a:lnTo>
                      <a:pt x="0" y="50"/>
                    </a:lnTo>
                    <a:lnTo>
                      <a:pt x="0" y="56"/>
                    </a:lnTo>
                    <a:lnTo>
                      <a:pt x="38" y="44"/>
                    </a:lnTo>
                    <a:lnTo>
                      <a:pt x="17" y="79"/>
                    </a:lnTo>
                    <a:lnTo>
                      <a:pt x="21" y="82"/>
                    </a:lnTo>
                    <a:lnTo>
                      <a:pt x="42" y="46"/>
                    </a:lnTo>
                    <a:lnTo>
                      <a:pt x="50" y="86"/>
                    </a:lnTo>
                    <a:lnTo>
                      <a:pt x="54" y="84"/>
                    </a:lnTo>
                    <a:lnTo>
                      <a:pt x="44" y="46"/>
                    </a:lnTo>
                    <a:lnTo>
                      <a:pt x="79" y="67"/>
                    </a:lnTo>
                    <a:lnTo>
                      <a:pt x="80" y="63"/>
                    </a:lnTo>
                    <a:lnTo>
                      <a:pt x="46" y="42"/>
                    </a:lnTo>
                    <a:lnTo>
                      <a:pt x="84" y="36"/>
                    </a:lnTo>
                    <a:lnTo>
                      <a:pt x="84" y="31"/>
                    </a:lnTo>
                    <a:lnTo>
                      <a:pt x="44" y="40"/>
                    </a:lnTo>
                    <a:lnTo>
                      <a:pt x="67" y="6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5" name="Freeform 55"/>
              <p:cNvSpPr>
                <a:spLocks/>
              </p:cNvSpPr>
              <p:nvPr/>
            </p:nvSpPr>
            <p:spPr bwMode="auto">
              <a:xfrm>
                <a:off x="1616" y="2216"/>
                <a:ext cx="86" cy="86"/>
              </a:xfrm>
              <a:custGeom>
                <a:avLst/>
                <a:gdLst>
                  <a:gd name="T0" fmla="*/ 69 w 86"/>
                  <a:gd name="T1" fmla="*/ 7 h 86"/>
                  <a:gd name="T2" fmla="*/ 63 w 86"/>
                  <a:gd name="T3" fmla="*/ 4 h 86"/>
                  <a:gd name="T4" fmla="*/ 44 w 86"/>
                  <a:gd name="T5" fmla="*/ 40 h 86"/>
                  <a:gd name="T6" fmla="*/ 36 w 86"/>
                  <a:gd name="T7" fmla="*/ 0 h 86"/>
                  <a:gd name="T8" fmla="*/ 30 w 86"/>
                  <a:gd name="T9" fmla="*/ 2 h 86"/>
                  <a:gd name="T10" fmla="*/ 42 w 86"/>
                  <a:gd name="T11" fmla="*/ 40 h 86"/>
                  <a:gd name="T12" fmla="*/ 7 w 86"/>
                  <a:gd name="T13" fmla="*/ 17 h 86"/>
                  <a:gd name="T14" fmla="*/ 5 w 86"/>
                  <a:gd name="T15" fmla="*/ 23 h 86"/>
                  <a:gd name="T16" fmla="*/ 40 w 86"/>
                  <a:gd name="T17" fmla="*/ 44 h 86"/>
                  <a:gd name="T18" fmla="*/ 0 w 86"/>
                  <a:gd name="T19" fmla="*/ 51 h 86"/>
                  <a:gd name="T20" fmla="*/ 2 w 86"/>
                  <a:gd name="T21" fmla="*/ 57 h 86"/>
                  <a:gd name="T22" fmla="*/ 40 w 86"/>
                  <a:gd name="T23" fmla="*/ 46 h 86"/>
                  <a:gd name="T24" fmla="*/ 17 w 86"/>
                  <a:gd name="T25" fmla="*/ 78 h 86"/>
                  <a:gd name="T26" fmla="*/ 21 w 86"/>
                  <a:gd name="T27" fmla="*/ 82 h 86"/>
                  <a:gd name="T28" fmla="*/ 42 w 86"/>
                  <a:gd name="T29" fmla="*/ 48 h 86"/>
                  <a:gd name="T30" fmla="*/ 50 w 86"/>
                  <a:gd name="T31" fmla="*/ 86 h 86"/>
                  <a:gd name="T32" fmla="*/ 55 w 86"/>
                  <a:gd name="T33" fmla="*/ 86 h 86"/>
                  <a:gd name="T34" fmla="*/ 44 w 86"/>
                  <a:gd name="T35" fmla="*/ 46 h 86"/>
                  <a:gd name="T36" fmla="*/ 78 w 86"/>
                  <a:gd name="T37" fmla="*/ 69 h 86"/>
                  <a:gd name="T38" fmla="*/ 80 w 86"/>
                  <a:gd name="T39" fmla="*/ 63 h 86"/>
                  <a:gd name="T40" fmla="*/ 46 w 86"/>
                  <a:gd name="T41" fmla="*/ 44 h 86"/>
                  <a:gd name="T42" fmla="*/ 86 w 86"/>
                  <a:gd name="T43" fmla="*/ 36 h 86"/>
                  <a:gd name="T44" fmla="*/ 84 w 86"/>
                  <a:gd name="T45" fmla="*/ 30 h 86"/>
                  <a:gd name="T46" fmla="*/ 46 w 86"/>
                  <a:gd name="T47" fmla="*/ 42 h 86"/>
                  <a:gd name="T48" fmla="*/ 69 w 86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6">
                    <a:moveTo>
                      <a:pt x="69" y="7"/>
                    </a:moveTo>
                    <a:lnTo>
                      <a:pt x="63" y="4"/>
                    </a:lnTo>
                    <a:lnTo>
                      <a:pt x="44" y="40"/>
                    </a:lnTo>
                    <a:lnTo>
                      <a:pt x="36" y="0"/>
                    </a:lnTo>
                    <a:lnTo>
                      <a:pt x="30" y="2"/>
                    </a:lnTo>
                    <a:lnTo>
                      <a:pt x="42" y="40"/>
                    </a:lnTo>
                    <a:lnTo>
                      <a:pt x="7" y="17"/>
                    </a:lnTo>
                    <a:lnTo>
                      <a:pt x="5" y="23"/>
                    </a:lnTo>
                    <a:lnTo>
                      <a:pt x="40" y="44"/>
                    </a:lnTo>
                    <a:lnTo>
                      <a:pt x="0" y="51"/>
                    </a:lnTo>
                    <a:lnTo>
                      <a:pt x="2" y="57"/>
                    </a:lnTo>
                    <a:lnTo>
                      <a:pt x="40" y="46"/>
                    </a:lnTo>
                    <a:lnTo>
                      <a:pt x="17" y="78"/>
                    </a:lnTo>
                    <a:lnTo>
                      <a:pt x="21" y="82"/>
                    </a:lnTo>
                    <a:lnTo>
                      <a:pt x="42" y="48"/>
                    </a:lnTo>
                    <a:lnTo>
                      <a:pt x="50" y="86"/>
                    </a:lnTo>
                    <a:lnTo>
                      <a:pt x="55" y="86"/>
                    </a:lnTo>
                    <a:lnTo>
                      <a:pt x="44" y="46"/>
                    </a:lnTo>
                    <a:lnTo>
                      <a:pt x="78" y="69"/>
                    </a:lnTo>
                    <a:lnTo>
                      <a:pt x="80" y="63"/>
                    </a:lnTo>
                    <a:lnTo>
                      <a:pt x="46" y="44"/>
                    </a:lnTo>
                    <a:lnTo>
                      <a:pt x="86" y="36"/>
                    </a:lnTo>
                    <a:lnTo>
                      <a:pt x="84" y="30"/>
                    </a:lnTo>
                    <a:lnTo>
                      <a:pt x="46" y="42"/>
                    </a:lnTo>
                    <a:lnTo>
                      <a:pt x="69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6" name="Freeform 56"/>
              <p:cNvSpPr>
                <a:spLocks/>
              </p:cNvSpPr>
              <p:nvPr/>
            </p:nvSpPr>
            <p:spPr bwMode="auto">
              <a:xfrm>
                <a:off x="1616" y="2216"/>
                <a:ext cx="86" cy="86"/>
              </a:xfrm>
              <a:custGeom>
                <a:avLst/>
                <a:gdLst>
                  <a:gd name="T0" fmla="*/ 69 w 86"/>
                  <a:gd name="T1" fmla="*/ 7 h 86"/>
                  <a:gd name="T2" fmla="*/ 63 w 86"/>
                  <a:gd name="T3" fmla="*/ 4 h 86"/>
                  <a:gd name="T4" fmla="*/ 44 w 86"/>
                  <a:gd name="T5" fmla="*/ 40 h 86"/>
                  <a:gd name="T6" fmla="*/ 36 w 86"/>
                  <a:gd name="T7" fmla="*/ 0 h 86"/>
                  <a:gd name="T8" fmla="*/ 30 w 86"/>
                  <a:gd name="T9" fmla="*/ 2 h 86"/>
                  <a:gd name="T10" fmla="*/ 42 w 86"/>
                  <a:gd name="T11" fmla="*/ 40 h 86"/>
                  <a:gd name="T12" fmla="*/ 7 w 86"/>
                  <a:gd name="T13" fmla="*/ 17 h 86"/>
                  <a:gd name="T14" fmla="*/ 5 w 86"/>
                  <a:gd name="T15" fmla="*/ 23 h 86"/>
                  <a:gd name="T16" fmla="*/ 40 w 86"/>
                  <a:gd name="T17" fmla="*/ 44 h 86"/>
                  <a:gd name="T18" fmla="*/ 0 w 86"/>
                  <a:gd name="T19" fmla="*/ 51 h 86"/>
                  <a:gd name="T20" fmla="*/ 2 w 86"/>
                  <a:gd name="T21" fmla="*/ 57 h 86"/>
                  <a:gd name="T22" fmla="*/ 40 w 86"/>
                  <a:gd name="T23" fmla="*/ 46 h 86"/>
                  <a:gd name="T24" fmla="*/ 17 w 86"/>
                  <a:gd name="T25" fmla="*/ 78 h 86"/>
                  <a:gd name="T26" fmla="*/ 21 w 86"/>
                  <a:gd name="T27" fmla="*/ 82 h 86"/>
                  <a:gd name="T28" fmla="*/ 42 w 86"/>
                  <a:gd name="T29" fmla="*/ 48 h 86"/>
                  <a:gd name="T30" fmla="*/ 50 w 86"/>
                  <a:gd name="T31" fmla="*/ 86 h 86"/>
                  <a:gd name="T32" fmla="*/ 55 w 86"/>
                  <a:gd name="T33" fmla="*/ 86 h 86"/>
                  <a:gd name="T34" fmla="*/ 44 w 86"/>
                  <a:gd name="T35" fmla="*/ 46 h 86"/>
                  <a:gd name="T36" fmla="*/ 78 w 86"/>
                  <a:gd name="T37" fmla="*/ 69 h 86"/>
                  <a:gd name="T38" fmla="*/ 80 w 86"/>
                  <a:gd name="T39" fmla="*/ 63 h 86"/>
                  <a:gd name="T40" fmla="*/ 46 w 86"/>
                  <a:gd name="T41" fmla="*/ 44 h 86"/>
                  <a:gd name="T42" fmla="*/ 86 w 86"/>
                  <a:gd name="T43" fmla="*/ 36 h 86"/>
                  <a:gd name="T44" fmla="*/ 84 w 86"/>
                  <a:gd name="T45" fmla="*/ 30 h 86"/>
                  <a:gd name="T46" fmla="*/ 46 w 86"/>
                  <a:gd name="T47" fmla="*/ 42 h 86"/>
                  <a:gd name="T48" fmla="*/ 69 w 86"/>
                  <a:gd name="T49" fmla="*/ 7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6">
                    <a:moveTo>
                      <a:pt x="69" y="7"/>
                    </a:moveTo>
                    <a:lnTo>
                      <a:pt x="63" y="4"/>
                    </a:lnTo>
                    <a:lnTo>
                      <a:pt x="44" y="40"/>
                    </a:lnTo>
                    <a:lnTo>
                      <a:pt x="36" y="0"/>
                    </a:lnTo>
                    <a:lnTo>
                      <a:pt x="30" y="2"/>
                    </a:lnTo>
                    <a:lnTo>
                      <a:pt x="42" y="40"/>
                    </a:lnTo>
                    <a:lnTo>
                      <a:pt x="7" y="17"/>
                    </a:lnTo>
                    <a:lnTo>
                      <a:pt x="5" y="23"/>
                    </a:lnTo>
                    <a:lnTo>
                      <a:pt x="40" y="44"/>
                    </a:lnTo>
                    <a:lnTo>
                      <a:pt x="0" y="51"/>
                    </a:lnTo>
                    <a:lnTo>
                      <a:pt x="2" y="57"/>
                    </a:lnTo>
                    <a:lnTo>
                      <a:pt x="40" y="46"/>
                    </a:lnTo>
                    <a:lnTo>
                      <a:pt x="17" y="78"/>
                    </a:lnTo>
                    <a:lnTo>
                      <a:pt x="21" y="82"/>
                    </a:lnTo>
                    <a:lnTo>
                      <a:pt x="42" y="48"/>
                    </a:lnTo>
                    <a:lnTo>
                      <a:pt x="50" y="86"/>
                    </a:lnTo>
                    <a:lnTo>
                      <a:pt x="55" y="86"/>
                    </a:lnTo>
                    <a:lnTo>
                      <a:pt x="44" y="46"/>
                    </a:lnTo>
                    <a:lnTo>
                      <a:pt x="78" y="69"/>
                    </a:lnTo>
                    <a:lnTo>
                      <a:pt x="80" y="63"/>
                    </a:lnTo>
                    <a:lnTo>
                      <a:pt x="46" y="44"/>
                    </a:lnTo>
                    <a:lnTo>
                      <a:pt x="86" y="36"/>
                    </a:lnTo>
                    <a:lnTo>
                      <a:pt x="84" y="30"/>
                    </a:lnTo>
                    <a:lnTo>
                      <a:pt x="46" y="42"/>
                    </a:lnTo>
                    <a:lnTo>
                      <a:pt x="69" y="7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7" name="Rectangle 57"/>
              <p:cNvSpPr>
                <a:spLocks noChangeArrowheads="1"/>
              </p:cNvSpPr>
              <p:nvPr/>
            </p:nvSpPr>
            <p:spPr bwMode="auto">
              <a:xfrm>
                <a:off x="1293" y="1365"/>
                <a:ext cx="1552" cy="1148"/>
              </a:xfrm>
              <a:prstGeom prst="rect">
                <a:avLst/>
              </a:prstGeom>
              <a:noFill/>
              <a:ln w="38100">
                <a:solidFill>
                  <a:schemeClr val="tx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</p:grpSp>
        <p:sp>
          <p:nvSpPr>
            <p:cNvPr id="137" name="Text Box 58"/>
            <p:cNvSpPr txBox="1">
              <a:spLocks noChangeArrowheads="1"/>
            </p:cNvSpPr>
            <p:nvPr/>
          </p:nvSpPr>
          <p:spPr bwMode="auto">
            <a:xfrm>
              <a:off x="508" y="2254"/>
              <a:ext cx="1454" cy="350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 typeface="Marlett" pitchFamily="2" charset="2"/>
                <a:buNone/>
              </a:pPr>
              <a:r>
                <a:rPr lang="sk-SK" altLang="sk-SK" sz="1400" b="1" dirty="0">
                  <a:latin typeface="Tahoma" panose="020B0604030504040204" pitchFamily="34" charset="0"/>
                </a:rPr>
                <a:t>vzťah možno </a:t>
              </a:r>
              <a:br>
                <a:rPr lang="sk-SK" altLang="sk-SK" sz="1400" b="1" dirty="0">
                  <a:latin typeface="Tahoma" panose="020B0604030504040204" pitchFamily="34" charset="0"/>
                </a:rPr>
              </a:br>
              <a:r>
                <a:rPr lang="sk-SK" altLang="sk-SK" sz="1400" b="1" dirty="0">
                  <a:latin typeface="Tahoma" panose="020B0604030504040204" pitchFamily="34" charset="0"/>
                </a:rPr>
                <a:t>popísať priamkou</a:t>
              </a:r>
              <a:endParaRPr lang="sk-SK" altLang="sk-SK" sz="1400" b="1" dirty="0">
                <a:solidFill>
                  <a:srgbClr val="FF3300"/>
                </a:solidFill>
                <a:latin typeface="Tahoma" panose="020B0604030504040204" pitchFamily="34" charset="0"/>
              </a:endParaRPr>
            </a:p>
          </p:txBody>
        </p:sp>
      </p:grpSp>
      <p:grpSp>
        <p:nvGrpSpPr>
          <p:cNvPr id="190" name="Group 190"/>
          <p:cNvGrpSpPr>
            <a:grpSpLocks/>
          </p:cNvGrpSpPr>
          <p:nvPr/>
        </p:nvGrpSpPr>
        <p:grpSpPr bwMode="auto">
          <a:xfrm>
            <a:off x="4088040" y="2691595"/>
            <a:ext cx="2185987" cy="1712913"/>
            <a:chOff x="2816" y="1522"/>
            <a:chExt cx="1613" cy="1079"/>
          </a:xfrm>
        </p:grpSpPr>
        <p:grpSp>
          <p:nvGrpSpPr>
            <p:cNvPr id="191" name="Group 191"/>
            <p:cNvGrpSpPr>
              <a:grpSpLocks/>
            </p:cNvGrpSpPr>
            <p:nvPr/>
          </p:nvGrpSpPr>
          <p:grpSpPr bwMode="auto">
            <a:xfrm>
              <a:off x="2982" y="1522"/>
              <a:ext cx="1314" cy="714"/>
              <a:chOff x="1285" y="2547"/>
              <a:chExt cx="1552" cy="1148"/>
            </a:xfrm>
          </p:grpSpPr>
          <p:grpSp>
            <p:nvGrpSpPr>
              <p:cNvPr id="193" name="Group 192"/>
              <p:cNvGrpSpPr>
                <a:grpSpLocks/>
              </p:cNvGrpSpPr>
              <p:nvPr/>
            </p:nvGrpSpPr>
            <p:grpSpPr bwMode="auto">
              <a:xfrm>
                <a:off x="1350" y="2560"/>
                <a:ext cx="167" cy="318"/>
                <a:chOff x="1350" y="2560"/>
                <a:chExt cx="167" cy="318"/>
              </a:xfrm>
            </p:grpSpPr>
            <p:sp>
              <p:nvSpPr>
                <p:cNvPr id="299" name="Rectangle 193"/>
                <p:cNvSpPr>
                  <a:spLocks noChangeArrowheads="1"/>
                </p:cNvSpPr>
                <p:nvPr/>
              </p:nvSpPr>
              <p:spPr bwMode="auto">
                <a:xfrm>
                  <a:off x="1350" y="2560"/>
                  <a:ext cx="142" cy="318"/>
                </a:xfrm>
                <a:prstGeom prst="rect">
                  <a:avLst/>
                </a:prstGeom>
                <a:noFill/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buClrTx/>
                    <a:buSzTx/>
                    <a:buFont typeface="Marlett" pitchFamily="2" charset="2"/>
                    <a:buNone/>
                  </a:pPr>
                  <a:r>
                    <a:rPr lang="cs-CZ" altLang="sk-SK" sz="2000" b="1">
                      <a:solidFill>
                        <a:schemeClr val="tx2"/>
                      </a:solidFill>
                    </a:rPr>
                    <a:t>3</a:t>
                  </a:r>
                </a:p>
              </p:txBody>
            </p:sp>
            <p:sp>
              <p:nvSpPr>
                <p:cNvPr id="300" name="Rectangle 194"/>
                <p:cNvSpPr>
                  <a:spLocks noChangeArrowheads="1"/>
                </p:cNvSpPr>
                <p:nvPr/>
              </p:nvSpPr>
              <p:spPr bwMode="auto">
                <a:xfrm>
                  <a:off x="1507" y="2560"/>
                  <a:ext cx="10" cy="148"/>
                </a:xfrm>
                <a:prstGeom prst="rect">
                  <a:avLst/>
                </a:prstGeom>
                <a:noFill/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buClrTx/>
                    <a:buSzTx/>
                    <a:buFont typeface="Marlett" pitchFamily="2" charset="2"/>
                    <a:buNone/>
                  </a:pPr>
                  <a:endParaRPr lang="cs-CZ" altLang="sk-SK" sz="900" b="1">
                    <a:latin typeface="Tahoma" panose="020B0604030504040204" pitchFamily="34" charset="0"/>
                  </a:endParaRPr>
                </a:p>
              </p:txBody>
            </p:sp>
          </p:grpSp>
          <p:sp>
            <p:nvSpPr>
              <p:cNvPr id="194" name="Freeform 195"/>
              <p:cNvSpPr>
                <a:spLocks/>
              </p:cNvSpPr>
              <p:nvPr/>
            </p:nvSpPr>
            <p:spPr bwMode="auto">
              <a:xfrm>
                <a:off x="2094" y="2987"/>
                <a:ext cx="88" cy="86"/>
              </a:xfrm>
              <a:custGeom>
                <a:avLst/>
                <a:gdLst>
                  <a:gd name="T0" fmla="*/ 53 w 88"/>
                  <a:gd name="T1" fmla="*/ 0 h 86"/>
                  <a:gd name="T2" fmla="*/ 48 w 88"/>
                  <a:gd name="T3" fmla="*/ 0 h 86"/>
                  <a:gd name="T4" fmla="*/ 42 w 88"/>
                  <a:gd name="T5" fmla="*/ 40 h 86"/>
                  <a:gd name="T6" fmla="*/ 21 w 88"/>
                  <a:gd name="T7" fmla="*/ 6 h 86"/>
                  <a:gd name="T8" fmla="*/ 17 w 88"/>
                  <a:gd name="T9" fmla="*/ 10 h 86"/>
                  <a:gd name="T10" fmla="*/ 40 w 88"/>
                  <a:gd name="T11" fmla="*/ 40 h 86"/>
                  <a:gd name="T12" fmla="*/ 1 w 88"/>
                  <a:gd name="T13" fmla="*/ 33 h 86"/>
                  <a:gd name="T14" fmla="*/ 0 w 88"/>
                  <a:gd name="T15" fmla="*/ 38 h 86"/>
                  <a:gd name="T16" fmla="*/ 40 w 88"/>
                  <a:gd name="T17" fmla="*/ 44 h 86"/>
                  <a:gd name="T18" fmla="*/ 7 w 88"/>
                  <a:gd name="T19" fmla="*/ 67 h 86"/>
                  <a:gd name="T20" fmla="*/ 11 w 88"/>
                  <a:gd name="T21" fmla="*/ 71 h 86"/>
                  <a:gd name="T22" fmla="*/ 42 w 88"/>
                  <a:gd name="T23" fmla="*/ 46 h 86"/>
                  <a:gd name="T24" fmla="*/ 34 w 88"/>
                  <a:gd name="T25" fmla="*/ 86 h 86"/>
                  <a:gd name="T26" fmla="*/ 38 w 88"/>
                  <a:gd name="T27" fmla="*/ 86 h 86"/>
                  <a:gd name="T28" fmla="*/ 44 w 88"/>
                  <a:gd name="T29" fmla="*/ 48 h 86"/>
                  <a:gd name="T30" fmla="*/ 67 w 88"/>
                  <a:gd name="T31" fmla="*/ 81 h 86"/>
                  <a:gd name="T32" fmla="*/ 71 w 88"/>
                  <a:gd name="T33" fmla="*/ 77 h 86"/>
                  <a:gd name="T34" fmla="*/ 46 w 88"/>
                  <a:gd name="T35" fmla="*/ 46 h 86"/>
                  <a:gd name="T36" fmla="*/ 86 w 88"/>
                  <a:gd name="T37" fmla="*/ 54 h 86"/>
                  <a:gd name="T38" fmla="*/ 88 w 88"/>
                  <a:gd name="T39" fmla="*/ 48 h 86"/>
                  <a:gd name="T40" fmla="*/ 48 w 88"/>
                  <a:gd name="T41" fmla="*/ 42 h 86"/>
                  <a:gd name="T42" fmla="*/ 80 w 88"/>
                  <a:gd name="T43" fmla="*/ 21 h 86"/>
                  <a:gd name="T44" fmla="*/ 78 w 88"/>
                  <a:gd name="T45" fmla="*/ 17 h 86"/>
                  <a:gd name="T46" fmla="*/ 46 w 88"/>
                  <a:gd name="T47" fmla="*/ 40 h 86"/>
                  <a:gd name="T48" fmla="*/ 53 w 88"/>
                  <a:gd name="T49" fmla="*/ 0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8" h="86">
                    <a:moveTo>
                      <a:pt x="53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6"/>
                    </a:lnTo>
                    <a:lnTo>
                      <a:pt x="17" y="10"/>
                    </a:lnTo>
                    <a:lnTo>
                      <a:pt x="40" y="40"/>
                    </a:lnTo>
                    <a:lnTo>
                      <a:pt x="1" y="33"/>
                    </a:lnTo>
                    <a:lnTo>
                      <a:pt x="0" y="38"/>
                    </a:lnTo>
                    <a:lnTo>
                      <a:pt x="40" y="44"/>
                    </a:lnTo>
                    <a:lnTo>
                      <a:pt x="7" y="67"/>
                    </a:lnTo>
                    <a:lnTo>
                      <a:pt x="11" y="71"/>
                    </a:lnTo>
                    <a:lnTo>
                      <a:pt x="42" y="46"/>
                    </a:lnTo>
                    <a:lnTo>
                      <a:pt x="34" y="86"/>
                    </a:lnTo>
                    <a:lnTo>
                      <a:pt x="38" y="86"/>
                    </a:lnTo>
                    <a:lnTo>
                      <a:pt x="44" y="48"/>
                    </a:lnTo>
                    <a:lnTo>
                      <a:pt x="67" y="81"/>
                    </a:lnTo>
                    <a:lnTo>
                      <a:pt x="71" y="77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8" y="48"/>
                    </a:lnTo>
                    <a:lnTo>
                      <a:pt x="48" y="42"/>
                    </a:lnTo>
                    <a:lnTo>
                      <a:pt x="80" y="21"/>
                    </a:lnTo>
                    <a:lnTo>
                      <a:pt x="78" y="17"/>
                    </a:lnTo>
                    <a:lnTo>
                      <a:pt x="46" y="40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5" name="Freeform 196"/>
              <p:cNvSpPr>
                <a:spLocks/>
              </p:cNvSpPr>
              <p:nvPr/>
            </p:nvSpPr>
            <p:spPr bwMode="auto">
              <a:xfrm>
                <a:off x="2094" y="2987"/>
                <a:ext cx="88" cy="86"/>
              </a:xfrm>
              <a:custGeom>
                <a:avLst/>
                <a:gdLst>
                  <a:gd name="T0" fmla="*/ 53 w 88"/>
                  <a:gd name="T1" fmla="*/ 0 h 86"/>
                  <a:gd name="T2" fmla="*/ 48 w 88"/>
                  <a:gd name="T3" fmla="*/ 0 h 86"/>
                  <a:gd name="T4" fmla="*/ 42 w 88"/>
                  <a:gd name="T5" fmla="*/ 40 h 86"/>
                  <a:gd name="T6" fmla="*/ 21 w 88"/>
                  <a:gd name="T7" fmla="*/ 6 h 86"/>
                  <a:gd name="T8" fmla="*/ 17 w 88"/>
                  <a:gd name="T9" fmla="*/ 10 h 86"/>
                  <a:gd name="T10" fmla="*/ 40 w 88"/>
                  <a:gd name="T11" fmla="*/ 40 h 86"/>
                  <a:gd name="T12" fmla="*/ 1 w 88"/>
                  <a:gd name="T13" fmla="*/ 33 h 86"/>
                  <a:gd name="T14" fmla="*/ 0 w 88"/>
                  <a:gd name="T15" fmla="*/ 38 h 86"/>
                  <a:gd name="T16" fmla="*/ 40 w 88"/>
                  <a:gd name="T17" fmla="*/ 44 h 86"/>
                  <a:gd name="T18" fmla="*/ 7 w 88"/>
                  <a:gd name="T19" fmla="*/ 67 h 86"/>
                  <a:gd name="T20" fmla="*/ 11 w 88"/>
                  <a:gd name="T21" fmla="*/ 71 h 86"/>
                  <a:gd name="T22" fmla="*/ 42 w 88"/>
                  <a:gd name="T23" fmla="*/ 46 h 86"/>
                  <a:gd name="T24" fmla="*/ 34 w 88"/>
                  <a:gd name="T25" fmla="*/ 86 h 86"/>
                  <a:gd name="T26" fmla="*/ 38 w 88"/>
                  <a:gd name="T27" fmla="*/ 86 h 86"/>
                  <a:gd name="T28" fmla="*/ 44 w 88"/>
                  <a:gd name="T29" fmla="*/ 48 h 86"/>
                  <a:gd name="T30" fmla="*/ 67 w 88"/>
                  <a:gd name="T31" fmla="*/ 81 h 86"/>
                  <a:gd name="T32" fmla="*/ 71 w 88"/>
                  <a:gd name="T33" fmla="*/ 77 h 86"/>
                  <a:gd name="T34" fmla="*/ 46 w 88"/>
                  <a:gd name="T35" fmla="*/ 46 h 86"/>
                  <a:gd name="T36" fmla="*/ 86 w 88"/>
                  <a:gd name="T37" fmla="*/ 54 h 86"/>
                  <a:gd name="T38" fmla="*/ 88 w 88"/>
                  <a:gd name="T39" fmla="*/ 48 h 86"/>
                  <a:gd name="T40" fmla="*/ 48 w 88"/>
                  <a:gd name="T41" fmla="*/ 42 h 86"/>
                  <a:gd name="T42" fmla="*/ 80 w 88"/>
                  <a:gd name="T43" fmla="*/ 21 h 86"/>
                  <a:gd name="T44" fmla="*/ 78 w 88"/>
                  <a:gd name="T45" fmla="*/ 17 h 86"/>
                  <a:gd name="T46" fmla="*/ 46 w 88"/>
                  <a:gd name="T47" fmla="*/ 40 h 86"/>
                  <a:gd name="T48" fmla="*/ 53 w 88"/>
                  <a:gd name="T49" fmla="*/ 0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8" h="86">
                    <a:moveTo>
                      <a:pt x="53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6"/>
                    </a:lnTo>
                    <a:lnTo>
                      <a:pt x="17" y="10"/>
                    </a:lnTo>
                    <a:lnTo>
                      <a:pt x="40" y="40"/>
                    </a:lnTo>
                    <a:lnTo>
                      <a:pt x="1" y="33"/>
                    </a:lnTo>
                    <a:lnTo>
                      <a:pt x="0" y="38"/>
                    </a:lnTo>
                    <a:lnTo>
                      <a:pt x="40" y="44"/>
                    </a:lnTo>
                    <a:lnTo>
                      <a:pt x="7" y="67"/>
                    </a:lnTo>
                    <a:lnTo>
                      <a:pt x="11" y="71"/>
                    </a:lnTo>
                    <a:lnTo>
                      <a:pt x="42" y="46"/>
                    </a:lnTo>
                    <a:lnTo>
                      <a:pt x="34" y="86"/>
                    </a:lnTo>
                    <a:lnTo>
                      <a:pt x="38" y="86"/>
                    </a:lnTo>
                    <a:lnTo>
                      <a:pt x="44" y="48"/>
                    </a:lnTo>
                    <a:lnTo>
                      <a:pt x="67" y="81"/>
                    </a:lnTo>
                    <a:lnTo>
                      <a:pt x="71" y="77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8" y="48"/>
                    </a:lnTo>
                    <a:lnTo>
                      <a:pt x="48" y="42"/>
                    </a:lnTo>
                    <a:lnTo>
                      <a:pt x="80" y="21"/>
                    </a:lnTo>
                    <a:lnTo>
                      <a:pt x="78" y="17"/>
                    </a:lnTo>
                    <a:lnTo>
                      <a:pt x="46" y="40"/>
                    </a:lnTo>
                    <a:lnTo>
                      <a:pt x="53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6" name="Freeform 197"/>
              <p:cNvSpPr>
                <a:spLocks/>
              </p:cNvSpPr>
              <p:nvPr/>
            </p:nvSpPr>
            <p:spPr bwMode="auto">
              <a:xfrm>
                <a:off x="2021" y="3033"/>
                <a:ext cx="86" cy="88"/>
              </a:xfrm>
              <a:custGeom>
                <a:avLst/>
                <a:gdLst>
                  <a:gd name="T0" fmla="*/ 53 w 86"/>
                  <a:gd name="T1" fmla="*/ 2 h 88"/>
                  <a:gd name="T2" fmla="*/ 48 w 86"/>
                  <a:gd name="T3" fmla="*/ 0 h 88"/>
                  <a:gd name="T4" fmla="*/ 42 w 86"/>
                  <a:gd name="T5" fmla="*/ 40 h 88"/>
                  <a:gd name="T6" fmla="*/ 21 w 86"/>
                  <a:gd name="T7" fmla="*/ 8 h 88"/>
                  <a:gd name="T8" fmla="*/ 15 w 86"/>
                  <a:gd name="T9" fmla="*/ 10 h 88"/>
                  <a:gd name="T10" fmla="*/ 40 w 86"/>
                  <a:gd name="T11" fmla="*/ 42 h 88"/>
                  <a:gd name="T12" fmla="*/ 2 w 86"/>
                  <a:gd name="T13" fmla="*/ 35 h 88"/>
                  <a:gd name="T14" fmla="*/ 0 w 86"/>
                  <a:gd name="T15" fmla="*/ 40 h 88"/>
                  <a:gd name="T16" fmla="*/ 40 w 86"/>
                  <a:gd name="T17" fmla="*/ 46 h 88"/>
                  <a:gd name="T18" fmla="*/ 7 w 86"/>
                  <a:gd name="T19" fmla="*/ 67 h 88"/>
                  <a:gd name="T20" fmla="*/ 9 w 86"/>
                  <a:gd name="T21" fmla="*/ 73 h 88"/>
                  <a:gd name="T22" fmla="*/ 42 w 86"/>
                  <a:gd name="T23" fmla="*/ 48 h 88"/>
                  <a:gd name="T24" fmla="*/ 32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7 w 86"/>
                  <a:gd name="T31" fmla="*/ 83 h 88"/>
                  <a:gd name="T32" fmla="*/ 71 w 86"/>
                  <a:gd name="T33" fmla="*/ 79 h 88"/>
                  <a:gd name="T34" fmla="*/ 46 w 86"/>
                  <a:gd name="T35" fmla="*/ 46 h 88"/>
                  <a:gd name="T36" fmla="*/ 86 w 86"/>
                  <a:gd name="T37" fmla="*/ 54 h 88"/>
                  <a:gd name="T38" fmla="*/ 86 w 86"/>
                  <a:gd name="T39" fmla="*/ 50 h 88"/>
                  <a:gd name="T40" fmla="*/ 48 w 86"/>
                  <a:gd name="T41" fmla="*/ 44 h 88"/>
                  <a:gd name="T42" fmla="*/ 80 w 86"/>
                  <a:gd name="T43" fmla="*/ 23 h 88"/>
                  <a:gd name="T44" fmla="*/ 78 w 86"/>
                  <a:gd name="T45" fmla="*/ 17 h 88"/>
                  <a:gd name="T46" fmla="*/ 46 w 86"/>
                  <a:gd name="T47" fmla="*/ 42 h 88"/>
                  <a:gd name="T48" fmla="*/ 53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2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8"/>
                    </a:lnTo>
                    <a:lnTo>
                      <a:pt x="15" y="10"/>
                    </a:lnTo>
                    <a:lnTo>
                      <a:pt x="40" y="42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40" y="46"/>
                    </a:lnTo>
                    <a:lnTo>
                      <a:pt x="7" y="67"/>
                    </a:lnTo>
                    <a:lnTo>
                      <a:pt x="9" y="73"/>
                    </a:lnTo>
                    <a:lnTo>
                      <a:pt x="42" y="48"/>
                    </a:lnTo>
                    <a:lnTo>
                      <a:pt x="32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7" y="83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6" y="50"/>
                    </a:lnTo>
                    <a:lnTo>
                      <a:pt x="48" y="44"/>
                    </a:lnTo>
                    <a:lnTo>
                      <a:pt x="80" y="23"/>
                    </a:lnTo>
                    <a:lnTo>
                      <a:pt x="78" y="17"/>
                    </a:lnTo>
                    <a:lnTo>
                      <a:pt x="46" y="42"/>
                    </a:lnTo>
                    <a:lnTo>
                      <a:pt x="53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7" name="Freeform 198"/>
              <p:cNvSpPr>
                <a:spLocks/>
              </p:cNvSpPr>
              <p:nvPr/>
            </p:nvSpPr>
            <p:spPr bwMode="auto">
              <a:xfrm>
                <a:off x="2021" y="3033"/>
                <a:ext cx="86" cy="88"/>
              </a:xfrm>
              <a:custGeom>
                <a:avLst/>
                <a:gdLst>
                  <a:gd name="T0" fmla="*/ 53 w 86"/>
                  <a:gd name="T1" fmla="*/ 2 h 88"/>
                  <a:gd name="T2" fmla="*/ 48 w 86"/>
                  <a:gd name="T3" fmla="*/ 0 h 88"/>
                  <a:gd name="T4" fmla="*/ 42 w 86"/>
                  <a:gd name="T5" fmla="*/ 40 h 88"/>
                  <a:gd name="T6" fmla="*/ 21 w 86"/>
                  <a:gd name="T7" fmla="*/ 8 h 88"/>
                  <a:gd name="T8" fmla="*/ 15 w 86"/>
                  <a:gd name="T9" fmla="*/ 10 h 88"/>
                  <a:gd name="T10" fmla="*/ 40 w 86"/>
                  <a:gd name="T11" fmla="*/ 42 h 88"/>
                  <a:gd name="T12" fmla="*/ 2 w 86"/>
                  <a:gd name="T13" fmla="*/ 35 h 88"/>
                  <a:gd name="T14" fmla="*/ 0 w 86"/>
                  <a:gd name="T15" fmla="*/ 40 h 88"/>
                  <a:gd name="T16" fmla="*/ 40 w 86"/>
                  <a:gd name="T17" fmla="*/ 46 h 88"/>
                  <a:gd name="T18" fmla="*/ 7 w 86"/>
                  <a:gd name="T19" fmla="*/ 67 h 88"/>
                  <a:gd name="T20" fmla="*/ 9 w 86"/>
                  <a:gd name="T21" fmla="*/ 73 h 88"/>
                  <a:gd name="T22" fmla="*/ 42 w 86"/>
                  <a:gd name="T23" fmla="*/ 48 h 88"/>
                  <a:gd name="T24" fmla="*/ 32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7 w 86"/>
                  <a:gd name="T31" fmla="*/ 83 h 88"/>
                  <a:gd name="T32" fmla="*/ 71 w 86"/>
                  <a:gd name="T33" fmla="*/ 79 h 88"/>
                  <a:gd name="T34" fmla="*/ 46 w 86"/>
                  <a:gd name="T35" fmla="*/ 46 h 88"/>
                  <a:gd name="T36" fmla="*/ 86 w 86"/>
                  <a:gd name="T37" fmla="*/ 54 h 88"/>
                  <a:gd name="T38" fmla="*/ 86 w 86"/>
                  <a:gd name="T39" fmla="*/ 50 h 88"/>
                  <a:gd name="T40" fmla="*/ 48 w 86"/>
                  <a:gd name="T41" fmla="*/ 44 h 88"/>
                  <a:gd name="T42" fmla="*/ 80 w 86"/>
                  <a:gd name="T43" fmla="*/ 23 h 88"/>
                  <a:gd name="T44" fmla="*/ 78 w 86"/>
                  <a:gd name="T45" fmla="*/ 17 h 88"/>
                  <a:gd name="T46" fmla="*/ 46 w 86"/>
                  <a:gd name="T47" fmla="*/ 42 h 88"/>
                  <a:gd name="T48" fmla="*/ 53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2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8"/>
                    </a:lnTo>
                    <a:lnTo>
                      <a:pt x="15" y="10"/>
                    </a:lnTo>
                    <a:lnTo>
                      <a:pt x="40" y="42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40" y="46"/>
                    </a:lnTo>
                    <a:lnTo>
                      <a:pt x="7" y="67"/>
                    </a:lnTo>
                    <a:lnTo>
                      <a:pt x="9" y="73"/>
                    </a:lnTo>
                    <a:lnTo>
                      <a:pt x="42" y="48"/>
                    </a:lnTo>
                    <a:lnTo>
                      <a:pt x="32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7" y="83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6" y="50"/>
                    </a:lnTo>
                    <a:lnTo>
                      <a:pt x="48" y="44"/>
                    </a:lnTo>
                    <a:lnTo>
                      <a:pt x="80" y="23"/>
                    </a:lnTo>
                    <a:lnTo>
                      <a:pt x="78" y="17"/>
                    </a:lnTo>
                    <a:lnTo>
                      <a:pt x="46" y="42"/>
                    </a:lnTo>
                    <a:lnTo>
                      <a:pt x="53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8" name="Freeform 199"/>
              <p:cNvSpPr>
                <a:spLocks/>
              </p:cNvSpPr>
              <p:nvPr/>
            </p:nvSpPr>
            <p:spPr bwMode="auto">
              <a:xfrm>
                <a:off x="2170" y="2910"/>
                <a:ext cx="87" cy="88"/>
              </a:xfrm>
              <a:custGeom>
                <a:avLst/>
                <a:gdLst>
                  <a:gd name="T0" fmla="*/ 54 w 87"/>
                  <a:gd name="T1" fmla="*/ 0 h 88"/>
                  <a:gd name="T2" fmla="*/ 48 w 87"/>
                  <a:gd name="T3" fmla="*/ 0 h 88"/>
                  <a:gd name="T4" fmla="*/ 43 w 87"/>
                  <a:gd name="T5" fmla="*/ 41 h 88"/>
                  <a:gd name="T6" fmla="*/ 19 w 87"/>
                  <a:gd name="T7" fmla="*/ 6 h 88"/>
                  <a:gd name="T8" fmla="*/ 16 w 87"/>
                  <a:gd name="T9" fmla="*/ 10 h 88"/>
                  <a:gd name="T10" fmla="*/ 41 w 87"/>
                  <a:gd name="T11" fmla="*/ 42 h 88"/>
                  <a:gd name="T12" fmla="*/ 0 w 87"/>
                  <a:gd name="T13" fmla="*/ 35 h 88"/>
                  <a:gd name="T14" fmla="*/ 0 w 87"/>
                  <a:gd name="T15" fmla="*/ 39 h 88"/>
                  <a:gd name="T16" fmla="*/ 41 w 87"/>
                  <a:gd name="T17" fmla="*/ 46 h 88"/>
                  <a:gd name="T18" fmla="*/ 6 w 87"/>
                  <a:gd name="T19" fmla="*/ 67 h 88"/>
                  <a:gd name="T20" fmla="*/ 10 w 87"/>
                  <a:gd name="T21" fmla="*/ 71 h 88"/>
                  <a:gd name="T22" fmla="*/ 41 w 87"/>
                  <a:gd name="T23" fmla="*/ 48 h 88"/>
                  <a:gd name="T24" fmla="*/ 33 w 87"/>
                  <a:gd name="T25" fmla="*/ 87 h 88"/>
                  <a:gd name="T26" fmla="*/ 39 w 87"/>
                  <a:gd name="T27" fmla="*/ 88 h 88"/>
                  <a:gd name="T28" fmla="*/ 44 w 87"/>
                  <a:gd name="T29" fmla="*/ 48 h 88"/>
                  <a:gd name="T30" fmla="*/ 66 w 87"/>
                  <a:gd name="T31" fmla="*/ 83 h 88"/>
                  <a:gd name="T32" fmla="*/ 71 w 87"/>
                  <a:gd name="T33" fmla="*/ 79 h 88"/>
                  <a:gd name="T34" fmla="*/ 46 w 87"/>
                  <a:gd name="T35" fmla="*/ 46 h 88"/>
                  <a:gd name="T36" fmla="*/ 87 w 87"/>
                  <a:gd name="T37" fmla="*/ 54 h 88"/>
                  <a:gd name="T38" fmla="*/ 87 w 87"/>
                  <a:gd name="T39" fmla="*/ 48 h 88"/>
                  <a:gd name="T40" fmla="*/ 46 w 87"/>
                  <a:gd name="T41" fmla="*/ 42 h 88"/>
                  <a:gd name="T42" fmla="*/ 81 w 87"/>
                  <a:gd name="T43" fmla="*/ 21 h 88"/>
                  <a:gd name="T44" fmla="*/ 77 w 87"/>
                  <a:gd name="T45" fmla="*/ 17 h 88"/>
                  <a:gd name="T46" fmla="*/ 44 w 87"/>
                  <a:gd name="T47" fmla="*/ 41 h 88"/>
                  <a:gd name="T48" fmla="*/ 54 w 87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4" y="0"/>
                    </a:moveTo>
                    <a:lnTo>
                      <a:pt x="48" y="0"/>
                    </a:lnTo>
                    <a:lnTo>
                      <a:pt x="43" y="41"/>
                    </a:lnTo>
                    <a:lnTo>
                      <a:pt x="19" y="6"/>
                    </a:lnTo>
                    <a:lnTo>
                      <a:pt x="16" y="10"/>
                    </a:lnTo>
                    <a:lnTo>
                      <a:pt x="41" y="42"/>
                    </a:lnTo>
                    <a:lnTo>
                      <a:pt x="0" y="35"/>
                    </a:lnTo>
                    <a:lnTo>
                      <a:pt x="0" y="39"/>
                    </a:lnTo>
                    <a:lnTo>
                      <a:pt x="41" y="46"/>
                    </a:lnTo>
                    <a:lnTo>
                      <a:pt x="6" y="67"/>
                    </a:lnTo>
                    <a:lnTo>
                      <a:pt x="10" y="71"/>
                    </a:lnTo>
                    <a:lnTo>
                      <a:pt x="41" y="48"/>
                    </a:lnTo>
                    <a:lnTo>
                      <a:pt x="33" y="87"/>
                    </a:lnTo>
                    <a:lnTo>
                      <a:pt x="39" y="88"/>
                    </a:lnTo>
                    <a:lnTo>
                      <a:pt x="44" y="48"/>
                    </a:lnTo>
                    <a:lnTo>
                      <a:pt x="66" y="83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6" y="42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4" y="41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9" name="Freeform 200"/>
              <p:cNvSpPr>
                <a:spLocks/>
              </p:cNvSpPr>
              <p:nvPr/>
            </p:nvSpPr>
            <p:spPr bwMode="auto">
              <a:xfrm>
                <a:off x="2170" y="2910"/>
                <a:ext cx="87" cy="88"/>
              </a:xfrm>
              <a:custGeom>
                <a:avLst/>
                <a:gdLst>
                  <a:gd name="T0" fmla="*/ 54 w 87"/>
                  <a:gd name="T1" fmla="*/ 0 h 88"/>
                  <a:gd name="T2" fmla="*/ 48 w 87"/>
                  <a:gd name="T3" fmla="*/ 0 h 88"/>
                  <a:gd name="T4" fmla="*/ 43 w 87"/>
                  <a:gd name="T5" fmla="*/ 41 h 88"/>
                  <a:gd name="T6" fmla="*/ 19 w 87"/>
                  <a:gd name="T7" fmla="*/ 6 h 88"/>
                  <a:gd name="T8" fmla="*/ 16 w 87"/>
                  <a:gd name="T9" fmla="*/ 10 h 88"/>
                  <a:gd name="T10" fmla="*/ 41 w 87"/>
                  <a:gd name="T11" fmla="*/ 42 h 88"/>
                  <a:gd name="T12" fmla="*/ 0 w 87"/>
                  <a:gd name="T13" fmla="*/ 35 h 88"/>
                  <a:gd name="T14" fmla="*/ 0 w 87"/>
                  <a:gd name="T15" fmla="*/ 39 h 88"/>
                  <a:gd name="T16" fmla="*/ 41 w 87"/>
                  <a:gd name="T17" fmla="*/ 46 h 88"/>
                  <a:gd name="T18" fmla="*/ 6 w 87"/>
                  <a:gd name="T19" fmla="*/ 67 h 88"/>
                  <a:gd name="T20" fmla="*/ 10 w 87"/>
                  <a:gd name="T21" fmla="*/ 71 h 88"/>
                  <a:gd name="T22" fmla="*/ 41 w 87"/>
                  <a:gd name="T23" fmla="*/ 48 h 88"/>
                  <a:gd name="T24" fmla="*/ 33 w 87"/>
                  <a:gd name="T25" fmla="*/ 87 h 88"/>
                  <a:gd name="T26" fmla="*/ 39 w 87"/>
                  <a:gd name="T27" fmla="*/ 88 h 88"/>
                  <a:gd name="T28" fmla="*/ 44 w 87"/>
                  <a:gd name="T29" fmla="*/ 48 h 88"/>
                  <a:gd name="T30" fmla="*/ 66 w 87"/>
                  <a:gd name="T31" fmla="*/ 83 h 88"/>
                  <a:gd name="T32" fmla="*/ 71 w 87"/>
                  <a:gd name="T33" fmla="*/ 79 h 88"/>
                  <a:gd name="T34" fmla="*/ 46 w 87"/>
                  <a:gd name="T35" fmla="*/ 46 h 88"/>
                  <a:gd name="T36" fmla="*/ 87 w 87"/>
                  <a:gd name="T37" fmla="*/ 54 h 88"/>
                  <a:gd name="T38" fmla="*/ 87 w 87"/>
                  <a:gd name="T39" fmla="*/ 48 h 88"/>
                  <a:gd name="T40" fmla="*/ 46 w 87"/>
                  <a:gd name="T41" fmla="*/ 42 h 88"/>
                  <a:gd name="T42" fmla="*/ 81 w 87"/>
                  <a:gd name="T43" fmla="*/ 21 h 88"/>
                  <a:gd name="T44" fmla="*/ 77 w 87"/>
                  <a:gd name="T45" fmla="*/ 17 h 88"/>
                  <a:gd name="T46" fmla="*/ 44 w 87"/>
                  <a:gd name="T47" fmla="*/ 41 h 88"/>
                  <a:gd name="T48" fmla="*/ 54 w 87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4" y="0"/>
                    </a:moveTo>
                    <a:lnTo>
                      <a:pt x="48" y="0"/>
                    </a:lnTo>
                    <a:lnTo>
                      <a:pt x="43" y="41"/>
                    </a:lnTo>
                    <a:lnTo>
                      <a:pt x="19" y="6"/>
                    </a:lnTo>
                    <a:lnTo>
                      <a:pt x="16" y="10"/>
                    </a:lnTo>
                    <a:lnTo>
                      <a:pt x="41" y="42"/>
                    </a:lnTo>
                    <a:lnTo>
                      <a:pt x="0" y="35"/>
                    </a:lnTo>
                    <a:lnTo>
                      <a:pt x="0" y="39"/>
                    </a:lnTo>
                    <a:lnTo>
                      <a:pt x="41" y="46"/>
                    </a:lnTo>
                    <a:lnTo>
                      <a:pt x="6" y="67"/>
                    </a:lnTo>
                    <a:lnTo>
                      <a:pt x="10" y="71"/>
                    </a:lnTo>
                    <a:lnTo>
                      <a:pt x="41" y="48"/>
                    </a:lnTo>
                    <a:lnTo>
                      <a:pt x="33" y="87"/>
                    </a:lnTo>
                    <a:lnTo>
                      <a:pt x="39" y="88"/>
                    </a:lnTo>
                    <a:lnTo>
                      <a:pt x="44" y="48"/>
                    </a:lnTo>
                    <a:lnTo>
                      <a:pt x="66" y="83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6" y="42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4" y="41"/>
                    </a:lnTo>
                    <a:lnTo>
                      <a:pt x="54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0" name="Freeform 201"/>
              <p:cNvSpPr>
                <a:spLocks/>
              </p:cNvSpPr>
              <p:nvPr/>
            </p:nvSpPr>
            <p:spPr bwMode="auto">
              <a:xfrm>
                <a:off x="2159" y="2832"/>
                <a:ext cx="86" cy="88"/>
              </a:xfrm>
              <a:custGeom>
                <a:avLst/>
                <a:gdLst>
                  <a:gd name="T0" fmla="*/ 54 w 86"/>
                  <a:gd name="T1" fmla="*/ 0 h 88"/>
                  <a:gd name="T2" fmla="*/ 48 w 86"/>
                  <a:gd name="T3" fmla="*/ 0 h 88"/>
                  <a:gd name="T4" fmla="*/ 42 w 86"/>
                  <a:gd name="T5" fmla="*/ 40 h 88"/>
                  <a:gd name="T6" fmla="*/ 19 w 86"/>
                  <a:gd name="T7" fmla="*/ 5 h 88"/>
                  <a:gd name="T8" fmla="*/ 15 w 86"/>
                  <a:gd name="T9" fmla="*/ 9 h 88"/>
                  <a:gd name="T10" fmla="*/ 40 w 86"/>
                  <a:gd name="T11" fmla="*/ 42 h 88"/>
                  <a:gd name="T12" fmla="*/ 0 w 86"/>
                  <a:gd name="T13" fmla="*/ 34 h 88"/>
                  <a:gd name="T14" fmla="*/ 0 w 86"/>
                  <a:gd name="T15" fmla="*/ 38 h 88"/>
                  <a:gd name="T16" fmla="*/ 38 w 86"/>
                  <a:gd name="T17" fmla="*/ 46 h 88"/>
                  <a:gd name="T18" fmla="*/ 6 w 86"/>
                  <a:gd name="T19" fmla="*/ 67 h 88"/>
                  <a:gd name="T20" fmla="*/ 9 w 86"/>
                  <a:gd name="T21" fmla="*/ 72 h 88"/>
                  <a:gd name="T22" fmla="*/ 40 w 86"/>
                  <a:gd name="T23" fmla="*/ 48 h 88"/>
                  <a:gd name="T24" fmla="*/ 32 w 86"/>
                  <a:gd name="T25" fmla="*/ 86 h 88"/>
                  <a:gd name="T26" fmla="*/ 38 w 86"/>
                  <a:gd name="T27" fmla="*/ 88 h 88"/>
                  <a:gd name="T28" fmla="*/ 44 w 86"/>
                  <a:gd name="T29" fmla="*/ 48 h 88"/>
                  <a:gd name="T30" fmla="*/ 65 w 86"/>
                  <a:gd name="T31" fmla="*/ 82 h 88"/>
                  <a:gd name="T32" fmla="*/ 71 w 86"/>
                  <a:gd name="T33" fmla="*/ 78 h 88"/>
                  <a:gd name="T34" fmla="*/ 46 w 86"/>
                  <a:gd name="T35" fmla="*/ 46 h 88"/>
                  <a:gd name="T36" fmla="*/ 84 w 86"/>
                  <a:gd name="T37" fmla="*/ 53 h 88"/>
                  <a:gd name="T38" fmla="*/ 86 w 86"/>
                  <a:gd name="T39" fmla="*/ 48 h 88"/>
                  <a:gd name="T40" fmla="*/ 46 w 86"/>
                  <a:gd name="T41" fmla="*/ 44 h 88"/>
                  <a:gd name="T42" fmla="*/ 80 w 86"/>
                  <a:gd name="T43" fmla="*/ 21 h 88"/>
                  <a:gd name="T44" fmla="*/ 77 w 86"/>
                  <a:gd name="T45" fmla="*/ 17 h 88"/>
                  <a:gd name="T46" fmla="*/ 44 w 86"/>
                  <a:gd name="T47" fmla="*/ 40 h 88"/>
                  <a:gd name="T48" fmla="*/ 54 w 86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4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19" y="5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0" y="34"/>
                    </a:lnTo>
                    <a:lnTo>
                      <a:pt x="0" y="38"/>
                    </a:lnTo>
                    <a:lnTo>
                      <a:pt x="38" y="46"/>
                    </a:lnTo>
                    <a:lnTo>
                      <a:pt x="6" y="67"/>
                    </a:lnTo>
                    <a:lnTo>
                      <a:pt x="9" y="72"/>
                    </a:lnTo>
                    <a:lnTo>
                      <a:pt x="40" y="48"/>
                    </a:lnTo>
                    <a:lnTo>
                      <a:pt x="32" y="86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5" y="82"/>
                    </a:lnTo>
                    <a:lnTo>
                      <a:pt x="71" y="78"/>
                    </a:lnTo>
                    <a:lnTo>
                      <a:pt x="46" y="46"/>
                    </a:lnTo>
                    <a:lnTo>
                      <a:pt x="84" y="53"/>
                    </a:lnTo>
                    <a:lnTo>
                      <a:pt x="86" y="48"/>
                    </a:lnTo>
                    <a:lnTo>
                      <a:pt x="46" y="44"/>
                    </a:lnTo>
                    <a:lnTo>
                      <a:pt x="80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1" name="Freeform 202"/>
              <p:cNvSpPr>
                <a:spLocks/>
              </p:cNvSpPr>
              <p:nvPr/>
            </p:nvSpPr>
            <p:spPr bwMode="auto">
              <a:xfrm>
                <a:off x="2159" y="2832"/>
                <a:ext cx="86" cy="88"/>
              </a:xfrm>
              <a:custGeom>
                <a:avLst/>
                <a:gdLst>
                  <a:gd name="T0" fmla="*/ 54 w 86"/>
                  <a:gd name="T1" fmla="*/ 0 h 88"/>
                  <a:gd name="T2" fmla="*/ 48 w 86"/>
                  <a:gd name="T3" fmla="*/ 0 h 88"/>
                  <a:gd name="T4" fmla="*/ 42 w 86"/>
                  <a:gd name="T5" fmla="*/ 40 h 88"/>
                  <a:gd name="T6" fmla="*/ 19 w 86"/>
                  <a:gd name="T7" fmla="*/ 5 h 88"/>
                  <a:gd name="T8" fmla="*/ 15 w 86"/>
                  <a:gd name="T9" fmla="*/ 9 h 88"/>
                  <a:gd name="T10" fmla="*/ 40 w 86"/>
                  <a:gd name="T11" fmla="*/ 42 h 88"/>
                  <a:gd name="T12" fmla="*/ 0 w 86"/>
                  <a:gd name="T13" fmla="*/ 34 h 88"/>
                  <a:gd name="T14" fmla="*/ 0 w 86"/>
                  <a:gd name="T15" fmla="*/ 38 h 88"/>
                  <a:gd name="T16" fmla="*/ 38 w 86"/>
                  <a:gd name="T17" fmla="*/ 46 h 88"/>
                  <a:gd name="T18" fmla="*/ 6 w 86"/>
                  <a:gd name="T19" fmla="*/ 67 h 88"/>
                  <a:gd name="T20" fmla="*/ 9 w 86"/>
                  <a:gd name="T21" fmla="*/ 72 h 88"/>
                  <a:gd name="T22" fmla="*/ 40 w 86"/>
                  <a:gd name="T23" fmla="*/ 48 h 88"/>
                  <a:gd name="T24" fmla="*/ 32 w 86"/>
                  <a:gd name="T25" fmla="*/ 86 h 88"/>
                  <a:gd name="T26" fmla="*/ 38 w 86"/>
                  <a:gd name="T27" fmla="*/ 88 h 88"/>
                  <a:gd name="T28" fmla="*/ 44 w 86"/>
                  <a:gd name="T29" fmla="*/ 48 h 88"/>
                  <a:gd name="T30" fmla="*/ 65 w 86"/>
                  <a:gd name="T31" fmla="*/ 82 h 88"/>
                  <a:gd name="T32" fmla="*/ 71 w 86"/>
                  <a:gd name="T33" fmla="*/ 78 h 88"/>
                  <a:gd name="T34" fmla="*/ 46 w 86"/>
                  <a:gd name="T35" fmla="*/ 46 h 88"/>
                  <a:gd name="T36" fmla="*/ 84 w 86"/>
                  <a:gd name="T37" fmla="*/ 53 h 88"/>
                  <a:gd name="T38" fmla="*/ 86 w 86"/>
                  <a:gd name="T39" fmla="*/ 48 h 88"/>
                  <a:gd name="T40" fmla="*/ 46 w 86"/>
                  <a:gd name="T41" fmla="*/ 44 h 88"/>
                  <a:gd name="T42" fmla="*/ 80 w 86"/>
                  <a:gd name="T43" fmla="*/ 21 h 88"/>
                  <a:gd name="T44" fmla="*/ 77 w 86"/>
                  <a:gd name="T45" fmla="*/ 17 h 88"/>
                  <a:gd name="T46" fmla="*/ 44 w 86"/>
                  <a:gd name="T47" fmla="*/ 40 h 88"/>
                  <a:gd name="T48" fmla="*/ 54 w 86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4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19" y="5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0" y="34"/>
                    </a:lnTo>
                    <a:lnTo>
                      <a:pt x="0" y="38"/>
                    </a:lnTo>
                    <a:lnTo>
                      <a:pt x="38" y="46"/>
                    </a:lnTo>
                    <a:lnTo>
                      <a:pt x="6" y="67"/>
                    </a:lnTo>
                    <a:lnTo>
                      <a:pt x="9" y="72"/>
                    </a:lnTo>
                    <a:lnTo>
                      <a:pt x="40" y="48"/>
                    </a:lnTo>
                    <a:lnTo>
                      <a:pt x="32" y="86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5" y="82"/>
                    </a:lnTo>
                    <a:lnTo>
                      <a:pt x="71" y="78"/>
                    </a:lnTo>
                    <a:lnTo>
                      <a:pt x="46" y="46"/>
                    </a:lnTo>
                    <a:lnTo>
                      <a:pt x="84" y="53"/>
                    </a:lnTo>
                    <a:lnTo>
                      <a:pt x="86" y="48"/>
                    </a:lnTo>
                    <a:lnTo>
                      <a:pt x="46" y="44"/>
                    </a:lnTo>
                    <a:lnTo>
                      <a:pt x="80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4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2" name="Freeform 203"/>
              <p:cNvSpPr>
                <a:spLocks/>
              </p:cNvSpPr>
              <p:nvPr/>
            </p:nvSpPr>
            <p:spPr bwMode="auto">
              <a:xfrm>
                <a:off x="2088" y="2841"/>
                <a:ext cx="86" cy="88"/>
              </a:xfrm>
              <a:custGeom>
                <a:avLst/>
                <a:gdLst>
                  <a:gd name="T0" fmla="*/ 52 w 86"/>
                  <a:gd name="T1" fmla="*/ 2 h 88"/>
                  <a:gd name="T2" fmla="*/ 46 w 86"/>
                  <a:gd name="T3" fmla="*/ 0 h 88"/>
                  <a:gd name="T4" fmla="*/ 42 w 86"/>
                  <a:gd name="T5" fmla="*/ 42 h 88"/>
                  <a:gd name="T6" fmla="*/ 19 w 86"/>
                  <a:gd name="T7" fmla="*/ 8 h 88"/>
                  <a:gd name="T8" fmla="*/ 15 w 86"/>
                  <a:gd name="T9" fmla="*/ 12 h 88"/>
                  <a:gd name="T10" fmla="*/ 40 w 86"/>
                  <a:gd name="T11" fmla="*/ 42 h 88"/>
                  <a:gd name="T12" fmla="*/ 0 w 86"/>
                  <a:gd name="T13" fmla="*/ 35 h 88"/>
                  <a:gd name="T14" fmla="*/ 0 w 86"/>
                  <a:gd name="T15" fmla="*/ 40 h 88"/>
                  <a:gd name="T16" fmla="*/ 38 w 86"/>
                  <a:gd name="T17" fmla="*/ 46 h 88"/>
                  <a:gd name="T18" fmla="*/ 6 w 86"/>
                  <a:gd name="T19" fmla="*/ 69 h 88"/>
                  <a:gd name="T20" fmla="*/ 9 w 86"/>
                  <a:gd name="T21" fmla="*/ 73 h 88"/>
                  <a:gd name="T22" fmla="*/ 40 w 86"/>
                  <a:gd name="T23" fmla="*/ 48 h 88"/>
                  <a:gd name="T24" fmla="*/ 32 w 86"/>
                  <a:gd name="T25" fmla="*/ 88 h 88"/>
                  <a:gd name="T26" fmla="*/ 38 w 86"/>
                  <a:gd name="T27" fmla="*/ 88 h 88"/>
                  <a:gd name="T28" fmla="*/ 42 w 86"/>
                  <a:gd name="T29" fmla="*/ 50 h 88"/>
                  <a:gd name="T30" fmla="*/ 65 w 86"/>
                  <a:gd name="T31" fmla="*/ 83 h 88"/>
                  <a:gd name="T32" fmla="*/ 69 w 86"/>
                  <a:gd name="T33" fmla="*/ 79 h 88"/>
                  <a:gd name="T34" fmla="*/ 46 w 86"/>
                  <a:gd name="T35" fmla="*/ 48 h 88"/>
                  <a:gd name="T36" fmla="*/ 84 w 86"/>
                  <a:gd name="T37" fmla="*/ 56 h 88"/>
                  <a:gd name="T38" fmla="*/ 86 w 86"/>
                  <a:gd name="T39" fmla="*/ 50 h 88"/>
                  <a:gd name="T40" fmla="*/ 46 w 86"/>
                  <a:gd name="T41" fmla="*/ 44 h 88"/>
                  <a:gd name="T42" fmla="*/ 80 w 86"/>
                  <a:gd name="T43" fmla="*/ 23 h 88"/>
                  <a:gd name="T44" fmla="*/ 77 w 86"/>
                  <a:gd name="T45" fmla="*/ 17 h 88"/>
                  <a:gd name="T46" fmla="*/ 44 w 86"/>
                  <a:gd name="T47" fmla="*/ 42 h 88"/>
                  <a:gd name="T48" fmla="*/ 52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2" y="2"/>
                    </a:moveTo>
                    <a:lnTo>
                      <a:pt x="46" y="0"/>
                    </a:lnTo>
                    <a:lnTo>
                      <a:pt x="42" y="42"/>
                    </a:lnTo>
                    <a:lnTo>
                      <a:pt x="19" y="8"/>
                    </a:lnTo>
                    <a:lnTo>
                      <a:pt x="15" y="12"/>
                    </a:lnTo>
                    <a:lnTo>
                      <a:pt x="40" y="42"/>
                    </a:lnTo>
                    <a:lnTo>
                      <a:pt x="0" y="35"/>
                    </a:lnTo>
                    <a:lnTo>
                      <a:pt x="0" y="40"/>
                    </a:lnTo>
                    <a:lnTo>
                      <a:pt x="38" y="46"/>
                    </a:lnTo>
                    <a:lnTo>
                      <a:pt x="6" y="69"/>
                    </a:lnTo>
                    <a:lnTo>
                      <a:pt x="9" y="73"/>
                    </a:lnTo>
                    <a:lnTo>
                      <a:pt x="40" y="48"/>
                    </a:lnTo>
                    <a:lnTo>
                      <a:pt x="32" y="88"/>
                    </a:lnTo>
                    <a:lnTo>
                      <a:pt x="38" y="88"/>
                    </a:lnTo>
                    <a:lnTo>
                      <a:pt x="42" y="50"/>
                    </a:lnTo>
                    <a:lnTo>
                      <a:pt x="65" y="83"/>
                    </a:lnTo>
                    <a:lnTo>
                      <a:pt x="69" y="79"/>
                    </a:lnTo>
                    <a:lnTo>
                      <a:pt x="46" y="48"/>
                    </a:lnTo>
                    <a:lnTo>
                      <a:pt x="84" y="56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0" y="23"/>
                    </a:lnTo>
                    <a:lnTo>
                      <a:pt x="77" y="17"/>
                    </a:lnTo>
                    <a:lnTo>
                      <a:pt x="44" y="42"/>
                    </a:lnTo>
                    <a:lnTo>
                      <a:pt x="52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3" name="Freeform 204"/>
              <p:cNvSpPr>
                <a:spLocks/>
              </p:cNvSpPr>
              <p:nvPr/>
            </p:nvSpPr>
            <p:spPr bwMode="auto">
              <a:xfrm>
                <a:off x="2088" y="2841"/>
                <a:ext cx="86" cy="88"/>
              </a:xfrm>
              <a:custGeom>
                <a:avLst/>
                <a:gdLst>
                  <a:gd name="T0" fmla="*/ 52 w 86"/>
                  <a:gd name="T1" fmla="*/ 2 h 88"/>
                  <a:gd name="T2" fmla="*/ 46 w 86"/>
                  <a:gd name="T3" fmla="*/ 0 h 88"/>
                  <a:gd name="T4" fmla="*/ 42 w 86"/>
                  <a:gd name="T5" fmla="*/ 42 h 88"/>
                  <a:gd name="T6" fmla="*/ 19 w 86"/>
                  <a:gd name="T7" fmla="*/ 8 h 88"/>
                  <a:gd name="T8" fmla="*/ 15 w 86"/>
                  <a:gd name="T9" fmla="*/ 12 h 88"/>
                  <a:gd name="T10" fmla="*/ 40 w 86"/>
                  <a:gd name="T11" fmla="*/ 42 h 88"/>
                  <a:gd name="T12" fmla="*/ 0 w 86"/>
                  <a:gd name="T13" fmla="*/ 35 h 88"/>
                  <a:gd name="T14" fmla="*/ 0 w 86"/>
                  <a:gd name="T15" fmla="*/ 40 h 88"/>
                  <a:gd name="T16" fmla="*/ 38 w 86"/>
                  <a:gd name="T17" fmla="*/ 46 h 88"/>
                  <a:gd name="T18" fmla="*/ 6 w 86"/>
                  <a:gd name="T19" fmla="*/ 69 h 88"/>
                  <a:gd name="T20" fmla="*/ 9 w 86"/>
                  <a:gd name="T21" fmla="*/ 73 h 88"/>
                  <a:gd name="T22" fmla="*/ 40 w 86"/>
                  <a:gd name="T23" fmla="*/ 48 h 88"/>
                  <a:gd name="T24" fmla="*/ 32 w 86"/>
                  <a:gd name="T25" fmla="*/ 88 h 88"/>
                  <a:gd name="T26" fmla="*/ 38 w 86"/>
                  <a:gd name="T27" fmla="*/ 88 h 88"/>
                  <a:gd name="T28" fmla="*/ 42 w 86"/>
                  <a:gd name="T29" fmla="*/ 50 h 88"/>
                  <a:gd name="T30" fmla="*/ 65 w 86"/>
                  <a:gd name="T31" fmla="*/ 83 h 88"/>
                  <a:gd name="T32" fmla="*/ 69 w 86"/>
                  <a:gd name="T33" fmla="*/ 79 h 88"/>
                  <a:gd name="T34" fmla="*/ 46 w 86"/>
                  <a:gd name="T35" fmla="*/ 48 h 88"/>
                  <a:gd name="T36" fmla="*/ 84 w 86"/>
                  <a:gd name="T37" fmla="*/ 56 h 88"/>
                  <a:gd name="T38" fmla="*/ 86 w 86"/>
                  <a:gd name="T39" fmla="*/ 50 h 88"/>
                  <a:gd name="T40" fmla="*/ 46 w 86"/>
                  <a:gd name="T41" fmla="*/ 44 h 88"/>
                  <a:gd name="T42" fmla="*/ 80 w 86"/>
                  <a:gd name="T43" fmla="*/ 23 h 88"/>
                  <a:gd name="T44" fmla="*/ 77 w 86"/>
                  <a:gd name="T45" fmla="*/ 17 h 88"/>
                  <a:gd name="T46" fmla="*/ 44 w 86"/>
                  <a:gd name="T47" fmla="*/ 42 h 88"/>
                  <a:gd name="T48" fmla="*/ 52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2" y="2"/>
                    </a:moveTo>
                    <a:lnTo>
                      <a:pt x="46" y="0"/>
                    </a:lnTo>
                    <a:lnTo>
                      <a:pt x="42" y="42"/>
                    </a:lnTo>
                    <a:lnTo>
                      <a:pt x="19" y="8"/>
                    </a:lnTo>
                    <a:lnTo>
                      <a:pt x="15" y="12"/>
                    </a:lnTo>
                    <a:lnTo>
                      <a:pt x="40" y="42"/>
                    </a:lnTo>
                    <a:lnTo>
                      <a:pt x="0" y="35"/>
                    </a:lnTo>
                    <a:lnTo>
                      <a:pt x="0" y="40"/>
                    </a:lnTo>
                    <a:lnTo>
                      <a:pt x="38" y="46"/>
                    </a:lnTo>
                    <a:lnTo>
                      <a:pt x="6" y="69"/>
                    </a:lnTo>
                    <a:lnTo>
                      <a:pt x="9" y="73"/>
                    </a:lnTo>
                    <a:lnTo>
                      <a:pt x="40" y="48"/>
                    </a:lnTo>
                    <a:lnTo>
                      <a:pt x="32" y="88"/>
                    </a:lnTo>
                    <a:lnTo>
                      <a:pt x="38" y="88"/>
                    </a:lnTo>
                    <a:lnTo>
                      <a:pt x="42" y="50"/>
                    </a:lnTo>
                    <a:lnTo>
                      <a:pt x="65" y="83"/>
                    </a:lnTo>
                    <a:lnTo>
                      <a:pt x="69" y="79"/>
                    </a:lnTo>
                    <a:lnTo>
                      <a:pt x="46" y="48"/>
                    </a:lnTo>
                    <a:lnTo>
                      <a:pt x="84" y="56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0" y="23"/>
                    </a:lnTo>
                    <a:lnTo>
                      <a:pt x="77" y="17"/>
                    </a:lnTo>
                    <a:lnTo>
                      <a:pt x="44" y="42"/>
                    </a:lnTo>
                    <a:lnTo>
                      <a:pt x="52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4" name="Freeform 205"/>
              <p:cNvSpPr>
                <a:spLocks/>
              </p:cNvSpPr>
              <p:nvPr/>
            </p:nvSpPr>
            <p:spPr bwMode="auto">
              <a:xfrm>
                <a:off x="2049" y="2789"/>
                <a:ext cx="87" cy="89"/>
              </a:xfrm>
              <a:custGeom>
                <a:avLst/>
                <a:gdLst>
                  <a:gd name="T0" fmla="*/ 54 w 87"/>
                  <a:gd name="T1" fmla="*/ 0 h 89"/>
                  <a:gd name="T2" fmla="*/ 48 w 87"/>
                  <a:gd name="T3" fmla="*/ 0 h 89"/>
                  <a:gd name="T4" fmla="*/ 43 w 87"/>
                  <a:gd name="T5" fmla="*/ 41 h 89"/>
                  <a:gd name="T6" fmla="*/ 22 w 87"/>
                  <a:gd name="T7" fmla="*/ 6 h 89"/>
                  <a:gd name="T8" fmla="*/ 16 w 87"/>
                  <a:gd name="T9" fmla="*/ 10 h 89"/>
                  <a:gd name="T10" fmla="*/ 41 w 87"/>
                  <a:gd name="T11" fmla="*/ 43 h 89"/>
                  <a:gd name="T12" fmla="*/ 2 w 87"/>
                  <a:gd name="T13" fmla="*/ 35 h 89"/>
                  <a:gd name="T14" fmla="*/ 0 w 87"/>
                  <a:gd name="T15" fmla="*/ 39 h 89"/>
                  <a:gd name="T16" fmla="*/ 41 w 87"/>
                  <a:gd name="T17" fmla="*/ 46 h 89"/>
                  <a:gd name="T18" fmla="*/ 8 w 87"/>
                  <a:gd name="T19" fmla="*/ 67 h 89"/>
                  <a:gd name="T20" fmla="*/ 10 w 87"/>
                  <a:gd name="T21" fmla="*/ 73 h 89"/>
                  <a:gd name="T22" fmla="*/ 43 w 87"/>
                  <a:gd name="T23" fmla="*/ 48 h 89"/>
                  <a:gd name="T24" fmla="*/ 33 w 87"/>
                  <a:gd name="T25" fmla="*/ 87 h 89"/>
                  <a:gd name="T26" fmla="*/ 39 w 87"/>
                  <a:gd name="T27" fmla="*/ 89 h 89"/>
                  <a:gd name="T28" fmla="*/ 45 w 87"/>
                  <a:gd name="T29" fmla="*/ 48 h 89"/>
                  <a:gd name="T30" fmla="*/ 68 w 87"/>
                  <a:gd name="T31" fmla="*/ 83 h 89"/>
                  <a:gd name="T32" fmla="*/ 71 w 87"/>
                  <a:gd name="T33" fmla="*/ 79 h 89"/>
                  <a:gd name="T34" fmla="*/ 46 w 87"/>
                  <a:gd name="T35" fmla="*/ 46 h 89"/>
                  <a:gd name="T36" fmla="*/ 87 w 87"/>
                  <a:gd name="T37" fmla="*/ 54 h 89"/>
                  <a:gd name="T38" fmla="*/ 87 w 87"/>
                  <a:gd name="T39" fmla="*/ 48 h 89"/>
                  <a:gd name="T40" fmla="*/ 48 w 87"/>
                  <a:gd name="T41" fmla="*/ 44 h 89"/>
                  <a:gd name="T42" fmla="*/ 81 w 87"/>
                  <a:gd name="T43" fmla="*/ 21 h 89"/>
                  <a:gd name="T44" fmla="*/ 79 w 87"/>
                  <a:gd name="T45" fmla="*/ 18 h 89"/>
                  <a:gd name="T46" fmla="*/ 46 w 87"/>
                  <a:gd name="T47" fmla="*/ 41 h 89"/>
                  <a:gd name="T48" fmla="*/ 54 w 87"/>
                  <a:gd name="T49" fmla="*/ 0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0"/>
                    </a:moveTo>
                    <a:lnTo>
                      <a:pt x="48" y="0"/>
                    </a:lnTo>
                    <a:lnTo>
                      <a:pt x="43" y="41"/>
                    </a:lnTo>
                    <a:lnTo>
                      <a:pt x="22" y="6"/>
                    </a:lnTo>
                    <a:lnTo>
                      <a:pt x="16" y="10"/>
                    </a:lnTo>
                    <a:lnTo>
                      <a:pt x="41" y="43"/>
                    </a:lnTo>
                    <a:lnTo>
                      <a:pt x="2" y="35"/>
                    </a:lnTo>
                    <a:lnTo>
                      <a:pt x="0" y="39"/>
                    </a:lnTo>
                    <a:lnTo>
                      <a:pt x="41" y="46"/>
                    </a:lnTo>
                    <a:lnTo>
                      <a:pt x="8" y="67"/>
                    </a:lnTo>
                    <a:lnTo>
                      <a:pt x="10" y="73"/>
                    </a:lnTo>
                    <a:lnTo>
                      <a:pt x="43" y="48"/>
                    </a:lnTo>
                    <a:lnTo>
                      <a:pt x="33" y="87"/>
                    </a:lnTo>
                    <a:lnTo>
                      <a:pt x="39" y="89"/>
                    </a:lnTo>
                    <a:lnTo>
                      <a:pt x="45" y="48"/>
                    </a:lnTo>
                    <a:lnTo>
                      <a:pt x="68" y="83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8" y="44"/>
                    </a:lnTo>
                    <a:lnTo>
                      <a:pt x="81" y="21"/>
                    </a:lnTo>
                    <a:lnTo>
                      <a:pt x="79" y="18"/>
                    </a:lnTo>
                    <a:lnTo>
                      <a:pt x="46" y="41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5" name="Freeform 206"/>
              <p:cNvSpPr>
                <a:spLocks/>
              </p:cNvSpPr>
              <p:nvPr/>
            </p:nvSpPr>
            <p:spPr bwMode="auto">
              <a:xfrm>
                <a:off x="2049" y="2789"/>
                <a:ext cx="87" cy="89"/>
              </a:xfrm>
              <a:custGeom>
                <a:avLst/>
                <a:gdLst>
                  <a:gd name="T0" fmla="*/ 54 w 87"/>
                  <a:gd name="T1" fmla="*/ 0 h 89"/>
                  <a:gd name="T2" fmla="*/ 48 w 87"/>
                  <a:gd name="T3" fmla="*/ 0 h 89"/>
                  <a:gd name="T4" fmla="*/ 43 w 87"/>
                  <a:gd name="T5" fmla="*/ 41 h 89"/>
                  <a:gd name="T6" fmla="*/ 22 w 87"/>
                  <a:gd name="T7" fmla="*/ 6 h 89"/>
                  <a:gd name="T8" fmla="*/ 16 w 87"/>
                  <a:gd name="T9" fmla="*/ 10 h 89"/>
                  <a:gd name="T10" fmla="*/ 41 w 87"/>
                  <a:gd name="T11" fmla="*/ 43 h 89"/>
                  <a:gd name="T12" fmla="*/ 2 w 87"/>
                  <a:gd name="T13" fmla="*/ 35 h 89"/>
                  <a:gd name="T14" fmla="*/ 0 w 87"/>
                  <a:gd name="T15" fmla="*/ 39 h 89"/>
                  <a:gd name="T16" fmla="*/ 41 w 87"/>
                  <a:gd name="T17" fmla="*/ 46 h 89"/>
                  <a:gd name="T18" fmla="*/ 8 w 87"/>
                  <a:gd name="T19" fmla="*/ 67 h 89"/>
                  <a:gd name="T20" fmla="*/ 10 w 87"/>
                  <a:gd name="T21" fmla="*/ 73 h 89"/>
                  <a:gd name="T22" fmla="*/ 43 w 87"/>
                  <a:gd name="T23" fmla="*/ 48 h 89"/>
                  <a:gd name="T24" fmla="*/ 33 w 87"/>
                  <a:gd name="T25" fmla="*/ 87 h 89"/>
                  <a:gd name="T26" fmla="*/ 39 w 87"/>
                  <a:gd name="T27" fmla="*/ 89 h 89"/>
                  <a:gd name="T28" fmla="*/ 45 w 87"/>
                  <a:gd name="T29" fmla="*/ 48 h 89"/>
                  <a:gd name="T30" fmla="*/ 68 w 87"/>
                  <a:gd name="T31" fmla="*/ 83 h 89"/>
                  <a:gd name="T32" fmla="*/ 71 w 87"/>
                  <a:gd name="T33" fmla="*/ 79 h 89"/>
                  <a:gd name="T34" fmla="*/ 46 w 87"/>
                  <a:gd name="T35" fmla="*/ 46 h 89"/>
                  <a:gd name="T36" fmla="*/ 87 w 87"/>
                  <a:gd name="T37" fmla="*/ 54 h 89"/>
                  <a:gd name="T38" fmla="*/ 87 w 87"/>
                  <a:gd name="T39" fmla="*/ 48 h 89"/>
                  <a:gd name="T40" fmla="*/ 48 w 87"/>
                  <a:gd name="T41" fmla="*/ 44 h 89"/>
                  <a:gd name="T42" fmla="*/ 81 w 87"/>
                  <a:gd name="T43" fmla="*/ 21 h 89"/>
                  <a:gd name="T44" fmla="*/ 79 w 87"/>
                  <a:gd name="T45" fmla="*/ 18 h 89"/>
                  <a:gd name="T46" fmla="*/ 46 w 87"/>
                  <a:gd name="T47" fmla="*/ 41 h 89"/>
                  <a:gd name="T48" fmla="*/ 54 w 87"/>
                  <a:gd name="T49" fmla="*/ 0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0"/>
                    </a:moveTo>
                    <a:lnTo>
                      <a:pt x="48" y="0"/>
                    </a:lnTo>
                    <a:lnTo>
                      <a:pt x="43" y="41"/>
                    </a:lnTo>
                    <a:lnTo>
                      <a:pt x="22" y="6"/>
                    </a:lnTo>
                    <a:lnTo>
                      <a:pt x="16" y="10"/>
                    </a:lnTo>
                    <a:lnTo>
                      <a:pt x="41" y="43"/>
                    </a:lnTo>
                    <a:lnTo>
                      <a:pt x="2" y="35"/>
                    </a:lnTo>
                    <a:lnTo>
                      <a:pt x="0" y="39"/>
                    </a:lnTo>
                    <a:lnTo>
                      <a:pt x="41" y="46"/>
                    </a:lnTo>
                    <a:lnTo>
                      <a:pt x="8" y="67"/>
                    </a:lnTo>
                    <a:lnTo>
                      <a:pt x="10" y="73"/>
                    </a:lnTo>
                    <a:lnTo>
                      <a:pt x="43" y="48"/>
                    </a:lnTo>
                    <a:lnTo>
                      <a:pt x="33" y="87"/>
                    </a:lnTo>
                    <a:lnTo>
                      <a:pt x="39" y="89"/>
                    </a:lnTo>
                    <a:lnTo>
                      <a:pt x="45" y="48"/>
                    </a:lnTo>
                    <a:lnTo>
                      <a:pt x="68" y="83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8" y="44"/>
                    </a:lnTo>
                    <a:lnTo>
                      <a:pt x="81" y="21"/>
                    </a:lnTo>
                    <a:lnTo>
                      <a:pt x="79" y="18"/>
                    </a:lnTo>
                    <a:lnTo>
                      <a:pt x="46" y="41"/>
                    </a:lnTo>
                    <a:lnTo>
                      <a:pt x="54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6" name="Freeform 207"/>
              <p:cNvSpPr>
                <a:spLocks/>
              </p:cNvSpPr>
              <p:nvPr/>
            </p:nvSpPr>
            <p:spPr bwMode="auto">
              <a:xfrm>
                <a:off x="2118" y="2764"/>
                <a:ext cx="87" cy="89"/>
              </a:xfrm>
              <a:custGeom>
                <a:avLst/>
                <a:gdLst>
                  <a:gd name="T0" fmla="*/ 54 w 87"/>
                  <a:gd name="T1" fmla="*/ 0 h 89"/>
                  <a:gd name="T2" fmla="*/ 48 w 87"/>
                  <a:gd name="T3" fmla="*/ 0 h 89"/>
                  <a:gd name="T4" fmla="*/ 43 w 87"/>
                  <a:gd name="T5" fmla="*/ 41 h 89"/>
                  <a:gd name="T6" fmla="*/ 22 w 87"/>
                  <a:gd name="T7" fmla="*/ 6 h 89"/>
                  <a:gd name="T8" fmla="*/ 16 w 87"/>
                  <a:gd name="T9" fmla="*/ 10 h 89"/>
                  <a:gd name="T10" fmla="*/ 41 w 87"/>
                  <a:gd name="T11" fmla="*/ 43 h 89"/>
                  <a:gd name="T12" fmla="*/ 2 w 87"/>
                  <a:gd name="T13" fmla="*/ 35 h 89"/>
                  <a:gd name="T14" fmla="*/ 0 w 87"/>
                  <a:gd name="T15" fmla="*/ 39 h 89"/>
                  <a:gd name="T16" fmla="*/ 41 w 87"/>
                  <a:gd name="T17" fmla="*/ 46 h 89"/>
                  <a:gd name="T18" fmla="*/ 8 w 87"/>
                  <a:gd name="T19" fmla="*/ 68 h 89"/>
                  <a:gd name="T20" fmla="*/ 12 w 87"/>
                  <a:gd name="T21" fmla="*/ 73 h 89"/>
                  <a:gd name="T22" fmla="*/ 43 w 87"/>
                  <a:gd name="T23" fmla="*/ 48 h 89"/>
                  <a:gd name="T24" fmla="*/ 35 w 87"/>
                  <a:gd name="T25" fmla="*/ 87 h 89"/>
                  <a:gd name="T26" fmla="*/ 39 w 87"/>
                  <a:gd name="T27" fmla="*/ 89 h 89"/>
                  <a:gd name="T28" fmla="*/ 45 w 87"/>
                  <a:gd name="T29" fmla="*/ 48 h 89"/>
                  <a:gd name="T30" fmla="*/ 68 w 87"/>
                  <a:gd name="T31" fmla="*/ 83 h 89"/>
                  <a:gd name="T32" fmla="*/ 71 w 87"/>
                  <a:gd name="T33" fmla="*/ 79 h 89"/>
                  <a:gd name="T34" fmla="*/ 47 w 87"/>
                  <a:gd name="T35" fmla="*/ 46 h 89"/>
                  <a:gd name="T36" fmla="*/ 87 w 87"/>
                  <a:gd name="T37" fmla="*/ 54 h 89"/>
                  <a:gd name="T38" fmla="*/ 87 w 87"/>
                  <a:gd name="T39" fmla="*/ 48 h 89"/>
                  <a:gd name="T40" fmla="*/ 48 w 87"/>
                  <a:gd name="T41" fmla="*/ 45 h 89"/>
                  <a:gd name="T42" fmla="*/ 81 w 87"/>
                  <a:gd name="T43" fmla="*/ 21 h 89"/>
                  <a:gd name="T44" fmla="*/ 79 w 87"/>
                  <a:gd name="T45" fmla="*/ 18 h 89"/>
                  <a:gd name="T46" fmla="*/ 47 w 87"/>
                  <a:gd name="T47" fmla="*/ 41 h 89"/>
                  <a:gd name="T48" fmla="*/ 54 w 87"/>
                  <a:gd name="T49" fmla="*/ 0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0"/>
                    </a:moveTo>
                    <a:lnTo>
                      <a:pt x="48" y="0"/>
                    </a:lnTo>
                    <a:lnTo>
                      <a:pt x="43" y="41"/>
                    </a:lnTo>
                    <a:lnTo>
                      <a:pt x="22" y="6"/>
                    </a:lnTo>
                    <a:lnTo>
                      <a:pt x="16" y="10"/>
                    </a:lnTo>
                    <a:lnTo>
                      <a:pt x="41" y="43"/>
                    </a:lnTo>
                    <a:lnTo>
                      <a:pt x="2" y="35"/>
                    </a:lnTo>
                    <a:lnTo>
                      <a:pt x="0" y="39"/>
                    </a:lnTo>
                    <a:lnTo>
                      <a:pt x="41" y="46"/>
                    </a:lnTo>
                    <a:lnTo>
                      <a:pt x="8" y="68"/>
                    </a:lnTo>
                    <a:lnTo>
                      <a:pt x="12" y="73"/>
                    </a:lnTo>
                    <a:lnTo>
                      <a:pt x="43" y="48"/>
                    </a:lnTo>
                    <a:lnTo>
                      <a:pt x="35" y="87"/>
                    </a:lnTo>
                    <a:lnTo>
                      <a:pt x="39" y="89"/>
                    </a:lnTo>
                    <a:lnTo>
                      <a:pt x="45" y="48"/>
                    </a:lnTo>
                    <a:lnTo>
                      <a:pt x="68" y="83"/>
                    </a:lnTo>
                    <a:lnTo>
                      <a:pt x="71" y="79"/>
                    </a:lnTo>
                    <a:lnTo>
                      <a:pt x="47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8" y="45"/>
                    </a:lnTo>
                    <a:lnTo>
                      <a:pt x="81" y="21"/>
                    </a:lnTo>
                    <a:lnTo>
                      <a:pt x="79" y="18"/>
                    </a:lnTo>
                    <a:lnTo>
                      <a:pt x="47" y="41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7" name="Freeform 208"/>
              <p:cNvSpPr>
                <a:spLocks/>
              </p:cNvSpPr>
              <p:nvPr/>
            </p:nvSpPr>
            <p:spPr bwMode="auto">
              <a:xfrm>
                <a:off x="2118" y="2764"/>
                <a:ext cx="87" cy="89"/>
              </a:xfrm>
              <a:custGeom>
                <a:avLst/>
                <a:gdLst>
                  <a:gd name="T0" fmla="*/ 54 w 87"/>
                  <a:gd name="T1" fmla="*/ 0 h 89"/>
                  <a:gd name="T2" fmla="*/ 48 w 87"/>
                  <a:gd name="T3" fmla="*/ 0 h 89"/>
                  <a:gd name="T4" fmla="*/ 43 w 87"/>
                  <a:gd name="T5" fmla="*/ 41 h 89"/>
                  <a:gd name="T6" fmla="*/ 22 w 87"/>
                  <a:gd name="T7" fmla="*/ 6 h 89"/>
                  <a:gd name="T8" fmla="*/ 16 w 87"/>
                  <a:gd name="T9" fmla="*/ 10 h 89"/>
                  <a:gd name="T10" fmla="*/ 41 w 87"/>
                  <a:gd name="T11" fmla="*/ 43 h 89"/>
                  <a:gd name="T12" fmla="*/ 2 w 87"/>
                  <a:gd name="T13" fmla="*/ 35 h 89"/>
                  <a:gd name="T14" fmla="*/ 0 w 87"/>
                  <a:gd name="T15" fmla="*/ 39 h 89"/>
                  <a:gd name="T16" fmla="*/ 41 w 87"/>
                  <a:gd name="T17" fmla="*/ 46 h 89"/>
                  <a:gd name="T18" fmla="*/ 8 w 87"/>
                  <a:gd name="T19" fmla="*/ 68 h 89"/>
                  <a:gd name="T20" fmla="*/ 12 w 87"/>
                  <a:gd name="T21" fmla="*/ 73 h 89"/>
                  <a:gd name="T22" fmla="*/ 43 w 87"/>
                  <a:gd name="T23" fmla="*/ 48 h 89"/>
                  <a:gd name="T24" fmla="*/ 35 w 87"/>
                  <a:gd name="T25" fmla="*/ 87 h 89"/>
                  <a:gd name="T26" fmla="*/ 39 w 87"/>
                  <a:gd name="T27" fmla="*/ 89 h 89"/>
                  <a:gd name="T28" fmla="*/ 45 w 87"/>
                  <a:gd name="T29" fmla="*/ 48 h 89"/>
                  <a:gd name="T30" fmla="*/ 68 w 87"/>
                  <a:gd name="T31" fmla="*/ 83 h 89"/>
                  <a:gd name="T32" fmla="*/ 71 w 87"/>
                  <a:gd name="T33" fmla="*/ 79 h 89"/>
                  <a:gd name="T34" fmla="*/ 47 w 87"/>
                  <a:gd name="T35" fmla="*/ 46 h 89"/>
                  <a:gd name="T36" fmla="*/ 87 w 87"/>
                  <a:gd name="T37" fmla="*/ 54 h 89"/>
                  <a:gd name="T38" fmla="*/ 87 w 87"/>
                  <a:gd name="T39" fmla="*/ 48 h 89"/>
                  <a:gd name="T40" fmla="*/ 48 w 87"/>
                  <a:gd name="T41" fmla="*/ 45 h 89"/>
                  <a:gd name="T42" fmla="*/ 81 w 87"/>
                  <a:gd name="T43" fmla="*/ 21 h 89"/>
                  <a:gd name="T44" fmla="*/ 79 w 87"/>
                  <a:gd name="T45" fmla="*/ 18 h 89"/>
                  <a:gd name="T46" fmla="*/ 47 w 87"/>
                  <a:gd name="T47" fmla="*/ 41 h 89"/>
                  <a:gd name="T48" fmla="*/ 54 w 87"/>
                  <a:gd name="T49" fmla="*/ 0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0"/>
                    </a:moveTo>
                    <a:lnTo>
                      <a:pt x="48" y="0"/>
                    </a:lnTo>
                    <a:lnTo>
                      <a:pt x="43" y="41"/>
                    </a:lnTo>
                    <a:lnTo>
                      <a:pt x="22" y="6"/>
                    </a:lnTo>
                    <a:lnTo>
                      <a:pt x="16" y="10"/>
                    </a:lnTo>
                    <a:lnTo>
                      <a:pt x="41" y="43"/>
                    </a:lnTo>
                    <a:lnTo>
                      <a:pt x="2" y="35"/>
                    </a:lnTo>
                    <a:lnTo>
                      <a:pt x="0" y="39"/>
                    </a:lnTo>
                    <a:lnTo>
                      <a:pt x="41" y="46"/>
                    </a:lnTo>
                    <a:lnTo>
                      <a:pt x="8" y="68"/>
                    </a:lnTo>
                    <a:lnTo>
                      <a:pt x="12" y="73"/>
                    </a:lnTo>
                    <a:lnTo>
                      <a:pt x="43" y="48"/>
                    </a:lnTo>
                    <a:lnTo>
                      <a:pt x="35" y="87"/>
                    </a:lnTo>
                    <a:lnTo>
                      <a:pt x="39" y="89"/>
                    </a:lnTo>
                    <a:lnTo>
                      <a:pt x="45" y="48"/>
                    </a:lnTo>
                    <a:lnTo>
                      <a:pt x="68" y="83"/>
                    </a:lnTo>
                    <a:lnTo>
                      <a:pt x="71" y="79"/>
                    </a:lnTo>
                    <a:lnTo>
                      <a:pt x="47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8" y="45"/>
                    </a:lnTo>
                    <a:lnTo>
                      <a:pt x="81" y="21"/>
                    </a:lnTo>
                    <a:lnTo>
                      <a:pt x="79" y="18"/>
                    </a:lnTo>
                    <a:lnTo>
                      <a:pt x="47" y="41"/>
                    </a:lnTo>
                    <a:lnTo>
                      <a:pt x="54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8" name="Freeform 209"/>
              <p:cNvSpPr>
                <a:spLocks/>
              </p:cNvSpPr>
              <p:nvPr/>
            </p:nvSpPr>
            <p:spPr bwMode="auto">
              <a:xfrm>
                <a:off x="2245" y="2922"/>
                <a:ext cx="87" cy="86"/>
              </a:xfrm>
              <a:custGeom>
                <a:avLst/>
                <a:gdLst>
                  <a:gd name="T0" fmla="*/ 54 w 87"/>
                  <a:gd name="T1" fmla="*/ 0 h 86"/>
                  <a:gd name="T2" fmla="*/ 48 w 87"/>
                  <a:gd name="T3" fmla="*/ 0 h 86"/>
                  <a:gd name="T4" fmla="*/ 42 w 87"/>
                  <a:gd name="T5" fmla="*/ 40 h 86"/>
                  <a:gd name="T6" fmla="*/ 19 w 87"/>
                  <a:gd name="T7" fmla="*/ 5 h 86"/>
                  <a:gd name="T8" fmla="*/ 16 w 87"/>
                  <a:gd name="T9" fmla="*/ 9 h 86"/>
                  <a:gd name="T10" fmla="*/ 40 w 87"/>
                  <a:gd name="T11" fmla="*/ 40 h 86"/>
                  <a:gd name="T12" fmla="*/ 0 w 87"/>
                  <a:gd name="T13" fmla="*/ 32 h 86"/>
                  <a:gd name="T14" fmla="*/ 0 w 87"/>
                  <a:gd name="T15" fmla="*/ 38 h 86"/>
                  <a:gd name="T16" fmla="*/ 39 w 87"/>
                  <a:gd name="T17" fmla="*/ 44 h 86"/>
                  <a:gd name="T18" fmla="*/ 6 w 87"/>
                  <a:gd name="T19" fmla="*/ 67 h 86"/>
                  <a:gd name="T20" fmla="*/ 10 w 87"/>
                  <a:gd name="T21" fmla="*/ 71 h 86"/>
                  <a:gd name="T22" fmla="*/ 40 w 87"/>
                  <a:gd name="T23" fmla="*/ 46 h 86"/>
                  <a:gd name="T24" fmla="*/ 33 w 87"/>
                  <a:gd name="T25" fmla="*/ 86 h 86"/>
                  <a:gd name="T26" fmla="*/ 39 w 87"/>
                  <a:gd name="T27" fmla="*/ 86 h 86"/>
                  <a:gd name="T28" fmla="*/ 44 w 87"/>
                  <a:gd name="T29" fmla="*/ 48 h 86"/>
                  <a:gd name="T30" fmla="*/ 65 w 87"/>
                  <a:gd name="T31" fmla="*/ 80 h 86"/>
                  <a:gd name="T32" fmla="*/ 71 w 87"/>
                  <a:gd name="T33" fmla="*/ 76 h 86"/>
                  <a:gd name="T34" fmla="*/ 46 w 87"/>
                  <a:gd name="T35" fmla="*/ 46 h 86"/>
                  <a:gd name="T36" fmla="*/ 85 w 87"/>
                  <a:gd name="T37" fmla="*/ 53 h 86"/>
                  <a:gd name="T38" fmla="*/ 87 w 87"/>
                  <a:gd name="T39" fmla="*/ 48 h 86"/>
                  <a:gd name="T40" fmla="*/ 46 w 87"/>
                  <a:gd name="T41" fmla="*/ 42 h 86"/>
                  <a:gd name="T42" fmla="*/ 81 w 87"/>
                  <a:gd name="T43" fmla="*/ 21 h 86"/>
                  <a:gd name="T44" fmla="*/ 77 w 87"/>
                  <a:gd name="T45" fmla="*/ 17 h 86"/>
                  <a:gd name="T46" fmla="*/ 44 w 87"/>
                  <a:gd name="T47" fmla="*/ 40 h 86"/>
                  <a:gd name="T48" fmla="*/ 54 w 87"/>
                  <a:gd name="T49" fmla="*/ 0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54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19" y="5"/>
                    </a:lnTo>
                    <a:lnTo>
                      <a:pt x="16" y="9"/>
                    </a:lnTo>
                    <a:lnTo>
                      <a:pt x="40" y="40"/>
                    </a:lnTo>
                    <a:lnTo>
                      <a:pt x="0" y="32"/>
                    </a:lnTo>
                    <a:lnTo>
                      <a:pt x="0" y="38"/>
                    </a:lnTo>
                    <a:lnTo>
                      <a:pt x="39" y="44"/>
                    </a:lnTo>
                    <a:lnTo>
                      <a:pt x="6" y="67"/>
                    </a:lnTo>
                    <a:lnTo>
                      <a:pt x="10" y="71"/>
                    </a:lnTo>
                    <a:lnTo>
                      <a:pt x="40" y="46"/>
                    </a:lnTo>
                    <a:lnTo>
                      <a:pt x="33" y="86"/>
                    </a:lnTo>
                    <a:lnTo>
                      <a:pt x="39" y="86"/>
                    </a:lnTo>
                    <a:lnTo>
                      <a:pt x="44" y="48"/>
                    </a:lnTo>
                    <a:lnTo>
                      <a:pt x="65" y="80"/>
                    </a:lnTo>
                    <a:lnTo>
                      <a:pt x="71" y="76"/>
                    </a:lnTo>
                    <a:lnTo>
                      <a:pt x="46" y="46"/>
                    </a:lnTo>
                    <a:lnTo>
                      <a:pt x="85" y="53"/>
                    </a:lnTo>
                    <a:lnTo>
                      <a:pt x="87" y="48"/>
                    </a:lnTo>
                    <a:lnTo>
                      <a:pt x="46" y="42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9" name="Freeform 210"/>
              <p:cNvSpPr>
                <a:spLocks/>
              </p:cNvSpPr>
              <p:nvPr/>
            </p:nvSpPr>
            <p:spPr bwMode="auto">
              <a:xfrm>
                <a:off x="2245" y="2922"/>
                <a:ext cx="87" cy="86"/>
              </a:xfrm>
              <a:custGeom>
                <a:avLst/>
                <a:gdLst>
                  <a:gd name="T0" fmla="*/ 54 w 87"/>
                  <a:gd name="T1" fmla="*/ 0 h 86"/>
                  <a:gd name="T2" fmla="*/ 48 w 87"/>
                  <a:gd name="T3" fmla="*/ 0 h 86"/>
                  <a:gd name="T4" fmla="*/ 42 w 87"/>
                  <a:gd name="T5" fmla="*/ 40 h 86"/>
                  <a:gd name="T6" fmla="*/ 19 w 87"/>
                  <a:gd name="T7" fmla="*/ 5 h 86"/>
                  <a:gd name="T8" fmla="*/ 16 w 87"/>
                  <a:gd name="T9" fmla="*/ 9 h 86"/>
                  <a:gd name="T10" fmla="*/ 40 w 87"/>
                  <a:gd name="T11" fmla="*/ 40 h 86"/>
                  <a:gd name="T12" fmla="*/ 0 w 87"/>
                  <a:gd name="T13" fmla="*/ 32 h 86"/>
                  <a:gd name="T14" fmla="*/ 0 w 87"/>
                  <a:gd name="T15" fmla="*/ 38 h 86"/>
                  <a:gd name="T16" fmla="*/ 39 w 87"/>
                  <a:gd name="T17" fmla="*/ 44 h 86"/>
                  <a:gd name="T18" fmla="*/ 6 w 87"/>
                  <a:gd name="T19" fmla="*/ 67 h 86"/>
                  <a:gd name="T20" fmla="*/ 10 w 87"/>
                  <a:gd name="T21" fmla="*/ 71 h 86"/>
                  <a:gd name="T22" fmla="*/ 40 w 87"/>
                  <a:gd name="T23" fmla="*/ 46 h 86"/>
                  <a:gd name="T24" fmla="*/ 33 w 87"/>
                  <a:gd name="T25" fmla="*/ 86 h 86"/>
                  <a:gd name="T26" fmla="*/ 39 w 87"/>
                  <a:gd name="T27" fmla="*/ 86 h 86"/>
                  <a:gd name="T28" fmla="*/ 44 w 87"/>
                  <a:gd name="T29" fmla="*/ 48 h 86"/>
                  <a:gd name="T30" fmla="*/ 65 w 87"/>
                  <a:gd name="T31" fmla="*/ 80 h 86"/>
                  <a:gd name="T32" fmla="*/ 71 w 87"/>
                  <a:gd name="T33" fmla="*/ 76 h 86"/>
                  <a:gd name="T34" fmla="*/ 46 w 87"/>
                  <a:gd name="T35" fmla="*/ 46 h 86"/>
                  <a:gd name="T36" fmla="*/ 85 w 87"/>
                  <a:gd name="T37" fmla="*/ 53 h 86"/>
                  <a:gd name="T38" fmla="*/ 87 w 87"/>
                  <a:gd name="T39" fmla="*/ 48 h 86"/>
                  <a:gd name="T40" fmla="*/ 46 w 87"/>
                  <a:gd name="T41" fmla="*/ 42 h 86"/>
                  <a:gd name="T42" fmla="*/ 81 w 87"/>
                  <a:gd name="T43" fmla="*/ 21 h 86"/>
                  <a:gd name="T44" fmla="*/ 77 w 87"/>
                  <a:gd name="T45" fmla="*/ 17 h 86"/>
                  <a:gd name="T46" fmla="*/ 44 w 87"/>
                  <a:gd name="T47" fmla="*/ 40 h 86"/>
                  <a:gd name="T48" fmla="*/ 54 w 87"/>
                  <a:gd name="T49" fmla="*/ 0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6">
                    <a:moveTo>
                      <a:pt x="54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19" y="5"/>
                    </a:lnTo>
                    <a:lnTo>
                      <a:pt x="16" y="9"/>
                    </a:lnTo>
                    <a:lnTo>
                      <a:pt x="40" y="40"/>
                    </a:lnTo>
                    <a:lnTo>
                      <a:pt x="0" y="32"/>
                    </a:lnTo>
                    <a:lnTo>
                      <a:pt x="0" y="38"/>
                    </a:lnTo>
                    <a:lnTo>
                      <a:pt x="39" y="44"/>
                    </a:lnTo>
                    <a:lnTo>
                      <a:pt x="6" y="67"/>
                    </a:lnTo>
                    <a:lnTo>
                      <a:pt x="10" y="71"/>
                    </a:lnTo>
                    <a:lnTo>
                      <a:pt x="40" y="46"/>
                    </a:lnTo>
                    <a:lnTo>
                      <a:pt x="33" y="86"/>
                    </a:lnTo>
                    <a:lnTo>
                      <a:pt x="39" y="86"/>
                    </a:lnTo>
                    <a:lnTo>
                      <a:pt x="44" y="48"/>
                    </a:lnTo>
                    <a:lnTo>
                      <a:pt x="65" y="80"/>
                    </a:lnTo>
                    <a:lnTo>
                      <a:pt x="71" y="76"/>
                    </a:lnTo>
                    <a:lnTo>
                      <a:pt x="46" y="46"/>
                    </a:lnTo>
                    <a:lnTo>
                      <a:pt x="85" y="53"/>
                    </a:lnTo>
                    <a:lnTo>
                      <a:pt x="87" y="48"/>
                    </a:lnTo>
                    <a:lnTo>
                      <a:pt x="46" y="42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4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0" name="Freeform 211"/>
              <p:cNvSpPr>
                <a:spLocks/>
              </p:cNvSpPr>
              <p:nvPr/>
            </p:nvSpPr>
            <p:spPr bwMode="auto">
              <a:xfrm>
                <a:off x="2224" y="3077"/>
                <a:ext cx="86" cy="88"/>
              </a:xfrm>
              <a:custGeom>
                <a:avLst/>
                <a:gdLst>
                  <a:gd name="T0" fmla="*/ 54 w 86"/>
                  <a:gd name="T1" fmla="*/ 2 h 88"/>
                  <a:gd name="T2" fmla="*/ 48 w 86"/>
                  <a:gd name="T3" fmla="*/ 0 h 88"/>
                  <a:gd name="T4" fmla="*/ 42 w 86"/>
                  <a:gd name="T5" fmla="*/ 40 h 88"/>
                  <a:gd name="T6" fmla="*/ 21 w 86"/>
                  <a:gd name="T7" fmla="*/ 8 h 88"/>
                  <a:gd name="T8" fmla="*/ 15 w 86"/>
                  <a:gd name="T9" fmla="*/ 10 h 88"/>
                  <a:gd name="T10" fmla="*/ 40 w 86"/>
                  <a:gd name="T11" fmla="*/ 42 h 88"/>
                  <a:gd name="T12" fmla="*/ 2 w 86"/>
                  <a:gd name="T13" fmla="*/ 35 h 88"/>
                  <a:gd name="T14" fmla="*/ 0 w 86"/>
                  <a:gd name="T15" fmla="*/ 40 h 88"/>
                  <a:gd name="T16" fmla="*/ 40 w 86"/>
                  <a:gd name="T17" fmla="*/ 46 h 88"/>
                  <a:gd name="T18" fmla="*/ 6 w 86"/>
                  <a:gd name="T19" fmla="*/ 67 h 88"/>
                  <a:gd name="T20" fmla="*/ 10 w 86"/>
                  <a:gd name="T21" fmla="*/ 73 h 88"/>
                  <a:gd name="T22" fmla="*/ 40 w 86"/>
                  <a:gd name="T23" fmla="*/ 48 h 88"/>
                  <a:gd name="T24" fmla="*/ 33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5 w 86"/>
                  <a:gd name="T31" fmla="*/ 83 h 88"/>
                  <a:gd name="T32" fmla="*/ 71 w 86"/>
                  <a:gd name="T33" fmla="*/ 79 h 88"/>
                  <a:gd name="T34" fmla="*/ 46 w 86"/>
                  <a:gd name="T35" fmla="*/ 46 h 88"/>
                  <a:gd name="T36" fmla="*/ 86 w 86"/>
                  <a:gd name="T37" fmla="*/ 54 h 88"/>
                  <a:gd name="T38" fmla="*/ 86 w 86"/>
                  <a:gd name="T39" fmla="*/ 48 h 88"/>
                  <a:gd name="T40" fmla="*/ 46 w 86"/>
                  <a:gd name="T41" fmla="*/ 44 h 88"/>
                  <a:gd name="T42" fmla="*/ 81 w 86"/>
                  <a:gd name="T43" fmla="*/ 21 h 88"/>
                  <a:gd name="T44" fmla="*/ 77 w 86"/>
                  <a:gd name="T45" fmla="*/ 17 h 88"/>
                  <a:gd name="T46" fmla="*/ 46 w 86"/>
                  <a:gd name="T47" fmla="*/ 40 h 88"/>
                  <a:gd name="T48" fmla="*/ 54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4" y="2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8"/>
                    </a:lnTo>
                    <a:lnTo>
                      <a:pt x="15" y="10"/>
                    </a:lnTo>
                    <a:lnTo>
                      <a:pt x="40" y="42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40" y="46"/>
                    </a:lnTo>
                    <a:lnTo>
                      <a:pt x="6" y="67"/>
                    </a:lnTo>
                    <a:lnTo>
                      <a:pt x="10" y="73"/>
                    </a:lnTo>
                    <a:lnTo>
                      <a:pt x="40" y="48"/>
                    </a:lnTo>
                    <a:lnTo>
                      <a:pt x="33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5" y="83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6" y="48"/>
                    </a:lnTo>
                    <a:lnTo>
                      <a:pt x="46" y="44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6" y="40"/>
                    </a:lnTo>
                    <a:lnTo>
                      <a:pt x="5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1" name="Freeform 212"/>
              <p:cNvSpPr>
                <a:spLocks/>
              </p:cNvSpPr>
              <p:nvPr/>
            </p:nvSpPr>
            <p:spPr bwMode="auto">
              <a:xfrm>
                <a:off x="2224" y="3077"/>
                <a:ext cx="86" cy="88"/>
              </a:xfrm>
              <a:custGeom>
                <a:avLst/>
                <a:gdLst>
                  <a:gd name="T0" fmla="*/ 54 w 86"/>
                  <a:gd name="T1" fmla="*/ 2 h 88"/>
                  <a:gd name="T2" fmla="*/ 48 w 86"/>
                  <a:gd name="T3" fmla="*/ 0 h 88"/>
                  <a:gd name="T4" fmla="*/ 42 w 86"/>
                  <a:gd name="T5" fmla="*/ 40 h 88"/>
                  <a:gd name="T6" fmla="*/ 21 w 86"/>
                  <a:gd name="T7" fmla="*/ 8 h 88"/>
                  <a:gd name="T8" fmla="*/ 15 w 86"/>
                  <a:gd name="T9" fmla="*/ 10 h 88"/>
                  <a:gd name="T10" fmla="*/ 40 w 86"/>
                  <a:gd name="T11" fmla="*/ 42 h 88"/>
                  <a:gd name="T12" fmla="*/ 2 w 86"/>
                  <a:gd name="T13" fmla="*/ 35 h 88"/>
                  <a:gd name="T14" fmla="*/ 0 w 86"/>
                  <a:gd name="T15" fmla="*/ 40 h 88"/>
                  <a:gd name="T16" fmla="*/ 40 w 86"/>
                  <a:gd name="T17" fmla="*/ 46 h 88"/>
                  <a:gd name="T18" fmla="*/ 6 w 86"/>
                  <a:gd name="T19" fmla="*/ 67 h 88"/>
                  <a:gd name="T20" fmla="*/ 10 w 86"/>
                  <a:gd name="T21" fmla="*/ 73 h 88"/>
                  <a:gd name="T22" fmla="*/ 40 w 86"/>
                  <a:gd name="T23" fmla="*/ 48 h 88"/>
                  <a:gd name="T24" fmla="*/ 33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5 w 86"/>
                  <a:gd name="T31" fmla="*/ 83 h 88"/>
                  <a:gd name="T32" fmla="*/ 71 w 86"/>
                  <a:gd name="T33" fmla="*/ 79 h 88"/>
                  <a:gd name="T34" fmla="*/ 46 w 86"/>
                  <a:gd name="T35" fmla="*/ 46 h 88"/>
                  <a:gd name="T36" fmla="*/ 86 w 86"/>
                  <a:gd name="T37" fmla="*/ 54 h 88"/>
                  <a:gd name="T38" fmla="*/ 86 w 86"/>
                  <a:gd name="T39" fmla="*/ 48 h 88"/>
                  <a:gd name="T40" fmla="*/ 46 w 86"/>
                  <a:gd name="T41" fmla="*/ 44 h 88"/>
                  <a:gd name="T42" fmla="*/ 81 w 86"/>
                  <a:gd name="T43" fmla="*/ 21 h 88"/>
                  <a:gd name="T44" fmla="*/ 77 w 86"/>
                  <a:gd name="T45" fmla="*/ 17 h 88"/>
                  <a:gd name="T46" fmla="*/ 46 w 86"/>
                  <a:gd name="T47" fmla="*/ 40 h 88"/>
                  <a:gd name="T48" fmla="*/ 54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4" y="2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8"/>
                    </a:lnTo>
                    <a:lnTo>
                      <a:pt x="15" y="10"/>
                    </a:lnTo>
                    <a:lnTo>
                      <a:pt x="40" y="42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40" y="46"/>
                    </a:lnTo>
                    <a:lnTo>
                      <a:pt x="6" y="67"/>
                    </a:lnTo>
                    <a:lnTo>
                      <a:pt x="10" y="73"/>
                    </a:lnTo>
                    <a:lnTo>
                      <a:pt x="40" y="48"/>
                    </a:lnTo>
                    <a:lnTo>
                      <a:pt x="33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5" y="83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6" y="48"/>
                    </a:lnTo>
                    <a:lnTo>
                      <a:pt x="46" y="44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6" y="40"/>
                    </a:lnTo>
                    <a:lnTo>
                      <a:pt x="54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2" name="Freeform 213"/>
              <p:cNvSpPr>
                <a:spLocks/>
              </p:cNvSpPr>
              <p:nvPr/>
            </p:nvSpPr>
            <p:spPr bwMode="auto">
              <a:xfrm>
                <a:off x="1518" y="3139"/>
                <a:ext cx="86" cy="88"/>
              </a:xfrm>
              <a:custGeom>
                <a:avLst/>
                <a:gdLst>
                  <a:gd name="T0" fmla="*/ 52 w 86"/>
                  <a:gd name="T1" fmla="*/ 1 h 88"/>
                  <a:gd name="T2" fmla="*/ 46 w 86"/>
                  <a:gd name="T3" fmla="*/ 0 h 88"/>
                  <a:gd name="T4" fmla="*/ 42 w 86"/>
                  <a:gd name="T5" fmla="*/ 40 h 88"/>
                  <a:gd name="T6" fmla="*/ 19 w 86"/>
                  <a:gd name="T7" fmla="*/ 7 h 88"/>
                  <a:gd name="T8" fmla="*/ 15 w 86"/>
                  <a:gd name="T9" fmla="*/ 9 h 88"/>
                  <a:gd name="T10" fmla="*/ 40 w 86"/>
                  <a:gd name="T11" fmla="*/ 42 h 88"/>
                  <a:gd name="T12" fmla="*/ 0 w 86"/>
                  <a:gd name="T13" fmla="*/ 34 h 88"/>
                  <a:gd name="T14" fmla="*/ 0 w 86"/>
                  <a:gd name="T15" fmla="*/ 40 h 88"/>
                  <a:gd name="T16" fmla="*/ 38 w 86"/>
                  <a:gd name="T17" fmla="*/ 46 h 88"/>
                  <a:gd name="T18" fmla="*/ 6 w 86"/>
                  <a:gd name="T19" fmla="*/ 67 h 88"/>
                  <a:gd name="T20" fmla="*/ 9 w 86"/>
                  <a:gd name="T21" fmla="*/ 72 h 88"/>
                  <a:gd name="T22" fmla="*/ 40 w 86"/>
                  <a:gd name="T23" fmla="*/ 47 h 88"/>
                  <a:gd name="T24" fmla="*/ 32 w 86"/>
                  <a:gd name="T25" fmla="*/ 88 h 88"/>
                  <a:gd name="T26" fmla="*/ 36 w 86"/>
                  <a:gd name="T27" fmla="*/ 88 h 88"/>
                  <a:gd name="T28" fmla="*/ 42 w 86"/>
                  <a:gd name="T29" fmla="*/ 47 h 88"/>
                  <a:gd name="T30" fmla="*/ 65 w 86"/>
                  <a:gd name="T31" fmla="*/ 82 h 88"/>
                  <a:gd name="T32" fmla="*/ 69 w 86"/>
                  <a:gd name="T33" fmla="*/ 78 h 88"/>
                  <a:gd name="T34" fmla="*/ 46 w 86"/>
                  <a:gd name="T35" fmla="*/ 46 h 88"/>
                  <a:gd name="T36" fmla="*/ 84 w 86"/>
                  <a:gd name="T37" fmla="*/ 53 h 88"/>
                  <a:gd name="T38" fmla="*/ 86 w 86"/>
                  <a:gd name="T39" fmla="*/ 49 h 88"/>
                  <a:gd name="T40" fmla="*/ 46 w 86"/>
                  <a:gd name="T41" fmla="*/ 44 h 88"/>
                  <a:gd name="T42" fmla="*/ 78 w 86"/>
                  <a:gd name="T43" fmla="*/ 23 h 88"/>
                  <a:gd name="T44" fmla="*/ 77 w 86"/>
                  <a:gd name="T45" fmla="*/ 17 h 88"/>
                  <a:gd name="T46" fmla="*/ 44 w 86"/>
                  <a:gd name="T47" fmla="*/ 42 h 88"/>
                  <a:gd name="T48" fmla="*/ 52 w 86"/>
                  <a:gd name="T49" fmla="*/ 1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2" y="1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7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0" y="34"/>
                    </a:lnTo>
                    <a:lnTo>
                      <a:pt x="0" y="40"/>
                    </a:lnTo>
                    <a:lnTo>
                      <a:pt x="38" y="46"/>
                    </a:lnTo>
                    <a:lnTo>
                      <a:pt x="6" y="67"/>
                    </a:lnTo>
                    <a:lnTo>
                      <a:pt x="9" y="72"/>
                    </a:lnTo>
                    <a:lnTo>
                      <a:pt x="40" y="47"/>
                    </a:lnTo>
                    <a:lnTo>
                      <a:pt x="32" y="88"/>
                    </a:lnTo>
                    <a:lnTo>
                      <a:pt x="36" y="88"/>
                    </a:lnTo>
                    <a:lnTo>
                      <a:pt x="42" y="47"/>
                    </a:lnTo>
                    <a:lnTo>
                      <a:pt x="65" y="82"/>
                    </a:lnTo>
                    <a:lnTo>
                      <a:pt x="69" y="78"/>
                    </a:lnTo>
                    <a:lnTo>
                      <a:pt x="46" y="46"/>
                    </a:lnTo>
                    <a:lnTo>
                      <a:pt x="84" y="53"/>
                    </a:lnTo>
                    <a:lnTo>
                      <a:pt x="86" y="49"/>
                    </a:lnTo>
                    <a:lnTo>
                      <a:pt x="46" y="44"/>
                    </a:lnTo>
                    <a:lnTo>
                      <a:pt x="78" y="23"/>
                    </a:lnTo>
                    <a:lnTo>
                      <a:pt x="77" y="17"/>
                    </a:lnTo>
                    <a:lnTo>
                      <a:pt x="44" y="42"/>
                    </a:lnTo>
                    <a:lnTo>
                      <a:pt x="52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3" name="Freeform 214"/>
              <p:cNvSpPr>
                <a:spLocks/>
              </p:cNvSpPr>
              <p:nvPr/>
            </p:nvSpPr>
            <p:spPr bwMode="auto">
              <a:xfrm>
                <a:off x="1518" y="3139"/>
                <a:ext cx="86" cy="88"/>
              </a:xfrm>
              <a:custGeom>
                <a:avLst/>
                <a:gdLst>
                  <a:gd name="T0" fmla="*/ 52 w 86"/>
                  <a:gd name="T1" fmla="*/ 1 h 88"/>
                  <a:gd name="T2" fmla="*/ 46 w 86"/>
                  <a:gd name="T3" fmla="*/ 0 h 88"/>
                  <a:gd name="T4" fmla="*/ 42 w 86"/>
                  <a:gd name="T5" fmla="*/ 40 h 88"/>
                  <a:gd name="T6" fmla="*/ 19 w 86"/>
                  <a:gd name="T7" fmla="*/ 7 h 88"/>
                  <a:gd name="T8" fmla="*/ 15 w 86"/>
                  <a:gd name="T9" fmla="*/ 9 h 88"/>
                  <a:gd name="T10" fmla="*/ 40 w 86"/>
                  <a:gd name="T11" fmla="*/ 42 h 88"/>
                  <a:gd name="T12" fmla="*/ 0 w 86"/>
                  <a:gd name="T13" fmla="*/ 34 h 88"/>
                  <a:gd name="T14" fmla="*/ 0 w 86"/>
                  <a:gd name="T15" fmla="*/ 40 h 88"/>
                  <a:gd name="T16" fmla="*/ 38 w 86"/>
                  <a:gd name="T17" fmla="*/ 46 h 88"/>
                  <a:gd name="T18" fmla="*/ 6 w 86"/>
                  <a:gd name="T19" fmla="*/ 67 h 88"/>
                  <a:gd name="T20" fmla="*/ 9 w 86"/>
                  <a:gd name="T21" fmla="*/ 72 h 88"/>
                  <a:gd name="T22" fmla="*/ 40 w 86"/>
                  <a:gd name="T23" fmla="*/ 47 h 88"/>
                  <a:gd name="T24" fmla="*/ 32 w 86"/>
                  <a:gd name="T25" fmla="*/ 88 h 88"/>
                  <a:gd name="T26" fmla="*/ 36 w 86"/>
                  <a:gd name="T27" fmla="*/ 88 h 88"/>
                  <a:gd name="T28" fmla="*/ 42 w 86"/>
                  <a:gd name="T29" fmla="*/ 47 h 88"/>
                  <a:gd name="T30" fmla="*/ 65 w 86"/>
                  <a:gd name="T31" fmla="*/ 82 h 88"/>
                  <a:gd name="T32" fmla="*/ 69 w 86"/>
                  <a:gd name="T33" fmla="*/ 78 h 88"/>
                  <a:gd name="T34" fmla="*/ 46 w 86"/>
                  <a:gd name="T35" fmla="*/ 46 h 88"/>
                  <a:gd name="T36" fmla="*/ 84 w 86"/>
                  <a:gd name="T37" fmla="*/ 53 h 88"/>
                  <a:gd name="T38" fmla="*/ 86 w 86"/>
                  <a:gd name="T39" fmla="*/ 49 h 88"/>
                  <a:gd name="T40" fmla="*/ 46 w 86"/>
                  <a:gd name="T41" fmla="*/ 44 h 88"/>
                  <a:gd name="T42" fmla="*/ 78 w 86"/>
                  <a:gd name="T43" fmla="*/ 23 h 88"/>
                  <a:gd name="T44" fmla="*/ 77 w 86"/>
                  <a:gd name="T45" fmla="*/ 17 h 88"/>
                  <a:gd name="T46" fmla="*/ 44 w 86"/>
                  <a:gd name="T47" fmla="*/ 42 h 88"/>
                  <a:gd name="T48" fmla="*/ 52 w 86"/>
                  <a:gd name="T49" fmla="*/ 1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2" y="1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7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0" y="34"/>
                    </a:lnTo>
                    <a:lnTo>
                      <a:pt x="0" y="40"/>
                    </a:lnTo>
                    <a:lnTo>
                      <a:pt x="38" y="46"/>
                    </a:lnTo>
                    <a:lnTo>
                      <a:pt x="6" y="67"/>
                    </a:lnTo>
                    <a:lnTo>
                      <a:pt x="9" y="72"/>
                    </a:lnTo>
                    <a:lnTo>
                      <a:pt x="40" y="47"/>
                    </a:lnTo>
                    <a:lnTo>
                      <a:pt x="32" y="88"/>
                    </a:lnTo>
                    <a:lnTo>
                      <a:pt x="36" y="88"/>
                    </a:lnTo>
                    <a:lnTo>
                      <a:pt x="42" y="47"/>
                    </a:lnTo>
                    <a:lnTo>
                      <a:pt x="65" y="82"/>
                    </a:lnTo>
                    <a:lnTo>
                      <a:pt x="69" y="78"/>
                    </a:lnTo>
                    <a:lnTo>
                      <a:pt x="46" y="46"/>
                    </a:lnTo>
                    <a:lnTo>
                      <a:pt x="84" y="53"/>
                    </a:lnTo>
                    <a:lnTo>
                      <a:pt x="86" y="49"/>
                    </a:lnTo>
                    <a:lnTo>
                      <a:pt x="46" y="44"/>
                    </a:lnTo>
                    <a:lnTo>
                      <a:pt x="78" y="23"/>
                    </a:lnTo>
                    <a:lnTo>
                      <a:pt x="77" y="17"/>
                    </a:lnTo>
                    <a:lnTo>
                      <a:pt x="44" y="42"/>
                    </a:lnTo>
                    <a:lnTo>
                      <a:pt x="52" y="1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4" name="Freeform 215"/>
              <p:cNvSpPr>
                <a:spLocks/>
              </p:cNvSpPr>
              <p:nvPr/>
            </p:nvSpPr>
            <p:spPr bwMode="auto">
              <a:xfrm>
                <a:off x="1414" y="3140"/>
                <a:ext cx="87" cy="87"/>
              </a:xfrm>
              <a:custGeom>
                <a:avLst/>
                <a:gdLst>
                  <a:gd name="T0" fmla="*/ 54 w 87"/>
                  <a:gd name="T1" fmla="*/ 0 h 87"/>
                  <a:gd name="T2" fmla="*/ 48 w 87"/>
                  <a:gd name="T3" fmla="*/ 0 h 87"/>
                  <a:gd name="T4" fmla="*/ 42 w 87"/>
                  <a:gd name="T5" fmla="*/ 41 h 87"/>
                  <a:gd name="T6" fmla="*/ 21 w 87"/>
                  <a:gd name="T7" fmla="*/ 6 h 87"/>
                  <a:gd name="T8" fmla="*/ 16 w 87"/>
                  <a:gd name="T9" fmla="*/ 10 h 87"/>
                  <a:gd name="T10" fmla="*/ 40 w 87"/>
                  <a:gd name="T11" fmla="*/ 41 h 87"/>
                  <a:gd name="T12" fmla="*/ 2 w 87"/>
                  <a:gd name="T13" fmla="*/ 33 h 87"/>
                  <a:gd name="T14" fmla="*/ 0 w 87"/>
                  <a:gd name="T15" fmla="*/ 39 h 87"/>
                  <a:gd name="T16" fmla="*/ 40 w 87"/>
                  <a:gd name="T17" fmla="*/ 45 h 87"/>
                  <a:gd name="T18" fmla="*/ 8 w 87"/>
                  <a:gd name="T19" fmla="*/ 68 h 87"/>
                  <a:gd name="T20" fmla="*/ 12 w 87"/>
                  <a:gd name="T21" fmla="*/ 71 h 87"/>
                  <a:gd name="T22" fmla="*/ 42 w 87"/>
                  <a:gd name="T23" fmla="*/ 46 h 87"/>
                  <a:gd name="T24" fmla="*/ 33 w 87"/>
                  <a:gd name="T25" fmla="*/ 87 h 87"/>
                  <a:gd name="T26" fmla="*/ 39 w 87"/>
                  <a:gd name="T27" fmla="*/ 87 h 87"/>
                  <a:gd name="T28" fmla="*/ 44 w 87"/>
                  <a:gd name="T29" fmla="*/ 48 h 87"/>
                  <a:gd name="T30" fmla="*/ 67 w 87"/>
                  <a:gd name="T31" fmla="*/ 81 h 87"/>
                  <a:gd name="T32" fmla="*/ 71 w 87"/>
                  <a:gd name="T33" fmla="*/ 77 h 87"/>
                  <a:gd name="T34" fmla="*/ 46 w 87"/>
                  <a:gd name="T35" fmla="*/ 46 h 87"/>
                  <a:gd name="T36" fmla="*/ 87 w 87"/>
                  <a:gd name="T37" fmla="*/ 54 h 87"/>
                  <a:gd name="T38" fmla="*/ 87 w 87"/>
                  <a:gd name="T39" fmla="*/ 48 h 87"/>
                  <a:gd name="T40" fmla="*/ 48 w 87"/>
                  <a:gd name="T41" fmla="*/ 43 h 87"/>
                  <a:gd name="T42" fmla="*/ 81 w 87"/>
                  <a:gd name="T43" fmla="*/ 22 h 87"/>
                  <a:gd name="T44" fmla="*/ 79 w 87"/>
                  <a:gd name="T45" fmla="*/ 16 h 87"/>
                  <a:gd name="T46" fmla="*/ 46 w 87"/>
                  <a:gd name="T47" fmla="*/ 41 h 87"/>
                  <a:gd name="T48" fmla="*/ 54 w 87"/>
                  <a:gd name="T49" fmla="*/ 0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7">
                    <a:moveTo>
                      <a:pt x="54" y="0"/>
                    </a:moveTo>
                    <a:lnTo>
                      <a:pt x="48" y="0"/>
                    </a:lnTo>
                    <a:lnTo>
                      <a:pt x="42" y="41"/>
                    </a:lnTo>
                    <a:lnTo>
                      <a:pt x="21" y="6"/>
                    </a:lnTo>
                    <a:lnTo>
                      <a:pt x="16" y="10"/>
                    </a:lnTo>
                    <a:lnTo>
                      <a:pt x="40" y="41"/>
                    </a:lnTo>
                    <a:lnTo>
                      <a:pt x="2" y="33"/>
                    </a:lnTo>
                    <a:lnTo>
                      <a:pt x="0" y="39"/>
                    </a:lnTo>
                    <a:lnTo>
                      <a:pt x="40" y="45"/>
                    </a:lnTo>
                    <a:lnTo>
                      <a:pt x="8" y="68"/>
                    </a:lnTo>
                    <a:lnTo>
                      <a:pt x="12" y="71"/>
                    </a:lnTo>
                    <a:lnTo>
                      <a:pt x="42" y="46"/>
                    </a:lnTo>
                    <a:lnTo>
                      <a:pt x="33" y="87"/>
                    </a:lnTo>
                    <a:lnTo>
                      <a:pt x="39" y="87"/>
                    </a:lnTo>
                    <a:lnTo>
                      <a:pt x="44" y="48"/>
                    </a:lnTo>
                    <a:lnTo>
                      <a:pt x="67" y="81"/>
                    </a:lnTo>
                    <a:lnTo>
                      <a:pt x="71" y="77"/>
                    </a:lnTo>
                    <a:lnTo>
                      <a:pt x="46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8" y="43"/>
                    </a:lnTo>
                    <a:lnTo>
                      <a:pt x="81" y="22"/>
                    </a:lnTo>
                    <a:lnTo>
                      <a:pt x="79" y="16"/>
                    </a:lnTo>
                    <a:lnTo>
                      <a:pt x="46" y="41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5" name="Freeform 216"/>
              <p:cNvSpPr>
                <a:spLocks/>
              </p:cNvSpPr>
              <p:nvPr/>
            </p:nvSpPr>
            <p:spPr bwMode="auto">
              <a:xfrm>
                <a:off x="1414" y="3140"/>
                <a:ext cx="87" cy="87"/>
              </a:xfrm>
              <a:custGeom>
                <a:avLst/>
                <a:gdLst>
                  <a:gd name="T0" fmla="*/ 54 w 87"/>
                  <a:gd name="T1" fmla="*/ 0 h 87"/>
                  <a:gd name="T2" fmla="*/ 48 w 87"/>
                  <a:gd name="T3" fmla="*/ 0 h 87"/>
                  <a:gd name="T4" fmla="*/ 42 w 87"/>
                  <a:gd name="T5" fmla="*/ 41 h 87"/>
                  <a:gd name="T6" fmla="*/ 21 w 87"/>
                  <a:gd name="T7" fmla="*/ 6 h 87"/>
                  <a:gd name="T8" fmla="*/ 16 w 87"/>
                  <a:gd name="T9" fmla="*/ 10 h 87"/>
                  <a:gd name="T10" fmla="*/ 40 w 87"/>
                  <a:gd name="T11" fmla="*/ 41 h 87"/>
                  <a:gd name="T12" fmla="*/ 2 w 87"/>
                  <a:gd name="T13" fmla="*/ 33 h 87"/>
                  <a:gd name="T14" fmla="*/ 0 w 87"/>
                  <a:gd name="T15" fmla="*/ 39 h 87"/>
                  <a:gd name="T16" fmla="*/ 40 w 87"/>
                  <a:gd name="T17" fmla="*/ 45 h 87"/>
                  <a:gd name="T18" fmla="*/ 8 w 87"/>
                  <a:gd name="T19" fmla="*/ 68 h 87"/>
                  <a:gd name="T20" fmla="*/ 12 w 87"/>
                  <a:gd name="T21" fmla="*/ 71 h 87"/>
                  <a:gd name="T22" fmla="*/ 42 w 87"/>
                  <a:gd name="T23" fmla="*/ 46 h 87"/>
                  <a:gd name="T24" fmla="*/ 33 w 87"/>
                  <a:gd name="T25" fmla="*/ 87 h 87"/>
                  <a:gd name="T26" fmla="*/ 39 w 87"/>
                  <a:gd name="T27" fmla="*/ 87 h 87"/>
                  <a:gd name="T28" fmla="*/ 44 w 87"/>
                  <a:gd name="T29" fmla="*/ 48 h 87"/>
                  <a:gd name="T30" fmla="*/ 67 w 87"/>
                  <a:gd name="T31" fmla="*/ 81 h 87"/>
                  <a:gd name="T32" fmla="*/ 71 w 87"/>
                  <a:gd name="T33" fmla="*/ 77 h 87"/>
                  <a:gd name="T34" fmla="*/ 46 w 87"/>
                  <a:gd name="T35" fmla="*/ 46 h 87"/>
                  <a:gd name="T36" fmla="*/ 87 w 87"/>
                  <a:gd name="T37" fmla="*/ 54 h 87"/>
                  <a:gd name="T38" fmla="*/ 87 w 87"/>
                  <a:gd name="T39" fmla="*/ 48 h 87"/>
                  <a:gd name="T40" fmla="*/ 48 w 87"/>
                  <a:gd name="T41" fmla="*/ 43 h 87"/>
                  <a:gd name="T42" fmla="*/ 81 w 87"/>
                  <a:gd name="T43" fmla="*/ 22 h 87"/>
                  <a:gd name="T44" fmla="*/ 79 w 87"/>
                  <a:gd name="T45" fmla="*/ 16 h 87"/>
                  <a:gd name="T46" fmla="*/ 46 w 87"/>
                  <a:gd name="T47" fmla="*/ 41 h 87"/>
                  <a:gd name="T48" fmla="*/ 54 w 87"/>
                  <a:gd name="T49" fmla="*/ 0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7">
                    <a:moveTo>
                      <a:pt x="54" y="0"/>
                    </a:moveTo>
                    <a:lnTo>
                      <a:pt x="48" y="0"/>
                    </a:lnTo>
                    <a:lnTo>
                      <a:pt x="42" y="41"/>
                    </a:lnTo>
                    <a:lnTo>
                      <a:pt x="21" y="6"/>
                    </a:lnTo>
                    <a:lnTo>
                      <a:pt x="16" y="10"/>
                    </a:lnTo>
                    <a:lnTo>
                      <a:pt x="40" y="41"/>
                    </a:lnTo>
                    <a:lnTo>
                      <a:pt x="2" y="33"/>
                    </a:lnTo>
                    <a:lnTo>
                      <a:pt x="0" y="39"/>
                    </a:lnTo>
                    <a:lnTo>
                      <a:pt x="40" y="45"/>
                    </a:lnTo>
                    <a:lnTo>
                      <a:pt x="8" y="68"/>
                    </a:lnTo>
                    <a:lnTo>
                      <a:pt x="12" y="71"/>
                    </a:lnTo>
                    <a:lnTo>
                      <a:pt x="42" y="46"/>
                    </a:lnTo>
                    <a:lnTo>
                      <a:pt x="33" y="87"/>
                    </a:lnTo>
                    <a:lnTo>
                      <a:pt x="39" y="87"/>
                    </a:lnTo>
                    <a:lnTo>
                      <a:pt x="44" y="48"/>
                    </a:lnTo>
                    <a:lnTo>
                      <a:pt x="67" y="81"/>
                    </a:lnTo>
                    <a:lnTo>
                      <a:pt x="71" y="77"/>
                    </a:lnTo>
                    <a:lnTo>
                      <a:pt x="46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8" y="43"/>
                    </a:lnTo>
                    <a:lnTo>
                      <a:pt x="81" y="22"/>
                    </a:lnTo>
                    <a:lnTo>
                      <a:pt x="79" y="16"/>
                    </a:lnTo>
                    <a:lnTo>
                      <a:pt x="46" y="41"/>
                    </a:lnTo>
                    <a:lnTo>
                      <a:pt x="54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6" name="Freeform 217"/>
              <p:cNvSpPr>
                <a:spLocks/>
              </p:cNvSpPr>
              <p:nvPr/>
            </p:nvSpPr>
            <p:spPr bwMode="auto">
              <a:xfrm>
                <a:off x="1372" y="3240"/>
                <a:ext cx="86" cy="88"/>
              </a:xfrm>
              <a:custGeom>
                <a:avLst/>
                <a:gdLst>
                  <a:gd name="T0" fmla="*/ 54 w 86"/>
                  <a:gd name="T1" fmla="*/ 2 h 88"/>
                  <a:gd name="T2" fmla="*/ 48 w 86"/>
                  <a:gd name="T3" fmla="*/ 0 h 88"/>
                  <a:gd name="T4" fmla="*/ 42 w 86"/>
                  <a:gd name="T5" fmla="*/ 42 h 88"/>
                  <a:gd name="T6" fmla="*/ 19 w 86"/>
                  <a:gd name="T7" fmla="*/ 8 h 88"/>
                  <a:gd name="T8" fmla="*/ 15 w 86"/>
                  <a:gd name="T9" fmla="*/ 12 h 88"/>
                  <a:gd name="T10" fmla="*/ 40 w 86"/>
                  <a:gd name="T11" fmla="*/ 42 h 88"/>
                  <a:gd name="T12" fmla="*/ 0 w 86"/>
                  <a:gd name="T13" fmla="*/ 35 h 88"/>
                  <a:gd name="T14" fmla="*/ 0 w 86"/>
                  <a:gd name="T15" fmla="*/ 41 h 88"/>
                  <a:gd name="T16" fmla="*/ 40 w 86"/>
                  <a:gd name="T17" fmla="*/ 46 h 88"/>
                  <a:gd name="T18" fmla="*/ 6 w 86"/>
                  <a:gd name="T19" fmla="*/ 67 h 88"/>
                  <a:gd name="T20" fmla="*/ 10 w 86"/>
                  <a:gd name="T21" fmla="*/ 73 h 88"/>
                  <a:gd name="T22" fmla="*/ 40 w 86"/>
                  <a:gd name="T23" fmla="*/ 48 h 88"/>
                  <a:gd name="T24" fmla="*/ 33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5 w 86"/>
                  <a:gd name="T31" fmla="*/ 83 h 88"/>
                  <a:gd name="T32" fmla="*/ 71 w 86"/>
                  <a:gd name="T33" fmla="*/ 79 h 88"/>
                  <a:gd name="T34" fmla="*/ 46 w 86"/>
                  <a:gd name="T35" fmla="*/ 48 h 88"/>
                  <a:gd name="T36" fmla="*/ 84 w 86"/>
                  <a:gd name="T37" fmla="*/ 56 h 88"/>
                  <a:gd name="T38" fmla="*/ 86 w 86"/>
                  <a:gd name="T39" fmla="*/ 50 h 88"/>
                  <a:gd name="T40" fmla="*/ 46 w 86"/>
                  <a:gd name="T41" fmla="*/ 44 h 88"/>
                  <a:gd name="T42" fmla="*/ 81 w 86"/>
                  <a:gd name="T43" fmla="*/ 23 h 88"/>
                  <a:gd name="T44" fmla="*/ 77 w 86"/>
                  <a:gd name="T45" fmla="*/ 17 h 88"/>
                  <a:gd name="T46" fmla="*/ 44 w 86"/>
                  <a:gd name="T47" fmla="*/ 42 h 88"/>
                  <a:gd name="T48" fmla="*/ 54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4" y="2"/>
                    </a:moveTo>
                    <a:lnTo>
                      <a:pt x="48" y="0"/>
                    </a:lnTo>
                    <a:lnTo>
                      <a:pt x="42" y="42"/>
                    </a:lnTo>
                    <a:lnTo>
                      <a:pt x="19" y="8"/>
                    </a:lnTo>
                    <a:lnTo>
                      <a:pt x="15" y="12"/>
                    </a:lnTo>
                    <a:lnTo>
                      <a:pt x="40" y="42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40" y="46"/>
                    </a:lnTo>
                    <a:lnTo>
                      <a:pt x="6" y="67"/>
                    </a:lnTo>
                    <a:lnTo>
                      <a:pt x="10" y="73"/>
                    </a:lnTo>
                    <a:lnTo>
                      <a:pt x="40" y="48"/>
                    </a:lnTo>
                    <a:lnTo>
                      <a:pt x="33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5" y="83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4" y="56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7"/>
                    </a:lnTo>
                    <a:lnTo>
                      <a:pt x="44" y="42"/>
                    </a:lnTo>
                    <a:lnTo>
                      <a:pt x="5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7" name="Freeform 218"/>
              <p:cNvSpPr>
                <a:spLocks/>
              </p:cNvSpPr>
              <p:nvPr/>
            </p:nvSpPr>
            <p:spPr bwMode="auto">
              <a:xfrm>
                <a:off x="1372" y="3240"/>
                <a:ext cx="86" cy="88"/>
              </a:xfrm>
              <a:custGeom>
                <a:avLst/>
                <a:gdLst>
                  <a:gd name="T0" fmla="*/ 54 w 86"/>
                  <a:gd name="T1" fmla="*/ 2 h 88"/>
                  <a:gd name="T2" fmla="*/ 48 w 86"/>
                  <a:gd name="T3" fmla="*/ 0 h 88"/>
                  <a:gd name="T4" fmla="*/ 42 w 86"/>
                  <a:gd name="T5" fmla="*/ 42 h 88"/>
                  <a:gd name="T6" fmla="*/ 19 w 86"/>
                  <a:gd name="T7" fmla="*/ 8 h 88"/>
                  <a:gd name="T8" fmla="*/ 15 w 86"/>
                  <a:gd name="T9" fmla="*/ 12 h 88"/>
                  <a:gd name="T10" fmla="*/ 40 w 86"/>
                  <a:gd name="T11" fmla="*/ 42 h 88"/>
                  <a:gd name="T12" fmla="*/ 0 w 86"/>
                  <a:gd name="T13" fmla="*/ 35 h 88"/>
                  <a:gd name="T14" fmla="*/ 0 w 86"/>
                  <a:gd name="T15" fmla="*/ 41 h 88"/>
                  <a:gd name="T16" fmla="*/ 40 w 86"/>
                  <a:gd name="T17" fmla="*/ 46 h 88"/>
                  <a:gd name="T18" fmla="*/ 6 w 86"/>
                  <a:gd name="T19" fmla="*/ 67 h 88"/>
                  <a:gd name="T20" fmla="*/ 10 w 86"/>
                  <a:gd name="T21" fmla="*/ 73 h 88"/>
                  <a:gd name="T22" fmla="*/ 40 w 86"/>
                  <a:gd name="T23" fmla="*/ 48 h 88"/>
                  <a:gd name="T24" fmla="*/ 33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5 w 86"/>
                  <a:gd name="T31" fmla="*/ 83 h 88"/>
                  <a:gd name="T32" fmla="*/ 71 w 86"/>
                  <a:gd name="T33" fmla="*/ 79 h 88"/>
                  <a:gd name="T34" fmla="*/ 46 w 86"/>
                  <a:gd name="T35" fmla="*/ 48 h 88"/>
                  <a:gd name="T36" fmla="*/ 84 w 86"/>
                  <a:gd name="T37" fmla="*/ 56 h 88"/>
                  <a:gd name="T38" fmla="*/ 86 w 86"/>
                  <a:gd name="T39" fmla="*/ 50 h 88"/>
                  <a:gd name="T40" fmla="*/ 46 w 86"/>
                  <a:gd name="T41" fmla="*/ 44 h 88"/>
                  <a:gd name="T42" fmla="*/ 81 w 86"/>
                  <a:gd name="T43" fmla="*/ 23 h 88"/>
                  <a:gd name="T44" fmla="*/ 77 w 86"/>
                  <a:gd name="T45" fmla="*/ 17 h 88"/>
                  <a:gd name="T46" fmla="*/ 44 w 86"/>
                  <a:gd name="T47" fmla="*/ 42 h 88"/>
                  <a:gd name="T48" fmla="*/ 54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4" y="2"/>
                    </a:moveTo>
                    <a:lnTo>
                      <a:pt x="48" y="0"/>
                    </a:lnTo>
                    <a:lnTo>
                      <a:pt x="42" y="42"/>
                    </a:lnTo>
                    <a:lnTo>
                      <a:pt x="19" y="8"/>
                    </a:lnTo>
                    <a:lnTo>
                      <a:pt x="15" y="12"/>
                    </a:lnTo>
                    <a:lnTo>
                      <a:pt x="40" y="42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40" y="46"/>
                    </a:lnTo>
                    <a:lnTo>
                      <a:pt x="6" y="67"/>
                    </a:lnTo>
                    <a:lnTo>
                      <a:pt x="10" y="73"/>
                    </a:lnTo>
                    <a:lnTo>
                      <a:pt x="40" y="48"/>
                    </a:lnTo>
                    <a:lnTo>
                      <a:pt x="33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5" y="83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4" y="56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7"/>
                    </a:lnTo>
                    <a:lnTo>
                      <a:pt x="44" y="42"/>
                    </a:lnTo>
                    <a:lnTo>
                      <a:pt x="54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8" name="Freeform 219"/>
              <p:cNvSpPr>
                <a:spLocks/>
              </p:cNvSpPr>
              <p:nvPr/>
            </p:nvSpPr>
            <p:spPr bwMode="auto">
              <a:xfrm>
                <a:off x="2224" y="2989"/>
                <a:ext cx="86" cy="88"/>
              </a:xfrm>
              <a:custGeom>
                <a:avLst/>
                <a:gdLst>
                  <a:gd name="T0" fmla="*/ 54 w 86"/>
                  <a:gd name="T1" fmla="*/ 2 h 88"/>
                  <a:gd name="T2" fmla="*/ 48 w 86"/>
                  <a:gd name="T3" fmla="*/ 0 h 88"/>
                  <a:gd name="T4" fmla="*/ 42 w 86"/>
                  <a:gd name="T5" fmla="*/ 42 h 88"/>
                  <a:gd name="T6" fmla="*/ 21 w 86"/>
                  <a:gd name="T7" fmla="*/ 8 h 88"/>
                  <a:gd name="T8" fmla="*/ 15 w 86"/>
                  <a:gd name="T9" fmla="*/ 11 h 88"/>
                  <a:gd name="T10" fmla="*/ 40 w 86"/>
                  <a:gd name="T11" fmla="*/ 42 h 88"/>
                  <a:gd name="T12" fmla="*/ 2 w 86"/>
                  <a:gd name="T13" fmla="*/ 34 h 88"/>
                  <a:gd name="T14" fmla="*/ 0 w 86"/>
                  <a:gd name="T15" fmla="*/ 40 h 88"/>
                  <a:gd name="T16" fmla="*/ 40 w 86"/>
                  <a:gd name="T17" fmla="*/ 46 h 88"/>
                  <a:gd name="T18" fmla="*/ 6 w 86"/>
                  <a:gd name="T19" fmla="*/ 67 h 88"/>
                  <a:gd name="T20" fmla="*/ 10 w 86"/>
                  <a:gd name="T21" fmla="*/ 73 h 88"/>
                  <a:gd name="T22" fmla="*/ 40 w 86"/>
                  <a:gd name="T23" fmla="*/ 48 h 88"/>
                  <a:gd name="T24" fmla="*/ 33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7 w 86"/>
                  <a:gd name="T31" fmla="*/ 82 h 88"/>
                  <a:gd name="T32" fmla="*/ 71 w 86"/>
                  <a:gd name="T33" fmla="*/ 79 h 88"/>
                  <a:gd name="T34" fmla="*/ 46 w 86"/>
                  <a:gd name="T35" fmla="*/ 48 h 88"/>
                  <a:gd name="T36" fmla="*/ 86 w 86"/>
                  <a:gd name="T37" fmla="*/ 56 h 88"/>
                  <a:gd name="T38" fmla="*/ 86 w 86"/>
                  <a:gd name="T39" fmla="*/ 50 h 88"/>
                  <a:gd name="T40" fmla="*/ 46 w 86"/>
                  <a:gd name="T41" fmla="*/ 44 h 88"/>
                  <a:gd name="T42" fmla="*/ 81 w 86"/>
                  <a:gd name="T43" fmla="*/ 23 h 88"/>
                  <a:gd name="T44" fmla="*/ 77 w 86"/>
                  <a:gd name="T45" fmla="*/ 17 h 88"/>
                  <a:gd name="T46" fmla="*/ 46 w 86"/>
                  <a:gd name="T47" fmla="*/ 42 h 88"/>
                  <a:gd name="T48" fmla="*/ 54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4" y="2"/>
                    </a:moveTo>
                    <a:lnTo>
                      <a:pt x="48" y="0"/>
                    </a:lnTo>
                    <a:lnTo>
                      <a:pt x="42" y="42"/>
                    </a:lnTo>
                    <a:lnTo>
                      <a:pt x="21" y="8"/>
                    </a:lnTo>
                    <a:lnTo>
                      <a:pt x="15" y="11"/>
                    </a:lnTo>
                    <a:lnTo>
                      <a:pt x="40" y="42"/>
                    </a:lnTo>
                    <a:lnTo>
                      <a:pt x="2" y="34"/>
                    </a:lnTo>
                    <a:lnTo>
                      <a:pt x="0" y="40"/>
                    </a:lnTo>
                    <a:lnTo>
                      <a:pt x="40" y="46"/>
                    </a:lnTo>
                    <a:lnTo>
                      <a:pt x="6" y="67"/>
                    </a:lnTo>
                    <a:lnTo>
                      <a:pt x="10" y="73"/>
                    </a:lnTo>
                    <a:lnTo>
                      <a:pt x="40" y="48"/>
                    </a:lnTo>
                    <a:lnTo>
                      <a:pt x="33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7" y="82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6" y="56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7"/>
                    </a:lnTo>
                    <a:lnTo>
                      <a:pt x="46" y="42"/>
                    </a:lnTo>
                    <a:lnTo>
                      <a:pt x="5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9" name="Freeform 220"/>
              <p:cNvSpPr>
                <a:spLocks/>
              </p:cNvSpPr>
              <p:nvPr/>
            </p:nvSpPr>
            <p:spPr bwMode="auto">
              <a:xfrm>
                <a:off x="2224" y="2989"/>
                <a:ext cx="86" cy="88"/>
              </a:xfrm>
              <a:custGeom>
                <a:avLst/>
                <a:gdLst>
                  <a:gd name="T0" fmla="*/ 54 w 86"/>
                  <a:gd name="T1" fmla="*/ 2 h 88"/>
                  <a:gd name="T2" fmla="*/ 48 w 86"/>
                  <a:gd name="T3" fmla="*/ 0 h 88"/>
                  <a:gd name="T4" fmla="*/ 42 w 86"/>
                  <a:gd name="T5" fmla="*/ 42 h 88"/>
                  <a:gd name="T6" fmla="*/ 21 w 86"/>
                  <a:gd name="T7" fmla="*/ 8 h 88"/>
                  <a:gd name="T8" fmla="*/ 15 w 86"/>
                  <a:gd name="T9" fmla="*/ 11 h 88"/>
                  <a:gd name="T10" fmla="*/ 40 w 86"/>
                  <a:gd name="T11" fmla="*/ 42 h 88"/>
                  <a:gd name="T12" fmla="*/ 2 w 86"/>
                  <a:gd name="T13" fmla="*/ 34 h 88"/>
                  <a:gd name="T14" fmla="*/ 0 w 86"/>
                  <a:gd name="T15" fmla="*/ 40 h 88"/>
                  <a:gd name="T16" fmla="*/ 40 w 86"/>
                  <a:gd name="T17" fmla="*/ 46 h 88"/>
                  <a:gd name="T18" fmla="*/ 6 w 86"/>
                  <a:gd name="T19" fmla="*/ 67 h 88"/>
                  <a:gd name="T20" fmla="*/ 10 w 86"/>
                  <a:gd name="T21" fmla="*/ 73 h 88"/>
                  <a:gd name="T22" fmla="*/ 40 w 86"/>
                  <a:gd name="T23" fmla="*/ 48 h 88"/>
                  <a:gd name="T24" fmla="*/ 33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7 w 86"/>
                  <a:gd name="T31" fmla="*/ 82 h 88"/>
                  <a:gd name="T32" fmla="*/ 71 w 86"/>
                  <a:gd name="T33" fmla="*/ 79 h 88"/>
                  <a:gd name="T34" fmla="*/ 46 w 86"/>
                  <a:gd name="T35" fmla="*/ 48 h 88"/>
                  <a:gd name="T36" fmla="*/ 86 w 86"/>
                  <a:gd name="T37" fmla="*/ 56 h 88"/>
                  <a:gd name="T38" fmla="*/ 86 w 86"/>
                  <a:gd name="T39" fmla="*/ 50 h 88"/>
                  <a:gd name="T40" fmla="*/ 46 w 86"/>
                  <a:gd name="T41" fmla="*/ 44 h 88"/>
                  <a:gd name="T42" fmla="*/ 81 w 86"/>
                  <a:gd name="T43" fmla="*/ 23 h 88"/>
                  <a:gd name="T44" fmla="*/ 77 w 86"/>
                  <a:gd name="T45" fmla="*/ 17 h 88"/>
                  <a:gd name="T46" fmla="*/ 46 w 86"/>
                  <a:gd name="T47" fmla="*/ 42 h 88"/>
                  <a:gd name="T48" fmla="*/ 54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4" y="2"/>
                    </a:moveTo>
                    <a:lnTo>
                      <a:pt x="48" y="0"/>
                    </a:lnTo>
                    <a:lnTo>
                      <a:pt x="42" y="42"/>
                    </a:lnTo>
                    <a:lnTo>
                      <a:pt x="21" y="8"/>
                    </a:lnTo>
                    <a:lnTo>
                      <a:pt x="15" y="11"/>
                    </a:lnTo>
                    <a:lnTo>
                      <a:pt x="40" y="42"/>
                    </a:lnTo>
                    <a:lnTo>
                      <a:pt x="2" y="34"/>
                    </a:lnTo>
                    <a:lnTo>
                      <a:pt x="0" y="40"/>
                    </a:lnTo>
                    <a:lnTo>
                      <a:pt x="40" y="46"/>
                    </a:lnTo>
                    <a:lnTo>
                      <a:pt x="6" y="67"/>
                    </a:lnTo>
                    <a:lnTo>
                      <a:pt x="10" y="73"/>
                    </a:lnTo>
                    <a:lnTo>
                      <a:pt x="40" y="48"/>
                    </a:lnTo>
                    <a:lnTo>
                      <a:pt x="33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7" y="82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6" y="56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7"/>
                    </a:lnTo>
                    <a:lnTo>
                      <a:pt x="46" y="42"/>
                    </a:lnTo>
                    <a:lnTo>
                      <a:pt x="54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0" name="Freeform 221"/>
              <p:cNvSpPr>
                <a:spLocks/>
              </p:cNvSpPr>
              <p:nvPr/>
            </p:nvSpPr>
            <p:spPr bwMode="auto">
              <a:xfrm>
                <a:off x="2669" y="2887"/>
                <a:ext cx="87" cy="88"/>
              </a:xfrm>
              <a:custGeom>
                <a:avLst/>
                <a:gdLst>
                  <a:gd name="T0" fmla="*/ 52 w 87"/>
                  <a:gd name="T1" fmla="*/ 0 h 88"/>
                  <a:gd name="T2" fmla="*/ 46 w 87"/>
                  <a:gd name="T3" fmla="*/ 0 h 88"/>
                  <a:gd name="T4" fmla="*/ 42 w 87"/>
                  <a:gd name="T5" fmla="*/ 40 h 88"/>
                  <a:gd name="T6" fmla="*/ 19 w 87"/>
                  <a:gd name="T7" fmla="*/ 6 h 88"/>
                  <a:gd name="T8" fmla="*/ 16 w 87"/>
                  <a:gd name="T9" fmla="*/ 10 h 88"/>
                  <a:gd name="T10" fmla="*/ 41 w 87"/>
                  <a:gd name="T11" fmla="*/ 42 h 88"/>
                  <a:gd name="T12" fmla="*/ 0 w 87"/>
                  <a:gd name="T13" fmla="*/ 33 h 88"/>
                  <a:gd name="T14" fmla="*/ 0 w 87"/>
                  <a:gd name="T15" fmla="*/ 39 h 88"/>
                  <a:gd name="T16" fmla="*/ 39 w 87"/>
                  <a:gd name="T17" fmla="*/ 44 h 88"/>
                  <a:gd name="T18" fmla="*/ 6 w 87"/>
                  <a:gd name="T19" fmla="*/ 67 h 88"/>
                  <a:gd name="T20" fmla="*/ 10 w 87"/>
                  <a:gd name="T21" fmla="*/ 71 h 88"/>
                  <a:gd name="T22" fmla="*/ 41 w 87"/>
                  <a:gd name="T23" fmla="*/ 48 h 88"/>
                  <a:gd name="T24" fmla="*/ 33 w 87"/>
                  <a:gd name="T25" fmla="*/ 87 h 88"/>
                  <a:gd name="T26" fmla="*/ 39 w 87"/>
                  <a:gd name="T27" fmla="*/ 88 h 88"/>
                  <a:gd name="T28" fmla="*/ 42 w 87"/>
                  <a:gd name="T29" fmla="*/ 48 h 88"/>
                  <a:gd name="T30" fmla="*/ 66 w 87"/>
                  <a:gd name="T31" fmla="*/ 81 h 88"/>
                  <a:gd name="T32" fmla="*/ 69 w 87"/>
                  <a:gd name="T33" fmla="*/ 79 h 88"/>
                  <a:gd name="T34" fmla="*/ 46 w 87"/>
                  <a:gd name="T35" fmla="*/ 46 h 88"/>
                  <a:gd name="T36" fmla="*/ 85 w 87"/>
                  <a:gd name="T37" fmla="*/ 54 h 88"/>
                  <a:gd name="T38" fmla="*/ 87 w 87"/>
                  <a:gd name="T39" fmla="*/ 48 h 88"/>
                  <a:gd name="T40" fmla="*/ 46 w 87"/>
                  <a:gd name="T41" fmla="*/ 42 h 88"/>
                  <a:gd name="T42" fmla="*/ 81 w 87"/>
                  <a:gd name="T43" fmla="*/ 21 h 88"/>
                  <a:gd name="T44" fmla="*/ 77 w 87"/>
                  <a:gd name="T45" fmla="*/ 17 h 88"/>
                  <a:gd name="T46" fmla="*/ 44 w 87"/>
                  <a:gd name="T47" fmla="*/ 40 h 88"/>
                  <a:gd name="T48" fmla="*/ 52 w 87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2" y="0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6"/>
                    </a:lnTo>
                    <a:lnTo>
                      <a:pt x="16" y="10"/>
                    </a:lnTo>
                    <a:lnTo>
                      <a:pt x="41" y="42"/>
                    </a:lnTo>
                    <a:lnTo>
                      <a:pt x="0" y="33"/>
                    </a:lnTo>
                    <a:lnTo>
                      <a:pt x="0" y="39"/>
                    </a:lnTo>
                    <a:lnTo>
                      <a:pt x="39" y="44"/>
                    </a:lnTo>
                    <a:lnTo>
                      <a:pt x="6" y="67"/>
                    </a:lnTo>
                    <a:lnTo>
                      <a:pt x="10" y="71"/>
                    </a:lnTo>
                    <a:lnTo>
                      <a:pt x="41" y="48"/>
                    </a:lnTo>
                    <a:lnTo>
                      <a:pt x="33" y="87"/>
                    </a:lnTo>
                    <a:lnTo>
                      <a:pt x="39" y="88"/>
                    </a:lnTo>
                    <a:lnTo>
                      <a:pt x="42" y="48"/>
                    </a:lnTo>
                    <a:lnTo>
                      <a:pt x="66" y="81"/>
                    </a:lnTo>
                    <a:lnTo>
                      <a:pt x="69" y="79"/>
                    </a:lnTo>
                    <a:lnTo>
                      <a:pt x="46" y="46"/>
                    </a:lnTo>
                    <a:lnTo>
                      <a:pt x="85" y="54"/>
                    </a:lnTo>
                    <a:lnTo>
                      <a:pt x="87" y="48"/>
                    </a:lnTo>
                    <a:lnTo>
                      <a:pt x="46" y="42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1" name="Freeform 222"/>
              <p:cNvSpPr>
                <a:spLocks/>
              </p:cNvSpPr>
              <p:nvPr/>
            </p:nvSpPr>
            <p:spPr bwMode="auto">
              <a:xfrm>
                <a:off x="2669" y="2887"/>
                <a:ext cx="87" cy="88"/>
              </a:xfrm>
              <a:custGeom>
                <a:avLst/>
                <a:gdLst>
                  <a:gd name="T0" fmla="*/ 52 w 87"/>
                  <a:gd name="T1" fmla="*/ 0 h 88"/>
                  <a:gd name="T2" fmla="*/ 46 w 87"/>
                  <a:gd name="T3" fmla="*/ 0 h 88"/>
                  <a:gd name="T4" fmla="*/ 42 w 87"/>
                  <a:gd name="T5" fmla="*/ 40 h 88"/>
                  <a:gd name="T6" fmla="*/ 19 w 87"/>
                  <a:gd name="T7" fmla="*/ 6 h 88"/>
                  <a:gd name="T8" fmla="*/ 16 w 87"/>
                  <a:gd name="T9" fmla="*/ 10 h 88"/>
                  <a:gd name="T10" fmla="*/ 41 w 87"/>
                  <a:gd name="T11" fmla="*/ 42 h 88"/>
                  <a:gd name="T12" fmla="*/ 0 w 87"/>
                  <a:gd name="T13" fmla="*/ 33 h 88"/>
                  <a:gd name="T14" fmla="*/ 0 w 87"/>
                  <a:gd name="T15" fmla="*/ 39 h 88"/>
                  <a:gd name="T16" fmla="*/ 39 w 87"/>
                  <a:gd name="T17" fmla="*/ 44 h 88"/>
                  <a:gd name="T18" fmla="*/ 6 w 87"/>
                  <a:gd name="T19" fmla="*/ 67 h 88"/>
                  <a:gd name="T20" fmla="*/ 10 w 87"/>
                  <a:gd name="T21" fmla="*/ 71 h 88"/>
                  <a:gd name="T22" fmla="*/ 41 w 87"/>
                  <a:gd name="T23" fmla="*/ 48 h 88"/>
                  <a:gd name="T24" fmla="*/ 33 w 87"/>
                  <a:gd name="T25" fmla="*/ 87 h 88"/>
                  <a:gd name="T26" fmla="*/ 39 w 87"/>
                  <a:gd name="T27" fmla="*/ 88 h 88"/>
                  <a:gd name="T28" fmla="*/ 42 w 87"/>
                  <a:gd name="T29" fmla="*/ 48 h 88"/>
                  <a:gd name="T30" fmla="*/ 66 w 87"/>
                  <a:gd name="T31" fmla="*/ 81 h 88"/>
                  <a:gd name="T32" fmla="*/ 69 w 87"/>
                  <a:gd name="T33" fmla="*/ 79 h 88"/>
                  <a:gd name="T34" fmla="*/ 46 w 87"/>
                  <a:gd name="T35" fmla="*/ 46 h 88"/>
                  <a:gd name="T36" fmla="*/ 85 w 87"/>
                  <a:gd name="T37" fmla="*/ 54 h 88"/>
                  <a:gd name="T38" fmla="*/ 87 w 87"/>
                  <a:gd name="T39" fmla="*/ 48 h 88"/>
                  <a:gd name="T40" fmla="*/ 46 w 87"/>
                  <a:gd name="T41" fmla="*/ 42 h 88"/>
                  <a:gd name="T42" fmla="*/ 81 w 87"/>
                  <a:gd name="T43" fmla="*/ 21 h 88"/>
                  <a:gd name="T44" fmla="*/ 77 w 87"/>
                  <a:gd name="T45" fmla="*/ 17 h 88"/>
                  <a:gd name="T46" fmla="*/ 44 w 87"/>
                  <a:gd name="T47" fmla="*/ 40 h 88"/>
                  <a:gd name="T48" fmla="*/ 52 w 87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2" y="0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6"/>
                    </a:lnTo>
                    <a:lnTo>
                      <a:pt x="16" y="10"/>
                    </a:lnTo>
                    <a:lnTo>
                      <a:pt x="41" y="42"/>
                    </a:lnTo>
                    <a:lnTo>
                      <a:pt x="0" y="33"/>
                    </a:lnTo>
                    <a:lnTo>
                      <a:pt x="0" y="39"/>
                    </a:lnTo>
                    <a:lnTo>
                      <a:pt x="39" y="44"/>
                    </a:lnTo>
                    <a:lnTo>
                      <a:pt x="6" y="67"/>
                    </a:lnTo>
                    <a:lnTo>
                      <a:pt x="10" y="71"/>
                    </a:lnTo>
                    <a:lnTo>
                      <a:pt x="41" y="48"/>
                    </a:lnTo>
                    <a:lnTo>
                      <a:pt x="33" y="87"/>
                    </a:lnTo>
                    <a:lnTo>
                      <a:pt x="39" y="88"/>
                    </a:lnTo>
                    <a:lnTo>
                      <a:pt x="42" y="48"/>
                    </a:lnTo>
                    <a:lnTo>
                      <a:pt x="66" y="81"/>
                    </a:lnTo>
                    <a:lnTo>
                      <a:pt x="69" y="79"/>
                    </a:lnTo>
                    <a:lnTo>
                      <a:pt x="46" y="46"/>
                    </a:lnTo>
                    <a:lnTo>
                      <a:pt x="85" y="54"/>
                    </a:lnTo>
                    <a:lnTo>
                      <a:pt x="87" y="48"/>
                    </a:lnTo>
                    <a:lnTo>
                      <a:pt x="46" y="42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2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2" name="Freeform 223"/>
              <p:cNvSpPr>
                <a:spLocks/>
              </p:cNvSpPr>
              <p:nvPr/>
            </p:nvSpPr>
            <p:spPr bwMode="auto">
              <a:xfrm>
                <a:off x="2583" y="3089"/>
                <a:ext cx="86" cy="88"/>
              </a:xfrm>
              <a:custGeom>
                <a:avLst/>
                <a:gdLst>
                  <a:gd name="T0" fmla="*/ 52 w 86"/>
                  <a:gd name="T1" fmla="*/ 2 h 88"/>
                  <a:gd name="T2" fmla="*/ 46 w 86"/>
                  <a:gd name="T3" fmla="*/ 0 h 88"/>
                  <a:gd name="T4" fmla="*/ 42 w 86"/>
                  <a:gd name="T5" fmla="*/ 42 h 88"/>
                  <a:gd name="T6" fmla="*/ 19 w 86"/>
                  <a:gd name="T7" fmla="*/ 7 h 88"/>
                  <a:gd name="T8" fmla="*/ 15 w 86"/>
                  <a:gd name="T9" fmla="*/ 11 h 88"/>
                  <a:gd name="T10" fmla="*/ 40 w 86"/>
                  <a:gd name="T11" fmla="*/ 42 h 88"/>
                  <a:gd name="T12" fmla="*/ 0 w 86"/>
                  <a:gd name="T13" fmla="*/ 34 h 88"/>
                  <a:gd name="T14" fmla="*/ 0 w 86"/>
                  <a:gd name="T15" fmla="*/ 40 h 88"/>
                  <a:gd name="T16" fmla="*/ 38 w 86"/>
                  <a:gd name="T17" fmla="*/ 46 h 88"/>
                  <a:gd name="T18" fmla="*/ 6 w 86"/>
                  <a:gd name="T19" fmla="*/ 69 h 88"/>
                  <a:gd name="T20" fmla="*/ 10 w 86"/>
                  <a:gd name="T21" fmla="*/ 73 h 88"/>
                  <a:gd name="T22" fmla="*/ 40 w 86"/>
                  <a:gd name="T23" fmla="*/ 48 h 88"/>
                  <a:gd name="T24" fmla="*/ 33 w 86"/>
                  <a:gd name="T25" fmla="*/ 88 h 88"/>
                  <a:gd name="T26" fmla="*/ 38 w 86"/>
                  <a:gd name="T27" fmla="*/ 88 h 88"/>
                  <a:gd name="T28" fmla="*/ 42 w 86"/>
                  <a:gd name="T29" fmla="*/ 50 h 88"/>
                  <a:gd name="T30" fmla="*/ 65 w 86"/>
                  <a:gd name="T31" fmla="*/ 82 h 88"/>
                  <a:gd name="T32" fmla="*/ 69 w 86"/>
                  <a:gd name="T33" fmla="*/ 78 h 88"/>
                  <a:gd name="T34" fmla="*/ 46 w 86"/>
                  <a:gd name="T35" fmla="*/ 48 h 88"/>
                  <a:gd name="T36" fmla="*/ 84 w 86"/>
                  <a:gd name="T37" fmla="*/ 55 h 88"/>
                  <a:gd name="T38" fmla="*/ 86 w 86"/>
                  <a:gd name="T39" fmla="*/ 50 h 88"/>
                  <a:gd name="T40" fmla="*/ 46 w 86"/>
                  <a:gd name="T41" fmla="*/ 44 h 88"/>
                  <a:gd name="T42" fmla="*/ 81 w 86"/>
                  <a:gd name="T43" fmla="*/ 23 h 88"/>
                  <a:gd name="T44" fmla="*/ 77 w 86"/>
                  <a:gd name="T45" fmla="*/ 17 h 88"/>
                  <a:gd name="T46" fmla="*/ 44 w 86"/>
                  <a:gd name="T47" fmla="*/ 42 h 88"/>
                  <a:gd name="T48" fmla="*/ 52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2" y="2"/>
                    </a:moveTo>
                    <a:lnTo>
                      <a:pt x="46" y="0"/>
                    </a:lnTo>
                    <a:lnTo>
                      <a:pt x="42" y="42"/>
                    </a:lnTo>
                    <a:lnTo>
                      <a:pt x="19" y="7"/>
                    </a:lnTo>
                    <a:lnTo>
                      <a:pt x="15" y="11"/>
                    </a:lnTo>
                    <a:lnTo>
                      <a:pt x="40" y="42"/>
                    </a:lnTo>
                    <a:lnTo>
                      <a:pt x="0" y="34"/>
                    </a:lnTo>
                    <a:lnTo>
                      <a:pt x="0" y="40"/>
                    </a:lnTo>
                    <a:lnTo>
                      <a:pt x="38" y="46"/>
                    </a:lnTo>
                    <a:lnTo>
                      <a:pt x="6" y="69"/>
                    </a:lnTo>
                    <a:lnTo>
                      <a:pt x="10" y="73"/>
                    </a:lnTo>
                    <a:lnTo>
                      <a:pt x="40" y="48"/>
                    </a:lnTo>
                    <a:lnTo>
                      <a:pt x="33" y="88"/>
                    </a:lnTo>
                    <a:lnTo>
                      <a:pt x="38" y="88"/>
                    </a:lnTo>
                    <a:lnTo>
                      <a:pt x="42" y="50"/>
                    </a:lnTo>
                    <a:lnTo>
                      <a:pt x="65" y="82"/>
                    </a:lnTo>
                    <a:lnTo>
                      <a:pt x="69" y="78"/>
                    </a:lnTo>
                    <a:lnTo>
                      <a:pt x="46" y="48"/>
                    </a:lnTo>
                    <a:lnTo>
                      <a:pt x="84" y="55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7"/>
                    </a:lnTo>
                    <a:lnTo>
                      <a:pt x="44" y="42"/>
                    </a:lnTo>
                    <a:lnTo>
                      <a:pt x="52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3" name="Freeform 224"/>
              <p:cNvSpPr>
                <a:spLocks/>
              </p:cNvSpPr>
              <p:nvPr/>
            </p:nvSpPr>
            <p:spPr bwMode="auto">
              <a:xfrm>
                <a:off x="2583" y="3089"/>
                <a:ext cx="86" cy="88"/>
              </a:xfrm>
              <a:custGeom>
                <a:avLst/>
                <a:gdLst>
                  <a:gd name="T0" fmla="*/ 52 w 86"/>
                  <a:gd name="T1" fmla="*/ 2 h 88"/>
                  <a:gd name="T2" fmla="*/ 46 w 86"/>
                  <a:gd name="T3" fmla="*/ 0 h 88"/>
                  <a:gd name="T4" fmla="*/ 42 w 86"/>
                  <a:gd name="T5" fmla="*/ 42 h 88"/>
                  <a:gd name="T6" fmla="*/ 19 w 86"/>
                  <a:gd name="T7" fmla="*/ 7 h 88"/>
                  <a:gd name="T8" fmla="*/ 15 w 86"/>
                  <a:gd name="T9" fmla="*/ 11 h 88"/>
                  <a:gd name="T10" fmla="*/ 40 w 86"/>
                  <a:gd name="T11" fmla="*/ 42 h 88"/>
                  <a:gd name="T12" fmla="*/ 0 w 86"/>
                  <a:gd name="T13" fmla="*/ 34 h 88"/>
                  <a:gd name="T14" fmla="*/ 0 w 86"/>
                  <a:gd name="T15" fmla="*/ 40 h 88"/>
                  <a:gd name="T16" fmla="*/ 38 w 86"/>
                  <a:gd name="T17" fmla="*/ 46 h 88"/>
                  <a:gd name="T18" fmla="*/ 6 w 86"/>
                  <a:gd name="T19" fmla="*/ 69 h 88"/>
                  <a:gd name="T20" fmla="*/ 10 w 86"/>
                  <a:gd name="T21" fmla="*/ 73 h 88"/>
                  <a:gd name="T22" fmla="*/ 40 w 86"/>
                  <a:gd name="T23" fmla="*/ 48 h 88"/>
                  <a:gd name="T24" fmla="*/ 33 w 86"/>
                  <a:gd name="T25" fmla="*/ 88 h 88"/>
                  <a:gd name="T26" fmla="*/ 38 w 86"/>
                  <a:gd name="T27" fmla="*/ 88 h 88"/>
                  <a:gd name="T28" fmla="*/ 42 w 86"/>
                  <a:gd name="T29" fmla="*/ 50 h 88"/>
                  <a:gd name="T30" fmla="*/ 65 w 86"/>
                  <a:gd name="T31" fmla="*/ 82 h 88"/>
                  <a:gd name="T32" fmla="*/ 69 w 86"/>
                  <a:gd name="T33" fmla="*/ 78 h 88"/>
                  <a:gd name="T34" fmla="*/ 46 w 86"/>
                  <a:gd name="T35" fmla="*/ 48 h 88"/>
                  <a:gd name="T36" fmla="*/ 84 w 86"/>
                  <a:gd name="T37" fmla="*/ 55 h 88"/>
                  <a:gd name="T38" fmla="*/ 86 w 86"/>
                  <a:gd name="T39" fmla="*/ 50 h 88"/>
                  <a:gd name="T40" fmla="*/ 46 w 86"/>
                  <a:gd name="T41" fmla="*/ 44 h 88"/>
                  <a:gd name="T42" fmla="*/ 81 w 86"/>
                  <a:gd name="T43" fmla="*/ 23 h 88"/>
                  <a:gd name="T44" fmla="*/ 77 w 86"/>
                  <a:gd name="T45" fmla="*/ 17 h 88"/>
                  <a:gd name="T46" fmla="*/ 44 w 86"/>
                  <a:gd name="T47" fmla="*/ 42 h 88"/>
                  <a:gd name="T48" fmla="*/ 52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2" y="2"/>
                    </a:moveTo>
                    <a:lnTo>
                      <a:pt x="46" y="0"/>
                    </a:lnTo>
                    <a:lnTo>
                      <a:pt x="42" y="42"/>
                    </a:lnTo>
                    <a:lnTo>
                      <a:pt x="19" y="7"/>
                    </a:lnTo>
                    <a:lnTo>
                      <a:pt x="15" y="11"/>
                    </a:lnTo>
                    <a:lnTo>
                      <a:pt x="40" y="42"/>
                    </a:lnTo>
                    <a:lnTo>
                      <a:pt x="0" y="34"/>
                    </a:lnTo>
                    <a:lnTo>
                      <a:pt x="0" y="40"/>
                    </a:lnTo>
                    <a:lnTo>
                      <a:pt x="38" y="46"/>
                    </a:lnTo>
                    <a:lnTo>
                      <a:pt x="6" y="69"/>
                    </a:lnTo>
                    <a:lnTo>
                      <a:pt x="10" y="73"/>
                    </a:lnTo>
                    <a:lnTo>
                      <a:pt x="40" y="48"/>
                    </a:lnTo>
                    <a:lnTo>
                      <a:pt x="33" y="88"/>
                    </a:lnTo>
                    <a:lnTo>
                      <a:pt x="38" y="88"/>
                    </a:lnTo>
                    <a:lnTo>
                      <a:pt x="42" y="50"/>
                    </a:lnTo>
                    <a:lnTo>
                      <a:pt x="65" y="82"/>
                    </a:lnTo>
                    <a:lnTo>
                      <a:pt x="69" y="78"/>
                    </a:lnTo>
                    <a:lnTo>
                      <a:pt x="46" y="48"/>
                    </a:lnTo>
                    <a:lnTo>
                      <a:pt x="84" y="55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7"/>
                    </a:lnTo>
                    <a:lnTo>
                      <a:pt x="44" y="42"/>
                    </a:lnTo>
                    <a:lnTo>
                      <a:pt x="52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4" name="Freeform 225"/>
              <p:cNvSpPr>
                <a:spLocks/>
              </p:cNvSpPr>
              <p:nvPr/>
            </p:nvSpPr>
            <p:spPr bwMode="auto">
              <a:xfrm>
                <a:off x="2589" y="2987"/>
                <a:ext cx="86" cy="88"/>
              </a:xfrm>
              <a:custGeom>
                <a:avLst/>
                <a:gdLst>
                  <a:gd name="T0" fmla="*/ 53 w 86"/>
                  <a:gd name="T1" fmla="*/ 0 h 88"/>
                  <a:gd name="T2" fmla="*/ 48 w 86"/>
                  <a:gd name="T3" fmla="*/ 0 h 88"/>
                  <a:gd name="T4" fmla="*/ 42 w 86"/>
                  <a:gd name="T5" fmla="*/ 40 h 88"/>
                  <a:gd name="T6" fmla="*/ 19 w 86"/>
                  <a:gd name="T7" fmla="*/ 6 h 88"/>
                  <a:gd name="T8" fmla="*/ 15 w 86"/>
                  <a:gd name="T9" fmla="*/ 10 h 88"/>
                  <a:gd name="T10" fmla="*/ 40 w 86"/>
                  <a:gd name="T11" fmla="*/ 40 h 88"/>
                  <a:gd name="T12" fmla="*/ 0 w 86"/>
                  <a:gd name="T13" fmla="*/ 33 h 88"/>
                  <a:gd name="T14" fmla="*/ 0 w 86"/>
                  <a:gd name="T15" fmla="*/ 38 h 88"/>
                  <a:gd name="T16" fmla="*/ 40 w 86"/>
                  <a:gd name="T17" fmla="*/ 44 h 88"/>
                  <a:gd name="T18" fmla="*/ 5 w 86"/>
                  <a:gd name="T19" fmla="*/ 67 h 88"/>
                  <a:gd name="T20" fmla="*/ 9 w 86"/>
                  <a:gd name="T21" fmla="*/ 71 h 88"/>
                  <a:gd name="T22" fmla="*/ 40 w 86"/>
                  <a:gd name="T23" fmla="*/ 48 h 88"/>
                  <a:gd name="T24" fmla="*/ 32 w 86"/>
                  <a:gd name="T25" fmla="*/ 86 h 88"/>
                  <a:gd name="T26" fmla="*/ 38 w 86"/>
                  <a:gd name="T27" fmla="*/ 88 h 88"/>
                  <a:gd name="T28" fmla="*/ 44 w 86"/>
                  <a:gd name="T29" fmla="*/ 48 h 88"/>
                  <a:gd name="T30" fmla="*/ 65 w 86"/>
                  <a:gd name="T31" fmla="*/ 81 h 88"/>
                  <a:gd name="T32" fmla="*/ 71 w 86"/>
                  <a:gd name="T33" fmla="*/ 79 h 88"/>
                  <a:gd name="T34" fmla="*/ 46 w 86"/>
                  <a:gd name="T35" fmla="*/ 46 h 88"/>
                  <a:gd name="T36" fmla="*/ 86 w 86"/>
                  <a:gd name="T37" fmla="*/ 54 h 88"/>
                  <a:gd name="T38" fmla="*/ 86 w 86"/>
                  <a:gd name="T39" fmla="*/ 48 h 88"/>
                  <a:gd name="T40" fmla="*/ 46 w 86"/>
                  <a:gd name="T41" fmla="*/ 42 h 88"/>
                  <a:gd name="T42" fmla="*/ 80 w 86"/>
                  <a:gd name="T43" fmla="*/ 21 h 88"/>
                  <a:gd name="T44" fmla="*/ 76 w 86"/>
                  <a:gd name="T45" fmla="*/ 17 h 88"/>
                  <a:gd name="T46" fmla="*/ 44 w 86"/>
                  <a:gd name="T47" fmla="*/ 40 h 88"/>
                  <a:gd name="T48" fmla="*/ 53 w 86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19" y="6"/>
                    </a:lnTo>
                    <a:lnTo>
                      <a:pt x="15" y="10"/>
                    </a:lnTo>
                    <a:lnTo>
                      <a:pt x="40" y="40"/>
                    </a:lnTo>
                    <a:lnTo>
                      <a:pt x="0" y="33"/>
                    </a:lnTo>
                    <a:lnTo>
                      <a:pt x="0" y="38"/>
                    </a:lnTo>
                    <a:lnTo>
                      <a:pt x="40" y="44"/>
                    </a:lnTo>
                    <a:lnTo>
                      <a:pt x="5" y="67"/>
                    </a:lnTo>
                    <a:lnTo>
                      <a:pt x="9" y="71"/>
                    </a:lnTo>
                    <a:lnTo>
                      <a:pt x="40" y="48"/>
                    </a:lnTo>
                    <a:lnTo>
                      <a:pt x="32" y="86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5" y="81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6" y="48"/>
                    </a:lnTo>
                    <a:lnTo>
                      <a:pt x="46" y="42"/>
                    </a:lnTo>
                    <a:lnTo>
                      <a:pt x="80" y="21"/>
                    </a:lnTo>
                    <a:lnTo>
                      <a:pt x="76" y="17"/>
                    </a:lnTo>
                    <a:lnTo>
                      <a:pt x="44" y="40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5" name="Freeform 226"/>
              <p:cNvSpPr>
                <a:spLocks/>
              </p:cNvSpPr>
              <p:nvPr/>
            </p:nvSpPr>
            <p:spPr bwMode="auto">
              <a:xfrm>
                <a:off x="2589" y="2987"/>
                <a:ext cx="86" cy="88"/>
              </a:xfrm>
              <a:custGeom>
                <a:avLst/>
                <a:gdLst>
                  <a:gd name="T0" fmla="*/ 53 w 86"/>
                  <a:gd name="T1" fmla="*/ 0 h 88"/>
                  <a:gd name="T2" fmla="*/ 48 w 86"/>
                  <a:gd name="T3" fmla="*/ 0 h 88"/>
                  <a:gd name="T4" fmla="*/ 42 w 86"/>
                  <a:gd name="T5" fmla="*/ 40 h 88"/>
                  <a:gd name="T6" fmla="*/ 19 w 86"/>
                  <a:gd name="T7" fmla="*/ 6 h 88"/>
                  <a:gd name="T8" fmla="*/ 15 w 86"/>
                  <a:gd name="T9" fmla="*/ 10 h 88"/>
                  <a:gd name="T10" fmla="*/ 40 w 86"/>
                  <a:gd name="T11" fmla="*/ 40 h 88"/>
                  <a:gd name="T12" fmla="*/ 0 w 86"/>
                  <a:gd name="T13" fmla="*/ 33 h 88"/>
                  <a:gd name="T14" fmla="*/ 0 w 86"/>
                  <a:gd name="T15" fmla="*/ 38 h 88"/>
                  <a:gd name="T16" fmla="*/ 40 w 86"/>
                  <a:gd name="T17" fmla="*/ 44 h 88"/>
                  <a:gd name="T18" fmla="*/ 5 w 86"/>
                  <a:gd name="T19" fmla="*/ 67 h 88"/>
                  <a:gd name="T20" fmla="*/ 9 w 86"/>
                  <a:gd name="T21" fmla="*/ 71 h 88"/>
                  <a:gd name="T22" fmla="*/ 40 w 86"/>
                  <a:gd name="T23" fmla="*/ 48 h 88"/>
                  <a:gd name="T24" fmla="*/ 32 w 86"/>
                  <a:gd name="T25" fmla="*/ 86 h 88"/>
                  <a:gd name="T26" fmla="*/ 38 w 86"/>
                  <a:gd name="T27" fmla="*/ 88 h 88"/>
                  <a:gd name="T28" fmla="*/ 44 w 86"/>
                  <a:gd name="T29" fmla="*/ 48 h 88"/>
                  <a:gd name="T30" fmla="*/ 65 w 86"/>
                  <a:gd name="T31" fmla="*/ 81 h 88"/>
                  <a:gd name="T32" fmla="*/ 71 w 86"/>
                  <a:gd name="T33" fmla="*/ 79 h 88"/>
                  <a:gd name="T34" fmla="*/ 46 w 86"/>
                  <a:gd name="T35" fmla="*/ 46 h 88"/>
                  <a:gd name="T36" fmla="*/ 86 w 86"/>
                  <a:gd name="T37" fmla="*/ 54 h 88"/>
                  <a:gd name="T38" fmla="*/ 86 w 86"/>
                  <a:gd name="T39" fmla="*/ 48 h 88"/>
                  <a:gd name="T40" fmla="*/ 46 w 86"/>
                  <a:gd name="T41" fmla="*/ 42 h 88"/>
                  <a:gd name="T42" fmla="*/ 80 w 86"/>
                  <a:gd name="T43" fmla="*/ 21 h 88"/>
                  <a:gd name="T44" fmla="*/ 76 w 86"/>
                  <a:gd name="T45" fmla="*/ 17 h 88"/>
                  <a:gd name="T46" fmla="*/ 44 w 86"/>
                  <a:gd name="T47" fmla="*/ 40 h 88"/>
                  <a:gd name="T48" fmla="*/ 53 w 86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19" y="6"/>
                    </a:lnTo>
                    <a:lnTo>
                      <a:pt x="15" y="10"/>
                    </a:lnTo>
                    <a:lnTo>
                      <a:pt x="40" y="40"/>
                    </a:lnTo>
                    <a:lnTo>
                      <a:pt x="0" y="33"/>
                    </a:lnTo>
                    <a:lnTo>
                      <a:pt x="0" y="38"/>
                    </a:lnTo>
                    <a:lnTo>
                      <a:pt x="40" y="44"/>
                    </a:lnTo>
                    <a:lnTo>
                      <a:pt x="5" y="67"/>
                    </a:lnTo>
                    <a:lnTo>
                      <a:pt x="9" y="71"/>
                    </a:lnTo>
                    <a:lnTo>
                      <a:pt x="40" y="48"/>
                    </a:lnTo>
                    <a:lnTo>
                      <a:pt x="32" y="86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5" y="81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6" y="48"/>
                    </a:lnTo>
                    <a:lnTo>
                      <a:pt x="46" y="42"/>
                    </a:lnTo>
                    <a:lnTo>
                      <a:pt x="80" y="21"/>
                    </a:lnTo>
                    <a:lnTo>
                      <a:pt x="76" y="17"/>
                    </a:lnTo>
                    <a:lnTo>
                      <a:pt x="44" y="40"/>
                    </a:lnTo>
                    <a:lnTo>
                      <a:pt x="53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6" name="Freeform 227"/>
              <p:cNvSpPr>
                <a:spLocks/>
              </p:cNvSpPr>
              <p:nvPr/>
            </p:nvSpPr>
            <p:spPr bwMode="auto">
              <a:xfrm>
                <a:off x="2303" y="3081"/>
                <a:ext cx="88" cy="86"/>
              </a:xfrm>
              <a:custGeom>
                <a:avLst/>
                <a:gdLst>
                  <a:gd name="T0" fmla="*/ 53 w 88"/>
                  <a:gd name="T1" fmla="*/ 0 h 86"/>
                  <a:gd name="T2" fmla="*/ 48 w 88"/>
                  <a:gd name="T3" fmla="*/ 0 h 86"/>
                  <a:gd name="T4" fmla="*/ 42 w 88"/>
                  <a:gd name="T5" fmla="*/ 40 h 86"/>
                  <a:gd name="T6" fmla="*/ 21 w 88"/>
                  <a:gd name="T7" fmla="*/ 6 h 86"/>
                  <a:gd name="T8" fmla="*/ 17 w 88"/>
                  <a:gd name="T9" fmla="*/ 10 h 86"/>
                  <a:gd name="T10" fmla="*/ 40 w 88"/>
                  <a:gd name="T11" fmla="*/ 40 h 86"/>
                  <a:gd name="T12" fmla="*/ 2 w 88"/>
                  <a:gd name="T13" fmla="*/ 33 h 86"/>
                  <a:gd name="T14" fmla="*/ 0 w 88"/>
                  <a:gd name="T15" fmla="*/ 38 h 86"/>
                  <a:gd name="T16" fmla="*/ 40 w 88"/>
                  <a:gd name="T17" fmla="*/ 44 h 86"/>
                  <a:gd name="T18" fmla="*/ 7 w 88"/>
                  <a:gd name="T19" fmla="*/ 67 h 86"/>
                  <a:gd name="T20" fmla="*/ 11 w 88"/>
                  <a:gd name="T21" fmla="*/ 71 h 86"/>
                  <a:gd name="T22" fmla="*/ 42 w 88"/>
                  <a:gd name="T23" fmla="*/ 46 h 86"/>
                  <a:gd name="T24" fmla="*/ 34 w 88"/>
                  <a:gd name="T25" fmla="*/ 86 h 86"/>
                  <a:gd name="T26" fmla="*/ 38 w 88"/>
                  <a:gd name="T27" fmla="*/ 86 h 86"/>
                  <a:gd name="T28" fmla="*/ 44 w 88"/>
                  <a:gd name="T29" fmla="*/ 48 h 86"/>
                  <a:gd name="T30" fmla="*/ 67 w 88"/>
                  <a:gd name="T31" fmla="*/ 81 h 86"/>
                  <a:gd name="T32" fmla="*/ 71 w 88"/>
                  <a:gd name="T33" fmla="*/ 77 h 86"/>
                  <a:gd name="T34" fmla="*/ 46 w 88"/>
                  <a:gd name="T35" fmla="*/ 46 h 86"/>
                  <a:gd name="T36" fmla="*/ 86 w 88"/>
                  <a:gd name="T37" fmla="*/ 54 h 86"/>
                  <a:gd name="T38" fmla="*/ 88 w 88"/>
                  <a:gd name="T39" fmla="*/ 48 h 86"/>
                  <a:gd name="T40" fmla="*/ 48 w 88"/>
                  <a:gd name="T41" fmla="*/ 42 h 86"/>
                  <a:gd name="T42" fmla="*/ 80 w 88"/>
                  <a:gd name="T43" fmla="*/ 21 h 86"/>
                  <a:gd name="T44" fmla="*/ 78 w 88"/>
                  <a:gd name="T45" fmla="*/ 15 h 86"/>
                  <a:gd name="T46" fmla="*/ 46 w 88"/>
                  <a:gd name="T47" fmla="*/ 40 h 86"/>
                  <a:gd name="T48" fmla="*/ 53 w 88"/>
                  <a:gd name="T49" fmla="*/ 0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8" h="86">
                    <a:moveTo>
                      <a:pt x="53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6"/>
                    </a:lnTo>
                    <a:lnTo>
                      <a:pt x="17" y="10"/>
                    </a:lnTo>
                    <a:lnTo>
                      <a:pt x="40" y="40"/>
                    </a:lnTo>
                    <a:lnTo>
                      <a:pt x="2" y="33"/>
                    </a:lnTo>
                    <a:lnTo>
                      <a:pt x="0" y="38"/>
                    </a:lnTo>
                    <a:lnTo>
                      <a:pt x="40" y="44"/>
                    </a:lnTo>
                    <a:lnTo>
                      <a:pt x="7" y="67"/>
                    </a:lnTo>
                    <a:lnTo>
                      <a:pt x="11" y="71"/>
                    </a:lnTo>
                    <a:lnTo>
                      <a:pt x="42" y="46"/>
                    </a:lnTo>
                    <a:lnTo>
                      <a:pt x="34" y="86"/>
                    </a:lnTo>
                    <a:lnTo>
                      <a:pt x="38" y="86"/>
                    </a:lnTo>
                    <a:lnTo>
                      <a:pt x="44" y="48"/>
                    </a:lnTo>
                    <a:lnTo>
                      <a:pt x="67" y="81"/>
                    </a:lnTo>
                    <a:lnTo>
                      <a:pt x="71" y="77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8" y="48"/>
                    </a:lnTo>
                    <a:lnTo>
                      <a:pt x="48" y="42"/>
                    </a:lnTo>
                    <a:lnTo>
                      <a:pt x="80" y="21"/>
                    </a:lnTo>
                    <a:lnTo>
                      <a:pt x="78" y="15"/>
                    </a:lnTo>
                    <a:lnTo>
                      <a:pt x="46" y="40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7" name="Freeform 228"/>
              <p:cNvSpPr>
                <a:spLocks/>
              </p:cNvSpPr>
              <p:nvPr/>
            </p:nvSpPr>
            <p:spPr bwMode="auto">
              <a:xfrm>
                <a:off x="2303" y="3081"/>
                <a:ext cx="88" cy="86"/>
              </a:xfrm>
              <a:custGeom>
                <a:avLst/>
                <a:gdLst>
                  <a:gd name="T0" fmla="*/ 53 w 88"/>
                  <a:gd name="T1" fmla="*/ 0 h 86"/>
                  <a:gd name="T2" fmla="*/ 48 w 88"/>
                  <a:gd name="T3" fmla="*/ 0 h 86"/>
                  <a:gd name="T4" fmla="*/ 42 w 88"/>
                  <a:gd name="T5" fmla="*/ 40 h 86"/>
                  <a:gd name="T6" fmla="*/ 21 w 88"/>
                  <a:gd name="T7" fmla="*/ 6 h 86"/>
                  <a:gd name="T8" fmla="*/ 17 w 88"/>
                  <a:gd name="T9" fmla="*/ 10 h 86"/>
                  <a:gd name="T10" fmla="*/ 40 w 88"/>
                  <a:gd name="T11" fmla="*/ 40 h 86"/>
                  <a:gd name="T12" fmla="*/ 2 w 88"/>
                  <a:gd name="T13" fmla="*/ 33 h 86"/>
                  <a:gd name="T14" fmla="*/ 0 w 88"/>
                  <a:gd name="T15" fmla="*/ 38 h 86"/>
                  <a:gd name="T16" fmla="*/ 40 w 88"/>
                  <a:gd name="T17" fmla="*/ 44 h 86"/>
                  <a:gd name="T18" fmla="*/ 7 w 88"/>
                  <a:gd name="T19" fmla="*/ 67 h 86"/>
                  <a:gd name="T20" fmla="*/ 11 w 88"/>
                  <a:gd name="T21" fmla="*/ 71 h 86"/>
                  <a:gd name="T22" fmla="*/ 42 w 88"/>
                  <a:gd name="T23" fmla="*/ 46 h 86"/>
                  <a:gd name="T24" fmla="*/ 34 w 88"/>
                  <a:gd name="T25" fmla="*/ 86 h 86"/>
                  <a:gd name="T26" fmla="*/ 38 w 88"/>
                  <a:gd name="T27" fmla="*/ 86 h 86"/>
                  <a:gd name="T28" fmla="*/ 44 w 88"/>
                  <a:gd name="T29" fmla="*/ 48 h 86"/>
                  <a:gd name="T30" fmla="*/ 67 w 88"/>
                  <a:gd name="T31" fmla="*/ 81 h 86"/>
                  <a:gd name="T32" fmla="*/ 71 w 88"/>
                  <a:gd name="T33" fmla="*/ 77 h 86"/>
                  <a:gd name="T34" fmla="*/ 46 w 88"/>
                  <a:gd name="T35" fmla="*/ 46 h 86"/>
                  <a:gd name="T36" fmla="*/ 86 w 88"/>
                  <a:gd name="T37" fmla="*/ 54 h 86"/>
                  <a:gd name="T38" fmla="*/ 88 w 88"/>
                  <a:gd name="T39" fmla="*/ 48 h 86"/>
                  <a:gd name="T40" fmla="*/ 48 w 88"/>
                  <a:gd name="T41" fmla="*/ 42 h 86"/>
                  <a:gd name="T42" fmla="*/ 80 w 88"/>
                  <a:gd name="T43" fmla="*/ 21 h 86"/>
                  <a:gd name="T44" fmla="*/ 78 w 88"/>
                  <a:gd name="T45" fmla="*/ 15 h 86"/>
                  <a:gd name="T46" fmla="*/ 46 w 88"/>
                  <a:gd name="T47" fmla="*/ 40 h 86"/>
                  <a:gd name="T48" fmla="*/ 53 w 88"/>
                  <a:gd name="T49" fmla="*/ 0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8" h="86">
                    <a:moveTo>
                      <a:pt x="53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6"/>
                    </a:lnTo>
                    <a:lnTo>
                      <a:pt x="17" y="10"/>
                    </a:lnTo>
                    <a:lnTo>
                      <a:pt x="40" y="40"/>
                    </a:lnTo>
                    <a:lnTo>
                      <a:pt x="2" y="33"/>
                    </a:lnTo>
                    <a:lnTo>
                      <a:pt x="0" y="38"/>
                    </a:lnTo>
                    <a:lnTo>
                      <a:pt x="40" y="44"/>
                    </a:lnTo>
                    <a:lnTo>
                      <a:pt x="7" y="67"/>
                    </a:lnTo>
                    <a:lnTo>
                      <a:pt x="11" y="71"/>
                    </a:lnTo>
                    <a:lnTo>
                      <a:pt x="42" y="46"/>
                    </a:lnTo>
                    <a:lnTo>
                      <a:pt x="34" y="86"/>
                    </a:lnTo>
                    <a:lnTo>
                      <a:pt x="38" y="86"/>
                    </a:lnTo>
                    <a:lnTo>
                      <a:pt x="44" y="48"/>
                    </a:lnTo>
                    <a:lnTo>
                      <a:pt x="67" y="81"/>
                    </a:lnTo>
                    <a:lnTo>
                      <a:pt x="71" y="77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8" y="48"/>
                    </a:lnTo>
                    <a:lnTo>
                      <a:pt x="48" y="42"/>
                    </a:lnTo>
                    <a:lnTo>
                      <a:pt x="80" y="21"/>
                    </a:lnTo>
                    <a:lnTo>
                      <a:pt x="78" y="15"/>
                    </a:lnTo>
                    <a:lnTo>
                      <a:pt x="46" y="40"/>
                    </a:lnTo>
                    <a:lnTo>
                      <a:pt x="53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8" name="Freeform 229"/>
              <p:cNvSpPr>
                <a:spLocks/>
              </p:cNvSpPr>
              <p:nvPr/>
            </p:nvSpPr>
            <p:spPr bwMode="auto">
              <a:xfrm>
                <a:off x="2521" y="3077"/>
                <a:ext cx="87" cy="88"/>
              </a:xfrm>
              <a:custGeom>
                <a:avLst/>
                <a:gdLst>
                  <a:gd name="T0" fmla="*/ 54 w 87"/>
                  <a:gd name="T1" fmla="*/ 0 h 88"/>
                  <a:gd name="T2" fmla="*/ 48 w 87"/>
                  <a:gd name="T3" fmla="*/ 0 h 88"/>
                  <a:gd name="T4" fmla="*/ 43 w 87"/>
                  <a:gd name="T5" fmla="*/ 40 h 88"/>
                  <a:gd name="T6" fmla="*/ 22 w 87"/>
                  <a:gd name="T7" fmla="*/ 6 h 88"/>
                  <a:gd name="T8" fmla="*/ 16 w 87"/>
                  <a:gd name="T9" fmla="*/ 10 h 88"/>
                  <a:gd name="T10" fmla="*/ 41 w 87"/>
                  <a:gd name="T11" fmla="*/ 42 h 88"/>
                  <a:gd name="T12" fmla="*/ 2 w 87"/>
                  <a:gd name="T13" fmla="*/ 33 h 88"/>
                  <a:gd name="T14" fmla="*/ 0 w 87"/>
                  <a:gd name="T15" fmla="*/ 39 h 88"/>
                  <a:gd name="T16" fmla="*/ 41 w 87"/>
                  <a:gd name="T17" fmla="*/ 44 h 88"/>
                  <a:gd name="T18" fmla="*/ 8 w 87"/>
                  <a:gd name="T19" fmla="*/ 67 h 88"/>
                  <a:gd name="T20" fmla="*/ 10 w 87"/>
                  <a:gd name="T21" fmla="*/ 71 h 88"/>
                  <a:gd name="T22" fmla="*/ 43 w 87"/>
                  <a:gd name="T23" fmla="*/ 48 h 88"/>
                  <a:gd name="T24" fmla="*/ 33 w 87"/>
                  <a:gd name="T25" fmla="*/ 86 h 88"/>
                  <a:gd name="T26" fmla="*/ 39 w 87"/>
                  <a:gd name="T27" fmla="*/ 88 h 88"/>
                  <a:gd name="T28" fmla="*/ 45 w 87"/>
                  <a:gd name="T29" fmla="*/ 48 h 88"/>
                  <a:gd name="T30" fmla="*/ 68 w 87"/>
                  <a:gd name="T31" fmla="*/ 81 h 88"/>
                  <a:gd name="T32" fmla="*/ 72 w 87"/>
                  <a:gd name="T33" fmla="*/ 79 h 88"/>
                  <a:gd name="T34" fmla="*/ 47 w 87"/>
                  <a:gd name="T35" fmla="*/ 46 h 88"/>
                  <a:gd name="T36" fmla="*/ 87 w 87"/>
                  <a:gd name="T37" fmla="*/ 54 h 88"/>
                  <a:gd name="T38" fmla="*/ 87 w 87"/>
                  <a:gd name="T39" fmla="*/ 48 h 88"/>
                  <a:gd name="T40" fmla="*/ 48 w 87"/>
                  <a:gd name="T41" fmla="*/ 42 h 88"/>
                  <a:gd name="T42" fmla="*/ 81 w 87"/>
                  <a:gd name="T43" fmla="*/ 21 h 88"/>
                  <a:gd name="T44" fmla="*/ 79 w 87"/>
                  <a:gd name="T45" fmla="*/ 17 h 88"/>
                  <a:gd name="T46" fmla="*/ 47 w 87"/>
                  <a:gd name="T47" fmla="*/ 40 h 88"/>
                  <a:gd name="T48" fmla="*/ 54 w 87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4" y="0"/>
                    </a:moveTo>
                    <a:lnTo>
                      <a:pt x="48" y="0"/>
                    </a:lnTo>
                    <a:lnTo>
                      <a:pt x="43" y="40"/>
                    </a:lnTo>
                    <a:lnTo>
                      <a:pt x="22" y="6"/>
                    </a:lnTo>
                    <a:lnTo>
                      <a:pt x="16" y="10"/>
                    </a:lnTo>
                    <a:lnTo>
                      <a:pt x="41" y="42"/>
                    </a:lnTo>
                    <a:lnTo>
                      <a:pt x="2" y="33"/>
                    </a:lnTo>
                    <a:lnTo>
                      <a:pt x="0" y="39"/>
                    </a:lnTo>
                    <a:lnTo>
                      <a:pt x="41" y="44"/>
                    </a:lnTo>
                    <a:lnTo>
                      <a:pt x="8" y="67"/>
                    </a:lnTo>
                    <a:lnTo>
                      <a:pt x="10" y="71"/>
                    </a:lnTo>
                    <a:lnTo>
                      <a:pt x="43" y="48"/>
                    </a:lnTo>
                    <a:lnTo>
                      <a:pt x="33" y="86"/>
                    </a:lnTo>
                    <a:lnTo>
                      <a:pt x="39" y="88"/>
                    </a:lnTo>
                    <a:lnTo>
                      <a:pt x="45" y="48"/>
                    </a:lnTo>
                    <a:lnTo>
                      <a:pt x="68" y="81"/>
                    </a:lnTo>
                    <a:lnTo>
                      <a:pt x="72" y="79"/>
                    </a:lnTo>
                    <a:lnTo>
                      <a:pt x="47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8" y="42"/>
                    </a:lnTo>
                    <a:lnTo>
                      <a:pt x="81" y="21"/>
                    </a:lnTo>
                    <a:lnTo>
                      <a:pt x="79" y="17"/>
                    </a:lnTo>
                    <a:lnTo>
                      <a:pt x="47" y="4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9" name="Freeform 230"/>
              <p:cNvSpPr>
                <a:spLocks/>
              </p:cNvSpPr>
              <p:nvPr/>
            </p:nvSpPr>
            <p:spPr bwMode="auto">
              <a:xfrm>
                <a:off x="2521" y="3077"/>
                <a:ext cx="87" cy="88"/>
              </a:xfrm>
              <a:custGeom>
                <a:avLst/>
                <a:gdLst>
                  <a:gd name="T0" fmla="*/ 54 w 87"/>
                  <a:gd name="T1" fmla="*/ 0 h 88"/>
                  <a:gd name="T2" fmla="*/ 48 w 87"/>
                  <a:gd name="T3" fmla="*/ 0 h 88"/>
                  <a:gd name="T4" fmla="*/ 43 w 87"/>
                  <a:gd name="T5" fmla="*/ 40 h 88"/>
                  <a:gd name="T6" fmla="*/ 22 w 87"/>
                  <a:gd name="T7" fmla="*/ 6 h 88"/>
                  <a:gd name="T8" fmla="*/ 16 w 87"/>
                  <a:gd name="T9" fmla="*/ 10 h 88"/>
                  <a:gd name="T10" fmla="*/ 41 w 87"/>
                  <a:gd name="T11" fmla="*/ 42 h 88"/>
                  <a:gd name="T12" fmla="*/ 2 w 87"/>
                  <a:gd name="T13" fmla="*/ 33 h 88"/>
                  <a:gd name="T14" fmla="*/ 0 w 87"/>
                  <a:gd name="T15" fmla="*/ 39 h 88"/>
                  <a:gd name="T16" fmla="*/ 41 w 87"/>
                  <a:gd name="T17" fmla="*/ 44 h 88"/>
                  <a:gd name="T18" fmla="*/ 8 w 87"/>
                  <a:gd name="T19" fmla="*/ 67 h 88"/>
                  <a:gd name="T20" fmla="*/ 10 w 87"/>
                  <a:gd name="T21" fmla="*/ 71 h 88"/>
                  <a:gd name="T22" fmla="*/ 43 w 87"/>
                  <a:gd name="T23" fmla="*/ 48 h 88"/>
                  <a:gd name="T24" fmla="*/ 33 w 87"/>
                  <a:gd name="T25" fmla="*/ 86 h 88"/>
                  <a:gd name="T26" fmla="*/ 39 w 87"/>
                  <a:gd name="T27" fmla="*/ 88 h 88"/>
                  <a:gd name="T28" fmla="*/ 45 w 87"/>
                  <a:gd name="T29" fmla="*/ 48 h 88"/>
                  <a:gd name="T30" fmla="*/ 68 w 87"/>
                  <a:gd name="T31" fmla="*/ 81 h 88"/>
                  <a:gd name="T32" fmla="*/ 72 w 87"/>
                  <a:gd name="T33" fmla="*/ 79 h 88"/>
                  <a:gd name="T34" fmla="*/ 47 w 87"/>
                  <a:gd name="T35" fmla="*/ 46 h 88"/>
                  <a:gd name="T36" fmla="*/ 87 w 87"/>
                  <a:gd name="T37" fmla="*/ 54 h 88"/>
                  <a:gd name="T38" fmla="*/ 87 w 87"/>
                  <a:gd name="T39" fmla="*/ 48 h 88"/>
                  <a:gd name="T40" fmla="*/ 48 w 87"/>
                  <a:gd name="T41" fmla="*/ 42 h 88"/>
                  <a:gd name="T42" fmla="*/ 81 w 87"/>
                  <a:gd name="T43" fmla="*/ 21 h 88"/>
                  <a:gd name="T44" fmla="*/ 79 w 87"/>
                  <a:gd name="T45" fmla="*/ 17 h 88"/>
                  <a:gd name="T46" fmla="*/ 47 w 87"/>
                  <a:gd name="T47" fmla="*/ 40 h 88"/>
                  <a:gd name="T48" fmla="*/ 54 w 87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4" y="0"/>
                    </a:moveTo>
                    <a:lnTo>
                      <a:pt x="48" y="0"/>
                    </a:lnTo>
                    <a:lnTo>
                      <a:pt x="43" y="40"/>
                    </a:lnTo>
                    <a:lnTo>
                      <a:pt x="22" y="6"/>
                    </a:lnTo>
                    <a:lnTo>
                      <a:pt x="16" y="10"/>
                    </a:lnTo>
                    <a:lnTo>
                      <a:pt x="41" y="42"/>
                    </a:lnTo>
                    <a:lnTo>
                      <a:pt x="2" y="33"/>
                    </a:lnTo>
                    <a:lnTo>
                      <a:pt x="0" y="39"/>
                    </a:lnTo>
                    <a:lnTo>
                      <a:pt x="41" y="44"/>
                    </a:lnTo>
                    <a:lnTo>
                      <a:pt x="8" y="67"/>
                    </a:lnTo>
                    <a:lnTo>
                      <a:pt x="10" y="71"/>
                    </a:lnTo>
                    <a:lnTo>
                      <a:pt x="43" y="48"/>
                    </a:lnTo>
                    <a:lnTo>
                      <a:pt x="33" y="86"/>
                    </a:lnTo>
                    <a:lnTo>
                      <a:pt x="39" y="88"/>
                    </a:lnTo>
                    <a:lnTo>
                      <a:pt x="45" y="48"/>
                    </a:lnTo>
                    <a:lnTo>
                      <a:pt x="68" y="81"/>
                    </a:lnTo>
                    <a:lnTo>
                      <a:pt x="72" y="79"/>
                    </a:lnTo>
                    <a:lnTo>
                      <a:pt x="47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8" y="42"/>
                    </a:lnTo>
                    <a:lnTo>
                      <a:pt x="81" y="21"/>
                    </a:lnTo>
                    <a:lnTo>
                      <a:pt x="79" y="17"/>
                    </a:lnTo>
                    <a:lnTo>
                      <a:pt x="47" y="40"/>
                    </a:lnTo>
                    <a:lnTo>
                      <a:pt x="54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0" name="Freeform 231"/>
              <p:cNvSpPr>
                <a:spLocks/>
              </p:cNvSpPr>
              <p:nvPr/>
            </p:nvSpPr>
            <p:spPr bwMode="auto">
              <a:xfrm>
                <a:off x="2378" y="3135"/>
                <a:ext cx="86" cy="88"/>
              </a:xfrm>
              <a:custGeom>
                <a:avLst/>
                <a:gdLst>
                  <a:gd name="T0" fmla="*/ 53 w 86"/>
                  <a:gd name="T1" fmla="*/ 2 h 88"/>
                  <a:gd name="T2" fmla="*/ 48 w 86"/>
                  <a:gd name="T3" fmla="*/ 0 h 88"/>
                  <a:gd name="T4" fmla="*/ 42 w 86"/>
                  <a:gd name="T5" fmla="*/ 40 h 88"/>
                  <a:gd name="T6" fmla="*/ 21 w 86"/>
                  <a:gd name="T7" fmla="*/ 5 h 88"/>
                  <a:gd name="T8" fmla="*/ 15 w 86"/>
                  <a:gd name="T9" fmla="*/ 9 h 88"/>
                  <a:gd name="T10" fmla="*/ 40 w 86"/>
                  <a:gd name="T11" fmla="*/ 42 h 88"/>
                  <a:gd name="T12" fmla="*/ 1 w 86"/>
                  <a:gd name="T13" fmla="*/ 34 h 88"/>
                  <a:gd name="T14" fmla="*/ 0 w 86"/>
                  <a:gd name="T15" fmla="*/ 38 h 88"/>
                  <a:gd name="T16" fmla="*/ 40 w 86"/>
                  <a:gd name="T17" fmla="*/ 46 h 88"/>
                  <a:gd name="T18" fmla="*/ 5 w 86"/>
                  <a:gd name="T19" fmla="*/ 67 h 88"/>
                  <a:gd name="T20" fmla="*/ 9 w 86"/>
                  <a:gd name="T21" fmla="*/ 73 h 88"/>
                  <a:gd name="T22" fmla="*/ 40 w 86"/>
                  <a:gd name="T23" fmla="*/ 48 h 88"/>
                  <a:gd name="T24" fmla="*/ 32 w 86"/>
                  <a:gd name="T25" fmla="*/ 86 h 88"/>
                  <a:gd name="T26" fmla="*/ 38 w 86"/>
                  <a:gd name="T27" fmla="*/ 88 h 88"/>
                  <a:gd name="T28" fmla="*/ 44 w 86"/>
                  <a:gd name="T29" fmla="*/ 48 h 88"/>
                  <a:gd name="T30" fmla="*/ 65 w 86"/>
                  <a:gd name="T31" fmla="*/ 82 h 88"/>
                  <a:gd name="T32" fmla="*/ 71 w 86"/>
                  <a:gd name="T33" fmla="*/ 78 h 88"/>
                  <a:gd name="T34" fmla="*/ 46 w 86"/>
                  <a:gd name="T35" fmla="*/ 46 h 88"/>
                  <a:gd name="T36" fmla="*/ 86 w 86"/>
                  <a:gd name="T37" fmla="*/ 53 h 88"/>
                  <a:gd name="T38" fmla="*/ 86 w 86"/>
                  <a:gd name="T39" fmla="*/ 48 h 88"/>
                  <a:gd name="T40" fmla="*/ 46 w 86"/>
                  <a:gd name="T41" fmla="*/ 44 h 88"/>
                  <a:gd name="T42" fmla="*/ 80 w 86"/>
                  <a:gd name="T43" fmla="*/ 21 h 88"/>
                  <a:gd name="T44" fmla="*/ 76 w 86"/>
                  <a:gd name="T45" fmla="*/ 17 h 88"/>
                  <a:gd name="T46" fmla="*/ 46 w 86"/>
                  <a:gd name="T47" fmla="*/ 40 h 88"/>
                  <a:gd name="T48" fmla="*/ 53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2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5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1" y="34"/>
                    </a:lnTo>
                    <a:lnTo>
                      <a:pt x="0" y="38"/>
                    </a:lnTo>
                    <a:lnTo>
                      <a:pt x="40" y="46"/>
                    </a:lnTo>
                    <a:lnTo>
                      <a:pt x="5" y="67"/>
                    </a:lnTo>
                    <a:lnTo>
                      <a:pt x="9" y="73"/>
                    </a:lnTo>
                    <a:lnTo>
                      <a:pt x="40" y="48"/>
                    </a:lnTo>
                    <a:lnTo>
                      <a:pt x="32" y="86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5" y="82"/>
                    </a:lnTo>
                    <a:lnTo>
                      <a:pt x="71" y="78"/>
                    </a:lnTo>
                    <a:lnTo>
                      <a:pt x="46" y="46"/>
                    </a:lnTo>
                    <a:lnTo>
                      <a:pt x="86" y="53"/>
                    </a:lnTo>
                    <a:lnTo>
                      <a:pt x="86" y="48"/>
                    </a:lnTo>
                    <a:lnTo>
                      <a:pt x="46" y="44"/>
                    </a:lnTo>
                    <a:lnTo>
                      <a:pt x="80" y="21"/>
                    </a:lnTo>
                    <a:lnTo>
                      <a:pt x="76" y="17"/>
                    </a:lnTo>
                    <a:lnTo>
                      <a:pt x="46" y="40"/>
                    </a:lnTo>
                    <a:lnTo>
                      <a:pt x="53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1" name="Freeform 232"/>
              <p:cNvSpPr>
                <a:spLocks/>
              </p:cNvSpPr>
              <p:nvPr/>
            </p:nvSpPr>
            <p:spPr bwMode="auto">
              <a:xfrm>
                <a:off x="2378" y="3135"/>
                <a:ext cx="86" cy="88"/>
              </a:xfrm>
              <a:custGeom>
                <a:avLst/>
                <a:gdLst>
                  <a:gd name="T0" fmla="*/ 53 w 86"/>
                  <a:gd name="T1" fmla="*/ 2 h 88"/>
                  <a:gd name="T2" fmla="*/ 48 w 86"/>
                  <a:gd name="T3" fmla="*/ 0 h 88"/>
                  <a:gd name="T4" fmla="*/ 42 w 86"/>
                  <a:gd name="T5" fmla="*/ 40 h 88"/>
                  <a:gd name="T6" fmla="*/ 21 w 86"/>
                  <a:gd name="T7" fmla="*/ 5 h 88"/>
                  <a:gd name="T8" fmla="*/ 15 w 86"/>
                  <a:gd name="T9" fmla="*/ 9 h 88"/>
                  <a:gd name="T10" fmla="*/ 40 w 86"/>
                  <a:gd name="T11" fmla="*/ 42 h 88"/>
                  <a:gd name="T12" fmla="*/ 1 w 86"/>
                  <a:gd name="T13" fmla="*/ 34 h 88"/>
                  <a:gd name="T14" fmla="*/ 0 w 86"/>
                  <a:gd name="T15" fmla="*/ 38 h 88"/>
                  <a:gd name="T16" fmla="*/ 40 w 86"/>
                  <a:gd name="T17" fmla="*/ 46 h 88"/>
                  <a:gd name="T18" fmla="*/ 5 w 86"/>
                  <a:gd name="T19" fmla="*/ 67 h 88"/>
                  <a:gd name="T20" fmla="*/ 9 w 86"/>
                  <a:gd name="T21" fmla="*/ 73 h 88"/>
                  <a:gd name="T22" fmla="*/ 40 w 86"/>
                  <a:gd name="T23" fmla="*/ 48 h 88"/>
                  <a:gd name="T24" fmla="*/ 32 w 86"/>
                  <a:gd name="T25" fmla="*/ 86 h 88"/>
                  <a:gd name="T26" fmla="*/ 38 w 86"/>
                  <a:gd name="T27" fmla="*/ 88 h 88"/>
                  <a:gd name="T28" fmla="*/ 44 w 86"/>
                  <a:gd name="T29" fmla="*/ 48 h 88"/>
                  <a:gd name="T30" fmla="*/ 65 w 86"/>
                  <a:gd name="T31" fmla="*/ 82 h 88"/>
                  <a:gd name="T32" fmla="*/ 71 w 86"/>
                  <a:gd name="T33" fmla="*/ 78 h 88"/>
                  <a:gd name="T34" fmla="*/ 46 w 86"/>
                  <a:gd name="T35" fmla="*/ 46 h 88"/>
                  <a:gd name="T36" fmla="*/ 86 w 86"/>
                  <a:gd name="T37" fmla="*/ 53 h 88"/>
                  <a:gd name="T38" fmla="*/ 86 w 86"/>
                  <a:gd name="T39" fmla="*/ 48 h 88"/>
                  <a:gd name="T40" fmla="*/ 46 w 86"/>
                  <a:gd name="T41" fmla="*/ 44 h 88"/>
                  <a:gd name="T42" fmla="*/ 80 w 86"/>
                  <a:gd name="T43" fmla="*/ 21 h 88"/>
                  <a:gd name="T44" fmla="*/ 76 w 86"/>
                  <a:gd name="T45" fmla="*/ 17 h 88"/>
                  <a:gd name="T46" fmla="*/ 46 w 86"/>
                  <a:gd name="T47" fmla="*/ 40 h 88"/>
                  <a:gd name="T48" fmla="*/ 53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2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5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1" y="34"/>
                    </a:lnTo>
                    <a:lnTo>
                      <a:pt x="0" y="38"/>
                    </a:lnTo>
                    <a:lnTo>
                      <a:pt x="40" y="46"/>
                    </a:lnTo>
                    <a:lnTo>
                      <a:pt x="5" y="67"/>
                    </a:lnTo>
                    <a:lnTo>
                      <a:pt x="9" y="73"/>
                    </a:lnTo>
                    <a:lnTo>
                      <a:pt x="40" y="48"/>
                    </a:lnTo>
                    <a:lnTo>
                      <a:pt x="32" y="86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5" y="82"/>
                    </a:lnTo>
                    <a:lnTo>
                      <a:pt x="71" y="78"/>
                    </a:lnTo>
                    <a:lnTo>
                      <a:pt x="46" y="46"/>
                    </a:lnTo>
                    <a:lnTo>
                      <a:pt x="86" y="53"/>
                    </a:lnTo>
                    <a:lnTo>
                      <a:pt x="86" y="48"/>
                    </a:lnTo>
                    <a:lnTo>
                      <a:pt x="46" y="44"/>
                    </a:lnTo>
                    <a:lnTo>
                      <a:pt x="80" y="21"/>
                    </a:lnTo>
                    <a:lnTo>
                      <a:pt x="76" y="17"/>
                    </a:lnTo>
                    <a:lnTo>
                      <a:pt x="46" y="40"/>
                    </a:lnTo>
                    <a:lnTo>
                      <a:pt x="53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2" name="Freeform 233"/>
              <p:cNvSpPr>
                <a:spLocks/>
              </p:cNvSpPr>
              <p:nvPr/>
            </p:nvSpPr>
            <p:spPr bwMode="auto">
              <a:xfrm>
                <a:off x="2251" y="3167"/>
                <a:ext cx="86" cy="89"/>
              </a:xfrm>
              <a:custGeom>
                <a:avLst/>
                <a:gdLst>
                  <a:gd name="T0" fmla="*/ 54 w 86"/>
                  <a:gd name="T1" fmla="*/ 2 h 89"/>
                  <a:gd name="T2" fmla="*/ 48 w 86"/>
                  <a:gd name="T3" fmla="*/ 0 h 89"/>
                  <a:gd name="T4" fmla="*/ 42 w 86"/>
                  <a:gd name="T5" fmla="*/ 43 h 89"/>
                  <a:gd name="T6" fmla="*/ 21 w 86"/>
                  <a:gd name="T7" fmla="*/ 8 h 89"/>
                  <a:gd name="T8" fmla="*/ 15 w 86"/>
                  <a:gd name="T9" fmla="*/ 12 h 89"/>
                  <a:gd name="T10" fmla="*/ 40 w 86"/>
                  <a:gd name="T11" fmla="*/ 43 h 89"/>
                  <a:gd name="T12" fmla="*/ 2 w 86"/>
                  <a:gd name="T13" fmla="*/ 35 h 89"/>
                  <a:gd name="T14" fmla="*/ 0 w 86"/>
                  <a:gd name="T15" fmla="*/ 41 h 89"/>
                  <a:gd name="T16" fmla="*/ 40 w 86"/>
                  <a:gd name="T17" fmla="*/ 46 h 89"/>
                  <a:gd name="T18" fmla="*/ 8 w 86"/>
                  <a:gd name="T19" fmla="*/ 69 h 89"/>
                  <a:gd name="T20" fmla="*/ 10 w 86"/>
                  <a:gd name="T21" fmla="*/ 73 h 89"/>
                  <a:gd name="T22" fmla="*/ 42 w 86"/>
                  <a:gd name="T23" fmla="*/ 48 h 89"/>
                  <a:gd name="T24" fmla="*/ 33 w 86"/>
                  <a:gd name="T25" fmla="*/ 89 h 89"/>
                  <a:gd name="T26" fmla="*/ 38 w 86"/>
                  <a:gd name="T27" fmla="*/ 89 h 89"/>
                  <a:gd name="T28" fmla="*/ 44 w 86"/>
                  <a:gd name="T29" fmla="*/ 50 h 89"/>
                  <a:gd name="T30" fmla="*/ 67 w 86"/>
                  <a:gd name="T31" fmla="*/ 83 h 89"/>
                  <a:gd name="T32" fmla="*/ 71 w 86"/>
                  <a:gd name="T33" fmla="*/ 79 h 89"/>
                  <a:gd name="T34" fmla="*/ 46 w 86"/>
                  <a:gd name="T35" fmla="*/ 48 h 89"/>
                  <a:gd name="T36" fmla="*/ 86 w 86"/>
                  <a:gd name="T37" fmla="*/ 56 h 89"/>
                  <a:gd name="T38" fmla="*/ 86 w 86"/>
                  <a:gd name="T39" fmla="*/ 50 h 89"/>
                  <a:gd name="T40" fmla="*/ 48 w 86"/>
                  <a:gd name="T41" fmla="*/ 44 h 89"/>
                  <a:gd name="T42" fmla="*/ 81 w 86"/>
                  <a:gd name="T43" fmla="*/ 23 h 89"/>
                  <a:gd name="T44" fmla="*/ 79 w 86"/>
                  <a:gd name="T45" fmla="*/ 18 h 89"/>
                  <a:gd name="T46" fmla="*/ 46 w 86"/>
                  <a:gd name="T47" fmla="*/ 43 h 89"/>
                  <a:gd name="T48" fmla="*/ 54 w 86"/>
                  <a:gd name="T49" fmla="*/ 2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9">
                    <a:moveTo>
                      <a:pt x="54" y="2"/>
                    </a:moveTo>
                    <a:lnTo>
                      <a:pt x="48" y="0"/>
                    </a:lnTo>
                    <a:lnTo>
                      <a:pt x="42" y="43"/>
                    </a:lnTo>
                    <a:lnTo>
                      <a:pt x="21" y="8"/>
                    </a:lnTo>
                    <a:lnTo>
                      <a:pt x="15" y="12"/>
                    </a:lnTo>
                    <a:lnTo>
                      <a:pt x="40" y="43"/>
                    </a:lnTo>
                    <a:lnTo>
                      <a:pt x="2" y="35"/>
                    </a:lnTo>
                    <a:lnTo>
                      <a:pt x="0" y="41"/>
                    </a:lnTo>
                    <a:lnTo>
                      <a:pt x="40" y="46"/>
                    </a:lnTo>
                    <a:lnTo>
                      <a:pt x="8" y="69"/>
                    </a:lnTo>
                    <a:lnTo>
                      <a:pt x="10" y="73"/>
                    </a:lnTo>
                    <a:lnTo>
                      <a:pt x="42" y="48"/>
                    </a:lnTo>
                    <a:lnTo>
                      <a:pt x="33" y="89"/>
                    </a:lnTo>
                    <a:lnTo>
                      <a:pt x="38" y="89"/>
                    </a:lnTo>
                    <a:lnTo>
                      <a:pt x="44" y="50"/>
                    </a:lnTo>
                    <a:lnTo>
                      <a:pt x="67" y="83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6" y="56"/>
                    </a:lnTo>
                    <a:lnTo>
                      <a:pt x="86" y="50"/>
                    </a:lnTo>
                    <a:lnTo>
                      <a:pt x="48" y="44"/>
                    </a:lnTo>
                    <a:lnTo>
                      <a:pt x="81" y="23"/>
                    </a:lnTo>
                    <a:lnTo>
                      <a:pt x="79" y="18"/>
                    </a:lnTo>
                    <a:lnTo>
                      <a:pt x="46" y="43"/>
                    </a:lnTo>
                    <a:lnTo>
                      <a:pt x="5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3" name="Freeform 234"/>
              <p:cNvSpPr>
                <a:spLocks/>
              </p:cNvSpPr>
              <p:nvPr/>
            </p:nvSpPr>
            <p:spPr bwMode="auto">
              <a:xfrm>
                <a:off x="2251" y="3167"/>
                <a:ext cx="86" cy="89"/>
              </a:xfrm>
              <a:custGeom>
                <a:avLst/>
                <a:gdLst>
                  <a:gd name="T0" fmla="*/ 54 w 86"/>
                  <a:gd name="T1" fmla="*/ 2 h 89"/>
                  <a:gd name="T2" fmla="*/ 48 w 86"/>
                  <a:gd name="T3" fmla="*/ 0 h 89"/>
                  <a:gd name="T4" fmla="*/ 42 w 86"/>
                  <a:gd name="T5" fmla="*/ 43 h 89"/>
                  <a:gd name="T6" fmla="*/ 21 w 86"/>
                  <a:gd name="T7" fmla="*/ 8 h 89"/>
                  <a:gd name="T8" fmla="*/ 15 w 86"/>
                  <a:gd name="T9" fmla="*/ 12 h 89"/>
                  <a:gd name="T10" fmla="*/ 40 w 86"/>
                  <a:gd name="T11" fmla="*/ 43 h 89"/>
                  <a:gd name="T12" fmla="*/ 2 w 86"/>
                  <a:gd name="T13" fmla="*/ 35 h 89"/>
                  <a:gd name="T14" fmla="*/ 0 w 86"/>
                  <a:gd name="T15" fmla="*/ 41 h 89"/>
                  <a:gd name="T16" fmla="*/ 40 w 86"/>
                  <a:gd name="T17" fmla="*/ 46 h 89"/>
                  <a:gd name="T18" fmla="*/ 8 w 86"/>
                  <a:gd name="T19" fmla="*/ 69 h 89"/>
                  <a:gd name="T20" fmla="*/ 10 w 86"/>
                  <a:gd name="T21" fmla="*/ 73 h 89"/>
                  <a:gd name="T22" fmla="*/ 42 w 86"/>
                  <a:gd name="T23" fmla="*/ 48 h 89"/>
                  <a:gd name="T24" fmla="*/ 33 w 86"/>
                  <a:gd name="T25" fmla="*/ 89 h 89"/>
                  <a:gd name="T26" fmla="*/ 38 w 86"/>
                  <a:gd name="T27" fmla="*/ 89 h 89"/>
                  <a:gd name="T28" fmla="*/ 44 w 86"/>
                  <a:gd name="T29" fmla="*/ 50 h 89"/>
                  <a:gd name="T30" fmla="*/ 67 w 86"/>
                  <a:gd name="T31" fmla="*/ 83 h 89"/>
                  <a:gd name="T32" fmla="*/ 71 w 86"/>
                  <a:gd name="T33" fmla="*/ 79 h 89"/>
                  <a:gd name="T34" fmla="*/ 46 w 86"/>
                  <a:gd name="T35" fmla="*/ 48 h 89"/>
                  <a:gd name="T36" fmla="*/ 86 w 86"/>
                  <a:gd name="T37" fmla="*/ 56 h 89"/>
                  <a:gd name="T38" fmla="*/ 86 w 86"/>
                  <a:gd name="T39" fmla="*/ 50 h 89"/>
                  <a:gd name="T40" fmla="*/ 48 w 86"/>
                  <a:gd name="T41" fmla="*/ 44 h 89"/>
                  <a:gd name="T42" fmla="*/ 81 w 86"/>
                  <a:gd name="T43" fmla="*/ 23 h 89"/>
                  <a:gd name="T44" fmla="*/ 79 w 86"/>
                  <a:gd name="T45" fmla="*/ 18 h 89"/>
                  <a:gd name="T46" fmla="*/ 46 w 86"/>
                  <a:gd name="T47" fmla="*/ 43 h 89"/>
                  <a:gd name="T48" fmla="*/ 54 w 86"/>
                  <a:gd name="T49" fmla="*/ 2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9">
                    <a:moveTo>
                      <a:pt x="54" y="2"/>
                    </a:moveTo>
                    <a:lnTo>
                      <a:pt x="48" y="0"/>
                    </a:lnTo>
                    <a:lnTo>
                      <a:pt x="42" y="43"/>
                    </a:lnTo>
                    <a:lnTo>
                      <a:pt x="21" y="8"/>
                    </a:lnTo>
                    <a:lnTo>
                      <a:pt x="15" y="12"/>
                    </a:lnTo>
                    <a:lnTo>
                      <a:pt x="40" y="43"/>
                    </a:lnTo>
                    <a:lnTo>
                      <a:pt x="2" y="35"/>
                    </a:lnTo>
                    <a:lnTo>
                      <a:pt x="0" y="41"/>
                    </a:lnTo>
                    <a:lnTo>
                      <a:pt x="40" y="46"/>
                    </a:lnTo>
                    <a:lnTo>
                      <a:pt x="8" y="69"/>
                    </a:lnTo>
                    <a:lnTo>
                      <a:pt x="10" y="73"/>
                    </a:lnTo>
                    <a:lnTo>
                      <a:pt x="42" y="48"/>
                    </a:lnTo>
                    <a:lnTo>
                      <a:pt x="33" y="89"/>
                    </a:lnTo>
                    <a:lnTo>
                      <a:pt x="38" y="89"/>
                    </a:lnTo>
                    <a:lnTo>
                      <a:pt x="44" y="50"/>
                    </a:lnTo>
                    <a:lnTo>
                      <a:pt x="67" y="83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6" y="56"/>
                    </a:lnTo>
                    <a:lnTo>
                      <a:pt x="86" y="50"/>
                    </a:lnTo>
                    <a:lnTo>
                      <a:pt x="48" y="44"/>
                    </a:lnTo>
                    <a:lnTo>
                      <a:pt x="81" y="23"/>
                    </a:lnTo>
                    <a:lnTo>
                      <a:pt x="79" y="18"/>
                    </a:lnTo>
                    <a:lnTo>
                      <a:pt x="46" y="43"/>
                    </a:lnTo>
                    <a:lnTo>
                      <a:pt x="54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4" name="Freeform 235"/>
              <p:cNvSpPr>
                <a:spLocks/>
              </p:cNvSpPr>
              <p:nvPr/>
            </p:nvSpPr>
            <p:spPr bwMode="auto">
              <a:xfrm>
                <a:off x="1884" y="3098"/>
                <a:ext cx="87" cy="88"/>
              </a:xfrm>
              <a:custGeom>
                <a:avLst/>
                <a:gdLst>
                  <a:gd name="T0" fmla="*/ 52 w 87"/>
                  <a:gd name="T1" fmla="*/ 2 h 88"/>
                  <a:gd name="T2" fmla="*/ 46 w 87"/>
                  <a:gd name="T3" fmla="*/ 0 h 88"/>
                  <a:gd name="T4" fmla="*/ 43 w 87"/>
                  <a:gd name="T5" fmla="*/ 41 h 88"/>
                  <a:gd name="T6" fmla="*/ 20 w 87"/>
                  <a:gd name="T7" fmla="*/ 8 h 88"/>
                  <a:gd name="T8" fmla="*/ 16 w 87"/>
                  <a:gd name="T9" fmla="*/ 12 h 88"/>
                  <a:gd name="T10" fmla="*/ 41 w 87"/>
                  <a:gd name="T11" fmla="*/ 42 h 88"/>
                  <a:gd name="T12" fmla="*/ 0 w 87"/>
                  <a:gd name="T13" fmla="*/ 35 h 88"/>
                  <a:gd name="T14" fmla="*/ 0 w 87"/>
                  <a:gd name="T15" fmla="*/ 41 h 88"/>
                  <a:gd name="T16" fmla="*/ 39 w 87"/>
                  <a:gd name="T17" fmla="*/ 46 h 88"/>
                  <a:gd name="T18" fmla="*/ 6 w 87"/>
                  <a:gd name="T19" fmla="*/ 67 h 88"/>
                  <a:gd name="T20" fmla="*/ 10 w 87"/>
                  <a:gd name="T21" fmla="*/ 73 h 88"/>
                  <a:gd name="T22" fmla="*/ 41 w 87"/>
                  <a:gd name="T23" fmla="*/ 48 h 88"/>
                  <a:gd name="T24" fmla="*/ 33 w 87"/>
                  <a:gd name="T25" fmla="*/ 88 h 88"/>
                  <a:gd name="T26" fmla="*/ 39 w 87"/>
                  <a:gd name="T27" fmla="*/ 88 h 88"/>
                  <a:gd name="T28" fmla="*/ 43 w 87"/>
                  <a:gd name="T29" fmla="*/ 48 h 88"/>
                  <a:gd name="T30" fmla="*/ 66 w 87"/>
                  <a:gd name="T31" fmla="*/ 83 h 88"/>
                  <a:gd name="T32" fmla="*/ 69 w 87"/>
                  <a:gd name="T33" fmla="*/ 79 h 88"/>
                  <a:gd name="T34" fmla="*/ 46 w 87"/>
                  <a:gd name="T35" fmla="*/ 48 h 88"/>
                  <a:gd name="T36" fmla="*/ 85 w 87"/>
                  <a:gd name="T37" fmla="*/ 54 h 88"/>
                  <a:gd name="T38" fmla="*/ 87 w 87"/>
                  <a:gd name="T39" fmla="*/ 50 h 88"/>
                  <a:gd name="T40" fmla="*/ 46 w 87"/>
                  <a:gd name="T41" fmla="*/ 44 h 88"/>
                  <a:gd name="T42" fmla="*/ 81 w 87"/>
                  <a:gd name="T43" fmla="*/ 23 h 88"/>
                  <a:gd name="T44" fmla="*/ 77 w 87"/>
                  <a:gd name="T45" fmla="*/ 18 h 88"/>
                  <a:gd name="T46" fmla="*/ 44 w 87"/>
                  <a:gd name="T47" fmla="*/ 42 h 88"/>
                  <a:gd name="T48" fmla="*/ 52 w 87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2" y="2"/>
                    </a:moveTo>
                    <a:lnTo>
                      <a:pt x="46" y="0"/>
                    </a:lnTo>
                    <a:lnTo>
                      <a:pt x="43" y="41"/>
                    </a:lnTo>
                    <a:lnTo>
                      <a:pt x="20" y="8"/>
                    </a:lnTo>
                    <a:lnTo>
                      <a:pt x="16" y="12"/>
                    </a:lnTo>
                    <a:lnTo>
                      <a:pt x="41" y="42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39" y="46"/>
                    </a:lnTo>
                    <a:lnTo>
                      <a:pt x="6" y="67"/>
                    </a:lnTo>
                    <a:lnTo>
                      <a:pt x="10" y="73"/>
                    </a:lnTo>
                    <a:lnTo>
                      <a:pt x="41" y="48"/>
                    </a:lnTo>
                    <a:lnTo>
                      <a:pt x="33" y="88"/>
                    </a:lnTo>
                    <a:lnTo>
                      <a:pt x="39" y="88"/>
                    </a:lnTo>
                    <a:lnTo>
                      <a:pt x="43" y="48"/>
                    </a:lnTo>
                    <a:lnTo>
                      <a:pt x="66" y="83"/>
                    </a:lnTo>
                    <a:lnTo>
                      <a:pt x="69" y="79"/>
                    </a:lnTo>
                    <a:lnTo>
                      <a:pt x="46" y="48"/>
                    </a:lnTo>
                    <a:lnTo>
                      <a:pt x="85" y="54"/>
                    </a:lnTo>
                    <a:lnTo>
                      <a:pt x="87" y="50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8"/>
                    </a:lnTo>
                    <a:lnTo>
                      <a:pt x="44" y="42"/>
                    </a:lnTo>
                    <a:lnTo>
                      <a:pt x="52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5" name="Freeform 236"/>
              <p:cNvSpPr>
                <a:spLocks/>
              </p:cNvSpPr>
              <p:nvPr/>
            </p:nvSpPr>
            <p:spPr bwMode="auto">
              <a:xfrm>
                <a:off x="1884" y="3098"/>
                <a:ext cx="87" cy="88"/>
              </a:xfrm>
              <a:custGeom>
                <a:avLst/>
                <a:gdLst>
                  <a:gd name="T0" fmla="*/ 52 w 87"/>
                  <a:gd name="T1" fmla="*/ 2 h 88"/>
                  <a:gd name="T2" fmla="*/ 46 w 87"/>
                  <a:gd name="T3" fmla="*/ 0 h 88"/>
                  <a:gd name="T4" fmla="*/ 43 w 87"/>
                  <a:gd name="T5" fmla="*/ 41 h 88"/>
                  <a:gd name="T6" fmla="*/ 20 w 87"/>
                  <a:gd name="T7" fmla="*/ 8 h 88"/>
                  <a:gd name="T8" fmla="*/ 16 w 87"/>
                  <a:gd name="T9" fmla="*/ 12 h 88"/>
                  <a:gd name="T10" fmla="*/ 41 w 87"/>
                  <a:gd name="T11" fmla="*/ 42 h 88"/>
                  <a:gd name="T12" fmla="*/ 0 w 87"/>
                  <a:gd name="T13" fmla="*/ 35 h 88"/>
                  <a:gd name="T14" fmla="*/ 0 w 87"/>
                  <a:gd name="T15" fmla="*/ 41 h 88"/>
                  <a:gd name="T16" fmla="*/ 39 w 87"/>
                  <a:gd name="T17" fmla="*/ 46 h 88"/>
                  <a:gd name="T18" fmla="*/ 6 w 87"/>
                  <a:gd name="T19" fmla="*/ 67 h 88"/>
                  <a:gd name="T20" fmla="*/ 10 w 87"/>
                  <a:gd name="T21" fmla="*/ 73 h 88"/>
                  <a:gd name="T22" fmla="*/ 41 w 87"/>
                  <a:gd name="T23" fmla="*/ 48 h 88"/>
                  <a:gd name="T24" fmla="*/ 33 w 87"/>
                  <a:gd name="T25" fmla="*/ 88 h 88"/>
                  <a:gd name="T26" fmla="*/ 39 w 87"/>
                  <a:gd name="T27" fmla="*/ 88 h 88"/>
                  <a:gd name="T28" fmla="*/ 43 w 87"/>
                  <a:gd name="T29" fmla="*/ 48 h 88"/>
                  <a:gd name="T30" fmla="*/ 66 w 87"/>
                  <a:gd name="T31" fmla="*/ 83 h 88"/>
                  <a:gd name="T32" fmla="*/ 69 w 87"/>
                  <a:gd name="T33" fmla="*/ 79 h 88"/>
                  <a:gd name="T34" fmla="*/ 46 w 87"/>
                  <a:gd name="T35" fmla="*/ 48 h 88"/>
                  <a:gd name="T36" fmla="*/ 85 w 87"/>
                  <a:gd name="T37" fmla="*/ 54 h 88"/>
                  <a:gd name="T38" fmla="*/ 87 w 87"/>
                  <a:gd name="T39" fmla="*/ 50 h 88"/>
                  <a:gd name="T40" fmla="*/ 46 w 87"/>
                  <a:gd name="T41" fmla="*/ 44 h 88"/>
                  <a:gd name="T42" fmla="*/ 81 w 87"/>
                  <a:gd name="T43" fmla="*/ 23 h 88"/>
                  <a:gd name="T44" fmla="*/ 77 w 87"/>
                  <a:gd name="T45" fmla="*/ 18 h 88"/>
                  <a:gd name="T46" fmla="*/ 44 w 87"/>
                  <a:gd name="T47" fmla="*/ 42 h 88"/>
                  <a:gd name="T48" fmla="*/ 52 w 87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2" y="2"/>
                    </a:moveTo>
                    <a:lnTo>
                      <a:pt x="46" y="0"/>
                    </a:lnTo>
                    <a:lnTo>
                      <a:pt x="43" y="41"/>
                    </a:lnTo>
                    <a:lnTo>
                      <a:pt x="20" y="8"/>
                    </a:lnTo>
                    <a:lnTo>
                      <a:pt x="16" y="12"/>
                    </a:lnTo>
                    <a:lnTo>
                      <a:pt x="41" y="42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39" y="46"/>
                    </a:lnTo>
                    <a:lnTo>
                      <a:pt x="6" y="67"/>
                    </a:lnTo>
                    <a:lnTo>
                      <a:pt x="10" y="73"/>
                    </a:lnTo>
                    <a:lnTo>
                      <a:pt x="41" y="48"/>
                    </a:lnTo>
                    <a:lnTo>
                      <a:pt x="33" y="88"/>
                    </a:lnTo>
                    <a:lnTo>
                      <a:pt x="39" y="88"/>
                    </a:lnTo>
                    <a:lnTo>
                      <a:pt x="43" y="48"/>
                    </a:lnTo>
                    <a:lnTo>
                      <a:pt x="66" y="83"/>
                    </a:lnTo>
                    <a:lnTo>
                      <a:pt x="69" y="79"/>
                    </a:lnTo>
                    <a:lnTo>
                      <a:pt x="46" y="48"/>
                    </a:lnTo>
                    <a:lnTo>
                      <a:pt x="85" y="54"/>
                    </a:lnTo>
                    <a:lnTo>
                      <a:pt x="87" y="50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8"/>
                    </a:lnTo>
                    <a:lnTo>
                      <a:pt x="44" y="42"/>
                    </a:lnTo>
                    <a:lnTo>
                      <a:pt x="52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6" name="Freeform 237"/>
              <p:cNvSpPr>
                <a:spLocks/>
              </p:cNvSpPr>
              <p:nvPr/>
            </p:nvSpPr>
            <p:spPr bwMode="auto">
              <a:xfrm>
                <a:off x="1481" y="3043"/>
                <a:ext cx="87" cy="88"/>
              </a:xfrm>
              <a:custGeom>
                <a:avLst/>
                <a:gdLst>
                  <a:gd name="T0" fmla="*/ 54 w 87"/>
                  <a:gd name="T1" fmla="*/ 0 h 88"/>
                  <a:gd name="T2" fmla="*/ 48 w 87"/>
                  <a:gd name="T3" fmla="*/ 0 h 88"/>
                  <a:gd name="T4" fmla="*/ 43 w 87"/>
                  <a:gd name="T5" fmla="*/ 40 h 88"/>
                  <a:gd name="T6" fmla="*/ 20 w 87"/>
                  <a:gd name="T7" fmla="*/ 5 h 88"/>
                  <a:gd name="T8" fmla="*/ 16 w 87"/>
                  <a:gd name="T9" fmla="*/ 9 h 88"/>
                  <a:gd name="T10" fmla="*/ 41 w 87"/>
                  <a:gd name="T11" fmla="*/ 40 h 88"/>
                  <a:gd name="T12" fmla="*/ 0 w 87"/>
                  <a:gd name="T13" fmla="*/ 32 h 88"/>
                  <a:gd name="T14" fmla="*/ 0 w 87"/>
                  <a:gd name="T15" fmla="*/ 38 h 88"/>
                  <a:gd name="T16" fmla="*/ 41 w 87"/>
                  <a:gd name="T17" fmla="*/ 44 h 88"/>
                  <a:gd name="T18" fmla="*/ 6 w 87"/>
                  <a:gd name="T19" fmla="*/ 67 h 88"/>
                  <a:gd name="T20" fmla="*/ 10 w 87"/>
                  <a:gd name="T21" fmla="*/ 71 h 88"/>
                  <a:gd name="T22" fmla="*/ 41 w 87"/>
                  <a:gd name="T23" fmla="*/ 48 h 88"/>
                  <a:gd name="T24" fmla="*/ 33 w 87"/>
                  <a:gd name="T25" fmla="*/ 86 h 88"/>
                  <a:gd name="T26" fmla="*/ 39 w 87"/>
                  <a:gd name="T27" fmla="*/ 88 h 88"/>
                  <a:gd name="T28" fmla="*/ 44 w 87"/>
                  <a:gd name="T29" fmla="*/ 48 h 88"/>
                  <a:gd name="T30" fmla="*/ 66 w 87"/>
                  <a:gd name="T31" fmla="*/ 80 h 88"/>
                  <a:gd name="T32" fmla="*/ 71 w 87"/>
                  <a:gd name="T33" fmla="*/ 78 h 88"/>
                  <a:gd name="T34" fmla="*/ 46 w 87"/>
                  <a:gd name="T35" fmla="*/ 46 h 88"/>
                  <a:gd name="T36" fmla="*/ 87 w 87"/>
                  <a:gd name="T37" fmla="*/ 53 h 88"/>
                  <a:gd name="T38" fmla="*/ 87 w 87"/>
                  <a:gd name="T39" fmla="*/ 48 h 88"/>
                  <a:gd name="T40" fmla="*/ 46 w 87"/>
                  <a:gd name="T41" fmla="*/ 42 h 88"/>
                  <a:gd name="T42" fmla="*/ 81 w 87"/>
                  <a:gd name="T43" fmla="*/ 21 h 88"/>
                  <a:gd name="T44" fmla="*/ 77 w 87"/>
                  <a:gd name="T45" fmla="*/ 17 h 88"/>
                  <a:gd name="T46" fmla="*/ 44 w 87"/>
                  <a:gd name="T47" fmla="*/ 40 h 88"/>
                  <a:gd name="T48" fmla="*/ 54 w 87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4" y="0"/>
                    </a:moveTo>
                    <a:lnTo>
                      <a:pt x="48" y="0"/>
                    </a:lnTo>
                    <a:lnTo>
                      <a:pt x="43" y="40"/>
                    </a:lnTo>
                    <a:lnTo>
                      <a:pt x="20" y="5"/>
                    </a:lnTo>
                    <a:lnTo>
                      <a:pt x="16" y="9"/>
                    </a:lnTo>
                    <a:lnTo>
                      <a:pt x="41" y="40"/>
                    </a:lnTo>
                    <a:lnTo>
                      <a:pt x="0" y="32"/>
                    </a:lnTo>
                    <a:lnTo>
                      <a:pt x="0" y="38"/>
                    </a:lnTo>
                    <a:lnTo>
                      <a:pt x="41" y="44"/>
                    </a:lnTo>
                    <a:lnTo>
                      <a:pt x="6" y="67"/>
                    </a:lnTo>
                    <a:lnTo>
                      <a:pt x="10" y="71"/>
                    </a:lnTo>
                    <a:lnTo>
                      <a:pt x="41" y="48"/>
                    </a:lnTo>
                    <a:lnTo>
                      <a:pt x="33" y="86"/>
                    </a:lnTo>
                    <a:lnTo>
                      <a:pt x="39" y="88"/>
                    </a:lnTo>
                    <a:lnTo>
                      <a:pt x="44" y="48"/>
                    </a:lnTo>
                    <a:lnTo>
                      <a:pt x="66" y="80"/>
                    </a:lnTo>
                    <a:lnTo>
                      <a:pt x="71" y="78"/>
                    </a:lnTo>
                    <a:lnTo>
                      <a:pt x="46" y="46"/>
                    </a:lnTo>
                    <a:lnTo>
                      <a:pt x="87" y="53"/>
                    </a:lnTo>
                    <a:lnTo>
                      <a:pt x="87" y="48"/>
                    </a:lnTo>
                    <a:lnTo>
                      <a:pt x="46" y="42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7" name="Freeform 238"/>
              <p:cNvSpPr>
                <a:spLocks/>
              </p:cNvSpPr>
              <p:nvPr/>
            </p:nvSpPr>
            <p:spPr bwMode="auto">
              <a:xfrm>
                <a:off x="1481" y="3043"/>
                <a:ext cx="87" cy="88"/>
              </a:xfrm>
              <a:custGeom>
                <a:avLst/>
                <a:gdLst>
                  <a:gd name="T0" fmla="*/ 54 w 87"/>
                  <a:gd name="T1" fmla="*/ 0 h 88"/>
                  <a:gd name="T2" fmla="*/ 48 w 87"/>
                  <a:gd name="T3" fmla="*/ 0 h 88"/>
                  <a:gd name="T4" fmla="*/ 43 w 87"/>
                  <a:gd name="T5" fmla="*/ 40 h 88"/>
                  <a:gd name="T6" fmla="*/ 20 w 87"/>
                  <a:gd name="T7" fmla="*/ 5 h 88"/>
                  <a:gd name="T8" fmla="*/ 16 w 87"/>
                  <a:gd name="T9" fmla="*/ 9 h 88"/>
                  <a:gd name="T10" fmla="*/ 41 w 87"/>
                  <a:gd name="T11" fmla="*/ 40 h 88"/>
                  <a:gd name="T12" fmla="*/ 0 w 87"/>
                  <a:gd name="T13" fmla="*/ 32 h 88"/>
                  <a:gd name="T14" fmla="*/ 0 w 87"/>
                  <a:gd name="T15" fmla="*/ 38 h 88"/>
                  <a:gd name="T16" fmla="*/ 41 w 87"/>
                  <a:gd name="T17" fmla="*/ 44 h 88"/>
                  <a:gd name="T18" fmla="*/ 6 w 87"/>
                  <a:gd name="T19" fmla="*/ 67 h 88"/>
                  <a:gd name="T20" fmla="*/ 10 w 87"/>
                  <a:gd name="T21" fmla="*/ 71 h 88"/>
                  <a:gd name="T22" fmla="*/ 41 w 87"/>
                  <a:gd name="T23" fmla="*/ 48 h 88"/>
                  <a:gd name="T24" fmla="*/ 33 w 87"/>
                  <a:gd name="T25" fmla="*/ 86 h 88"/>
                  <a:gd name="T26" fmla="*/ 39 w 87"/>
                  <a:gd name="T27" fmla="*/ 88 h 88"/>
                  <a:gd name="T28" fmla="*/ 44 w 87"/>
                  <a:gd name="T29" fmla="*/ 48 h 88"/>
                  <a:gd name="T30" fmla="*/ 66 w 87"/>
                  <a:gd name="T31" fmla="*/ 80 h 88"/>
                  <a:gd name="T32" fmla="*/ 71 w 87"/>
                  <a:gd name="T33" fmla="*/ 78 h 88"/>
                  <a:gd name="T34" fmla="*/ 46 w 87"/>
                  <a:gd name="T35" fmla="*/ 46 h 88"/>
                  <a:gd name="T36" fmla="*/ 87 w 87"/>
                  <a:gd name="T37" fmla="*/ 53 h 88"/>
                  <a:gd name="T38" fmla="*/ 87 w 87"/>
                  <a:gd name="T39" fmla="*/ 48 h 88"/>
                  <a:gd name="T40" fmla="*/ 46 w 87"/>
                  <a:gd name="T41" fmla="*/ 42 h 88"/>
                  <a:gd name="T42" fmla="*/ 81 w 87"/>
                  <a:gd name="T43" fmla="*/ 21 h 88"/>
                  <a:gd name="T44" fmla="*/ 77 w 87"/>
                  <a:gd name="T45" fmla="*/ 17 h 88"/>
                  <a:gd name="T46" fmla="*/ 44 w 87"/>
                  <a:gd name="T47" fmla="*/ 40 h 88"/>
                  <a:gd name="T48" fmla="*/ 54 w 87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4" y="0"/>
                    </a:moveTo>
                    <a:lnTo>
                      <a:pt x="48" y="0"/>
                    </a:lnTo>
                    <a:lnTo>
                      <a:pt x="43" y="40"/>
                    </a:lnTo>
                    <a:lnTo>
                      <a:pt x="20" y="5"/>
                    </a:lnTo>
                    <a:lnTo>
                      <a:pt x="16" y="9"/>
                    </a:lnTo>
                    <a:lnTo>
                      <a:pt x="41" y="40"/>
                    </a:lnTo>
                    <a:lnTo>
                      <a:pt x="0" y="32"/>
                    </a:lnTo>
                    <a:lnTo>
                      <a:pt x="0" y="38"/>
                    </a:lnTo>
                    <a:lnTo>
                      <a:pt x="41" y="44"/>
                    </a:lnTo>
                    <a:lnTo>
                      <a:pt x="6" y="67"/>
                    </a:lnTo>
                    <a:lnTo>
                      <a:pt x="10" y="71"/>
                    </a:lnTo>
                    <a:lnTo>
                      <a:pt x="41" y="48"/>
                    </a:lnTo>
                    <a:lnTo>
                      <a:pt x="33" y="86"/>
                    </a:lnTo>
                    <a:lnTo>
                      <a:pt x="39" y="88"/>
                    </a:lnTo>
                    <a:lnTo>
                      <a:pt x="44" y="48"/>
                    </a:lnTo>
                    <a:lnTo>
                      <a:pt x="66" y="80"/>
                    </a:lnTo>
                    <a:lnTo>
                      <a:pt x="71" y="78"/>
                    </a:lnTo>
                    <a:lnTo>
                      <a:pt x="46" y="46"/>
                    </a:lnTo>
                    <a:lnTo>
                      <a:pt x="87" y="53"/>
                    </a:lnTo>
                    <a:lnTo>
                      <a:pt x="87" y="48"/>
                    </a:lnTo>
                    <a:lnTo>
                      <a:pt x="46" y="42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4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8" name="Freeform 239"/>
              <p:cNvSpPr>
                <a:spLocks/>
              </p:cNvSpPr>
              <p:nvPr/>
            </p:nvSpPr>
            <p:spPr bwMode="auto">
              <a:xfrm>
                <a:off x="1662" y="3175"/>
                <a:ext cx="86" cy="88"/>
              </a:xfrm>
              <a:custGeom>
                <a:avLst/>
                <a:gdLst>
                  <a:gd name="T0" fmla="*/ 53 w 86"/>
                  <a:gd name="T1" fmla="*/ 2 h 88"/>
                  <a:gd name="T2" fmla="*/ 48 w 86"/>
                  <a:gd name="T3" fmla="*/ 0 h 88"/>
                  <a:gd name="T4" fmla="*/ 42 w 86"/>
                  <a:gd name="T5" fmla="*/ 42 h 88"/>
                  <a:gd name="T6" fmla="*/ 19 w 86"/>
                  <a:gd name="T7" fmla="*/ 8 h 88"/>
                  <a:gd name="T8" fmla="*/ 15 w 86"/>
                  <a:gd name="T9" fmla="*/ 11 h 88"/>
                  <a:gd name="T10" fmla="*/ 40 w 86"/>
                  <a:gd name="T11" fmla="*/ 42 h 88"/>
                  <a:gd name="T12" fmla="*/ 2 w 86"/>
                  <a:gd name="T13" fmla="*/ 35 h 88"/>
                  <a:gd name="T14" fmla="*/ 0 w 86"/>
                  <a:gd name="T15" fmla="*/ 40 h 88"/>
                  <a:gd name="T16" fmla="*/ 40 w 86"/>
                  <a:gd name="T17" fmla="*/ 46 h 88"/>
                  <a:gd name="T18" fmla="*/ 6 w 86"/>
                  <a:gd name="T19" fmla="*/ 67 h 88"/>
                  <a:gd name="T20" fmla="*/ 9 w 86"/>
                  <a:gd name="T21" fmla="*/ 73 h 88"/>
                  <a:gd name="T22" fmla="*/ 40 w 86"/>
                  <a:gd name="T23" fmla="*/ 48 h 88"/>
                  <a:gd name="T24" fmla="*/ 32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5 w 86"/>
                  <a:gd name="T31" fmla="*/ 82 h 88"/>
                  <a:gd name="T32" fmla="*/ 71 w 86"/>
                  <a:gd name="T33" fmla="*/ 79 h 88"/>
                  <a:gd name="T34" fmla="*/ 46 w 86"/>
                  <a:gd name="T35" fmla="*/ 48 h 88"/>
                  <a:gd name="T36" fmla="*/ 86 w 86"/>
                  <a:gd name="T37" fmla="*/ 56 h 88"/>
                  <a:gd name="T38" fmla="*/ 86 w 86"/>
                  <a:gd name="T39" fmla="*/ 50 h 88"/>
                  <a:gd name="T40" fmla="*/ 46 w 86"/>
                  <a:gd name="T41" fmla="*/ 44 h 88"/>
                  <a:gd name="T42" fmla="*/ 80 w 86"/>
                  <a:gd name="T43" fmla="*/ 23 h 88"/>
                  <a:gd name="T44" fmla="*/ 77 w 86"/>
                  <a:gd name="T45" fmla="*/ 17 h 88"/>
                  <a:gd name="T46" fmla="*/ 44 w 86"/>
                  <a:gd name="T47" fmla="*/ 42 h 88"/>
                  <a:gd name="T48" fmla="*/ 53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2"/>
                    </a:moveTo>
                    <a:lnTo>
                      <a:pt x="48" y="0"/>
                    </a:lnTo>
                    <a:lnTo>
                      <a:pt x="42" y="42"/>
                    </a:lnTo>
                    <a:lnTo>
                      <a:pt x="19" y="8"/>
                    </a:lnTo>
                    <a:lnTo>
                      <a:pt x="15" y="11"/>
                    </a:lnTo>
                    <a:lnTo>
                      <a:pt x="40" y="42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40" y="46"/>
                    </a:lnTo>
                    <a:lnTo>
                      <a:pt x="6" y="67"/>
                    </a:lnTo>
                    <a:lnTo>
                      <a:pt x="9" y="73"/>
                    </a:lnTo>
                    <a:lnTo>
                      <a:pt x="40" y="48"/>
                    </a:lnTo>
                    <a:lnTo>
                      <a:pt x="32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5" y="82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6" y="56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0" y="23"/>
                    </a:lnTo>
                    <a:lnTo>
                      <a:pt x="77" y="17"/>
                    </a:lnTo>
                    <a:lnTo>
                      <a:pt x="44" y="42"/>
                    </a:lnTo>
                    <a:lnTo>
                      <a:pt x="53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9" name="Freeform 240"/>
              <p:cNvSpPr>
                <a:spLocks/>
              </p:cNvSpPr>
              <p:nvPr/>
            </p:nvSpPr>
            <p:spPr bwMode="auto">
              <a:xfrm>
                <a:off x="1662" y="3175"/>
                <a:ext cx="86" cy="88"/>
              </a:xfrm>
              <a:custGeom>
                <a:avLst/>
                <a:gdLst>
                  <a:gd name="T0" fmla="*/ 53 w 86"/>
                  <a:gd name="T1" fmla="*/ 2 h 88"/>
                  <a:gd name="T2" fmla="*/ 48 w 86"/>
                  <a:gd name="T3" fmla="*/ 0 h 88"/>
                  <a:gd name="T4" fmla="*/ 42 w 86"/>
                  <a:gd name="T5" fmla="*/ 42 h 88"/>
                  <a:gd name="T6" fmla="*/ 19 w 86"/>
                  <a:gd name="T7" fmla="*/ 8 h 88"/>
                  <a:gd name="T8" fmla="*/ 15 w 86"/>
                  <a:gd name="T9" fmla="*/ 11 h 88"/>
                  <a:gd name="T10" fmla="*/ 40 w 86"/>
                  <a:gd name="T11" fmla="*/ 42 h 88"/>
                  <a:gd name="T12" fmla="*/ 2 w 86"/>
                  <a:gd name="T13" fmla="*/ 35 h 88"/>
                  <a:gd name="T14" fmla="*/ 0 w 86"/>
                  <a:gd name="T15" fmla="*/ 40 h 88"/>
                  <a:gd name="T16" fmla="*/ 40 w 86"/>
                  <a:gd name="T17" fmla="*/ 46 h 88"/>
                  <a:gd name="T18" fmla="*/ 6 w 86"/>
                  <a:gd name="T19" fmla="*/ 67 h 88"/>
                  <a:gd name="T20" fmla="*/ 9 w 86"/>
                  <a:gd name="T21" fmla="*/ 73 h 88"/>
                  <a:gd name="T22" fmla="*/ 40 w 86"/>
                  <a:gd name="T23" fmla="*/ 48 h 88"/>
                  <a:gd name="T24" fmla="*/ 32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5 w 86"/>
                  <a:gd name="T31" fmla="*/ 82 h 88"/>
                  <a:gd name="T32" fmla="*/ 71 w 86"/>
                  <a:gd name="T33" fmla="*/ 79 h 88"/>
                  <a:gd name="T34" fmla="*/ 46 w 86"/>
                  <a:gd name="T35" fmla="*/ 48 h 88"/>
                  <a:gd name="T36" fmla="*/ 86 w 86"/>
                  <a:gd name="T37" fmla="*/ 56 h 88"/>
                  <a:gd name="T38" fmla="*/ 86 w 86"/>
                  <a:gd name="T39" fmla="*/ 50 h 88"/>
                  <a:gd name="T40" fmla="*/ 46 w 86"/>
                  <a:gd name="T41" fmla="*/ 44 h 88"/>
                  <a:gd name="T42" fmla="*/ 80 w 86"/>
                  <a:gd name="T43" fmla="*/ 23 h 88"/>
                  <a:gd name="T44" fmla="*/ 77 w 86"/>
                  <a:gd name="T45" fmla="*/ 17 h 88"/>
                  <a:gd name="T46" fmla="*/ 44 w 86"/>
                  <a:gd name="T47" fmla="*/ 42 h 88"/>
                  <a:gd name="T48" fmla="*/ 53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2"/>
                    </a:moveTo>
                    <a:lnTo>
                      <a:pt x="48" y="0"/>
                    </a:lnTo>
                    <a:lnTo>
                      <a:pt x="42" y="42"/>
                    </a:lnTo>
                    <a:lnTo>
                      <a:pt x="19" y="8"/>
                    </a:lnTo>
                    <a:lnTo>
                      <a:pt x="15" y="11"/>
                    </a:lnTo>
                    <a:lnTo>
                      <a:pt x="40" y="42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40" y="46"/>
                    </a:lnTo>
                    <a:lnTo>
                      <a:pt x="6" y="67"/>
                    </a:lnTo>
                    <a:lnTo>
                      <a:pt x="9" y="73"/>
                    </a:lnTo>
                    <a:lnTo>
                      <a:pt x="40" y="48"/>
                    </a:lnTo>
                    <a:lnTo>
                      <a:pt x="32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5" y="82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6" y="56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0" y="23"/>
                    </a:lnTo>
                    <a:lnTo>
                      <a:pt x="77" y="17"/>
                    </a:lnTo>
                    <a:lnTo>
                      <a:pt x="44" y="42"/>
                    </a:lnTo>
                    <a:lnTo>
                      <a:pt x="53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0" name="Freeform 241"/>
              <p:cNvSpPr>
                <a:spLocks/>
              </p:cNvSpPr>
              <p:nvPr/>
            </p:nvSpPr>
            <p:spPr bwMode="auto">
              <a:xfrm>
                <a:off x="1533" y="3004"/>
                <a:ext cx="87" cy="88"/>
              </a:xfrm>
              <a:custGeom>
                <a:avLst/>
                <a:gdLst>
                  <a:gd name="T0" fmla="*/ 54 w 87"/>
                  <a:gd name="T1" fmla="*/ 2 h 88"/>
                  <a:gd name="T2" fmla="*/ 48 w 87"/>
                  <a:gd name="T3" fmla="*/ 0 h 88"/>
                  <a:gd name="T4" fmla="*/ 42 w 87"/>
                  <a:gd name="T5" fmla="*/ 42 h 88"/>
                  <a:gd name="T6" fmla="*/ 21 w 87"/>
                  <a:gd name="T7" fmla="*/ 8 h 88"/>
                  <a:gd name="T8" fmla="*/ 16 w 87"/>
                  <a:gd name="T9" fmla="*/ 12 h 88"/>
                  <a:gd name="T10" fmla="*/ 40 w 87"/>
                  <a:gd name="T11" fmla="*/ 42 h 88"/>
                  <a:gd name="T12" fmla="*/ 2 w 87"/>
                  <a:gd name="T13" fmla="*/ 35 h 88"/>
                  <a:gd name="T14" fmla="*/ 0 w 87"/>
                  <a:gd name="T15" fmla="*/ 41 h 88"/>
                  <a:gd name="T16" fmla="*/ 40 w 87"/>
                  <a:gd name="T17" fmla="*/ 46 h 88"/>
                  <a:gd name="T18" fmla="*/ 8 w 87"/>
                  <a:gd name="T19" fmla="*/ 67 h 88"/>
                  <a:gd name="T20" fmla="*/ 12 w 87"/>
                  <a:gd name="T21" fmla="*/ 73 h 88"/>
                  <a:gd name="T22" fmla="*/ 42 w 87"/>
                  <a:gd name="T23" fmla="*/ 48 h 88"/>
                  <a:gd name="T24" fmla="*/ 33 w 87"/>
                  <a:gd name="T25" fmla="*/ 88 h 88"/>
                  <a:gd name="T26" fmla="*/ 39 w 87"/>
                  <a:gd name="T27" fmla="*/ 88 h 88"/>
                  <a:gd name="T28" fmla="*/ 44 w 87"/>
                  <a:gd name="T29" fmla="*/ 48 h 88"/>
                  <a:gd name="T30" fmla="*/ 67 w 87"/>
                  <a:gd name="T31" fmla="*/ 83 h 88"/>
                  <a:gd name="T32" fmla="*/ 71 w 87"/>
                  <a:gd name="T33" fmla="*/ 79 h 88"/>
                  <a:gd name="T34" fmla="*/ 46 w 87"/>
                  <a:gd name="T35" fmla="*/ 48 h 88"/>
                  <a:gd name="T36" fmla="*/ 87 w 87"/>
                  <a:gd name="T37" fmla="*/ 56 h 88"/>
                  <a:gd name="T38" fmla="*/ 87 w 87"/>
                  <a:gd name="T39" fmla="*/ 50 h 88"/>
                  <a:gd name="T40" fmla="*/ 48 w 87"/>
                  <a:gd name="T41" fmla="*/ 44 h 88"/>
                  <a:gd name="T42" fmla="*/ 81 w 87"/>
                  <a:gd name="T43" fmla="*/ 23 h 88"/>
                  <a:gd name="T44" fmla="*/ 79 w 87"/>
                  <a:gd name="T45" fmla="*/ 17 h 88"/>
                  <a:gd name="T46" fmla="*/ 46 w 87"/>
                  <a:gd name="T47" fmla="*/ 42 h 88"/>
                  <a:gd name="T48" fmla="*/ 54 w 87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4" y="2"/>
                    </a:moveTo>
                    <a:lnTo>
                      <a:pt x="48" y="0"/>
                    </a:lnTo>
                    <a:lnTo>
                      <a:pt x="42" y="42"/>
                    </a:lnTo>
                    <a:lnTo>
                      <a:pt x="21" y="8"/>
                    </a:lnTo>
                    <a:lnTo>
                      <a:pt x="16" y="12"/>
                    </a:lnTo>
                    <a:lnTo>
                      <a:pt x="40" y="42"/>
                    </a:lnTo>
                    <a:lnTo>
                      <a:pt x="2" y="35"/>
                    </a:lnTo>
                    <a:lnTo>
                      <a:pt x="0" y="41"/>
                    </a:lnTo>
                    <a:lnTo>
                      <a:pt x="40" y="46"/>
                    </a:lnTo>
                    <a:lnTo>
                      <a:pt x="8" y="67"/>
                    </a:lnTo>
                    <a:lnTo>
                      <a:pt x="12" y="73"/>
                    </a:lnTo>
                    <a:lnTo>
                      <a:pt x="42" y="48"/>
                    </a:lnTo>
                    <a:lnTo>
                      <a:pt x="33" y="88"/>
                    </a:lnTo>
                    <a:lnTo>
                      <a:pt x="39" y="88"/>
                    </a:lnTo>
                    <a:lnTo>
                      <a:pt x="44" y="48"/>
                    </a:lnTo>
                    <a:lnTo>
                      <a:pt x="67" y="83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7" y="56"/>
                    </a:lnTo>
                    <a:lnTo>
                      <a:pt x="87" y="50"/>
                    </a:lnTo>
                    <a:lnTo>
                      <a:pt x="48" y="44"/>
                    </a:lnTo>
                    <a:lnTo>
                      <a:pt x="81" y="23"/>
                    </a:lnTo>
                    <a:lnTo>
                      <a:pt x="79" y="17"/>
                    </a:lnTo>
                    <a:lnTo>
                      <a:pt x="46" y="42"/>
                    </a:lnTo>
                    <a:lnTo>
                      <a:pt x="5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1" name="Freeform 242"/>
              <p:cNvSpPr>
                <a:spLocks/>
              </p:cNvSpPr>
              <p:nvPr/>
            </p:nvSpPr>
            <p:spPr bwMode="auto">
              <a:xfrm>
                <a:off x="1533" y="3004"/>
                <a:ext cx="87" cy="88"/>
              </a:xfrm>
              <a:custGeom>
                <a:avLst/>
                <a:gdLst>
                  <a:gd name="T0" fmla="*/ 54 w 87"/>
                  <a:gd name="T1" fmla="*/ 2 h 88"/>
                  <a:gd name="T2" fmla="*/ 48 w 87"/>
                  <a:gd name="T3" fmla="*/ 0 h 88"/>
                  <a:gd name="T4" fmla="*/ 42 w 87"/>
                  <a:gd name="T5" fmla="*/ 42 h 88"/>
                  <a:gd name="T6" fmla="*/ 21 w 87"/>
                  <a:gd name="T7" fmla="*/ 8 h 88"/>
                  <a:gd name="T8" fmla="*/ 16 w 87"/>
                  <a:gd name="T9" fmla="*/ 12 h 88"/>
                  <a:gd name="T10" fmla="*/ 40 w 87"/>
                  <a:gd name="T11" fmla="*/ 42 h 88"/>
                  <a:gd name="T12" fmla="*/ 2 w 87"/>
                  <a:gd name="T13" fmla="*/ 35 h 88"/>
                  <a:gd name="T14" fmla="*/ 0 w 87"/>
                  <a:gd name="T15" fmla="*/ 41 h 88"/>
                  <a:gd name="T16" fmla="*/ 40 w 87"/>
                  <a:gd name="T17" fmla="*/ 46 h 88"/>
                  <a:gd name="T18" fmla="*/ 8 w 87"/>
                  <a:gd name="T19" fmla="*/ 67 h 88"/>
                  <a:gd name="T20" fmla="*/ 12 w 87"/>
                  <a:gd name="T21" fmla="*/ 73 h 88"/>
                  <a:gd name="T22" fmla="*/ 42 w 87"/>
                  <a:gd name="T23" fmla="*/ 48 h 88"/>
                  <a:gd name="T24" fmla="*/ 33 w 87"/>
                  <a:gd name="T25" fmla="*/ 88 h 88"/>
                  <a:gd name="T26" fmla="*/ 39 w 87"/>
                  <a:gd name="T27" fmla="*/ 88 h 88"/>
                  <a:gd name="T28" fmla="*/ 44 w 87"/>
                  <a:gd name="T29" fmla="*/ 48 h 88"/>
                  <a:gd name="T30" fmla="*/ 67 w 87"/>
                  <a:gd name="T31" fmla="*/ 83 h 88"/>
                  <a:gd name="T32" fmla="*/ 71 w 87"/>
                  <a:gd name="T33" fmla="*/ 79 h 88"/>
                  <a:gd name="T34" fmla="*/ 46 w 87"/>
                  <a:gd name="T35" fmla="*/ 48 h 88"/>
                  <a:gd name="T36" fmla="*/ 87 w 87"/>
                  <a:gd name="T37" fmla="*/ 56 h 88"/>
                  <a:gd name="T38" fmla="*/ 87 w 87"/>
                  <a:gd name="T39" fmla="*/ 50 h 88"/>
                  <a:gd name="T40" fmla="*/ 48 w 87"/>
                  <a:gd name="T41" fmla="*/ 44 h 88"/>
                  <a:gd name="T42" fmla="*/ 81 w 87"/>
                  <a:gd name="T43" fmla="*/ 23 h 88"/>
                  <a:gd name="T44" fmla="*/ 79 w 87"/>
                  <a:gd name="T45" fmla="*/ 17 h 88"/>
                  <a:gd name="T46" fmla="*/ 46 w 87"/>
                  <a:gd name="T47" fmla="*/ 42 h 88"/>
                  <a:gd name="T48" fmla="*/ 54 w 87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4" y="2"/>
                    </a:moveTo>
                    <a:lnTo>
                      <a:pt x="48" y="0"/>
                    </a:lnTo>
                    <a:lnTo>
                      <a:pt x="42" y="42"/>
                    </a:lnTo>
                    <a:lnTo>
                      <a:pt x="21" y="8"/>
                    </a:lnTo>
                    <a:lnTo>
                      <a:pt x="16" y="12"/>
                    </a:lnTo>
                    <a:lnTo>
                      <a:pt x="40" y="42"/>
                    </a:lnTo>
                    <a:lnTo>
                      <a:pt x="2" y="35"/>
                    </a:lnTo>
                    <a:lnTo>
                      <a:pt x="0" y="41"/>
                    </a:lnTo>
                    <a:lnTo>
                      <a:pt x="40" y="46"/>
                    </a:lnTo>
                    <a:lnTo>
                      <a:pt x="8" y="67"/>
                    </a:lnTo>
                    <a:lnTo>
                      <a:pt x="12" y="73"/>
                    </a:lnTo>
                    <a:lnTo>
                      <a:pt x="42" y="48"/>
                    </a:lnTo>
                    <a:lnTo>
                      <a:pt x="33" y="88"/>
                    </a:lnTo>
                    <a:lnTo>
                      <a:pt x="39" y="88"/>
                    </a:lnTo>
                    <a:lnTo>
                      <a:pt x="44" y="48"/>
                    </a:lnTo>
                    <a:lnTo>
                      <a:pt x="67" y="83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7" y="56"/>
                    </a:lnTo>
                    <a:lnTo>
                      <a:pt x="87" y="50"/>
                    </a:lnTo>
                    <a:lnTo>
                      <a:pt x="48" y="44"/>
                    </a:lnTo>
                    <a:lnTo>
                      <a:pt x="81" y="23"/>
                    </a:lnTo>
                    <a:lnTo>
                      <a:pt x="79" y="17"/>
                    </a:lnTo>
                    <a:lnTo>
                      <a:pt x="46" y="42"/>
                    </a:lnTo>
                    <a:lnTo>
                      <a:pt x="54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2" name="Freeform 243"/>
              <p:cNvSpPr>
                <a:spLocks/>
              </p:cNvSpPr>
              <p:nvPr/>
            </p:nvSpPr>
            <p:spPr bwMode="auto">
              <a:xfrm>
                <a:off x="1460" y="3250"/>
                <a:ext cx="89" cy="88"/>
              </a:xfrm>
              <a:custGeom>
                <a:avLst/>
                <a:gdLst>
                  <a:gd name="T0" fmla="*/ 54 w 89"/>
                  <a:gd name="T1" fmla="*/ 0 h 88"/>
                  <a:gd name="T2" fmla="*/ 48 w 89"/>
                  <a:gd name="T3" fmla="*/ 0 h 88"/>
                  <a:gd name="T4" fmla="*/ 42 w 89"/>
                  <a:gd name="T5" fmla="*/ 40 h 88"/>
                  <a:gd name="T6" fmla="*/ 21 w 89"/>
                  <a:gd name="T7" fmla="*/ 6 h 88"/>
                  <a:gd name="T8" fmla="*/ 16 w 89"/>
                  <a:gd name="T9" fmla="*/ 9 h 88"/>
                  <a:gd name="T10" fmla="*/ 41 w 89"/>
                  <a:gd name="T11" fmla="*/ 42 h 88"/>
                  <a:gd name="T12" fmla="*/ 2 w 89"/>
                  <a:gd name="T13" fmla="*/ 32 h 88"/>
                  <a:gd name="T14" fmla="*/ 0 w 89"/>
                  <a:gd name="T15" fmla="*/ 38 h 88"/>
                  <a:gd name="T16" fmla="*/ 41 w 89"/>
                  <a:gd name="T17" fmla="*/ 44 h 88"/>
                  <a:gd name="T18" fmla="*/ 8 w 89"/>
                  <a:gd name="T19" fmla="*/ 67 h 88"/>
                  <a:gd name="T20" fmla="*/ 12 w 89"/>
                  <a:gd name="T21" fmla="*/ 71 h 88"/>
                  <a:gd name="T22" fmla="*/ 42 w 89"/>
                  <a:gd name="T23" fmla="*/ 48 h 88"/>
                  <a:gd name="T24" fmla="*/ 35 w 89"/>
                  <a:gd name="T25" fmla="*/ 86 h 88"/>
                  <a:gd name="T26" fmla="*/ 39 w 89"/>
                  <a:gd name="T27" fmla="*/ 88 h 88"/>
                  <a:gd name="T28" fmla="*/ 44 w 89"/>
                  <a:gd name="T29" fmla="*/ 48 h 88"/>
                  <a:gd name="T30" fmla="*/ 67 w 89"/>
                  <a:gd name="T31" fmla="*/ 80 h 88"/>
                  <a:gd name="T32" fmla="*/ 71 w 89"/>
                  <a:gd name="T33" fmla="*/ 78 h 88"/>
                  <a:gd name="T34" fmla="*/ 46 w 89"/>
                  <a:gd name="T35" fmla="*/ 46 h 88"/>
                  <a:gd name="T36" fmla="*/ 87 w 89"/>
                  <a:gd name="T37" fmla="*/ 54 h 88"/>
                  <a:gd name="T38" fmla="*/ 89 w 89"/>
                  <a:gd name="T39" fmla="*/ 48 h 88"/>
                  <a:gd name="T40" fmla="*/ 48 w 89"/>
                  <a:gd name="T41" fmla="*/ 42 h 88"/>
                  <a:gd name="T42" fmla="*/ 81 w 89"/>
                  <a:gd name="T43" fmla="*/ 21 h 88"/>
                  <a:gd name="T44" fmla="*/ 79 w 89"/>
                  <a:gd name="T45" fmla="*/ 17 h 88"/>
                  <a:gd name="T46" fmla="*/ 46 w 89"/>
                  <a:gd name="T47" fmla="*/ 40 h 88"/>
                  <a:gd name="T48" fmla="*/ 54 w 89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9" h="88">
                    <a:moveTo>
                      <a:pt x="54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6"/>
                    </a:lnTo>
                    <a:lnTo>
                      <a:pt x="16" y="9"/>
                    </a:lnTo>
                    <a:lnTo>
                      <a:pt x="41" y="42"/>
                    </a:lnTo>
                    <a:lnTo>
                      <a:pt x="2" y="32"/>
                    </a:lnTo>
                    <a:lnTo>
                      <a:pt x="0" y="38"/>
                    </a:lnTo>
                    <a:lnTo>
                      <a:pt x="41" y="44"/>
                    </a:lnTo>
                    <a:lnTo>
                      <a:pt x="8" y="67"/>
                    </a:lnTo>
                    <a:lnTo>
                      <a:pt x="12" y="71"/>
                    </a:lnTo>
                    <a:lnTo>
                      <a:pt x="42" y="48"/>
                    </a:lnTo>
                    <a:lnTo>
                      <a:pt x="35" y="86"/>
                    </a:lnTo>
                    <a:lnTo>
                      <a:pt x="39" y="88"/>
                    </a:lnTo>
                    <a:lnTo>
                      <a:pt x="44" y="48"/>
                    </a:lnTo>
                    <a:lnTo>
                      <a:pt x="67" y="80"/>
                    </a:lnTo>
                    <a:lnTo>
                      <a:pt x="71" y="78"/>
                    </a:lnTo>
                    <a:lnTo>
                      <a:pt x="46" y="46"/>
                    </a:lnTo>
                    <a:lnTo>
                      <a:pt x="87" y="54"/>
                    </a:lnTo>
                    <a:lnTo>
                      <a:pt x="89" y="48"/>
                    </a:lnTo>
                    <a:lnTo>
                      <a:pt x="48" y="42"/>
                    </a:lnTo>
                    <a:lnTo>
                      <a:pt x="81" y="21"/>
                    </a:lnTo>
                    <a:lnTo>
                      <a:pt x="79" y="17"/>
                    </a:lnTo>
                    <a:lnTo>
                      <a:pt x="46" y="4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3" name="Freeform 244"/>
              <p:cNvSpPr>
                <a:spLocks/>
              </p:cNvSpPr>
              <p:nvPr/>
            </p:nvSpPr>
            <p:spPr bwMode="auto">
              <a:xfrm>
                <a:off x="1460" y="3250"/>
                <a:ext cx="89" cy="88"/>
              </a:xfrm>
              <a:custGeom>
                <a:avLst/>
                <a:gdLst>
                  <a:gd name="T0" fmla="*/ 54 w 89"/>
                  <a:gd name="T1" fmla="*/ 0 h 88"/>
                  <a:gd name="T2" fmla="*/ 48 w 89"/>
                  <a:gd name="T3" fmla="*/ 0 h 88"/>
                  <a:gd name="T4" fmla="*/ 42 w 89"/>
                  <a:gd name="T5" fmla="*/ 40 h 88"/>
                  <a:gd name="T6" fmla="*/ 21 w 89"/>
                  <a:gd name="T7" fmla="*/ 6 h 88"/>
                  <a:gd name="T8" fmla="*/ 16 w 89"/>
                  <a:gd name="T9" fmla="*/ 9 h 88"/>
                  <a:gd name="T10" fmla="*/ 41 w 89"/>
                  <a:gd name="T11" fmla="*/ 42 h 88"/>
                  <a:gd name="T12" fmla="*/ 2 w 89"/>
                  <a:gd name="T13" fmla="*/ 32 h 88"/>
                  <a:gd name="T14" fmla="*/ 0 w 89"/>
                  <a:gd name="T15" fmla="*/ 38 h 88"/>
                  <a:gd name="T16" fmla="*/ 41 w 89"/>
                  <a:gd name="T17" fmla="*/ 44 h 88"/>
                  <a:gd name="T18" fmla="*/ 8 w 89"/>
                  <a:gd name="T19" fmla="*/ 67 h 88"/>
                  <a:gd name="T20" fmla="*/ 12 w 89"/>
                  <a:gd name="T21" fmla="*/ 71 h 88"/>
                  <a:gd name="T22" fmla="*/ 42 w 89"/>
                  <a:gd name="T23" fmla="*/ 48 h 88"/>
                  <a:gd name="T24" fmla="*/ 35 w 89"/>
                  <a:gd name="T25" fmla="*/ 86 h 88"/>
                  <a:gd name="T26" fmla="*/ 39 w 89"/>
                  <a:gd name="T27" fmla="*/ 88 h 88"/>
                  <a:gd name="T28" fmla="*/ 44 w 89"/>
                  <a:gd name="T29" fmla="*/ 48 h 88"/>
                  <a:gd name="T30" fmla="*/ 67 w 89"/>
                  <a:gd name="T31" fmla="*/ 80 h 88"/>
                  <a:gd name="T32" fmla="*/ 71 w 89"/>
                  <a:gd name="T33" fmla="*/ 78 h 88"/>
                  <a:gd name="T34" fmla="*/ 46 w 89"/>
                  <a:gd name="T35" fmla="*/ 46 h 88"/>
                  <a:gd name="T36" fmla="*/ 87 w 89"/>
                  <a:gd name="T37" fmla="*/ 54 h 88"/>
                  <a:gd name="T38" fmla="*/ 89 w 89"/>
                  <a:gd name="T39" fmla="*/ 48 h 88"/>
                  <a:gd name="T40" fmla="*/ 48 w 89"/>
                  <a:gd name="T41" fmla="*/ 42 h 88"/>
                  <a:gd name="T42" fmla="*/ 81 w 89"/>
                  <a:gd name="T43" fmla="*/ 21 h 88"/>
                  <a:gd name="T44" fmla="*/ 79 w 89"/>
                  <a:gd name="T45" fmla="*/ 17 h 88"/>
                  <a:gd name="T46" fmla="*/ 46 w 89"/>
                  <a:gd name="T47" fmla="*/ 40 h 88"/>
                  <a:gd name="T48" fmla="*/ 54 w 89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9" h="88">
                    <a:moveTo>
                      <a:pt x="54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6"/>
                    </a:lnTo>
                    <a:lnTo>
                      <a:pt x="16" y="9"/>
                    </a:lnTo>
                    <a:lnTo>
                      <a:pt x="41" y="42"/>
                    </a:lnTo>
                    <a:lnTo>
                      <a:pt x="2" y="32"/>
                    </a:lnTo>
                    <a:lnTo>
                      <a:pt x="0" y="38"/>
                    </a:lnTo>
                    <a:lnTo>
                      <a:pt x="41" y="44"/>
                    </a:lnTo>
                    <a:lnTo>
                      <a:pt x="8" y="67"/>
                    </a:lnTo>
                    <a:lnTo>
                      <a:pt x="12" y="71"/>
                    </a:lnTo>
                    <a:lnTo>
                      <a:pt x="42" y="48"/>
                    </a:lnTo>
                    <a:lnTo>
                      <a:pt x="35" y="86"/>
                    </a:lnTo>
                    <a:lnTo>
                      <a:pt x="39" y="88"/>
                    </a:lnTo>
                    <a:lnTo>
                      <a:pt x="44" y="48"/>
                    </a:lnTo>
                    <a:lnTo>
                      <a:pt x="67" y="80"/>
                    </a:lnTo>
                    <a:lnTo>
                      <a:pt x="71" y="78"/>
                    </a:lnTo>
                    <a:lnTo>
                      <a:pt x="46" y="46"/>
                    </a:lnTo>
                    <a:lnTo>
                      <a:pt x="87" y="54"/>
                    </a:lnTo>
                    <a:lnTo>
                      <a:pt x="89" y="48"/>
                    </a:lnTo>
                    <a:lnTo>
                      <a:pt x="48" y="42"/>
                    </a:lnTo>
                    <a:lnTo>
                      <a:pt x="81" y="21"/>
                    </a:lnTo>
                    <a:lnTo>
                      <a:pt x="79" y="17"/>
                    </a:lnTo>
                    <a:lnTo>
                      <a:pt x="46" y="40"/>
                    </a:lnTo>
                    <a:lnTo>
                      <a:pt x="54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4" name="Freeform 245"/>
              <p:cNvSpPr>
                <a:spLocks/>
              </p:cNvSpPr>
              <p:nvPr/>
            </p:nvSpPr>
            <p:spPr bwMode="auto">
              <a:xfrm>
                <a:off x="1349" y="3325"/>
                <a:ext cx="86" cy="88"/>
              </a:xfrm>
              <a:custGeom>
                <a:avLst/>
                <a:gdLst>
                  <a:gd name="T0" fmla="*/ 52 w 86"/>
                  <a:gd name="T1" fmla="*/ 2 h 88"/>
                  <a:gd name="T2" fmla="*/ 46 w 86"/>
                  <a:gd name="T3" fmla="*/ 0 h 88"/>
                  <a:gd name="T4" fmla="*/ 42 w 86"/>
                  <a:gd name="T5" fmla="*/ 40 h 88"/>
                  <a:gd name="T6" fmla="*/ 19 w 86"/>
                  <a:gd name="T7" fmla="*/ 5 h 88"/>
                  <a:gd name="T8" fmla="*/ 15 w 86"/>
                  <a:gd name="T9" fmla="*/ 9 h 88"/>
                  <a:gd name="T10" fmla="*/ 40 w 86"/>
                  <a:gd name="T11" fmla="*/ 42 h 88"/>
                  <a:gd name="T12" fmla="*/ 0 w 86"/>
                  <a:gd name="T13" fmla="*/ 34 h 88"/>
                  <a:gd name="T14" fmla="*/ 0 w 86"/>
                  <a:gd name="T15" fmla="*/ 38 h 88"/>
                  <a:gd name="T16" fmla="*/ 38 w 86"/>
                  <a:gd name="T17" fmla="*/ 46 h 88"/>
                  <a:gd name="T18" fmla="*/ 6 w 86"/>
                  <a:gd name="T19" fmla="*/ 67 h 88"/>
                  <a:gd name="T20" fmla="*/ 10 w 86"/>
                  <a:gd name="T21" fmla="*/ 73 h 88"/>
                  <a:gd name="T22" fmla="*/ 40 w 86"/>
                  <a:gd name="T23" fmla="*/ 48 h 88"/>
                  <a:gd name="T24" fmla="*/ 33 w 86"/>
                  <a:gd name="T25" fmla="*/ 88 h 88"/>
                  <a:gd name="T26" fmla="*/ 38 w 86"/>
                  <a:gd name="T27" fmla="*/ 88 h 88"/>
                  <a:gd name="T28" fmla="*/ 42 w 86"/>
                  <a:gd name="T29" fmla="*/ 48 h 88"/>
                  <a:gd name="T30" fmla="*/ 65 w 86"/>
                  <a:gd name="T31" fmla="*/ 82 h 88"/>
                  <a:gd name="T32" fmla="*/ 69 w 86"/>
                  <a:gd name="T33" fmla="*/ 78 h 88"/>
                  <a:gd name="T34" fmla="*/ 46 w 86"/>
                  <a:gd name="T35" fmla="*/ 46 h 88"/>
                  <a:gd name="T36" fmla="*/ 84 w 86"/>
                  <a:gd name="T37" fmla="*/ 53 h 88"/>
                  <a:gd name="T38" fmla="*/ 86 w 86"/>
                  <a:gd name="T39" fmla="*/ 48 h 88"/>
                  <a:gd name="T40" fmla="*/ 46 w 86"/>
                  <a:gd name="T41" fmla="*/ 44 h 88"/>
                  <a:gd name="T42" fmla="*/ 81 w 86"/>
                  <a:gd name="T43" fmla="*/ 21 h 88"/>
                  <a:gd name="T44" fmla="*/ 77 w 86"/>
                  <a:gd name="T45" fmla="*/ 17 h 88"/>
                  <a:gd name="T46" fmla="*/ 44 w 86"/>
                  <a:gd name="T47" fmla="*/ 40 h 88"/>
                  <a:gd name="T48" fmla="*/ 52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2" y="2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5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0" y="34"/>
                    </a:lnTo>
                    <a:lnTo>
                      <a:pt x="0" y="38"/>
                    </a:lnTo>
                    <a:lnTo>
                      <a:pt x="38" y="46"/>
                    </a:lnTo>
                    <a:lnTo>
                      <a:pt x="6" y="67"/>
                    </a:lnTo>
                    <a:lnTo>
                      <a:pt x="10" y="73"/>
                    </a:lnTo>
                    <a:lnTo>
                      <a:pt x="40" y="48"/>
                    </a:lnTo>
                    <a:lnTo>
                      <a:pt x="33" y="88"/>
                    </a:lnTo>
                    <a:lnTo>
                      <a:pt x="38" y="88"/>
                    </a:lnTo>
                    <a:lnTo>
                      <a:pt x="42" y="48"/>
                    </a:lnTo>
                    <a:lnTo>
                      <a:pt x="65" y="82"/>
                    </a:lnTo>
                    <a:lnTo>
                      <a:pt x="69" y="78"/>
                    </a:lnTo>
                    <a:lnTo>
                      <a:pt x="46" y="46"/>
                    </a:lnTo>
                    <a:lnTo>
                      <a:pt x="84" y="53"/>
                    </a:lnTo>
                    <a:lnTo>
                      <a:pt x="86" y="48"/>
                    </a:lnTo>
                    <a:lnTo>
                      <a:pt x="46" y="44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2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5" name="Freeform 246"/>
              <p:cNvSpPr>
                <a:spLocks/>
              </p:cNvSpPr>
              <p:nvPr/>
            </p:nvSpPr>
            <p:spPr bwMode="auto">
              <a:xfrm>
                <a:off x="1349" y="3325"/>
                <a:ext cx="86" cy="88"/>
              </a:xfrm>
              <a:custGeom>
                <a:avLst/>
                <a:gdLst>
                  <a:gd name="T0" fmla="*/ 52 w 86"/>
                  <a:gd name="T1" fmla="*/ 2 h 88"/>
                  <a:gd name="T2" fmla="*/ 46 w 86"/>
                  <a:gd name="T3" fmla="*/ 0 h 88"/>
                  <a:gd name="T4" fmla="*/ 42 w 86"/>
                  <a:gd name="T5" fmla="*/ 40 h 88"/>
                  <a:gd name="T6" fmla="*/ 19 w 86"/>
                  <a:gd name="T7" fmla="*/ 5 h 88"/>
                  <a:gd name="T8" fmla="*/ 15 w 86"/>
                  <a:gd name="T9" fmla="*/ 9 h 88"/>
                  <a:gd name="T10" fmla="*/ 40 w 86"/>
                  <a:gd name="T11" fmla="*/ 42 h 88"/>
                  <a:gd name="T12" fmla="*/ 0 w 86"/>
                  <a:gd name="T13" fmla="*/ 34 h 88"/>
                  <a:gd name="T14" fmla="*/ 0 w 86"/>
                  <a:gd name="T15" fmla="*/ 38 h 88"/>
                  <a:gd name="T16" fmla="*/ 38 w 86"/>
                  <a:gd name="T17" fmla="*/ 46 h 88"/>
                  <a:gd name="T18" fmla="*/ 6 w 86"/>
                  <a:gd name="T19" fmla="*/ 67 h 88"/>
                  <a:gd name="T20" fmla="*/ 10 w 86"/>
                  <a:gd name="T21" fmla="*/ 73 h 88"/>
                  <a:gd name="T22" fmla="*/ 40 w 86"/>
                  <a:gd name="T23" fmla="*/ 48 h 88"/>
                  <a:gd name="T24" fmla="*/ 33 w 86"/>
                  <a:gd name="T25" fmla="*/ 88 h 88"/>
                  <a:gd name="T26" fmla="*/ 38 w 86"/>
                  <a:gd name="T27" fmla="*/ 88 h 88"/>
                  <a:gd name="T28" fmla="*/ 42 w 86"/>
                  <a:gd name="T29" fmla="*/ 48 h 88"/>
                  <a:gd name="T30" fmla="*/ 65 w 86"/>
                  <a:gd name="T31" fmla="*/ 82 h 88"/>
                  <a:gd name="T32" fmla="*/ 69 w 86"/>
                  <a:gd name="T33" fmla="*/ 78 h 88"/>
                  <a:gd name="T34" fmla="*/ 46 w 86"/>
                  <a:gd name="T35" fmla="*/ 46 h 88"/>
                  <a:gd name="T36" fmla="*/ 84 w 86"/>
                  <a:gd name="T37" fmla="*/ 53 h 88"/>
                  <a:gd name="T38" fmla="*/ 86 w 86"/>
                  <a:gd name="T39" fmla="*/ 48 h 88"/>
                  <a:gd name="T40" fmla="*/ 46 w 86"/>
                  <a:gd name="T41" fmla="*/ 44 h 88"/>
                  <a:gd name="T42" fmla="*/ 81 w 86"/>
                  <a:gd name="T43" fmla="*/ 21 h 88"/>
                  <a:gd name="T44" fmla="*/ 77 w 86"/>
                  <a:gd name="T45" fmla="*/ 17 h 88"/>
                  <a:gd name="T46" fmla="*/ 44 w 86"/>
                  <a:gd name="T47" fmla="*/ 40 h 88"/>
                  <a:gd name="T48" fmla="*/ 52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2" y="2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5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0" y="34"/>
                    </a:lnTo>
                    <a:lnTo>
                      <a:pt x="0" y="38"/>
                    </a:lnTo>
                    <a:lnTo>
                      <a:pt x="38" y="46"/>
                    </a:lnTo>
                    <a:lnTo>
                      <a:pt x="6" y="67"/>
                    </a:lnTo>
                    <a:lnTo>
                      <a:pt x="10" y="73"/>
                    </a:lnTo>
                    <a:lnTo>
                      <a:pt x="40" y="48"/>
                    </a:lnTo>
                    <a:lnTo>
                      <a:pt x="33" y="88"/>
                    </a:lnTo>
                    <a:lnTo>
                      <a:pt x="38" y="88"/>
                    </a:lnTo>
                    <a:lnTo>
                      <a:pt x="42" y="48"/>
                    </a:lnTo>
                    <a:lnTo>
                      <a:pt x="65" y="82"/>
                    </a:lnTo>
                    <a:lnTo>
                      <a:pt x="69" y="78"/>
                    </a:lnTo>
                    <a:lnTo>
                      <a:pt x="46" y="46"/>
                    </a:lnTo>
                    <a:lnTo>
                      <a:pt x="84" y="53"/>
                    </a:lnTo>
                    <a:lnTo>
                      <a:pt x="86" y="48"/>
                    </a:lnTo>
                    <a:lnTo>
                      <a:pt x="46" y="44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2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6" name="Freeform 247"/>
              <p:cNvSpPr>
                <a:spLocks/>
              </p:cNvSpPr>
              <p:nvPr/>
            </p:nvSpPr>
            <p:spPr bwMode="auto">
              <a:xfrm>
                <a:off x="2381" y="3252"/>
                <a:ext cx="87" cy="88"/>
              </a:xfrm>
              <a:custGeom>
                <a:avLst/>
                <a:gdLst>
                  <a:gd name="T0" fmla="*/ 52 w 87"/>
                  <a:gd name="T1" fmla="*/ 0 h 88"/>
                  <a:gd name="T2" fmla="*/ 46 w 87"/>
                  <a:gd name="T3" fmla="*/ 0 h 88"/>
                  <a:gd name="T4" fmla="*/ 43 w 87"/>
                  <a:gd name="T5" fmla="*/ 40 h 88"/>
                  <a:gd name="T6" fmla="*/ 20 w 87"/>
                  <a:gd name="T7" fmla="*/ 5 h 88"/>
                  <a:gd name="T8" fmla="*/ 16 w 87"/>
                  <a:gd name="T9" fmla="*/ 9 h 88"/>
                  <a:gd name="T10" fmla="*/ 41 w 87"/>
                  <a:gd name="T11" fmla="*/ 40 h 88"/>
                  <a:gd name="T12" fmla="*/ 0 w 87"/>
                  <a:gd name="T13" fmla="*/ 32 h 88"/>
                  <a:gd name="T14" fmla="*/ 0 w 87"/>
                  <a:gd name="T15" fmla="*/ 38 h 88"/>
                  <a:gd name="T16" fmla="*/ 39 w 87"/>
                  <a:gd name="T17" fmla="*/ 44 h 88"/>
                  <a:gd name="T18" fmla="*/ 6 w 87"/>
                  <a:gd name="T19" fmla="*/ 67 h 88"/>
                  <a:gd name="T20" fmla="*/ 10 w 87"/>
                  <a:gd name="T21" fmla="*/ 71 h 88"/>
                  <a:gd name="T22" fmla="*/ 41 w 87"/>
                  <a:gd name="T23" fmla="*/ 46 h 88"/>
                  <a:gd name="T24" fmla="*/ 33 w 87"/>
                  <a:gd name="T25" fmla="*/ 86 h 88"/>
                  <a:gd name="T26" fmla="*/ 39 w 87"/>
                  <a:gd name="T27" fmla="*/ 88 h 88"/>
                  <a:gd name="T28" fmla="*/ 43 w 87"/>
                  <a:gd name="T29" fmla="*/ 48 h 88"/>
                  <a:gd name="T30" fmla="*/ 66 w 87"/>
                  <a:gd name="T31" fmla="*/ 80 h 88"/>
                  <a:gd name="T32" fmla="*/ 69 w 87"/>
                  <a:gd name="T33" fmla="*/ 78 h 88"/>
                  <a:gd name="T34" fmla="*/ 46 w 87"/>
                  <a:gd name="T35" fmla="*/ 46 h 88"/>
                  <a:gd name="T36" fmla="*/ 85 w 87"/>
                  <a:gd name="T37" fmla="*/ 53 h 88"/>
                  <a:gd name="T38" fmla="*/ 87 w 87"/>
                  <a:gd name="T39" fmla="*/ 48 h 88"/>
                  <a:gd name="T40" fmla="*/ 46 w 87"/>
                  <a:gd name="T41" fmla="*/ 42 h 88"/>
                  <a:gd name="T42" fmla="*/ 81 w 87"/>
                  <a:gd name="T43" fmla="*/ 21 h 88"/>
                  <a:gd name="T44" fmla="*/ 77 w 87"/>
                  <a:gd name="T45" fmla="*/ 17 h 88"/>
                  <a:gd name="T46" fmla="*/ 45 w 87"/>
                  <a:gd name="T47" fmla="*/ 40 h 88"/>
                  <a:gd name="T48" fmla="*/ 52 w 87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2" y="0"/>
                    </a:moveTo>
                    <a:lnTo>
                      <a:pt x="46" y="0"/>
                    </a:lnTo>
                    <a:lnTo>
                      <a:pt x="43" y="40"/>
                    </a:lnTo>
                    <a:lnTo>
                      <a:pt x="20" y="5"/>
                    </a:lnTo>
                    <a:lnTo>
                      <a:pt x="16" y="9"/>
                    </a:lnTo>
                    <a:lnTo>
                      <a:pt x="41" y="40"/>
                    </a:lnTo>
                    <a:lnTo>
                      <a:pt x="0" y="32"/>
                    </a:lnTo>
                    <a:lnTo>
                      <a:pt x="0" y="38"/>
                    </a:lnTo>
                    <a:lnTo>
                      <a:pt x="39" y="44"/>
                    </a:lnTo>
                    <a:lnTo>
                      <a:pt x="6" y="67"/>
                    </a:lnTo>
                    <a:lnTo>
                      <a:pt x="10" y="71"/>
                    </a:lnTo>
                    <a:lnTo>
                      <a:pt x="41" y="46"/>
                    </a:lnTo>
                    <a:lnTo>
                      <a:pt x="33" y="86"/>
                    </a:lnTo>
                    <a:lnTo>
                      <a:pt x="39" y="88"/>
                    </a:lnTo>
                    <a:lnTo>
                      <a:pt x="43" y="48"/>
                    </a:lnTo>
                    <a:lnTo>
                      <a:pt x="66" y="80"/>
                    </a:lnTo>
                    <a:lnTo>
                      <a:pt x="69" y="78"/>
                    </a:lnTo>
                    <a:lnTo>
                      <a:pt x="46" y="46"/>
                    </a:lnTo>
                    <a:lnTo>
                      <a:pt x="85" y="53"/>
                    </a:lnTo>
                    <a:lnTo>
                      <a:pt x="87" y="48"/>
                    </a:lnTo>
                    <a:lnTo>
                      <a:pt x="46" y="42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5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7" name="Freeform 248"/>
              <p:cNvSpPr>
                <a:spLocks/>
              </p:cNvSpPr>
              <p:nvPr/>
            </p:nvSpPr>
            <p:spPr bwMode="auto">
              <a:xfrm>
                <a:off x="2381" y="3252"/>
                <a:ext cx="87" cy="88"/>
              </a:xfrm>
              <a:custGeom>
                <a:avLst/>
                <a:gdLst>
                  <a:gd name="T0" fmla="*/ 52 w 87"/>
                  <a:gd name="T1" fmla="*/ 0 h 88"/>
                  <a:gd name="T2" fmla="*/ 46 w 87"/>
                  <a:gd name="T3" fmla="*/ 0 h 88"/>
                  <a:gd name="T4" fmla="*/ 43 w 87"/>
                  <a:gd name="T5" fmla="*/ 40 h 88"/>
                  <a:gd name="T6" fmla="*/ 20 w 87"/>
                  <a:gd name="T7" fmla="*/ 5 h 88"/>
                  <a:gd name="T8" fmla="*/ 16 w 87"/>
                  <a:gd name="T9" fmla="*/ 9 h 88"/>
                  <a:gd name="T10" fmla="*/ 41 w 87"/>
                  <a:gd name="T11" fmla="*/ 40 h 88"/>
                  <a:gd name="T12" fmla="*/ 0 w 87"/>
                  <a:gd name="T13" fmla="*/ 32 h 88"/>
                  <a:gd name="T14" fmla="*/ 0 w 87"/>
                  <a:gd name="T15" fmla="*/ 38 h 88"/>
                  <a:gd name="T16" fmla="*/ 39 w 87"/>
                  <a:gd name="T17" fmla="*/ 44 h 88"/>
                  <a:gd name="T18" fmla="*/ 6 w 87"/>
                  <a:gd name="T19" fmla="*/ 67 h 88"/>
                  <a:gd name="T20" fmla="*/ 10 w 87"/>
                  <a:gd name="T21" fmla="*/ 71 h 88"/>
                  <a:gd name="T22" fmla="*/ 41 w 87"/>
                  <a:gd name="T23" fmla="*/ 46 h 88"/>
                  <a:gd name="T24" fmla="*/ 33 w 87"/>
                  <a:gd name="T25" fmla="*/ 86 h 88"/>
                  <a:gd name="T26" fmla="*/ 39 w 87"/>
                  <a:gd name="T27" fmla="*/ 88 h 88"/>
                  <a:gd name="T28" fmla="*/ 43 w 87"/>
                  <a:gd name="T29" fmla="*/ 48 h 88"/>
                  <a:gd name="T30" fmla="*/ 66 w 87"/>
                  <a:gd name="T31" fmla="*/ 80 h 88"/>
                  <a:gd name="T32" fmla="*/ 69 w 87"/>
                  <a:gd name="T33" fmla="*/ 78 h 88"/>
                  <a:gd name="T34" fmla="*/ 46 w 87"/>
                  <a:gd name="T35" fmla="*/ 46 h 88"/>
                  <a:gd name="T36" fmla="*/ 85 w 87"/>
                  <a:gd name="T37" fmla="*/ 53 h 88"/>
                  <a:gd name="T38" fmla="*/ 87 w 87"/>
                  <a:gd name="T39" fmla="*/ 48 h 88"/>
                  <a:gd name="T40" fmla="*/ 46 w 87"/>
                  <a:gd name="T41" fmla="*/ 42 h 88"/>
                  <a:gd name="T42" fmla="*/ 81 w 87"/>
                  <a:gd name="T43" fmla="*/ 21 h 88"/>
                  <a:gd name="T44" fmla="*/ 77 w 87"/>
                  <a:gd name="T45" fmla="*/ 17 h 88"/>
                  <a:gd name="T46" fmla="*/ 45 w 87"/>
                  <a:gd name="T47" fmla="*/ 40 h 88"/>
                  <a:gd name="T48" fmla="*/ 52 w 87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2" y="0"/>
                    </a:moveTo>
                    <a:lnTo>
                      <a:pt x="46" y="0"/>
                    </a:lnTo>
                    <a:lnTo>
                      <a:pt x="43" y="40"/>
                    </a:lnTo>
                    <a:lnTo>
                      <a:pt x="20" y="5"/>
                    </a:lnTo>
                    <a:lnTo>
                      <a:pt x="16" y="9"/>
                    </a:lnTo>
                    <a:lnTo>
                      <a:pt x="41" y="40"/>
                    </a:lnTo>
                    <a:lnTo>
                      <a:pt x="0" y="32"/>
                    </a:lnTo>
                    <a:lnTo>
                      <a:pt x="0" y="38"/>
                    </a:lnTo>
                    <a:lnTo>
                      <a:pt x="39" y="44"/>
                    </a:lnTo>
                    <a:lnTo>
                      <a:pt x="6" y="67"/>
                    </a:lnTo>
                    <a:lnTo>
                      <a:pt x="10" y="71"/>
                    </a:lnTo>
                    <a:lnTo>
                      <a:pt x="41" y="46"/>
                    </a:lnTo>
                    <a:lnTo>
                      <a:pt x="33" y="86"/>
                    </a:lnTo>
                    <a:lnTo>
                      <a:pt x="39" y="88"/>
                    </a:lnTo>
                    <a:lnTo>
                      <a:pt x="43" y="48"/>
                    </a:lnTo>
                    <a:lnTo>
                      <a:pt x="66" y="80"/>
                    </a:lnTo>
                    <a:lnTo>
                      <a:pt x="69" y="78"/>
                    </a:lnTo>
                    <a:lnTo>
                      <a:pt x="46" y="46"/>
                    </a:lnTo>
                    <a:lnTo>
                      <a:pt x="85" y="53"/>
                    </a:lnTo>
                    <a:lnTo>
                      <a:pt x="87" y="48"/>
                    </a:lnTo>
                    <a:lnTo>
                      <a:pt x="46" y="42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5" y="40"/>
                    </a:lnTo>
                    <a:lnTo>
                      <a:pt x="52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8" name="Freeform 249"/>
              <p:cNvSpPr>
                <a:spLocks/>
              </p:cNvSpPr>
              <p:nvPr/>
            </p:nvSpPr>
            <p:spPr bwMode="auto">
              <a:xfrm>
                <a:off x="2435" y="3177"/>
                <a:ext cx="86" cy="88"/>
              </a:xfrm>
              <a:custGeom>
                <a:avLst/>
                <a:gdLst>
                  <a:gd name="T0" fmla="*/ 54 w 86"/>
                  <a:gd name="T1" fmla="*/ 2 h 88"/>
                  <a:gd name="T2" fmla="*/ 48 w 86"/>
                  <a:gd name="T3" fmla="*/ 0 h 88"/>
                  <a:gd name="T4" fmla="*/ 42 w 86"/>
                  <a:gd name="T5" fmla="*/ 40 h 88"/>
                  <a:gd name="T6" fmla="*/ 21 w 86"/>
                  <a:gd name="T7" fmla="*/ 8 h 88"/>
                  <a:gd name="T8" fmla="*/ 15 w 86"/>
                  <a:gd name="T9" fmla="*/ 9 h 88"/>
                  <a:gd name="T10" fmla="*/ 40 w 86"/>
                  <a:gd name="T11" fmla="*/ 42 h 88"/>
                  <a:gd name="T12" fmla="*/ 2 w 86"/>
                  <a:gd name="T13" fmla="*/ 34 h 88"/>
                  <a:gd name="T14" fmla="*/ 0 w 86"/>
                  <a:gd name="T15" fmla="*/ 40 h 88"/>
                  <a:gd name="T16" fmla="*/ 40 w 86"/>
                  <a:gd name="T17" fmla="*/ 46 h 88"/>
                  <a:gd name="T18" fmla="*/ 6 w 86"/>
                  <a:gd name="T19" fmla="*/ 67 h 88"/>
                  <a:gd name="T20" fmla="*/ 10 w 86"/>
                  <a:gd name="T21" fmla="*/ 73 h 88"/>
                  <a:gd name="T22" fmla="*/ 42 w 86"/>
                  <a:gd name="T23" fmla="*/ 48 h 88"/>
                  <a:gd name="T24" fmla="*/ 33 w 86"/>
                  <a:gd name="T25" fmla="*/ 88 h 88"/>
                  <a:gd name="T26" fmla="*/ 39 w 86"/>
                  <a:gd name="T27" fmla="*/ 88 h 88"/>
                  <a:gd name="T28" fmla="*/ 44 w 86"/>
                  <a:gd name="T29" fmla="*/ 48 h 88"/>
                  <a:gd name="T30" fmla="*/ 67 w 86"/>
                  <a:gd name="T31" fmla="*/ 82 h 88"/>
                  <a:gd name="T32" fmla="*/ 71 w 86"/>
                  <a:gd name="T33" fmla="*/ 79 h 88"/>
                  <a:gd name="T34" fmla="*/ 46 w 86"/>
                  <a:gd name="T35" fmla="*/ 46 h 88"/>
                  <a:gd name="T36" fmla="*/ 86 w 86"/>
                  <a:gd name="T37" fmla="*/ 54 h 88"/>
                  <a:gd name="T38" fmla="*/ 86 w 86"/>
                  <a:gd name="T39" fmla="*/ 50 h 88"/>
                  <a:gd name="T40" fmla="*/ 46 w 86"/>
                  <a:gd name="T41" fmla="*/ 44 h 88"/>
                  <a:gd name="T42" fmla="*/ 81 w 86"/>
                  <a:gd name="T43" fmla="*/ 23 h 88"/>
                  <a:gd name="T44" fmla="*/ 77 w 86"/>
                  <a:gd name="T45" fmla="*/ 17 h 88"/>
                  <a:gd name="T46" fmla="*/ 46 w 86"/>
                  <a:gd name="T47" fmla="*/ 42 h 88"/>
                  <a:gd name="T48" fmla="*/ 54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4" y="2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8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2" y="34"/>
                    </a:lnTo>
                    <a:lnTo>
                      <a:pt x="0" y="40"/>
                    </a:lnTo>
                    <a:lnTo>
                      <a:pt x="40" y="46"/>
                    </a:lnTo>
                    <a:lnTo>
                      <a:pt x="6" y="67"/>
                    </a:lnTo>
                    <a:lnTo>
                      <a:pt x="10" y="73"/>
                    </a:lnTo>
                    <a:lnTo>
                      <a:pt x="42" y="48"/>
                    </a:lnTo>
                    <a:lnTo>
                      <a:pt x="33" y="88"/>
                    </a:lnTo>
                    <a:lnTo>
                      <a:pt x="39" y="88"/>
                    </a:lnTo>
                    <a:lnTo>
                      <a:pt x="44" y="48"/>
                    </a:lnTo>
                    <a:lnTo>
                      <a:pt x="67" y="82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7"/>
                    </a:lnTo>
                    <a:lnTo>
                      <a:pt x="46" y="42"/>
                    </a:lnTo>
                    <a:lnTo>
                      <a:pt x="5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9" name="Freeform 250"/>
              <p:cNvSpPr>
                <a:spLocks/>
              </p:cNvSpPr>
              <p:nvPr/>
            </p:nvSpPr>
            <p:spPr bwMode="auto">
              <a:xfrm>
                <a:off x="2435" y="3177"/>
                <a:ext cx="86" cy="88"/>
              </a:xfrm>
              <a:custGeom>
                <a:avLst/>
                <a:gdLst>
                  <a:gd name="T0" fmla="*/ 54 w 86"/>
                  <a:gd name="T1" fmla="*/ 2 h 88"/>
                  <a:gd name="T2" fmla="*/ 48 w 86"/>
                  <a:gd name="T3" fmla="*/ 0 h 88"/>
                  <a:gd name="T4" fmla="*/ 42 w 86"/>
                  <a:gd name="T5" fmla="*/ 40 h 88"/>
                  <a:gd name="T6" fmla="*/ 21 w 86"/>
                  <a:gd name="T7" fmla="*/ 8 h 88"/>
                  <a:gd name="T8" fmla="*/ 15 w 86"/>
                  <a:gd name="T9" fmla="*/ 9 h 88"/>
                  <a:gd name="T10" fmla="*/ 40 w 86"/>
                  <a:gd name="T11" fmla="*/ 42 h 88"/>
                  <a:gd name="T12" fmla="*/ 2 w 86"/>
                  <a:gd name="T13" fmla="*/ 34 h 88"/>
                  <a:gd name="T14" fmla="*/ 0 w 86"/>
                  <a:gd name="T15" fmla="*/ 40 h 88"/>
                  <a:gd name="T16" fmla="*/ 40 w 86"/>
                  <a:gd name="T17" fmla="*/ 46 h 88"/>
                  <a:gd name="T18" fmla="*/ 6 w 86"/>
                  <a:gd name="T19" fmla="*/ 67 h 88"/>
                  <a:gd name="T20" fmla="*/ 10 w 86"/>
                  <a:gd name="T21" fmla="*/ 73 h 88"/>
                  <a:gd name="T22" fmla="*/ 42 w 86"/>
                  <a:gd name="T23" fmla="*/ 48 h 88"/>
                  <a:gd name="T24" fmla="*/ 33 w 86"/>
                  <a:gd name="T25" fmla="*/ 88 h 88"/>
                  <a:gd name="T26" fmla="*/ 39 w 86"/>
                  <a:gd name="T27" fmla="*/ 88 h 88"/>
                  <a:gd name="T28" fmla="*/ 44 w 86"/>
                  <a:gd name="T29" fmla="*/ 48 h 88"/>
                  <a:gd name="T30" fmla="*/ 67 w 86"/>
                  <a:gd name="T31" fmla="*/ 82 h 88"/>
                  <a:gd name="T32" fmla="*/ 71 w 86"/>
                  <a:gd name="T33" fmla="*/ 79 h 88"/>
                  <a:gd name="T34" fmla="*/ 46 w 86"/>
                  <a:gd name="T35" fmla="*/ 46 h 88"/>
                  <a:gd name="T36" fmla="*/ 86 w 86"/>
                  <a:gd name="T37" fmla="*/ 54 h 88"/>
                  <a:gd name="T38" fmla="*/ 86 w 86"/>
                  <a:gd name="T39" fmla="*/ 50 h 88"/>
                  <a:gd name="T40" fmla="*/ 46 w 86"/>
                  <a:gd name="T41" fmla="*/ 44 h 88"/>
                  <a:gd name="T42" fmla="*/ 81 w 86"/>
                  <a:gd name="T43" fmla="*/ 23 h 88"/>
                  <a:gd name="T44" fmla="*/ 77 w 86"/>
                  <a:gd name="T45" fmla="*/ 17 h 88"/>
                  <a:gd name="T46" fmla="*/ 46 w 86"/>
                  <a:gd name="T47" fmla="*/ 42 h 88"/>
                  <a:gd name="T48" fmla="*/ 54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4" y="2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8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2" y="34"/>
                    </a:lnTo>
                    <a:lnTo>
                      <a:pt x="0" y="40"/>
                    </a:lnTo>
                    <a:lnTo>
                      <a:pt x="40" y="46"/>
                    </a:lnTo>
                    <a:lnTo>
                      <a:pt x="6" y="67"/>
                    </a:lnTo>
                    <a:lnTo>
                      <a:pt x="10" y="73"/>
                    </a:lnTo>
                    <a:lnTo>
                      <a:pt x="42" y="48"/>
                    </a:lnTo>
                    <a:lnTo>
                      <a:pt x="33" y="88"/>
                    </a:lnTo>
                    <a:lnTo>
                      <a:pt x="39" y="88"/>
                    </a:lnTo>
                    <a:lnTo>
                      <a:pt x="44" y="48"/>
                    </a:lnTo>
                    <a:lnTo>
                      <a:pt x="67" y="82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7"/>
                    </a:lnTo>
                    <a:lnTo>
                      <a:pt x="46" y="42"/>
                    </a:lnTo>
                    <a:lnTo>
                      <a:pt x="54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0" name="Freeform 251"/>
              <p:cNvSpPr>
                <a:spLocks/>
              </p:cNvSpPr>
              <p:nvPr/>
            </p:nvSpPr>
            <p:spPr bwMode="auto">
              <a:xfrm>
                <a:off x="1433" y="3305"/>
                <a:ext cx="87" cy="89"/>
              </a:xfrm>
              <a:custGeom>
                <a:avLst/>
                <a:gdLst>
                  <a:gd name="T0" fmla="*/ 54 w 87"/>
                  <a:gd name="T1" fmla="*/ 0 h 89"/>
                  <a:gd name="T2" fmla="*/ 48 w 87"/>
                  <a:gd name="T3" fmla="*/ 0 h 89"/>
                  <a:gd name="T4" fmla="*/ 43 w 87"/>
                  <a:gd name="T5" fmla="*/ 41 h 89"/>
                  <a:gd name="T6" fmla="*/ 20 w 87"/>
                  <a:gd name="T7" fmla="*/ 6 h 89"/>
                  <a:gd name="T8" fmla="*/ 16 w 87"/>
                  <a:gd name="T9" fmla="*/ 10 h 89"/>
                  <a:gd name="T10" fmla="*/ 41 w 87"/>
                  <a:gd name="T11" fmla="*/ 41 h 89"/>
                  <a:gd name="T12" fmla="*/ 0 w 87"/>
                  <a:gd name="T13" fmla="*/ 33 h 89"/>
                  <a:gd name="T14" fmla="*/ 0 w 87"/>
                  <a:gd name="T15" fmla="*/ 39 h 89"/>
                  <a:gd name="T16" fmla="*/ 41 w 87"/>
                  <a:gd name="T17" fmla="*/ 45 h 89"/>
                  <a:gd name="T18" fmla="*/ 6 w 87"/>
                  <a:gd name="T19" fmla="*/ 68 h 89"/>
                  <a:gd name="T20" fmla="*/ 10 w 87"/>
                  <a:gd name="T21" fmla="*/ 71 h 89"/>
                  <a:gd name="T22" fmla="*/ 41 w 87"/>
                  <a:gd name="T23" fmla="*/ 46 h 89"/>
                  <a:gd name="T24" fmla="*/ 33 w 87"/>
                  <a:gd name="T25" fmla="*/ 87 h 89"/>
                  <a:gd name="T26" fmla="*/ 39 w 87"/>
                  <a:gd name="T27" fmla="*/ 89 h 89"/>
                  <a:gd name="T28" fmla="*/ 45 w 87"/>
                  <a:gd name="T29" fmla="*/ 48 h 89"/>
                  <a:gd name="T30" fmla="*/ 66 w 87"/>
                  <a:gd name="T31" fmla="*/ 81 h 89"/>
                  <a:gd name="T32" fmla="*/ 71 w 87"/>
                  <a:gd name="T33" fmla="*/ 79 h 89"/>
                  <a:gd name="T34" fmla="*/ 46 w 87"/>
                  <a:gd name="T35" fmla="*/ 46 h 89"/>
                  <a:gd name="T36" fmla="*/ 87 w 87"/>
                  <a:gd name="T37" fmla="*/ 54 h 89"/>
                  <a:gd name="T38" fmla="*/ 87 w 87"/>
                  <a:gd name="T39" fmla="*/ 48 h 89"/>
                  <a:gd name="T40" fmla="*/ 46 w 87"/>
                  <a:gd name="T41" fmla="*/ 43 h 89"/>
                  <a:gd name="T42" fmla="*/ 81 w 87"/>
                  <a:gd name="T43" fmla="*/ 22 h 89"/>
                  <a:gd name="T44" fmla="*/ 77 w 87"/>
                  <a:gd name="T45" fmla="*/ 18 h 89"/>
                  <a:gd name="T46" fmla="*/ 45 w 87"/>
                  <a:gd name="T47" fmla="*/ 41 h 89"/>
                  <a:gd name="T48" fmla="*/ 54 w 87"/>
                  <a:gd name="T49" fmla="*/ 0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0"/>
                    </a:moveTo>
                    <a:lnTo>
                      <a:pt x="48" y="0"/>
                    </a:lnTo>
                    <a:lnTo>
                      <a:pt x="43" y="41"/>
                    </a:lnTo>
                    <a:lnTo>
                      <a:pt x="20" y="6"/>
                    </a:lnTo>
                    <a:lnTo>
                      <a:pt x="16" y="10"/>
                    </a:lnTo>
                    <a:lnTo>
                      <a:pt x="41" y="41"/>
                    </a:lnTo>
                    <a:lnTo>
                      <a:pt x="0" y="33"/>
                    </a:lnTo>
                    <a:lnTo>
                      <a:pt x="0" y="39"/>
                    </a:lnTo>
                    <a:lnTo>
                      <a:pt x="41" y="45"/>
                    </a:lnTo>
                    <a:lnTo>
                      <a:pt x="6" y="68"/>
                    </a:lnTo>
                    <a:lnTo>
                      <a:pt x="10" y="71"/>
                    </a:lnTo>
                    <a:lnTo>
                      <a:pt x="41" y="46"/>
                    </a:lnTo>
                    <a:lnTo>
                      <a:pt x="33" y="87"/>
                    </a:lnTo>
                    <a:lnTo>
                      <a:pt x="39" y="89"/>
                    </a:lnTo>
                    <a:lnTo>
                      <a:pt x="45" y="48"/>
                    </a:lnTo>
                    <a:lnTo>
                      <a:pt x="66" y="81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6" y="43"/>
                    </a:lnTo>
                    <a:lnTo>
                      <a:pt x="81" y="22"/>
                    </a:lnTo>
                    <a:lnTo>
                      <a:pt x="77" y="18"/>
                    </a:lnTo>
                    <a:lnTo>
                      <a:pt x="45" y="41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1" name="Freeform 252"/>
              <p:cNvSpPr>
                <a:spLocks/>
              </p:cNvSpPr>
              <p:nvPr/>
            </p:nvSpPr>
            <p:spPr bwMode="auto">
              <a:xfrm>
                <a:off x="1433" y="3305"/>
                <a:ext cx="87" cy="89"/>
              </a:xfrm>
              <a:custGeom>
                <a:avLst/>
                <a:gdLst>
                  <a:gd name="T0" fmla="*/ 54 w 87"/>
                  <a:gd name="T1" fmla="*/ 0 h 89"/>
                  <a:gd name="T2" fmla="*/ 48 w 87"/>
                  <a:gd name="T3" fmla="*/ 0 h 89"/>
                  <a:gd name="T4" fmla="*/ 43 w 87"/>
                  <a:gd name="T5" fmla="*/ 41 h 89"/>
                  <a:gd name="T6" fmla="*/ 20 w 87"/>
                  <a:gd name="T7" fmla="*/ 6 h 89"/>
                  <a:gd name="T8" fmla="*/ 16 w 87"/>
                  <a:gd name="T9" fmla="*/ 10 h 89"/>
                  <a:gd name="T10" fmla="*/ 41 w 87"/>
                  <a:gd name="T11" fmla="*/ 41 h 89"/>
                  <a:gd name="T12" fmla="*/ 0 w 87"/>
                  <a:gd name="T13" fmla="*/ 33 h 89"/>
                  <a:gd name="T14" fmla="*/ 0 w 87"/>
                  <a:gd name="T15" fmla="*/ 39 h 89"/>
                  <a:gd name="T16" fmla="*/ 41 w 87"/>
                  <a:gd name="T17" fmla="*/ 45 h 89"/>
                  <a:gd name="T18" fmla="*/ 6 w 87"/>
                  <a:gd name="T19" fmla="*/ 68 h 89"/>
                  <a:gd name="T20" fmla="*/ 10 w 87"/>
                  <a:gd name="T21" fmla="*/ 71 h 89"/>
                  <a:gd name="T22" fmla="*/ 41 w 87"/>
                  <a:gd name="T23" fmla="*/ 46 h 89"/>
                  <a:gd name="T24" fmla="*/ 33 w 87"/>
                  <a:gd name="T25" fmla="*/ 87 h 89"/>
                  <a:gd name="T26" fmla="*/ 39 w 87"/>
                  <a:gd name="T27" fmla="*/ 89 h 89"/>
                  <a:gd name="T28" fmla="*/ 45 w 87"/>
                  <a:gd name="T29" fmla="*/ 48 h 89"/>
                  <a:gd name="T30" fmla="*/ 66 w 87"/>
                  <a:gd name="T31" fmla="*/ 81 h 89"/>
                  <a:gd name="T32" fmla="*/ 71 w 87"/>
                  <a:gd name="T33" fmla="*/ 79 h 89"/>
                  <a:gd name="T34" fmla="*/ 46 w 87"/>
                  <a:gd name="T35" fmla="*/ 46 h 89"/>
                  <a:gd name="T36" fmla="*/ 87 w 87"/>
                  <a:gd name="T37" fmla="*/ 54 h 89"/>
                  <a:gd name="T38" fmla="*/ 87 w 87"/>
                  <a:gd name="T39" fmla="*/ 48 h 89"/>
                  <a:gd name="T40" fmla="*/ 46 w 87"/>
                  <a:gd name="T41" fmla="*/ 43 h 89"/>
                  <a:gd name="T42" fmla="*/ 81 w 87"/>
                  <a:gd name="T43" fmla="*/ 22 h 89"/>
                  <a:gd name="T44" fmla="*/ 77 w 87"/>
                  <a:gd name="T45" fmla="*/ 18 h 89"/>
                  <a:gd name="T46" fmla="*/ 45 w 87"/>
                  <a:gd name="T47" fmla="*/ 41 h 89"/>
                  <a:gd name="T48" fmla="*/ 54 w 87"/>
                  <a:gd name="T49" fmla="*/ 0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0"/>
                    </a:moveTo>
                    <a:lnTo>
                      <a:pt x="48" y="0"/>
                    </a:lnTo>
                    <a:lnTo>
                      <a:pt x="43" y="41"/>
                    </a:lnTo>
                    <a:lnTo>
                      <a:pt x="20" y="6"/>
                    </a:lnTo>
                    <a:lnTo>
                      <a:pt x="16" y="10"/>
                    </a:lnTo>
                    <a:lnTo>
                      <a:pt x="41" y="41"/>
                    </a:lnTo>
                    <a:lnTo>
                      <a:pt x="0" y="33"/>
                    </a:lnTo>
                    <a:lnTo>
                      <a:pt x="0" y="39"/>
                    </a:lnTo>
                    <a:lnTo>
                      <a:pt x="41" y="45"/>
                    </a:lnTo>
                    <a:lnTo>
                      <a:pt x="6" y="68"/>
                    </a:lnTo>
                    <a:lnTo>
                      <a:pt x="10" y="71"/>
                    </a:lnTo>
                    <a:lnTo>
                      <a:pt x="41" y="46"/>
                    </a:lnTo>
                    <a:lnTo>
                      <a:pt x="33" y="87"/>
                    </a:lnTo>
                    <a:lnTo>
                      <a:pt x="39" y="89"/>
                    </a:lnTo>
                    <a:lnTo>
                      <a:pt x="45" y="48"/>
                    </a:lnTo>
                    <a:lnTo>
                      <a:pt x="66" y="81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6" y="43"/>
                    </a:lnTo>
                    <a:lnTo>
                      <a:pt x="81" y="22"/>
                    </a:lnTo>
                    <a:lnTo>
                      <a:pt x="77" y="18"/>
                    </a:lnTo>
                    <a:lnTo>
                      <a:pt x="45" y="41"/>
                    </a:lnTo>
                    <a:lnTo>
                      <a:pt x="54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2" name="Freeform 253"/>
              <p:cNvSpPr>
                <a:spLocks/>
              </p:cNvSpPr>
              <p:nvPr/>
            </p:nvSpPr>
            <p:spPr bwMode="auto">
              <a:xfrm>
                <a:off x="1330" y="3438"/>
                <a:ext cx="86" cy="88"/>
              </a:xfrm>
              <a:custGeom>
                <a:avLst/>
                <a:gdLst>
                  <a:gd name="T0" fmla="*/ 52 w 86"/>
                  <a:gd name="T1" fmla="*/ 0 h 88"/>
                  <a:gd name="T2" fmla="*/ 46 w 86"/>
                  <a:gd name="T3" fmla="*/ 0 h 88"/>
                  <a:gd name="T4" fmla="*/ 42 w 86"/>
                  <a:gd name="T5" fmla="*/ 40 h 88"/>
                  <a:gd name="T6" fmla="*/ 19 w 86"/>
                  <a:gd name="T7" fmla="*/ 6 h 88"/>
                  <a:gd name="T8" fmla="*/ 15 w 86"/>
                  <a:gd name="T9" fmla="*/ 9 h 88"/>
                  <a:gd name="T10" fmla="*/ 40 w 86"/>
                  <a:gd name="T11" fmla="*/ 40 h 88"/>
                  <a:gd name="T12" fmla="*/ 0 w 86"/>
                  <a:gd name="T13" fmla="*/ 32 h 88"/>
                  <a:gd name="T14" fmla="*/ 0 w 86"/>
                  <a:gd name="T15" fmla="*/ 38 h 88"/>
                  <a:gd name="T16" fmla="*/ 38 w 86"/>
                  <a:gd name="T17" fmla="*/ 44 h 88"/>
                  <a:gd name="T18" fmla="*/ 5 w 86"/>
                  <a:gd name="T19" fmla="*/ 67 h 88"/>
                  <a:gd name="T20" fmla="*/ 9 w 86"/>
                  <a:gd name="T21" fmla="*/ 71 h 88"/>
                  <a:gd name="T22" fmla="*/ 40 w 86"/>
                  <a:gd name="T23" fmla="*/ 46 h 88"/>
                  <a:gd name="T24" fmla="*/ 32 w 86"/>
                  <a:gd name="T25" fmla="*/ 86 h 88"/>
                  <a:gd name="T26" fmla="*/ 38 w 86"/>
                  <a:gd name="T27" fmla="*/ 88 h 88"/>
                  <a:gd name="T28" fmla="*/ 42 w 86"/>
                  <a:gd name="T29" fmla="*/ 48 h 88"/>
                  <a:gd name="T30" fmla="*/ 65 w 86"/>
                  <a:gd name="T31" fmla="*/ 80 h 88"/>
                  <a:gd name="T32" fmla="*/ 69 w 86"/>
                  <a:gd name="T33" fmla="*/ 78 h 88"/>
                  <a:gd name="T34" fmla="*/ 46 w 86"/>
                  <a:gd name="T35" fmla="*/ 46 h 88"/>
                  <a:gd name="T36" fmla="*/ 84 w 86"/>
                  <a:gd name="T37" fmla="*/ 54 h 88"/>
                  <a:gd name="T38" fmla="*/ 86 w 86"/>
                  <a:gd name="T39" fmla="*/ 48 h 88"/>
                  <a:gd name="T40" fmla="*/ 46 w 86"/>
                  <a:gd name="T41" fmla="*/ 42 h 88"/>
                  <a:gd name="T42" fmla="*/ 80 w 86"/>
                  <a:gd name="T43" fmla="*/ 21 h 88"/>
                  <a:gd name="T44" fmla="*/ 77 w 86"/>
                  <a:gd name="T45" fmla="*/ 17 h 88"/>
                  <a:gd name="T46" fmla="*/ 44 w 86"/>
                  <a:gd name="T47" fmla="*/ 40 h 88"/>
                  <a:gd name="T48" fmla="*/ 52 w 86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2" y="0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6"/>
                    </a:lnTo>
                    <a:lnTo>
                      <a:pt x="15" y="9"/>
                    </a:lnTo>
                    <a:lnTo>
                      <a:pt x="40" y="40"/>
                    </a:lnTo>
                    <a:lnTo>
                      <a:pt x="0" y="32"/>
                    </a:lnTo>
                    <a:lnTo>
                      <a:pt x="0" y="38"/>
                    </a:lnTo>
                    <a:lnTo>
                      <a:pt x="38" y="44"/>
                    </a:lnTo>
                    <a:lnTo>
                      <a:pt x="5" y="67"/>
                    </a:lnTo>
                    <a:lnTo>
                      <a:pt x="9" y="71"/>
                    </a:lnTo>
                    <a:lnTo>
                      <a:pt x="40" y="46"/>
                    </a:lnTo>
                    <a:lnTo>
                      <a:pt x="32" y="86"/>
                    </a:lnTo>
                    <a:lnTo>
                      <a:pt x="38" y="88"/>
                    </a:lnTo>
                    <a:lnTo>
                      <a:pt x="42" y="48"/>
                    </a:lnTo>
                    <a:lnTo>
                      <a:pt x="65" y="80"/>
                    </a:lnTo>
                    <a:lnTo>
                      <a:pt x="69" y="78"/>
                    </a:lnTo>
                    <a:lnTo>
                      <a:pt x="46" y="46"/>
                    </a:lnTo>
                    <a:lnTo>
                      <a:pt x="84" y="54"/>
                    </a:lnTo>
                    <a:lnTo>
                      <a:pt x="86" y="48"/>
                    </a:lnTo>
                    <a:lnTo>
                      <a:pt x="46" y="42"/>
                    </a:lnTo>
                    <a:lnTo>
                      <a:pt x="80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3" name="Freeform 254"/>
              <p:cNvSpPr>
                <a:spLocks/>
              </p:cNvSpPr>
              <p:nvPr/>
            </p:nvSpPr>
            <p:spPr bwMode="auto">
              <a:xfrm>
                <a:off x="1330" y="3438"/>
                <a:ext cx="86" cy="88"/>
              </a:xfrm>
              <a:custGeom>
                <a:avLst/>
                <a:gdLst>
                  <a:gd name="T0" fmla="*/ 52 w 86"/>
                  <a:gd name="T1" fmla="*/ 0 h 88"/>
                  <a:gd name="T2" fmla="*/ 46 w 86"/>
                  <a:gd name="T3" fmla="*/ 0 h 88"/>
                  <a:gd name="T4" fmla="*/ 42 w 86"/>
                  <a:gd name="T5" fmla="*/ 40 h 88"/>
                  <a:gd name="T6" fmla="*/ 19 w 86"/>
                  <a:gd name="T7" fmla="*/ 6 h 88"/>
                  <a:gd name="T8" fmla="*/ 15 w 86"/>
                  <a:gd name="T9" fmla="*/ 9 h 88"/>
                  <a:gd name="T10" fmla="*/ 40 w 86"/>
                  <a:gd name="T11" fmla="*/ 40 h 88"/>
                  <a:gd name="T12" fmla="*/ 0 w 86"/>
                  <a:gd name="T13" fmla="*/ 32 h 88"/>
                  <a:gd name="T14" fmla="*/ 0 w 86"/>
                  <a:gd name="T15" fmla="*/ 38 h 88"/>
                  <a:gd name="T16" fmla="*/ 38 w 86"/>
                  <a:gd name="T17" fmla="*/ 44 h 88"/>
                  <a:gd name="T18" fmla="*/ 5 w 86"/>
                  <a:gd name="T19" fmla="*/ 67 h 88"/>
                  <a:gd name="T20" fmla="*/ 9 w 86"/>
                  <a:gd name="T21" fmla="*/ 71 h 88"/>
                  <a:gd name="T22" fmla="*/ 40 w 86"/>
                  <a:gd name="T23" fmla="*/ 46 h 88"/>
                  <a:gd name="T24" fmla="*/ 32 w 86"/>
                  <a:gd name="T25" fmla="*/ 86 h 88"/>
                  <a:gd name="T26" fmla="*/ 38 w 86"/>
                  <a:gd name="T27" fmla="*/ 88 h 88"/>
                  <a:gd name="T28" fmla="*/ 42 w 86"/>
                  <a:gd name="T29" fmla="*/ 48 h 88"/>
                  <a:gd name="T30" fmla="*/ 65 w 86"/>
                  <a:gd name="T31" fmla="*/ 80 h 88"/>
                  <a:gd name="T32" fmla="*/ 69 w 86"/>
                  <a:gd name="T33" fmla="*/ 78 h 88"/>
                  <a:gd name="T34" fmla="*/ 46 w 86"/>
                  <a:gd name="T35" fmla="*/ 46 h 88"/>
                  <a:gd name="T36" fmla="*/ 84 w 86"/>
                  <a:gd name="T37" fmla="*/ 54 h 88"/>
                  <a:gd name="T38" fmla="*/ 86 w 86"/>
                  <a:gd name="T39" fmla="*/ 48 h 88"/>
                  <a:gd name="T40" fmla="*/ 46 w 86"/>
                  <a:gd name="T41" fmla="*/ 42 h 88"/>
                  <a:gd name="T42" fmla="*/ 80 w 86"/>
                  <a:gd name="T43" fmla="*/ 21 h 88"/>
                  <a:gd name="T44" fmla="*/ 77 w 86"/>
                  <a:gd name="T45" fmla="*/ 17 h 88"/>
                  <a:gd name="T46" fmla="*/ 44 w 86"/>
                  <a:gd name="T47" fmla="*/ 40 h 88"/>
                  <a:gd name="T48" fmla="*/ 52 w 86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2" y="0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6"/>
                    </a:lnTo>
                    <a:lnTo>
                      <a:pt x="15" y="9"/>
                    </a:lnTo>
                    <a:lnTo>
                      <a:pt x="40" y="40"/>
                    </a:lnTo>
                    <a:lnTo>
                      <a:pt x="0" y="32"/>
                    </a:lnTo>
                    <a:lnTo>
                      <a:pt x="0" y="38"/>
                    </a:lnTo>
                    <a:lnTo>
                      <a:pt x="38" y="44"/>
                    </a:lnTo>
                    <a:lnTo>
                      <a:pt x="5" y="67"/>
                    </a:lnTo>
                    <a:lnTo>
                      <a:pt x="9" y="71"/>
                    </a:lnTo>
                    <a:lnTo>
                      <a:pt x="40" y="46"/>
                    </a:lnTo>
                    <a:lnTo>
                      <a:pt x="32" y="86"/>
                    </a:lnTo>
                    <a:lnTo>
                      <a:pt x="38" y="88"/>
                    </a:lnTo>
                    <a:lnTo>
                      <a:pt x="42" y="48"/>
                    </a:lnTo>
                    <a:lnTo>
                      <a:pt x="65" y="80"/>
                    </a:lnTo>
                    <a:lnTo>
                      <a:pt x="69" y="78"/>
                    </a:lnTo>
                    <a:lnTo>
                      <a:pt x="46" y="46"/>
                    </a:lnTo>
                    <a:lnTo>
                      <a:pt x="84" y="54"/>
                    </a:lnTo>
                    <a:lnTo>
                      <a:pt x="86" y="48"/>
                    </a:lnTo>
                    <a:lnTo>
                      <a:pt x="46" y="42"/>
                    </a:lnTo>
                    <a:lnTo>
                      <a:pt x="80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2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4" name="Freeform 255"/>
              <p:cNvSpPr>
                <a:spLocks/>
              </p:cNvSpPr>
              <p:nvPr/>
            </p:nvSpPr>
            <p:spPr bwMode="auto">
              <a:xfrm>
                <a:off x="1957" y="2904"/>
                <a:ext cx="87" cy="89"/>
              </a:xfrm>
              <a:custGeom>
                <a:avLst/>
                <a:gdLst>
                  <a:gd name="T0" fmla="*/ 54 w 87"/>
                  <a:gd name="T1" fmla="*/ 2 h 89"/>
                  <a:gd name="T2" fmla="*/ 48 w 87"/>
                  <a:gd name="T3" fmla="*/ 0 h 89"/>
                  <a:gd name="T4" fmla="*/ 43 w 87"/>
                  <a:gd name="T5" fmla="*/ 43 h 89"/>
                  <a:gd name="T6" fmla="*/ 19 w 87"/>
                  <a:gd name="T7" fmla="*/ 8 h 89"/>
                  <a:gd name="T8" fmla="*/ 16 w 87"/>
                  <a:gd name="T9" fmla="*/ 12 h 89"/>
                  <a:gd name="T10" fmla="*/ 41 w 87"/>
                  <a:gd name="T11" fmla="*/ 43 h 89"/>
                  <a:gd name="T12" fmla="*/ 0 w 87"/>
                  <a:gd name="T13" fmla="*/ 35 h 89"/>
                  <a:gd name="T14" fmla="*/ 0 w 87"/>
                  <a:gd name="T15" fmla="*/ 41 h 89"/>
                  <a:gd name="T16" fmla="*/ 41 w 87"/>
                  <a:gd name="T17" fmla="*/ 47 h 89"/>
                  <a:gd name="T18" fmla="*/ 6 w 87"/>
                  <a:gd name="T19" fmla="*/ 70 h 89"/>
                  <a:gd name="T20" fmla="*/ 10 w 87"/>
                  <a:gd name="T21" fmla="*/ 73 h 89"/>
                  <a:gd name="T22" fmla="*/ 41 w 87"/>
                  <a:gd name="T23" fmla="*/ 48 h 89"/>
                  <a:gd name="T24" fmla="*/ 33 w 87"/>
                  <a:gd name="T25" fmla="*/ 89 h 89"/>
                  <a:gd name="T26" fmla="*/ 39 w 87"/>
                  <a:gd name="T27" fmla="*/ 89 h 89"/>
                  <a:gd name="T28" fmla="*/ 44 w 87"/>
                  <a:gd name="T29" fmla="*/ 50 h 89"/>
                  <a:gd name="T30" fmla="*/ 66 w 87"/>
                  <a:gd name="T31" fmla="*/ 83 h 89"/>
                  <a:gd name="T32" fmla="*/ 71 w 87"/>
                  <a:gd name="T33" fmla="*/ 79 h 89"/>
                  <a:gd name="T34" fmla="*/ 46 w 87"/>
                  <a:gd name="T35" fmla="*/ 48 h 89"/>
                  <a:gd name="T36" fmla="*/ 87 w 87"/>
                  <a:gd name="T37" fmla="*/ 56 h 89"/>
                  <a:gd name="T38" fmla="*/ 87 w 87"/>
                  <a:gd name="T39" fmla="*/ 50 h 89"/>
                  <a:gd name="T40" fmla="*/ 46 w 87"/>
                  <a:gd name="T41" fmla="*/ 45 h 89"/>
                  <a:gd name="T42" fmla="*/ 81 w 87"/>
                  <a:gd name="T43" fmla="*/ 23 h 89"/>
                  <a:gd name="T44" fmla="*/ 77 w 87"/>
                  <a:gd name="T45" fmla="*/ 18 h 89"/>
                  <a:gd name="T46" fmla="*/ 44 w 87"/>
                  <a:gd name="T47" fmla="*/ 43 h 89"/>
                  <a:gd name="T48" fmla="*/ 54 w 87"/>
                  <a:gd name="T49" fmla="*/ 2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2"/>
                    </a:moveTo>
                    <a:lnTo>
                      <a:pt x="48" y="0"/>
                    </a:lnTo>
                    <a:lnTo>
                      <a:pt x="43" y="43"/>
                    </a:lnTo>
                    <a:lnTo>
                      <a:pt x="19" y="8"/>
                    </a:lnTo>
                    <a:lnTo>
                      <a:pt x="16" y="12"/>
                    </a:lnTo>
                    <a:lnTo>
                      <a:pt x="41" y="43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41" y="47"/>
                    </a:lnTo>
                    <a:lnTo>
                      <a:pt x="6" y="70"/>
                    </a:lnTo>
                    <a:lnTo>
                      <a:pt x="10" y="73"/>
                    </a:lnTo>
                    <a:lnTo>
                      <a:pt x="41" y="48"/>
                    </a:lnTo>
                    <a:lnTo>
                      <a:pt x="33" y="89"/>
                    </a:lnTo>
                    <a:lnTo>
                      <a:pt x="39" y="89"/>
                    </a:lnTo>
                    <a:lnTo>
                      <a:pt x="44" y="50"/>
                    </a:lnTo>
                    <a:lnTo>
                      <a:pt x="66" y="83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7" y="56"/>
                    </a:lnTo>
                    <a:lnTo>
                      <a:pt x="87" y="50"/>
                    </a:lnTo>
                    <a:lnTo>
                      <a:pt x="46" y="45"/>
                    </a:lnTo>
                    <a:lnTo>
                      <a:pt x="81" y="23"/>
                    </a:lnTo>
                    <a:lnTo>
                      <a:pt x="77" y="18"/>
                    </a:lnTo>
                    <a:lnTo>
                      <a:pt x="44" y="43"/>
                    </a:lnTo>
                    <a:lnTo>
                      <a:pt x="5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5" name="Freeform 256"/>
              <p:cNvSpPr>
                <a:spLocks/>
              </p:cNvSpPr>
              <p:nvPr/>
            </p:nvSpPr>
            <p:spPr bwMode="auto">
              <a:xfrm>
                <a:off x="1957" y="2904"/>
                <a:ext cx="87" cy="89"/>
              </a:xfrm>
              <a:custGeom>
                <a:avLst/>
                <a:gdLst>
                  <a:gd name="T0" fmla="*/ 54 w 87"/>
                  <a:gd name="T1" fmla="*/ 2 h 89"/>
                  <a:gd name="T2" fmla="*/ 48 w 87"/>
                  <a:gd name="T3" fmla="*/ 0 h 89"/>
                  <a:gd name="T4" fmla="*/ 43 w 87"/>
                  <a:gd name="T5" fmla="*/ 43 h 89"/>
                  <a:gd name="T6" fmla="*/ 19 w 87"/>
                  <a:gd name="T7" fmla="*/ 8 h 89"/>
                  <a:gd name="T8" fmla="*/ 16 w 87"/>
                  <a:gd name="T9" fmla="*/ 12 h 89"/>
                  <a:gd name="T10" fmla="*/ 41 w 87"/>
                  <a:gd name="T11" fmla="*/ 43 h 89"/>
                  <a:gd name="T12" fmla="*/ 0 w 87"/>
                  <a:gd name="T13" fmla="*/ 35 h 89"/>
                  <a:gd name="T14" fmla="*/ 0 w 87"/>
                  <a:gd name="T15" fmla="*/ 41 h 89"/>
                  <a:gd name="T16" fmla="*/ 41 w 87"/>
                  <a:gd name="T17" fmla="*/ 47 h 89"/>
                  <a:gd name="T18" fmla="*/ 6 w 87"/>
                  <a:gd name="T19" fmla="*/ 70 h 89"/>
                  <a:gd name="T20" fmla="*/ 10 w 87"/>
                  <a:gd name="T21" fmla="*/ 73 h 89"/>
                  <a:gd name="T22" fmla="*/ 41 w 87"/>
                  <a:gd name="T23" fmla="*/ 48 h 89"/>
                  <a:gd name="T24" fmla="*/ 33 w 87"/>
                  <a:gd name="T25" fmla="*/ 89 h 89"/>
                  <a:gd name="T26" fmla="*/ 39 w 87"/>
                  <a:gd name="T27" fmla="*/ 89 h 89"/>
                  <a:gd name="T28" fmla="*/ 44 w 87"/>
                  <a:gd name="T29" fmla="*/ 50 h 89"/>
                  <a:gd name="T30" fmla="*/ 66 w 87"/>
                  <a:gd name="T31" fmla="*/ 83 h 89"/>
                  <a:gd name="T32" fmla="*/ 71 w 87"/>
                  <a:gd name="T33" fmla="*/ 79 h 89"/>
                  <a:gd name="T34" fmla="*/ 46 w 87"/>
                  <a:gd name="T35" fmla="*/ 48 h 89"/>
                  <a:gd name="T36" fmla="*/ 87 w 87"/>
                  <a:gd name="T37" fmla="*/ 56 h 89"/>
                  <a:gd name="T38" fmla="*/ 87 w 87"/>
                  <a:gd name="T39" fmla="*/ 50 h 89"/>
                  <a:gd name="T40" fmla="*/ 46 w 87"/>
                  <a:gd name="T41" fmla="*/ 45 h 89"/>
                  <a:gd name="T42" fmla="*/ 81 w 87"/>
                  <a:gd name="T43" fmla="*/ 23 h 89"/>
                  <a:gd name="T44" fmla="*/ 77 w 87"/>
                  <a:gd name="T45" fmla="*/ 18 h 89"/>
                  <a:gd name="T46" fmla="*/ 44 w 87"/>
                  <a:gd name="T47" fmla="*/ 43 h 89"/>
                  <a:gd name="T48" fmla="*/ 54 w 87"/>
                  <a:gd name="T49" fmla="*/ 2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2"/>
                    </a:moveTo>
                    <a:lnTo>
                      <a:pt x="48" y="0"/>
                    </a:lnTo>
                    <a:lnTo>
                      <a:pt x="43" y="43"/>
                    </a:lnTo>
                    <a:lnTo>
                      <a:pt x="19" y="8"/>
                    </a:lnTo>
                    <a:lnTo>
                      <a:pt x="16" y="12"/>
                    </a:lnTo>
                    <a:lnTo>
                      <a:pt x="41" y="43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41" y="47"/>
                    </a:lnTo>
                    <a:lnTo>
                      <a:pt x="6" y="70"/>
                    </a:lnTo>
                    <a:lnTo>
                      <a:pt x="10" y="73"/>
                    </a:lnTo>
                    <a:lnTo>
                      <a:pt x="41" y="48"/>
                    </a:lnTo>
                    <a:lnTo>
                      <a:pt x="33" y="89"/>
                    </a:lnTo>
                    <a:lnTo>
                      <a:pt x="39" y="89"/>
                    </a:lnTo>
                    <a:lnTo>
                      <a:pt x="44" y="50"/>
                    </a:lnTo>
                    <a:lnTo>
                      <a:pt x="66" y="83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7" y="56"/>
                    </a:lnTo>
                    <a:lnTo>
                      <a:pt x="87" y="50"/>
                    </a:lnTo>
                    <a:lnTo>
                      <a:pt x="46" y="45"/>
                    </a:lnTo>
                    <a:lnTo>
                      <a:pt x="81" y="23"/>
                    </a:lnTo>
                    <a:lnTo>
                      <a:pt x="77" y="18"/>
                    </a:lnTo>
                    <a:lnTo>
                      <a:pt x="44" y="43"/>
                    </a:lnTo>
                    <a:lnTo>
                      <a:pt x="54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6" name="Freeform 257"/>
              <p:cNvSpPr>
                <a:spLocks/>
              </p:cNvSpPr>
              <p:nvPr/>
            </p:nvSpPr>
            <p:spPr bwMode="auto">
              <a:xfrm>
                <a:off x="1928" y="3048"/>
                <a:ext cx="87" cy="89"/>
              </a:xfrm>
              <a:custGeom>
                <a:avLst/>
                <a:gdLst>
                  <a:gd name="T0" fmla="*/ 52 w 87"/>
                  <a:gd name="T1" fmla="*/ 2 h 89"/>
                  <a:gd name="T2" fmla="*/ 47 w 87"/>
                  <a:gd name="T3" fmla="*/ 0 h 89"/>
                  <a:gd name="T4" fmla="*/ 43 w 87"/>
                  <a:gd name="T5" fmla="*/ 41 h 89"/>
                  <a:gd name="T6" fmla="*/ 20 w 87"/>
                  <a:gd name="T7" fmla="*/ 8 h 89"/>
                  <a:gd name="T8" fmla="*/ 16 w 87"/>
                  <a:gd name="T9" fmla="*/ 10 h 89"/>
                  <a:gd name="T10" fmla="*/ 39 w 87"/>
                  <a:gd name="T11" fmla="*/ 43 h 89"/>
                  <a:gd name="T12" fmla="*/ 0 w 87"/>
                  <a:gd name="T13" fmla="*/ 35 h 89"/>
                  <a:gd name="T14" fmla="*/ 0 w 87"/>
                  <a:gd name="T15" fmla="*/ 39 h 89"/>
                  <a:gd name="T16" fmla="*/ 39 w 87"/>
                  <a:gd name="T17" fmla="*/ 46 h 89"/>
                  <a:gd name="T18" fmla="*/ 6 w 87"/>
                  <a:gd name="T19" fmla="*/ 68 h 89"/>
                  <a:gd name="T20" fmla="*/ 10 w 87"/>
                  <a:gd name="T21" fmla="*/ 73 h 89"/>
                  <a:gd name="T22" fmla="*/ 41 w 87"/>
                  <a:gd name="T23" fmla="*/ 48 h 89"/>
                  <a:gd name="T24" fmla="*/ 33 w 87"/>
                  <a:gd name="T25" fmla="*/ 89 h 89"/>
                  <a:gd name="T26" fmla="*/ 37 w 87"/>
                  <a:gd name="T27" fmla="*/ 89 h 89"/>
                  <a:gd name="T28" fmla="*/ 43 w 87"/>
                  <a:gd name="T29" fmla="*/ 48 h 89"/>
                  <a:gd name="T30" fmla="*/ 66 w 87"/>
                  <a:gd name="T31" fmla="*/ 83 h 89"/>
                  <a:gd name="T32" fmla="*/ 70 w 87"/>
                  <a:gd name="T33" fmla="*/ 79 h 89"/>
                  <a:gd name="T34" fmla="*/ 47 w 87"/>
                  <a:gd name="T35" fmla="*/ 46 h 89"/>
                  <a:gd name="T36" fmla="*/ 85 w 87"/>
                  <a:gd name="T37" fmla="*/ 54 h 89"/>
                  <a:gd name="T38" fmla="*/ 87 w 87"/>
                  <a:gd name="T39" fmla="*/ 48 h 89"/>
                  <a:gd name="T40" fmla="*/ 47 w 87"/>
                  <a:gd name="T41" fmla="*/ 44 h 89"/>
                  <a:gd name="T42" fmla="*/ 79 w 87"/>
                  <a:gd name="T43" fmla="*/ 21 h 89"/>
                  <a:gd name="T44" fmla="*/ 77 w 87"/>
                  <a:gd name="T45" fmla="*/ 18 h 89"/>
                  <a:gd name="T46" fmla="*/ 45 w 87"/>
                  <a:gd name="T47" fmla="*/ 41 h 89"/>
                  <a:gd name="T48" fmla="*/ 52 w 87"/>
                  <a:gd name="T49" fmla="*/ 2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2" y="2"/>
                    </a:moveTo>
                    <a:lnTo>
                      <a:pt x="47" y="0"/>
                    </a:lnTo>
                    <a:lnTo>
                      <a:pt x="43" y="41"/>
                    </a:lnTo>
                    <a:lnTo>
                      <a:pt x="20" y="8"/>
                    </a:lnTo>
                    <a:lnTo>
                      <a:pt x="16" y="10"/>
                    </a:lnTo>
                    <a:lnTo>
                      <a:pt x="39" y="43"/>
                    </a:lnTo>
                    <a:lnTo>
                      <a:pt x="0" y="35"/>
                    </a:lnTo>
                    <a:lnTo>
                      <a:pt x="0" y="39"/>
                    </a:lnTo>
                    <a:lnTo>
                      <a:pt x="39" y="46"/>
                    </a:lnTo>
                    <a:lnTo>
                      <a:pt x="6" y="68"/>
                    </a:lnTo>
                    <a:lnTo>
                      <a:pt x="10" y="73"/>
                    </a:lnTo>
                    <a:lnTo>
                      <a:pt x="41" y="48"/>
                    </a:lnTo>
                    <a:lnTo>
                      <a:pt x="33" y="89"/>
                    </a:lnTo>
                    <a:lnTo>
                      <a:pt x="37" y="89"/>
                    </a:lnTo>
                    <a:lnTo>
                      <a:pt x="43" y="48"/>
                    </a:lnTo>
                    <a:lnTo>
                      <a:pt x="66" y="83"/>
                    </a:lnTo>
                    <a:lnTo>
                      <a:pt x="70" y="79"/>
                    </a:lnTo>
                    <a:lnTo>
                      <a:pt x="47" y="46"/>
                    </a:lnTo>
                    <a:lnTo>
                      <a:pt x="85" y="54"/>
                    </a:lnTo>
                    <a:lnTo>
                      <a:pt x="87" y="48"/>
                    </a:lnTo>
                    <a:lnTo>
                      <a:pt x="47" y="44"/>
                    </a:lnTo>
                    <a:lnTo>
                      <a:pt x="79" y="21"/>
                    </a:lnTo>
                    <a:lnTo>
                      <a:pt x="77" y="18"/>
                    </a:lnTo>
                    <a:lnTo>
                      <a:pt x="45" y="41"/>
                    </a:lnTo>
                    <a:lnTo>
                      <a:pt x="52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7" name="Freeform 258"/>
              <p:cNvSpPr>
                <a:spLocks/>
              </p:cNvSpPr>
              <p:nvPr/>
            </p:nvSpPr>
            <p:spPr bwMode="auto">
              <a:xfrm>
                <a:off x="1928" y="3048"/>
                <a:ext cx="87" cy="89"/>
              </a:xfrm>
              <a:custGeom>
                <a:avLst/>
                <a:gdLst>
                  <a:gd name="T0" fmla="*/ 52 w 87"/>
                  <a:gd name="T1" fmla="*/ 2 h 89"/>
                  <a:gd name="T2" fmla="*/ 47 w 87"/>
                  <a:gd name="T3" fmla="*/ 0 h 89"/>
                  <a:gd name="T4" fmla="*/ 43 w 87"/>
                  <a:gd name="T5" fmla="*/ 41 h 89"/>
                  <a:gd name="T6" fmla="*/ 20 w 87"/>
                  <a:gd name="T7" fmla="*/ 8 h 89"/>
                  <a:gd name="T8" fmla="*/ 16 w 87"/>
                  <a:gd name="T9" fmla="*/ 10 h 89"/>
                  <a:gd name="T10" fmla="*/ 39 w 87"/>
                  <a:gd name="T11" fmla="*/ 43 h 89"/>
                  <a:gd name="T12" fmla="*/ 0 w 87"/>
                  <a:gd name="T13" fmla="*/ 35 h 89"/>
                  <a:gd name="T14" fmla="*/ 0 w 87"/>
                  <a:gd name="T15" fmla="*/ 39 h 89"/>
                  <a:gd name="T16" fmla="*/ 39 w 87"/>
                  <a:gd name="T17" fmla="*/ 46 h 89"/>
                  <a:gd name="T18" fmla="*/ 6 w 87"/>
                  <a:gd name="T19" fmla="*/ 68 h 89"/>
                  <a:gd name="T20" fmla="*/ 10 w 87"/>
                  <a:gd name="T21" fmla="*/ 73 h 89"/>
                  <a:gd name="T22" fmla="*/ 41 w 87"/>
                  <a:gd name="T23" fmla="*/ 48 h 89"/>
                  <a:gd name="T24" fmla="*/ 33 w 87"/>
                  <a:gd name="T25" fmla="*/ 89 h 89"/>
                  <a:gd name="T26" fmla="*/ 37 w 87"/>
                  <a:gd name="T27" fmla="*/ 89 h 89"/>
                  <a:gd name="T28" fmla="*/ 43 w 87"/>
                  <a:gd name="T29" fmla="*/ 48 h 89"/>
                  <a:gd name="T30" fmla="*/ 66 w 87"/>
                  <a:gd name="T31" fmla="*/ 83 h 89"/>
                  <a:gd name="T32" fmla="*/ 70 w 87"/>
                  <a:gd name="T33" fmla="*/ 79 h 89"/>
                  <a:gd name="T34" fmla="*/ 47 w 87"/>
                  <a:gd name="T35" fmla="*/ 46 h 89"/>
                  <a:gd name="T36" fmla="*/ 85 w 87"/>
                  <a:gd name="T37" fmla="*/ 54 h 89"/>
                  <a:gd name="T38" fmla="*/ 87 w 87"/>
                  <a:gd name="T39" fmla="*/ 48 h 89"/>
                  <a:gd name="T40" fmla="*/ 47 w 87"/>
                  <a:gd name="T41" fmla="*/ 44 h 89"/>
                  <a:gd name="T42" fmla="*/ 79 w 87"/>
                  <a:gd name="T43" fmla="*/ 21 h 89"/>
                  <a:gd name="T44" fmla="*/ 77 w 87"/>
                  <a:gd name="T45" fmla="*/ 18 h 89"/>
                  <a:gd name="T46" fmla="*/ 45 w 87"/>
                  <a:gd name="T47" fmla="*/ 41 h 89"/>
                  <a:gd name="T48" fmla="*/ 52 w 87"/>
                  <a:gd name="T49" fmla="*/ 2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2" y="2"/>
                    </a:moveTo>
                    <a:lnTo>
                      <a:pt x="47" y="0"/>
                    </a:lnTo>
                    <a:lnTo>
                      <a:pt x="43" y="41"/>
                    </a:lnTo>
                    <a:lnTo>
                      <a:pt x="20" y="8"/>
                    </a:lnTo>
                    <a:lnTo>
                      <a:pt x="16" y="10"/>
                    </a:lnTo>
                    <a:lnTo>
                      <a:pt x="39" y="43"/>
                    </a:lnTo>
                    <a:lnTo>
                      <a:pt x="0" y="35"/>
                    </a:lnTo>
                    <a:lnTo>
                      <a:pt x="0" y="39"/>
                    </a:lnTo>
                    <a:lnTo>
                      <a:pt x="39" y="46"/>
                    </a:lnTo>
                    <a:lnTo>
                      <a:pt x="6" y="68"/>
                    </a:lnTo>
                    <a:lnTo>
                      <a:pt x="10" y="73"/>
                    </a:lnTo>
                    <a:lnTo>
                      <a:pt x="41" y="48"/>
                    </a:lnTo>
                    <a:lnTo>
                      <a:pt x="33" y="89"/>
                    </a:lnTo>
                    <a:lnTo>
                      <a:pt x="37" y="89"/>
                    </a:lnTo>
                    <a:lnTo>
                      <a:pt x="43" y="48"/>
                    </a:lnTo>
                    <a:lnTo>
                      <a:pt x="66" y="83"/>
                    </a:lnTo>
                    <a:lnTo>
                      <a:pt x="70" y="79"/>
                    </a:lnTo>
                    <a:lnTo>
                      <a:pt x="47" y="46"/>
                    </a:lnTo>
                    <a:lnTo>
                      <a:pt x="85" y="54"/>
                    </a:lnTo>
                    <a:lnTo>
                      <a:pt x="87" y="48"/>
                    </a:lnTo>
                    <a:lnTo>
                      <a:pt x="47" y="44"/>
                    </a:lnTo>
                    <a:lnTo>
                      <a:pt x="79" y="21"/>
                    </a:lnTo>
                    <a:lnTo>
                      <a:pt x="77" y="18"/>
                    </a:lnTo>
                    <a:lnTo>
                      <a:pt x="45" y="41"/>
                    </a:lnTo>
                    <a:lnTo>
                      <a:pt x="52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8" name="Freeform 259"/>
              <p:cNvSpPr>
                <a:spLocks/>
              </p:cNvSpPr>
              <p:nvPr/>
            </p:nvSpPr>
            <p:spPr bwMode="auto">
              <a:xfrm>
                <a:off x="1879" y="3158"/>
                <a:ext cx="86" cy="88"/>
              </a:xfrm>
              <a:custGeom>
                <a:avLst/>
                <a:gdLst>
                  <a:gd name="T0" fmla="*/ 53 w 86"/>
                  <a:gd name="T1" fmla="*/ 2 h 88"/>
                  <a:gd name="T2" fmla="*/ 48 w 86"/>
                  <a:gd name="T3" fmla="*/ 0 h 88"/>
                  <a:gd name="T4" fmla="*/ 42 w 86"/>
                  <a:gd name="T5" fmla="*/ 40 h 88"/>
                  <a:gd name="T6" fmla="*/ 19 w 86"/>
                  <a:gd name="T7" fmla="*/ 7 h 88"/>
                  <a:gd name="T8" fmla="*/ 15 w 86"/>
                  <a:gd name="T9" fmla="*/ 9 h 88"/>
                  <a:gd name="T10" fmla="*/ 40 w 86"/>
                  <a:gd name="T11" fmla="*/ 42 h 88"/>
                  <a:gd name="T12" fmla="*/ 0 w 86"/>
                  <a:gd name="T13" fmla="*/ 34 h 88"/>
                  <a:gd name="T14" fmla="*/ 0 w 86"/>
                  <a:gd name="T15" fmla="*/ 40 h 88"/>
                  <a:gd name="T16" fmla="*/ 38 w 86"/>
                  <a:gd name="T17" fmla="*/ 46 h 88"/>
                  <a:gd name="T18" fmla="*/ 5 w 86"/>
                  <a:gd name="T19" fmla="*/ 67 h 88"/>
                  <a:gd name="T20" fmla="*/ 9 w 86"/>
                  <a:gd name="T21" fmla="*/ 73 h 88"/>
                  <a:gd name="T22" fmla="*/ 40 w 86"/>
                  <a:gd name="T23" fmla="*/ 48 h 88"/>
                  <a:gd name="T24" fmla="*/ 32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5 w 86"/>
                  <a:gd name="T31" fmla="*/ 82 h 88"/>
                  <a:gd name="T32" fmla="*/ 71 w 86"/>
                  <a:gd name="T33" fmla="*/ 78 h 88"/>
                  <a:gd name="T34" fmla="*/ 46 w 86"/>
                  <a:gd name="T35" fmla="*/ 46 h 88"/>
                  <a:gd name="T36" fmla="*/ 84 w 86"/>
                  <a:gd name="T37" fmla="*/ 53 h 88"/>
                  <a:gd name="T38" fmla="*/ 86 w 86"/>
                  <a:gd name="T39" fmla="*/ 50 h 88"/>
                  <a:gd name="T40" fmla="*/ 46 w 86"/>
                  <a:gd name="T41" fmla="*/ 44 h 88"/>
                  <a:gd name="T42" fmla="*/ 80 w 86"/>
                  <a:gd name="T43" fmla="*/ 23 h 88"/>
                  <a:gd name="T44" fmla="*/ 76 w 86"/>
                  <a:gd name="T45" fmla="*/ 17 h 88"/>
                  <a:gd name="T46" fmla="*/ 44 w 86"/>
                  <a:gd name="T47" fmla="*/ 42 h 88"/>
                  <a:gd name="T48" fmla="*/ 53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2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19" y="7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0" y="34"/>
                    </a:lnTo>
                    <a:lnTo>
                      <a:pt x="0" y="40"/>
                    </a:lnTo>
                    <a:lnTo>
                      <a:pt x="38" y="46"/>
                    </a:lnTo>
                    <a:lnTo>
                      <a:pt x="5" y="67"/>
                    </a:lnTo>
                    <a:lnTo>
                      <a:pt x="9" y="73"/>
                    </a:lnTo>
                    <a:lnTo>
                      <a:pt x="40" y="48"/>
                    </a:lnTo>
                    <a:lnTo>
                      <a:pt x="32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5" y="82"/>
                    </a:lnTo>
                    <a:lnTo>
                      <a:pt x="71" y="78"/>
                    </a:lnTo>
                    <a:lnTo>
                      <a:pt x="46" y="46"/>
                    </a:lnTo>
                    <a:lnTo>
                      <a:pt x="84" y="53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0" y="23"/>
                    </a:lnTo>
                    <a:lnTo>
                      <a:pt x="76" y="17"/>
                    </a:lnTo>
                    <a:lnTo>
                      <a:pt x="44" y="42"/>
                    </a:lnTo>
                    <a:lnTo>
                      <a:pt x="53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9" name="Freeform 260"/>
              <p:cNvSpPr>
                <a:spLocks/>
              </p:cNvSpPr>
              <p:nvPr/>
            </p:nvSpPr>
            <p:spPr bwMode="auto">
              <a:xfrm>
                <a:off x="1879" y="3158"/>
                <a:ext cx="86" cy="88"/>
              </a:xfrm>
              <a:custGeom>
                <a:avLst/>
                <a:gdLst>
                  <a:gd name="T0" fmla="*/ 53 w 86"/>
                  <a:gd name="T1" fmla="*/ 2 h 88"/>
                  <a:gd name="T2" fmla="*/ 48 w 86"/>
                  <a:gd name="T3" fmla="*/ 0 h 88"/>
                  <a:gd name="T4" fmla="*/ 42 w 86"/>
                  <a:gd name="T5" fmla="*/ 40 h 88"/>
                  <a:gd name="T6" fmla="*/ 19 w 86"/>
                  <a:gd name="T7" fmla="*/ 7 h 88"/>
                  <a:gd name="T8" fmla="*/ 15 w 86"/>
                  <a:gd name="T9" fmla="*/ 9 h 88"/>
                  <a:gd name="T10" fmla="*/ 40 w 86"/>
                  <a:gd name="T11" fmla="*/ 42 h 88"/>
                  <a:gd name="T12" fmla="*/ 0 w 86"/>
                  <a:gd name="T13" fmla="*/ 34 h 88"/>
                  <a:gd name="T14" fmla="*/ 0 w 86"/>
                  <a:gd name="T15" fmla="*/ 40 h 88"/>
                  <a:gd name="T16" fmla="*/ 38 w 86"/>
                  <a:gd name="T17" fmla="*/ 46 h 88"/>
                  <a:gd name="T18" fmla="*/ 5 w 86"/>
                  <a:gd name="T19" fmla="*/ 67 h 88"/>
                  <a:gd name="T20" fmla="*/ 9 w 86"/>
                  <a:gd name="T21" fmla="*/ 73 h 88"/>
                  <a:gd name="T22" fmla="*/ 40 w 86"/>
                  <a:gd name="T23" fmla="*/ 48 h 88"/>
                  <a:gd name="T24" fmla="*/ 32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5 w 86"/>
                  <a:gd name="T31" fmla="*/ 82 h 88"/>
                  <a:gd name="T32" fmla="*/ 71 w 86"/>
                  <a:gd name="T33" fmla="*/ 78 h 88"/>
                  <a:gd name="T34" fmla="*/ 46 w 86"/>
                  <a:gd name="T35" fmla="*/ 46 h 88"/>
                  <a:gd name="T36" fmla="*/ 84 w 86"/>
                  <a:gd name="T37" fmla="*/ 53 h 88"/>
                  <a:gd name="T38" fmla="*/ 86 w 86"/>
                  <a:gd name="T39" fmla="*/ 50 h 88"/>
                  <a:gd name="T40" fmla="*/ 46 w 86"/>
                  <a:gd name="T41" fmla="*/ 44 h 88"/>
                  <a:gd name="T42" fmla="*/ 80 w 86"/>
                  <a:gd name="T43" fmla="*/ 23 h 88"/>
                  <a:gd name="T44" fmla="*/ 76 w 86"/>
                  <a:gd name="T45" fmla="*/ 17 h 88"/>
                  <a:gd name="T46" fmla="*/ 44 w 86"/>
                  <a:gd name="T47" fmla="*/ 42 h 88"/>
                  <a:gd name="T48" fmla="*/ 53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2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19" y="7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0" y="34"/>
                    </a:lnTo>
                    <a:lnTo>
                      <a:pt x="0" y="40"/>
                    </a:lnTo>
                    <a:lnTo>
                      <a:pt x="38" y="46"/>
                    </a:lnTo>
                    <a:lnTo>
                      <a:pt x="5" y="67"/>
                    </a:lnTo>
                    <a:lnTo>
                      <a:pt x="9" y="73"/>
                    </a:lnTo>
                    <a:lnTo>
                      <a:pt x="40" y="48"/>
                    </a:lnTo>
                    <a:lnTo>
                      <a:pt x="32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5" y="82"/>
                    </a:lnTo>
                    <a:lnTo>
                      <a:pt x="71" y="78"/>
                    </a:lnTo>
                    <a:lnTo>
                      <a:pt x="46" y="46"/>
                    </a:lnTo>
                    <a:lnTo>
                      <a:pt x="84" y="53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0" y="23"/>
                    </a:lnTo>
                    <a:lnTo>
                      <a:pt x="76" y="17"/>
                    </a:lnTo>
                    <a:lnTo>
                      <a:pt x="44" y="42"/>
                    </a:lnTo>
                    <a:lnTo>
                      <a:pt x="53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0" name="Freeform 261"/>
              <p:cNvSpPr>
                <a:spLocks/>
              </p:cNvSpPr>
              <p:nvPr/>
            </p:nvSpPr>
            <p:spPr bwMode="auto">
              <a:xfrm>
                <a:off x="1978" y="2997"/>
                <a:ext cx="87" cy="88"/>
              </a:xfrm>
              <a:custGeom>
                <a:avLst/>
                <a:gdLst>
                  <a:gd name="T0" fmla="*/ 54 w 87"/>
                  <a:gd name="T1" fmla="*/ 1 h 88"/>
                  <a:gd name="T2" fmla="*/ 48 w 87"/>
                  <a:gd name="T3" fmla="*/ 0 h 88"/>
                  <a:gd name="T4" fmla="*/ 43 w 87"/>
                  <a:gd name="T5" fmla="*/ 40 h 88"/>
                  <a:gd name="T6" fmla="*/ 20 w 87"/>
                  <a:gd name="T7" fmla="*/ 7 h 88"/>
                  <a:gd name="T8" fmla="*/ 16 w 87"/>
                  <a:gd name="T9" fmla="*/ 9 h 88"/>
                  <a:gd name="T10" fmla="*/ 41 w 87"/>
                  <a:gd name="T11" fmla="*/ 42 h 88"/>
                  <a:gd name="T12" fmla="*/ 0 w 87"/>
                  <a:gd name="T13" fmla="*/ 34 h 88"/>
                  <a:gd name="T14" fmla="*/ 0 w 87"/>
                  <a:gd name="T15" fmla="*/ 40 h 88"/>
                  <a:gd name="T16" fmla="*/ 41 w 87"/>
                  <a:gd name="T17" fmla="*/ 46 h 88"/>
                  <a:gd name="T18" fmla="*/ 6 w 87"/>
                  <a:gd name="T19" fmla="*/ 67 h 88"/>
                  <a:gd name="T20" fmla="*/ 10 w 87"/>
                  <a:gd name="T21" fmla="*/ 72 h 88"/>
                  <a:gd name="T22" fmla="*/ 41 w 87"/>
                  <a:gd name="T23" fmla="*/ 48 h 88"/>
                  <a:gd name="T24" fmla="*/ 33 w 87"/>
                  <a:gd name="T25" fmla="*/ 88 h 88"/>
                  <a:gd name="T26" fmla="*/ 39 w 87"/>
                  <a:gd name="T27" fmla="*/ 88 h 88"/>
                  <a:gd name="T28" fmla="*/ 45 w 87"/>
                  <a:gd name="T29" fmla="*/ 48 h 88"/>
                  <a:gd name="T30" fmla="*/ 66 w 87"/>
                  <a:gd name="T31" fmla="*/ 82 h 88"/>
                  <a:gd name="T32" fmla="*/ 71 w 87"/>
                  <a:gd name="T33" fmla="*/ 78 h 88"/>
                  <a:gd name="T34" fmla="*/ 46 w 87"/>
                  <a:gd name="T35" fmla="*/ 46 h 88"/>
                  <a:gd name="T36" fmla="*/ 87 w 87"/>
                  <a:gd name="T37" fmla="*/ 53 h 88"/>
                  <a:gd name="T38" fmla="*/ 87 w 87"/>
                  <a:gd name="T39" fmla="*/ 49 h 88"/>
                  <a:gd name="T40" fmla="*/ 46 w 87"/>
                  <a:gd name="T41" fmla="*/ 44 h 88"/>
                  <a:gd name="T42" fmla="*/ 81 w 87"/>
                  <a:gd name="T43" fmla="*/ 23 h 88"/>
                  <a:gd name="T44" fmla="*/ 77 w 87"/>
                  <a:gd name="T45" fmla="*/ 17 h 88"/>
                  <a:gd name="T46" fmla="*/ 45 w 87"/>
                  <a:gd name="T47" fmla="*/ 42 h 88"/>
                  <a:gd name="T48" fmla="*/ 54 w 87"/>
                  <a:gd name="T49" fmla="*/ 1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4" y="1"/>
                    </a:moveTo>
                    <a:lnTo>
                      <a:pt x="48" y="0"/>
                    </a:lnTo>
                    <a:lnTo>
                      <a:pt x="43" y="40"/>
                    </a:lnTo>
                    <a:lnTo>
                      <a:pt x="20" y="7"/>
                    </a:lnTo>
                    <a:lnTo>
                      <a:pt x="16" y="9"/>
                    </a:lnTo>
                    <a:lnTo>
                      <a:pt x="41" y="42"/>
                    </a:lnTo>
                    <a:lnTo>
                      <a:pt x="0" y="34"/>
                    </a:lnTo>
                    <a:lnTo>
                      <a:pt x="0" y="40"/>
                    </a:lnTo>
                    <a:lnTo>
                      <a:pt x="41" y="46"/>
                    </a:lnTo>
                    <a:lnTo>
                      <a:pt x="6" y="67"/>
                    </a:lnTo>
                    <a:lnTo>
                      <a:pt x="10" y="72"/>
                    </a:lnTo>
                    <a:lnTo>
                      <a:pt x="41" y="48"/>
                    </a:lnTo>
                    <a:lnTo>
                      <a:pt x="33" y="88"/>
                    </a:lnTo>
                    <a:lnTo>
                      <a:pt x="39" y="88"/>
                    </a:lnTo>
                    <a:lnTo>
                      <a:pt x="45" y="48"/>
                    </a:lnTo>
                    <a:lnTo>
                      <a:pt x="66" y="82"/>
                    </a:lnTo>
                    <a:lnTo>
                      <a:pt x="71" y="78"/>
                    </a:lnTo>
                    <a:lnTo>
                      <a:pt x="46" y="46"/>
                    </a:lnTo>
                    <a:lnTo>
                      <a:pt x="87" y="53"/>
                    </a:lnTo>
                    <a:lnTo>
                      <a:pt x="87" y="49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7"/>
                    </a:lnTo>
                    <a:lnTo>
                      <a:pt x="45" y="42"/>
                    </a:lnTo>
                    <a:lnTo>
                      <a:pt x="54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1" name="Freeform 262"/>
              <p:cNvSpPr>
                <a:spLocks/>
              </p:cNvSpPr>
              <p:nvPr/>
            </p:nvSpPr>
            <p:spPr bwMode="auto">
              <a:xfrm>
                <a:off x="1978" y="2997"/>
                <a:ext cx="87" cy="88"/>
              </a:xfrm>
              <a:custGeom>
                <a:avLst/>
                <a:gdLst>
                  <a:gd name="T0" fmla="*/ 54 w 87"/>
                  <a:gd name="T1" fmla="*/ 1 h 88"/>
                  <a:gd name="T2" fmla="*/ 48 w 87"/>
                  <a:gd name="T3" fmla="*/ 0 h 88"/>
                  <a:gd name="T4" fmla="*/ 43 w 87"/>
                  <a:gd name="T5" fmla="*/ 40 h 88"/>
                  <a:gd name="T6" fmla="*/ 20 w 87"/>
                  <a:gd name="T7" fmla="*/ 7 h 88"/>
                  <a:gd name="T8" fmla="*/ 16 w 87"/>
                  <a:gd name="T9" fmla="*/ 9 h 88"/>
                  <a:gd name="T10" fmla="*/ 41 w 87"/>
                  <a:gd name="T11" fmla="*/ 42 h 88"/>
                  <a:gd name="T12" fmla="*/ 0 w 87"/>
                  <a:gd name="T13" fmla="*/ 34 h 88"/>
                  <a:gd name="T14" fmla="*/ 0 w 87"/>
                  <a:gd name="T15" fmla="*/ 40 h 88"/>
                  <a:gd name="T16" fmla="*/ 41 w 87"/>
                  <a:gd name="T17" fmla="*/ 46 h 88"/>
                  <a:gd name="T18" fmla="*/ 6 w 87"/>
                  <a:gd name="T19" fmla="*/ 67 h 88"/>
                  <a:gd name="T20" fmla="*/ 10 w 87"/>
                  <a:gd name="T21" fmla="*/ 72 h 88"/>
                  <a:gd name="T22" fmla="*/ 41 w 87"/>
                  <a:gd name="T23" fmla="*/ 48 h 88"/>
                  <a:gd name="T24" fmla="*/ 33 w 87"/>
                  <a:gd name="T25" fmla="*/ 88 h 88"/>
                  <a:gd name="T26" fmla="*/ 39 w 87"/>
                  <a:gd name="T27" fmla="*/ 88 h 88"/>
                  <a:gd name="T28" fmla="*/ 45 w 87"/>
                  <a:gd name="T29" fmla="*/ 48 h 88"/>
                  <a:gd name="T30" fmla="*/ 66 w 87"/>
                  <a:gd name="T31" fmla="*/ 82 h 88"/>
                  <a:gd name="T32" fmla="*/ 71 w 87"/>
                  <a:gd name="T33" fmla="*/ 78 h 88"/>
                  <a:gd name="T34" fmla="*/ 46 w 87"/>
                  <a:gd name="T35" fmla="*/ 46 h 88"/>
                  <a:gd name="T36" fmla="*/ 87 w 87"/>
                  <a:gd name="T37" fmla="*/ 53 h 88"/>
                  <a:gd name="T38" fmla="*/ 87 w 87"/>
                  <a:gd name="T39" fmla="*/ 49 h 88"/>
                  <a:gd name="T40" fmla="*/ 46 w 87"/>
                  <a:gd name="T41" fmla="*/ 44 h 88"/>
                  <a:gd name="T42" fmla="*/ 81 w 87"/>
                  <a:gd name="T43" fmla="*/ 23 h 88"/>
                  <a:gd name="T44" fmla="*/ 77 w 87"/>
                  <a:gd name="T45" fmla="*/ 17 h 88"/>
                  <a:gd name="T46" fmla="*/ 45 w 87"/>
                  <a:gd name="T47" fmla="*/ 42 h 88"/>
                  <a:gd name="T48" fmla="*/ 54 w 87"/>
                  <a:gd name="T49" fmla="*/ 1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4" y="1"/>
                    </a:moveTo>
                    <a:lnTo>
                      <a:pt x="48" y="0"/>
                    </a:lnTo>
                    <a:lnTo>
                      <a:pt x="43" y="40"/>
                    </a:lnTo>
                    <a:lnTo>
                      <a:pt x="20" y="7"/>
                    </a:lnTo>
                    <a:lnTo>
                      <a:pt x="16" y="9"/>
                    </a:lnTo>
                    <a:lnTo>
                      <a:pt x="41" y="42"/>
                    </a:lnTo>
                    <a:lnTo>
                      <a:pt x="0" y="34"/>
                    </a:lnTo>
                    <a:lnTo>
                      <a:pt x="0" y="40"/>
                    </a:lnTo>
                    <a:lnTo>
                      <a:pt x="41" y="46"/>
                    </a:lnTo>
                    <a:lnTo>
                      <a:pt x="6" y="67"/>
                    </a:lnTo>
                    <a:lnTo>
                      <a:pt x="10" y="72"/>
                    </a:lnTo>
                    <a:lnTo>
                      <a:pt x="41" y="48"/>
                    </a:lnTo>
                    <a:lnTo>
                      <a:pt x="33" y="88"/>
                    </a:lnTo>
                    <a:lnTo>
                      <a:pt x="39" y="88"/>
                    </a:lnTo>
                    <a:lnTo>
                      <a:pt x="45" y="48"/>
                    </a:lnTo>
                    <a:lnTo>
                      <a:pt x="66" y="82"/>
                    </a:lnTo>
                    <a:lnTo>
                      <a:pt x="71" y="78"/>
                    </a:lnTo>
                    <a:lnTo>
                      <a:pt x="46" y="46"/>
                    </a:lnTo>
                    <a:lnTo>
                      <a:pt x="87" y="53"/>
                    </a:lnTo>
                    <a:lnTo>
                      <a:pt x="87" y="49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7"/>
                    </a:lnTo>
                    <a:lnTo>
                      <a:pt x="45" y="42"/>
                    </a:lnTo>
                    <a:lnTo>
                      <a:pt x="54" y="1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2" name="Freeform 263"/>
              <p:cNvSpPr>
                <a:spLocks/>
              </p:cNvSpPr>
              <p:nvPr/>
            </p:nvSpPr>
            <p:spPr bwMode="auto">
              <a:xfrm>
                <a:off x="1877" y="3004"/>
                <a:ext cx="86" cy="88"/>
              </a:xfrm>
              <a:custGeom>
                <a:avLst/>
                <a:gdLst>
                  <a:gd name="T0" fmla="*/ 53 w 86"/>
                  <a:gd name="T1" fmla="*/ 2 h 88"/>
                  <a:gd name="T2" fmla="*/ 48 w 86"/>
                  <a:gd name="T3" fmla="*/ 0 h 88"/>
                  <a:gd name="T4" fmla="*/ 42 w 86"/>
                  <a:gd name="T5" fmla="*/ 41 h 88"/>
                  <a:gd name="T6" fmla="*/ 21 w 86"/>
                  <a:gd name="T7" fmla="*/ 8 h 88"/>
                  <a:gd name="T8" fmla="*/ 15 w 86"/>
                  <a:gd name="T9" fmla="*/ 12 h 88"/>
                  <a:gd name="T10" fmla="*/ 40 w 86"/>
                  <a:gd name="T11" fmla="*/ 42 h 88"/>
                  <a:gd name="T12" fmla="*/ 2 w 86"/>
                  <a:gd name="T13" fmla="*/ 35 h 88"/>
                  <a:gd name="T14" fmla="*/ 0 w 86"/>
                  <a:gd name="T15" fmla="*/ 41 h 88"/>
                  <a:gd name="T16" fmla="*/ 40 w 86"/>
                  <a:gd name="T17" fmla="*/ 46 h 88"/>
                  <a:gd name="T18" fmla="*/ 7 w 86"/>
                  <a:gd name="T19" fmla="*/ 67 h 88"/>
                  <a:gd name="T20" fmla="*/ 9 w 86"/>
                  <a:gd name="T21" fmla="*/ 73 h 88"/>
                  <a:gd name="T22" fmla="*/ 42 w 86"/>
                  <a:gd name="T23" fmla="*/ 48 h 88"/>
                  <a:gd name="T24" fmla="*/ 32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7 w 86"/>
                  <a:gd name="T31" fmla="*/ 83 h 88"/>
                  <a:gd name="T32" fmla="*/ 71 w 86"/>
                  <a:gd name="T33" fmla="*/ 79 h 88"/>
                  <a:gd name="T34" fmla="*/ 46 w 86"/>
                  <a:gd name="T35" fmla="*/ 48 h 88"/>
                  <a:gd name="T36" fmla="*/ 86 w 86"/>
                  <a:gd name="T37" fmla="*/ 56 h 88"/>
                  <a:gd name="T38" fmla="*/ 86 w 86"/>
                  <a:gd name="T39" fmla="*/ 50 h 88"/>
                  <a:gd name="T40" fmla="*/ 48 w 86"/>
                  <a:gd name="T41" fmla="*/ 44 h 88"/>
                  <a:gd name="T42" fmla="*/ 80 w 86"/>
                  <a:gd name="T43" fmla="*/ 23 h 88"/>
                  <a:gd name="T44" fmla="*/ 78 w 86"/>
                  <a:gd name="T45" fmla="*/ 17 h 88"/>
                  <a:gd name="T46" fmla="*/ 46 w 86"/>
                  <a:gd name="T47" fmla="*/ 42 h 88"/>
                  <a:gd name="T48" fmla="*/ 53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2"/>
                    </a:moveTo>
                    <a:lnTo>
                      <a:pt x="48" y="0"/>
                    </a:lnTo>
                    <a:lnTo>
                      <a:pt x="42" y="41"/>
                    </a:lnTo>
                    <a:lnTo>
                      <a:pt x="21" y="8"/>
                    </a:lnTo>
                    <a:lnTo>
                      <a:pt x="15" y="12"/>
                    </a:lnTo>
                    <a:lnTo>
                      <a:pt x="40" y="42"/>
                    </a:lnTo>
                    <a:lnTo>
                      <a:pt x="2" y="35"/>
                    </a:lnTo>
                    <a:lnTo>
                      <a:pt x="0" y="41"/>
                    </a:lnTo>
                    <a:lnTo>
                      <a:pt x="40" y="46"/>
                    </a:lnTo>
                    <a:lnTo>
                      <a:pt x="7" y="67"/>
                    </a:lnTo>
                    <a:lnTo>
                      <a:pt x="9" y="73"/>
                    </a:lnTo>
                    <a:lnTo>
                      <a:pt x="42" y="48"/>
                    </a:lnTo>
                    <a:lnTo>
                      <a:pt x="32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7" y="83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6" y="56"/>
                    </a:lnTo>
                    <a:lnTo>
                      <a:pt x="86" y="50"/>
                    </a:lnTo>
                    <a:lnTo>
                      <a:pt x="48" y="44"/>
                    </a:lnTo>
                    <a:lnTo>
                      <a:pt x="80" y="23"/>
                    </a:lnTo>
                    <a:lnTo>
                      <a:pt x="78" y="17"/>
                    </a:lnTo>
                    <a:lnTo>
                      <a:pt x="46" y="42"/>
                    </a:lnTo>
                    <a:lnTo>
                      <a:pt x="53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3" name="Freeform 264"/>
              <p:cNvSpPr>
                <a:spLocks/>
              </p:cNvSpPr>
              <p:nvPr/>
            </p:nvSpPr>
            <p:spPr bwMode="auto">
              <a:xfrm>
                <a:off x="1877" y="3004"/>
                <a:ext cx="86" cy="88"/>
              </a:xfrm>
              <a:custGeom>
                <a:avLst/>
                <a:gdLst>
                  <a:gd name="T0" fmla="*/ 53 w 86"/>
                  <a:gd name="T1" fmla="*/ 2 h 88"/>
                  <a:gd name="T2" fmla="*/ 48 w 86"/>
                  <a:gd name="T3" fmla="*/ 0 h 88"/>
                  <a:gd name="T4" fmla="*/ 42 w 86"/>
                  <a:gd name="T5" fmla="*/ 41 h 88"/>
                  <a:gd name="T6" fmla="*/ 21 w 86"/>
                  <a:gd name="T7" fmla="*/ 8 h 88"/>
                  <a:gd name="T8" fmla="*/ 15 w 86"/>
                  <a:gd name="T9" fmla="*/ 12 h 88"/>
                  <a:gd name="T10" fmla="*/ 40 w 86"/>
                  <a:gd name="T11" fmla="*/ 42 h 88"/>
                  <a:gd name="T12" fmla="*/ 2 w 86"/>
                  <a:gd name="T13" fmla="*/ 35 h 88"/>
                  <a:gd name="T14" fmla="*/ 0 w 86"/>
                  <a:gd name="T15" fmla="*/ 41 h 88"/>
                  <a:gd name="T16" fmla="*/ 40 w 86"/>
                  <a:gd name="T17" fmla="*/ 46 h 88"/>
                  <a:gd name="T18" fmla="*/ 7 w 86"/>
                  <a:gd name="T19" fmla="*/ 67 h 88"/>
                  <a:gd name="T20" fmla="*/ 9 w 86"/>
                  <a:gd name="T21" fmla="*/ 73 h 88"/>
                  <a:gd name="T22" fmla="*/ 42 w 86"/>
                  <a:gd name="T23" fmla="*/ 48 h 88"/>
                  <a:gd name="T24" fmla="*/ 32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7 w 86"/>
                  <a:gd name="T31" fmla="*/ 83 h 88"/>
                  <a:gd name="T32" fmla="*/ 71 w 86"/>
                  <a:gd name="T33" fmla="*/ 79 h 88"/>
                  <a:gd name="T34" fmla="*/ 46 w 86"/>
                  <a:gd name="T35" fmla="*/ 48 h 88"/>
                  <a:gd name="T36" fmla="*/ 86 w 86"/>
                  <a:gd name="T37" fmla="*/ 56 h 88"/>
                  <a:gd name="T38" fmla="*/ 86 w 86"/>
                  <a:gd name="T39" fmla="*/ 50 h 88"/>
                  <a:gd name="T40" fmla="*/ 48 w 86"/>
                  <a:gd name="T41" fmla="*/ 44 h 88"/>
                  <a:gd name="T42" fmla="*/ 80 w 86"/>
                  <a:gd name="T43" fmla="*/ 23 h 88"/>
                  <a:gd name="T44" fmla="*/ 78 w 86"/>
                  <a:gd name="T45" fmla="*/ 17 h 88"/>
                  <a:gd name="T46" fmla="*/ 46 w 86"/>
                  <a:gd name="T47" fmla="*/ 42 h 88"/>
                  <a:gd name="T48" fmla="*/ 53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2"/>
                    </a:moveTo>
                    <a:lnTo>
                      <a:pt x="48" y="0"/>
                    </a:lnTo>
                    <a:lnTo>
                      <a:pt x="42" y="41"/>
                    </a:lnTo>
                    <a:lnTo>
                      <a:pt x="21" y="8"/>
                    </a:lnTo>
                    <a:lnTo>
                      <a:pt x="15" y="12"/>
                    </a:lnTo>
                    <a:lnTo>
                      <a:pt x="40" y="42"/>
                    </a:lnTo>
                    <a:lnTo>
                      <a:pt x="2" y="35"/>
                    </a:lnTo>
                    <a:lnTo>
                      <a:pt x="0" y="41"/>
                    </a:lnTo>
                    <a:lnTo>
                      <a:pt x="40" y="46"/>
                    </a:lnTo>
                    <a:lnTo>
                      <a:pt x="7" y="67"/>
                    </a:lnTo>
                    <a:lnTo>
                      <a:pt x="9" y="73"/>
                    </a:lnTo>
                    <a:lnTo>
                      <a:pt x="42" y="48"/>
                    </a:lnTo>
                    <a:lnTo>
                      <a:pt x="32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7" y="83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6" y="56"/>
                    </a:lnTo>
                    <a:lnTo>
                      <a:pt x="86" y="50"/>
                    </a:lnTo>
                    <a:lnTo>
                      <a:pt x="48" y="44"/>
                    </a:lnTo>
                    <a:lnTo>
                      <a:pt x="80" y="23"/>
                    </a:lnTo>
                    <a:lnTo>
                      <a:pt x="78" y="17"/>
                    </a:lnTo>
                    <a:lnTo>
                      <a:pt x="46" y="42"/>
                    </a:lnTo>
                    <a:lnTo>
                      <a:pt x="53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4" name="Freeform 265"/>
              <p:cNvSpPr>
                <a:spLocks/>
              </p:cNvSpPr>
              <p:nvPr/>
            </p:nvSpPr>
            <p:spPr bwMode="auto">
              <a:xfrm>
                <a:off x="2076" y="2916"/>
                <a:ext cx="87" cy="88"/>
              </a:xfrm>
              <a:custGeom>
                <a:avLst/>
                <a:gdLst>
                  <a:gd name="T0" fmla="*/ 52 w 87"/>
                  <a:gd name="T1" fmla="*/ 2 h 88"/>
                  <a:gd name="T2" fmla="*/ 46 w 87"/>
                  <a:gd name="T3" fmla="*/ 0 h 88"/>
                  <a:gd name="T4" fmla="*/ 42 w 87"/>
                  <a:gd name="T5" fmla="*/ 42 h 88"/>
                  <a:gd name="T6" fmla="*/ 19 w 87"/>
                  <a:gd name="T7" fmla="*/ 8 h 88"/>
                  <a:gd name="T8" fmla="*/ 16 w 87"/>
                  <a:gd name="T9" fmla="*/ 11 h 88"/>
                  <a:gd name="T10" fmla="*/ 41 w 87"/>
                  <a:gd name="T11" fmla="*/ 42 h 88"/>
                  <a:gd name="T12" fmla="*/ 0 w 87"/>
                  <a:gd name="T13" fmla="*/ 35 h 88"/>
                  <a:gd name="T14" fmla="*/ 0 w 87"/>
                  <a:gd name="T15" fmla="*/ 40 h 88"/>
                  <a:gd name="T16" fmla="*/ 39 w 87"/>
                  <a:gd name="T17" fmla="*/ 46 h 88"/>
                  <a:gd name="T18" fmla="*/ 6 w 87"/>
                  <a:gd name="T19" fmla="*/ 69 h 88"/>
                  <a:gd name="T20" fmla="*/ 10 w 87"/>
                  <a:gd name="T21" fmla="*/ 73 h 88"/>
                  <a:gd name="T22" fmla="*/ 41 w 87"/>
                  <a:gd name="T23" fmla="*/ 48 h 88"/>
                  <a:gd name="T24" fmla="*/ 33 w 87"/>
                  <a:gd name="T25" fmla="*/ 88 h 88"/>
                  <a:gd name="T26" fmla="*/ 39 w 87"/>
                  <a:gd name="T27" fmla="*/ 88 h 88"/>
                  <a:gd name="T28" fmla="*/ 44 w 87"/>
                  <a:gd name="T29" fmla="*/ 50 h 88"/>
                  <a:gd name="T30" fmla="*/ 66 w 87"/>
                  <a:gd name="T31" fmla="*/ 82 h 88"/>
                  <a:gd name="T32" fmla="*/ 69 w 87"/>
                  <a:gd name="T33" fmla="*/ 79 h 88"/>
                  <a:gd name="T34" fmla="*/ 46 w 87"/>
                  <a:gd name="T35" fmla="*/ 48 h 88"/>
                  <a:gd name="T36" fmla="*/ 85 w 87"/>
                  <a:gd name="T37" fmla="*/ 56 h 88"/>
                  <a:gd name="T38" fmla="*/ 87 w 87"/>
                  <a:gd name="T39" fmla="*/ 50 h 88"/>
                  <a:gd name="T40" fmla="*/ 46 w 87"/>
                  <a:gd name="T41" fmla="*/ 44 h 88"/>
                  <a:gd name="T42" fmla="*/ 81 w 87"/>
                  <a:gd name="T43" fmla="*/ 23 h 88"/>
                  <a:gd name="T44" fmla="*/ 77 w 87"/>
                  <a:gd name="T45" fmla="*/ 17 h 88"/>
                  <a:gd name="T46" fmla="*/ 44 w 87"/>
                  <a:gd name="T47" fmla="*/ 42 h 88"/>
                  <a:gd name="T48" fmla="*/ 52 w 87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2" y="2"/>
                    </a:moveTo>
                    <a:lnTo>
                      <a:pt x="46" y="0"/>
                    </a:lnTo>
                    <a:lnTo>
                      <a:pt x="42" y="42"/>
                    </a:lnTo>
                    <a:lnTo>
                      <a:pt x="19" y="8"/>
                    </a:lnTo>
                    <a:lnTo>
                      <a:pt x="16" y="11"/>
                    </a:lnTo>
                    <a:lnTo>
                      <a:pt x="41" y="42"/>
                    </a:lnTo>
                    <a:lnTo>
                      <a:pt x="0" y="35"/>
                    </a:lnTo>
                    <a:lnTo>
                      <a:pt x="0" y="40"/>
                    </a:lnTo>
                    <a:lnTo>
                      <a:pt x="39" y="46"/>
                    </a:lnTo>
                    <a:lnTo>
                      <a:pt x="6" y="69"/>
                    </a:lnTo>
                    <a:lnTo>
                      <a:pt x="10" y="73"/>
                    </a:lnTo>
                    <a:lnTo>
                      <a:pt x="41" y="48"/>
                    </a:lnTo>
                    <a:lnTo>
                      <a:pt x="33" y="88"/>
                    </a:lnTo>
                    <a:lnTo>
                      <a:pt x="39" y="88"/>
                    </a:lnTo>
                    <a:lnTo>
                      <a:pt x="44" y="50"/>
                    </a:lnTo>
                    <a:lnTo>
                      <a:pt x="66" y="82"/>
                    </a:lnTo>
                    <a:lnTo>
                      <a:pt x="69" y="79"/>
                    </a:lnTo>
                    <a:lnTo>
                      <a:pt x="46" y="48"/>
                    </a:lnTo>
                    <a:lnTo>
                      <a:pt x="85" y="56"/>
                    </a:lnTo>
                    <a:lnTo>
                      <a:pt x="87" y="50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7"/>
                    </a:lnTo>
                    <a:lnTo>
                      <a:pt x="44" y="42"/>
                    </a:lnTo>
                    <a:lnTo>
                      <a:pt x="52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5" name="Freeform 266"/>
              <p:cNvSpPr>
                <a:spLocks/>
              </p:cNvSpPr>
              <p:nvPr/>
            </p:nvSpPr>
            <p:spPr bwMode="auto">
              <a:xfrm>
                <a:off x="2076" y="2916"/>
                <a:ext cx="87" cy="88"/>
              </a:xfrm>
              <a:custGeom>
                <a:avLst/>
                <a:gdLst>
                  <a:gd name="T0" fmla="*/ 52 w 87"/>
                  <a:gd name="T1" fmla="*/ 2 h 88"/>
                  <a:gd name="T2" fmla="*/ 46 w 87"/>
                  <a:gd name="T3" fmla="*/ 0 h 88"/>
                  <a:gd name="T4" fmla="*/ 42 w 87"/>
                  <a:gd name="T5" fmla="*/ 42 h 88"/>
                  <a:gd name="T6" fmla="*/ 19 w 87"/>
                  <a:gd name="T7" fmla="*/ 8 h 88"/>
                  <a:gd name="T8" fmla="*/ 16 w 87"/>
                  <a:gd name="T9" fmla="*/ 11 h 88"/>
                  <a:gd name="T10" fmla="*/ 41 w 87"/>
                  <a:gd name="T11" fmla="*/ 42 h 88"/>
                  <a:gd name="T12" fmla="*/ 0 w 87"/>
                  <a:gd name="T13" fmla="*/ 35 h 88"/>
                  <a:gd name="T14" fmla="*/ 0 w 87"/>
                  <a:gd name="T15" fmla="*/ 40 h 88"/>
                  <a:gd name="T16" fmla="*/ 39 w 87"/>
                  <a:gd name="T17" fmla="*/ 46 h 88"/>
                  <a:gd name="T18" fmla="*/ 6 w 87"/>
                  <a:gd name="T19" fmla="*/ 69 h 88"/>
                  <a:gd name="T20" fmla="*/ 10 w 87"/>
                  <a:gd name="T21" fmla="*/ 73 h 88"/>
                  <a:gd name="T22" fmla="*/ 41 w 87"/>
                  <a:gd name="T23" fmla="*/ 48 h 88"/>
                  <a:gd name="T24" fmla="*/ 33 w 87"/>
                  <a:gd name="T25" fmla="*/ 88 h 88"/>
                  <a:gd name="T26" fmla="*/ 39 w 87"/>
                  <a:gd name="T27" fmla="*/ 88 h 88"/>
                  <a:gd name="T28" fmla="*/ 44 w 87"/>
                  <a:gd name="T29" fmla="*/ 50 h 88"/>
                  <a:gd name="T30" fmla="*/ 66 w 87"/>
                  <a:gd name="T31" fmla="*/ 82 h 88"/>
                  <a:gd name="T32" fmla="*/ 69 w 87"/>
                  <a:gd name="T33" fmla="*/ 79 h 88"/>
                  <a:gd name="T34" fmla="*/ 46 w 87"/>
                  <a:gd name="T35" fmla="*/ 48 h 88"/>
                  <a:gd name="T36" fmla="*/ 85 w 87"/>
                  <a:gd name="T37" fmla="*/ 56 h 88"/>
                  <a:gd name="T38" fmla="*/ 87 w 87"/>
                  <a:gd name="T39" fmla="*/ 50 h 88"/>
                  <a:gd name="T40" fmla="*/ 46 w 87"/>
                  <a:gd name="T41" fmla="*/ 44 h 88"/>
                  <a:gd name="T42" fmla="*/ 81 w 87"/>
                  <a:gd name="T43" fmla="*/ 23 h 88"/>
                  <a:gd name="T44" fmla="*/ 77 w 87"/>
                  <a:gd name="T45" fmla="*/ 17 h 88"/>
                  <a:gd name="T46" fmla="*/ 44 w 87"/>
                  <a:gd name="T47" fmla="*/ 42 h 88"/>
                  <a:gd name="T48" fmla="*/ 52 w 87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2" y="2"/>
                    </a:moveTo>
                    <a:lnTo>
                      <a:pt x="46" y="0"/>
                    </a:lnTo>
                    <a:lnTo>
                      <a:pt x="42" y="42"/>
                    </a:lnTo>
                    <a:lnTo>
                      <a:pt x="19" y="8"/>
                    </a:lnTo>
                    <a:lnTo>
                      <a:pt x="16" y="11"/>
                    </a:lnTo>
                    <a:lnTo>
                      <a:pt x="41" y="42"/>
                    </a:lnTo>
                    <a:lnTo>
                      <a:pt x="0" y="35"/>
                    </a:lnTo>
                    <a:lnTo>
                      <a:pt x="0" y="40"/>
                    </a:lnTo>
                    <a:lnTo>
                      <a:pt x="39" y="46"/>
                    </a:lnTo>
                    <a:lnTo>
                      <a:pt x="6" y="69"/>
                    </a:lnTo>
                    <a:lnTo>
                      <a:pt x="10" y="73"/>
                    </a:lnTo>
                    <a:lnTo>
                      <a:pt x="41" y="48"/>
                    </a:lnTo>
                    <a:lnTo>
                      <a:pt x="33" y="88"/>
                    </a:lnTo>
                    <a:lnTo>
                      <a:pt x="39" y="88"/>
                    </a:lnTo>
                    <a:lnTo>
                      <a:pt x="44" y="50"/>
                    </a:lnTo>
                    <a:lnTo>
                      <a:pt x="66" y="82"/>
                    </a:lnTo>
                    <a:lnTo>
                      <a:pt x="69" y="79"/>
                    </a:lnTo>
                    <a:lnTo>
                      <a:pt x="46" y="48"/>
                    </a:lnTo>
                    <a:lnTo>
                      <a:pt x="85" y="56"/>
                    </a:lnTo>
                    <a:lnTo>
                      <a:pt x="87" y="50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7"/>
                    </a:lnTo>
                    <a:lnTo>
                      <a:pt x="44" y="42"/>
                    </a:lnTo>
                    <a:lnTo>
                      <a:pt x="52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6" name="Freeform 267"/>
              <p:cNvSpPr>
                <a:spLocks/>
              </p:cNvSpPr>
              <p:nvPr/>
            </p:nvSpPr>
            <p:spPr bwMode="auto">
              <a:xfrm>
                <a:off x="2458" y="3282"/>
                <a:ext cx="87" cy="89"/>
              </a:xfrm>
              <a:custGeom>
                <a:avLst/>
                <a:gdLst>
                  <a:gd name="T0" fmla="*/ 54 w 87"/>
                  <a:gd name="T1" fmla="*/ 2 h 89"/>
                  <a:gd name="T2" fmla="*/ 48 w 87"/>
                  <a:gd name="T3" fmla="*/ 0 h 89"/>
                  <a:gd name="T4" fmla="*/ 42 w 87"/>
                  <a:gd name="T5" fmla="*/ 43 h 89"/>
                  <a:gd name="T6" fmla="*/ 21 w 87"/>
                  <a:gd name="T7" fmla="*/ 8 h 89"/>
                  <a:gd name="T8" fmla="*/ 16 w 87"/>
                  <a:gd name="T9" fmla="*/ 12 h 89"/>
                  <a:gd name="T10" fmla="*/ 40 w 87"/>
                  <a:gd name="T11" fmla="*/ 43 h 89"/>
                  <a:gd name="T12" fmla="*/ 2 w 87"/>
                  <a:gd name="T13" fmla="*/ 35 h 89"/>
                  <a:gd name="T14" fmla="*/ 0 w 87"/>
                  <a:gd name="T15" fmla="*/ 41 h 89"/>
                  <a:gd name="T16" fmla="*/ 40 w 87"/>
                  <a:gd name="T17" fmla="*/ 46 h 89"/>
                  <a:gd name="T18" fmla="*/ 8 w 87"/>
                  <a:gd name="T19" fmla="*/ 69 h 89"/>
                  <a:gd name="T20" fmla="*/ 10 w 87"/>
                  <a:gd name="T21" fmla="*/ 73 h 89"/>
                  <a:gd name="T22" fmla="*/ 42 w 87"/>
                  <a:gd name="T23" fmla="*/ 48 h 89"/>
                  <a:gd name="T24" fmla="*/ 33 w 87"/>
                  <a:gd name="T25" fmla="*/ 89 h 89"/>
                  <a:gd name="T26" fmla="*/ 39 w 87"/>
                  <a:gd name="T27" fmla="*/ 89 h 89"/>
                  <a:gd name="T28" fmla="*/ 44 w 87"/>
                  <a:gd name="T29" fmla="*/ 50 h 89"/>
                  <a:gd name="T30" fmla="*/ 67 w 87"/>
                  <a:gd name="T31" fmla="*/ 83 h 89"/>
                  <a:gd name="T32" fmla="*/ 71 w 87"/>
                  <a:gd name="T33" fmla="*/ 79 h 89"/>
                  <a:gd name="T34" fmla="*/ 46 w 87"/>
                  <a:gd name="T35" fmla="*/ 48 h 89"/>
                  <a:gd name="T36" fmla="*/ 87 w 87"/>
                  <a:gd name="T37" fmla="*/ 56 h 89"/>
                  <a:gd name="T38" fmla="*/ 87 w 87"/>
                  <a:gd name="T39" fmla="*/ 50 h 89"/>
                  <a:gd name="T40" fmla="*/ 48 w 87"/>
                  <a:gd name="T41" fmla="*/ 45 h 89"/>
                  <a:gd name="T42" fmla="*/ 81 w 87"/>
                  <a:gd name="T43" fmla="*/ 23 h 89"/>
                  <a:gd name="T44" fmla="*/ 77 w 87"/>
                  <a:gd name="T45" fmla="*/ 18 h 89"/>
                  <a:gd name="T46" fmla="*/ 46 w 87"/>
                  <a:gd name="T47" fmla="*/ 43 h 89"/>
                  <a:gd name="T48" fmla="*/ 54 w 87"/>
                  <a:gd name="T49" fmla="*/ 2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2"/>
                    </a:moveTo>
                    <a:lnTo>
                      <a:pt x="48" y="0"/>
                    </a:lnTo>
                    <a:lnTo>
                      <a:pt x="42" y="43"/>
                    </a:lnTo>
                    <a:lnTo>
                      <a:pt x="21" y="8"/>
                    </a:lnTo>
                    <a:lnTo>
                      <a:pt x="16" y="12"/>
                    </a:lnTo>
                    <a:lnTo>
                      <a:pt x="40" y="43"/>
                    </a:lnTo>
                    <a:lnTo>
                      <a:pt x="2" y="35"/>
                    </a:lnTo>
                    <a:lnTo>
                      <a:pt x="0" y="41"/>
                    </a:lnTo>
                    <a:lnTo>
                      <a:pt x="40" y="46"/>
                    </a:lnTo>
                    <a:lnTo>
                      <a:pt x="8" y="69"/>
                    </a:lnTo>
                    <a:lnTo>
                      <a:pt x="10" y="73"/>
                    </a:lnTo>
                    <a:lnTo>
                      <a:pt x="42" y="48"/>
                    </a:lnTo>
                    <a:lnTo>
                      <a:pt x="33" y="89"/>
                    </a:lnTo>
                    <a:lnTo>
                      <a:pt x="39" y="89"/>
                    </a:lnTo>
                    <a:lnTo>
                      <a:pt x="44" y="50"/>
                    </a:lnTo>
                    <a:lnTo>
                      <a:pt x="67" y="83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7" y="56"/>
                    </a:lnTo>
                    <a:lnTo>
                      <a:pt x="87" y="50"/>
                    </a:lnTo>
                    <a:lnTo>
                      <a:pt x="48" y="45"/>
                    </a:lnTo>
                    <a:lnTo>
                      <a:pt x="81" y="23"/>
                    </a:lnTo>
                    <a:lnTo>
                      <a:pt x="77" y="18"/>
                    </a:lnTo>
                    <a:lnTo>
                      <a:pt x="46" y="43"/>
                    </a:lnTo>
                    <a:lnTo>
                      <a:pt x="5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7" name="Freeform 268"/>
              <p:cNvSpPr>
                <a:spLocks/>
              </p:cNvSpPr>
              <p:nvPr/>
            </p:nvSpPr>
            <p:spPr bwMode="auto">
              <a:xfrm>
                <a:off x="2458" y="3282"/>
                <a:ext cx="87" cy="89"/>
              </a:xfrm>
              <a:custGeom>
                <a:avLst/>
                <a:gdLst>
                  <a:gd name="T0" fmla="*/ 54 w 87"/>
                  <a:gd name="T1" fmla="*/ 2 h 89"/>
                  <a:gd name="T2" fmla="*/ 48 w 87"/>
                  <a:gd name="T3" fmla="*/ 0 h 89"/>
                  <a:gd name="T4" fmla="*/ 42 w 87"/>
                  <a:gd name="T5" fmla="*/ 43 h 89"/>
                  <a:gd name="T6" fmla="*/ 21 w 87"/>
                  <a:gd name="T7" fmla="*/ 8 h 89"/>
                  <a:gd name="T8" fmla="*/ 16 w 87"/>
                  <a:gd name="T9" fmla="*/ 12 h 89"/>
                  <a:gd name="T10" fmla="*/ 40 w 87"/>
                  <a:gd name="T11" fmla="*/ 43 h 89"/>
                  <a:gd name="T12" fmla="*/ 2 w 87"/>
                  <a:gd name="T13" fmla="*/ 35 h 89"/>
                  <a:gd name="T14" fmla="*/ 0 w 87"/>
                  <a:gd name="T15" fmla="*/ 41 h 89"/>
                  <a:gd name="T16" fmla="*/ 40 w 87"/>
                  <a:gd name="T17" fmla="*/ 46 h 89"/>
                  <a:gd name="T18" fmla="*/ 8 w 87"/>
                  <a:gd name="T19" fmla="*/ 69 h 89"/>
                  <a:gd name="T20" fmla="*/ 10 w 87"/>
                  <a:gd name="T21" fmla="*/ 73 h 89"/>
                  <a:gd name="T22" fmla="*/ 42 w 87"/>
                  <a:gd name="T23" fmla="*/ 48 h 89"/>
                  <a:gd name="T24" fmla="*/ 33 w 87"/>
                  <a:gd name="T25" fmla="*/ 89 h 89"/>
                  <a:gd name="T26" fmla="*/ 39 w 87"/>
                  <a:gd name="T27" fmla="*/ 89 h 89"/>
                  <a:gd name="T28" fmla="*/ 44 w 87"/>
                  <a:gd name="T29" fmla="*/ 50 h 89"/>
                  <a:gd name="T30" fmla="*/ 67 w 87"/>
                  <a:gd name="T31" fmla="*/ 83 h 89"/>
                  <a:gd name="T32" fmla="*/ 71 w 87"/>
                  <a:gd name="T33" fmla="*/ 79 h 89"/>
                  <a:gd name="T34" fmla="*/ 46 w 87"/>
                  <a:gd name="T35" fmla="*/ 48 h 89"/>
                  <a:gd name="T36" fmla="*/ 87 w 87"/>
                  <a:gd name="T37" fmla="*/ 56 h 89"/>
                  <a:gd name="T38" fmla="*/ 87 w 87"/>
                  <a:gd name="T39" fmla="*/ 50 h 89"/>
                  <a:gd name="T40" fmla="*/ 48 w 87"/>
                  <a:gd name="T41" fmla="*/ 45 h 89"/>
                  <a:gd name="T42" fmla="*/ 81 w 87"/>
                  <a:gd name="T43" fmla="*/ 23 h 89"/>
                  <a:gd name="T44" fmla="*/ 77 w 87"/>
                  <a:gd name="T45" fmla="*/ 18 h 89"/>
                  <a:gd name="T46" fmla="*/ 46 w 87"/>
                  <a:gd name="T47" fmla="*/ 43 h 89"/>
                  <a:gd name="T48" fmla="*/ 54 w 87"/>
                  <a:gd name="T49" fmla="*/ 2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2"/>
                    </a:moveTo>
                    <a:lnTo>
                      <a:pt x="48" y="0"/>
                    </a:lnTo>
                    <a:lnTo>
                      <a:pt x="42" y="43"/>
                    </a:lnTo>
                    <a:lnTo>
                      <a:pt x="21" y="8"/>
                    </a:lnTo>
                    <a:lnTo>
                      <a:pt x="16" y="12"/>
                    </a:lnTo>
                    <a:lnTo>
                      <a:pt x="40" y="43"/>
                    </a:lnTo>
                    <a:lnTo>
                      <a:pt x="2" y="35"/>
                    </a:lnTo>
                    <a:lnTo>
                      <a:pt x="0" y="41"/>
                    </a:lnTo>
                    <a:lnTo>
                      <a:pt x="40" y="46"/>
                    </a:lnTo>
                    <a:lnTo>
                      <a:pt x="8" y="69"/>
                    </a:lnTo>
                    <a:lnTo>
                      <a:pt x="10" y="73"/>
                    </a:lnTo>
                    <a:lnTo>
                      <a:pt x="42" y="48"/>
                    </a:lnTo>
                    <a:lnTo>
                      <a:pt x="33" y="89"/>
                    </a:lnTo>
                    <a:lnTo>
                      <a:pt x="39" y="89"/>
                    </a:lnTo>
                    <a:lnTo>
                      <a:pt x="44" y="50"/>
                    </a:lnTo>
                    <a:lnTo>
                      <a:pt x="67" y="83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7" y="56"/>
                    </a:lnTo>
                    <a:lnTo>
                      <a:pt x="87" y="50"/>
                    </a:lnTo>
                    <a:lnTo>
                      <a:pt x="48" y="45"/>
                    </a:lnTo>
                    <a:lnTo>
                      <a:pt x="81" y="23"/>
                    </a:lnTo>
                    <a:lnTo>
                      <a:pt x="77" y="18"/>
                    </a:lnTo>
                    <a:lnTo>
                      <a:pt x="46" y="43"/>
                    </a:lnTo>
                    <a:lnTo>
                      <a:pt x="54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8" name="Freeform 269"/>
              <p:cNvSpPr>
                <a:spLocks/>
              </p:cNvSpPr>
              <p:nvPr/>
            </p:nvSpPr>
            <p:spPr bwMode="auto">
              <a:xfrm>
                <a:off x="2546" y="3190"/>
                <a:ext cx="87" cy="89"/>
              </a:xfrm>
              <a:custGeom>
                <a:avLst/>
                <a:gdLst>
                  <a:gd name="T0" fmla="*/ 54 w 87"/>
                  <a:gd name="T1" fmla="*/ 0 h 89"/>
                  <a:gd name="T2" fmla="*/ 48 w 87"/>
                  <a:gd name="T3" fmla="*/ 0 h 89"/>
                  <a:gd name="T4" fmla="*/ 43 w 87"/>
                  <a:gd name="T5" fmla="*/ 41 h 89"/>
                  <a:gd name="T6" fmla="*/ 22 w 87"/>
                  <a:gd name="T7" fmla="*/ 6 h 89"/>
                  <a:gd name="T8" fmla="*/ 16 w 87"/>
                  <a:gd name="T9" fmla="*/ 10 h 89"/>
                  <a:gd name="T10" fmla="*/ 41 w 87"/>
                  <a:gd name="T11" fmla="*/ 41 h 89"/>
                  <a:gd name="T12" fmla="*/ 2 w 87"/>
                  <a:gd name="T13" fmla="*/ 33 h 89"/>
                  <a:gd name="T14" fmla="*/ 0 w 87"/>
                  <a:gd name="T15" fmla="*/ 39 h 89"/>
                  <a:gd name="T16" fmla="*/ 41 w 87"/>
                  <a:gd name="T17" fmla="*/ 44 h 89"/>
                  <a:gd name="T18" fmla="*/ 8 w 87"/>
                  <a:gd name="T19" fmla="*/ 67 h 89"/>
                  <a:gd name="T20" fmla="*/ 10 w 87"/>
                  <a:gd name="T21" fmla="*/ 71 h 89"/>
                  <a:gd name="T22" fmla="*/ 43 w 87"/>
                  <a:gd name="T23" fmla="*/ 48 h 89"/>
                  <a:gd name="T24" fmla="*/ 33 w 87"/>
                  <a:gd name="T25" fmla="*/ 87 h 89"/>
                  <a:gd name="T26" fmla="*/ 39 w 87"/>
                  <a:gd name="T27" fmla="*/ 89 h 89"/>
                  <a:gd name="T28" fmla="*/ 45 w 87"/>
                  <a:gd name="T29" fmla="*/ 48 h 89"/>
                  <a:gd name="T30" fmla="*/ 68 w 87"/>
                  <a:gd name="T31" fmla="*/ 81 h 89"/>
                  <a:gd name="T32" fmla="*/ 71 w 87"/>
                  <a:gd name="T33" fmla="*/ 79 h 89"/>
                  <a:gd name="T34" fmla="*/ 47 w 87"/>
                  <a:gd name="T35" fmla="*/ 46 h 89"/>
                  <a:gd name="T36" fmla="*/ 87 w 87"/>
                  <a:gd name="T37" fmla="*/ 54 h 89"/>
                  <a:gd name="T38" fmla="*/ 87 w 87"/>
                  <a:gd name="T39" fmla="*/ 48 h 89"/>
                  <a:gd name="T40" fmla="*/ 48 w 87"/>
                  <a:gd name="T41" fmla="*/ 43 h 89"/>
                  <a:gd name="T42" fmla="*/ 81 w 87"/>
                  <a:gd name="T43" fmla="*/ 21 h 89"/>
                  <a:gd name="T44" fmla="*/ 79 w 87"/>
                  <a:gd name="T45" fmla="*/ 18 h 89"/>
                  <a:gd name="T46" fmla="*/ 47 w 87"/>
                  <a:gd name="T47" fmla="*/ 41 h 89"/>
                  <a:gd name="T48" fmla="*/ 54 w 87"/>
                  <a:gd name="T49" fmla="*/ 0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0"/>
                    </a:moveTo>
                    <a:lnTo>
                      <a:pt x="48" y="0"/>
                    </a:lnTo>
                    <a:lnTo>
                      <a:pt x="43" y="41"/>
                    </a:lnTo>
                    <a:lnTo>
                      <a:pt x="22" y="6"/>
                    </a:lnTo>
                    <a:lnTo>
                      <a:pt x="16" y="10"/>
                    </a:lnTo>
                    <a:lnTo>
                      <a:pt x="41" y="41"/>
                    </a:lnTo>
                    <a:lnTo>
                      <a:pt x="2" y="33"/>
                    </a:lnTo>
                    <a:lnTo>
                      <a:pt x="0" y="39"/>
                    </a:lnTo>
                    <a:lnTo>
                      <a:pt x="41" y="44"/>
                    </a:lnTo>
                    <a:lnTo>
                      <a:pt x="8" y="67"/>
                    </a:lnTo>
                    <a:lnTo>
                      <a:pt x="10" y="71"/>
                    </a:lnTo>
                    <a:lnTo>
                      <a:pt x="43" y="48"/>
                    </a:lnTo>
                    <a:lnTo>
                      <a:pt x="33" y="87"/>
                    </a:lnTo>
                    <a:lnTo>
                      <a:pt x="39" y="89"/>
                    </a:lnTo>
                    <a:lnTo>
                      <a:pt x="45" y="48"/>
                    </a:lnTo>
                    <a:lnTo>
                      <a:pt x="68" y="81"/>
                    </a:lnTo>
                    <a:lnTo>
                      <a:pt x="71" y="79"/>
                    </a:lnTo>
                    <a:lnTo>
                      <a:pt x="47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8" y="43"/>
                    </a:lnTo>
                    <a:lnTo>
                      <a:pt x="81" y="21"/>
                    </a:lnTo>
                    <a:lnTo>
                      <a:pt x="79" y="18"/>
                    </a:lnTo>
                    <a:lnTo>
                      <a:pt x="47" y="41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9" name="Freeform 270"/>
              <p:cNvSpPr>
                <a:spLocks/>
              </p:cNvSpPr>
              <p:nvPr/>
            </p:nvSpPr>
            <p:spPr bwMode="auto">
              <a:xfrm>
                <a:off x="2546" y="3190"/>
                <a:ext cx="87" cy="89"/>
              </a:xfrm>
              <a:custGeom>
                <a:avLst/>
                <a:gdLst>
                  <a:gd name="T0" fmla="*/ 54 w 87"/>
                  <a:gd name="T1" fmla="*/ 0 h 89"/>
                  <a:gd name="T2" fmla="*/ 48 w 87"/>
                  <a:gd name="T3" fmla="*/ 0 h 89"/>
                  <a:gd name="T4" fmla="*/ 43 w 87"/>
                  <a:gd name="T5" fmla="*/ 41 h 89"/>
                  <a:gd name="T6" fmla="*/ 22 w 87"/>
                  <a:gd name="T7" fmla="*/ 6 h 89"/>
                  <a:gd name="T8" fmla="*/ 16 w 87"/>
                  <a:gd name="T9" fmla="*/ 10 h 89"/>
                  <a:gd name="T10" fmla="*/ 41 w 87"/>
                  <a:gd name="T11" fmla="*/ 41 h 89"/>
                  <a:gd name="T12" fmla="*/ 2 w 87"/>
                  <a:gd name="T13" fmla="*/ 33 h 89"/>
                  <a:gd name="T14" fmla="*/ 0 w 87"/>
                  <a:gd name="T15" fmla="*/ 39 h 89"/>
                  <a:gd name="T16" fmla="*/ 41 w 87"/>
                  <a:gd name="T17" fmla="*/ 44 h 89"/>
                  <a:gd name="T18" fmla="*/ 8 w 87"/>
                  <a:gd name="T19" fmla="*/ 67 h 89"/>
                  <a:gd name="T20" fmla="*/ 10 w 87"/>
                  <a:gd name="T21" fmla="*/ 71 h 89"/>
                  <a:gd name="T22" fmla="*/ 43 w 87"/>
                  <a:gd name="T23" fmla="*/ 48 h 89"/>
                  <a:gd name="T24" fmla="*/ 33 w 87"/>
                  <a:gd name="T25" fmla="*/ 87 h 89"/>
                  <a:gd name="T26" fmla="*/ 39 w 87"/>
                  <a:gd name="T27" fmla="*/ 89 h 89"/>
                  <a:gd name="T28" fmla="*/ 45 w 87"/>
                  <a:gd name="T29" fmla="*/ 48 h 89"/>
                  <a:gd name="T30" fmla="*/ 68 w 87"/>
                  <a:gd name="T31" fmla="*/ 81 h 89"/>
                  <a:gd name="T32" fmla="*/ 71 w 87"/>
                  <a:gd name="T33" fmla="*/ 79 h 89"/>
                  <a:gd name="T34" fmla="*/ 47 w 87"/>
                  <a:gd name="T35" fmla="*/ 46 h 89"/>
                  <a:gd name="T36" fmla="*/ 87 w 87"/>
                  <a:gd name="T37" fmla="*/ 54 h 89"/>
                  <a:gd name="T38" fmla="*/ 87 w 87"/>
                  <a:gd name="T39" fmla="*/ 48 h 89"/>
                  <a:gd name="T40" fmla="*/ 48 w 87"/>
                  <a:gd name="T41" fmla="*/ 43 h 89"/>
                  <a:gd name="T42" fmla="*/ 81 w 87"/>
                  <a:gd name="T43" fmla="*/ 21 h 89"/>
                  <a:gd name="T44" fmla="*/ 79 w 87"/>
                  <a:gd name="T45" fmla="*/ 18 h 89"/>
                  <a:gd name="T46" fmla="*/ 47 w 87"/>
                  <a:gd name="T47" fmla="*/ 41 h 89"/>
                  <a:gd name="T48" fmla="*/ 54 w 87"/>
                  <a:gd name="T49" fmla="*/ 0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0"/>
                    </a:moveTo>
                    <a:lnTo>
                      <a:pt x="48" y="0"/>
                    </a:lnTo>
                    <a:lnTo>
                      <a:pt x="43" y="41"/>
                    </a:lnTo>
                    <a:lnTo>
                      <a:pt x="22" y="6"/>
                    </a:lnTo>
                    <a:lnTo>
                      <a:pt x="16" y="10"/>
                    </a:lnTo>
                    <a:lnTo>
                      <a:pt x="41" y="41"/>
                    </a:lnTo>
                    <a:lnTo>
                      <a:pt x="2" y="33"/>
                    </a:lnTo>
                    <a:lnTo>
                      <a:pt x="0" y="39"/>
                    </a:lnTo>
                    <a:lnTo>
                      <a:pt x="41" y="44"/>
                    </a:lnTo>
                    <a:lnTo>
                      <a:pt x="8" y="67"/>
                    </a:lnTo>
                    <a:lnTo>
                      <a:pt x="10" y="71"/>
                    </a:lnTo>
                    <a:lnTo>
                      <a:pt x="43" y="48"/>
                    </a:lnTo>
                    <a:lnTo>
                      <a:pt x="33" y="87"/>
                    </a:lnTo>
                    <a:lnTo>
                      <a:pt x="39" y="89"/>
                    </a:lnTo>
                    <a:lnTo>
                      <a:pt x="45" y="48"/>
                    </a:lnTo>
                    <a:lnTo>
                      <a:pt x="68" y="81"/>
                    </a:lnTo>
                    <a:lnTo>
                      <a:pt x="71" y="79"/>
                    </a:lnTo>
                    <a:lnTo>
                      <a:pt x="47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8" y="43"/>
                    </a:lnTo>
                    <a:lnTo>
                      <a:pt x="81" y="21"/>
                    </a:lnTo>
                    <a:lnTo>
                      <a:pt x="79" y="18"/>
                    </a:lnTo>
                    <a:lnTo>
                      <a:pt x="47" y="41"/>
                    </a:lnTo>
                    <a:lnTo>
                      <a:pt x="54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0" name="Freeform 271"/>
              <p:cNvSpPr>
                <a:spLocks/>
              </p:cNvSpPr>
              <p:nvPr/>
            </p:nvSpPr>
            <p:spPr bwMode="auto">
              <a:xfrm>
                <a:off x="2596" y="3131"/>
                <a:ext cx="87" cy="88"/>
              </a:xfrm>
              <a:custGeom>
                <a:avLst/>
                <a:gdLst>
                  <a:gd name="T0" fmla="*/ 54 w 87"/>
                  <a:gd name="T1" fmla="*/ 2 h 88"/>
                  <a:gd name="T2" fmla="*/ 48 w 87"/>
                  <a:gd name="T3" fmla="*/ 0 h 88"/>
                  <a:gd name="T4" fmla="*/ 43 w 87"/>
                  <a:gd name="T5" fmla="*/ 40 h 88"/>
                  <a:gd name="T6" fmla="*/ 21 w 87"/>
                  <a:gd name="T7" fmla="*/ 8 h 88"/>
                  <a:gd name="T8" fmla="*/ 16 w 87"/>
                  <a:gd name="T9" fmla="*/ 9 h 88"/>
                  <a:gd name="T10" fmla="*/ 41 w 87"/>
                  <a:gd name="T11" fmla="*/ 42 h 88"/>
                  <a:gd name="T12" fmla="*/ 2 w 87"/>
                  <a:gd name="T13" fmla="*/ 34 h 88"/>
                  <a:gd name="T14" fmla="*/ 0 w 87"/>
                  <a:gd name="T15" fmla="*/ 40 h 88"/>
                  <a:gd name="T16" fmla="*/ 41 w 87"/>
                  <a:gd name="T17" fmla="*/ 46 h 88"/>
                  <a:gd name="T18" fmla="*/ 8 w 87"/>
                  <a:gd name="T19" fmla="*/ 67 h 88"/>
                  <a:gd name="T20" fmla="*/ 10 w 87"/>
                  <a:gd name="T21" fmla="*/ 73 h 88"/>
                  <a:gd name="T22" fmla="*/ 43 w 87"/>
                  <a:gd name="T23" fmla="*/ 48 h 88"/>
                  <a:gd name="T24" fmla="*/ 33 w 87"/>
                  <a:gd name="T25" fmla="*/ 88 h 88"/>
                  <a:gd name="T26" fmla="*/ 39 w 87"/>
                  <a:gd name="T27" fmla="*/ 88 h 88"/>
                  <a:gd name="T28" fmla="*/ 44 w 87"/>
                  <a:gd name="T29" fmla="*/ 48 h 88"/>
                  <a:gd name="T30" fmla="*/ 68 w 87"/>
                  <a:gd name="T31" fmla="*/ 82 h 88"/>
                  <a:gd name="T32" fmla="*/ 71 w 87"/>
                  <a:gd name="T33" fmla="*/ 79 h 88"/>
                  <a:gd name="T34" fmla="*/ 46 w 87"/>
                  <a:gd name="T35" fmla="*/ 46 h 88"/>
                  <a:gd name="T36" fmla="*/ 87 w 87"/>
                  <a:gd name="T37" fmla="*/ 54 h 88"/>
                  <a:gd name="T38" fmla="*/ 87 w 87"/>
                  <a:gd name="T39" fmla="*/ 50 h 88"/>
                  <a:gd name="T40" fmla="*/ 46 w 87"/>
                  <a:gd name="T41" fmla="*/ 44 h 88"/>
                  <a:gd name="T42" fmla="*/ 81 w 87"/>
                  <a:gd name="T43" fmla="*/ 23 h 88"/>
                  <a:gd name="T44" fmla="*/ 77 w 87"/>
                  <a:gd name="T45" fmla="*/ 17 h 88"/>
                  <a:gd name="T46" fmla="*/ 46 w 87"/>
                  <a:gd name="T47" fmla="*/ 42 h 88"/>
                  <a:gd name="T48" fmla="*/ 54 w 87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4" y="2"/>
                    </a:moveTo>
                    <a:lnTo>
                      <a:pt x="48" y="0"/>
                    </a:lnTo>
                    <a:lnTo>
                      <a:pt x="43" y="40"/>
                    </a:lnTo>
                    <a:lnTo>
                      <a:pt x="21" y="8"/>
                    </a:lnTo>
                    <a:lnTo>
                      <a:pt x="16" y="9"/>
                    </a:lnTo>
                    <a:lnTo>
                      <a:pt x="41" y="42"/>
                    </a:lnTo>
                    <a:lnTo>
                      <a:pt x="2" y="34"/>
                    </a:lnTo>
                    <a:lnTo>
                      <a:pt x="0" y="40"/>
                    </a:lnTo>
                    <a:lnTo>
                      <a:pt x="41" y="46"/>
                    </a:lnTo>
                    <a:lnTo>
                      <a:pt x="8" y="67"/>
                    </a:lnTo>
                    <a:lnTo>
                      <a:pt x="10" y="73"/>
                    </a:lnTo>
                    <a:lnTo>
                      <a:pt x="43" y="48"/>
                    </a:lnTo>
                    <a:lnTo>
                      <a:pt x="33" y="88"/>
                    </a:lnTo>
                    <a:lnTo>
                      <a:pt x="39" y="88"/>
                    </a:lnTo>
                    <a:lnTo>
                      <a:pt x="44" y="48"/>
                    </a:lnTo>
                    <a:lnTo>
                      <a:pt x="68" y="82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7" y="54"/>
                    </a:lnTo>
                    <a:lnTo>
                      <a:pt x="87" y="50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7"/>
                    </a:lnTo>
                    <a:lnTo>
                      <a:pt x="46" y="42"/>
                    </a:lnTo>
                    <a:lnTo>
                      <a:pt x="5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1" name="Freeform 272"/>
              <p:cNvSpPr>
                <a:spLocks/>
              </p:cNvSpPr>
              <p:nvPr/>
            </p:nvSpPr>
            <p:spPr bwMode="auto">
              <a:xfrm>
                <a:off x="2596" y="3131"/>
                <a:ext cx="87" cy="88"/>
              </a:xfrm>
              <a:custGeom>
                <a:avLst/>
                <a:gdLst>
                  <a:gd name="T0" fmla="*/ 54 w 87"/>
                  <a:gd name="T1" fmla="*/ 2 h 88"/>
                  <a:gd name="T2" fmla="*/ 48 w 87"/>
                  <a:gd name="T3" fmla="*/ 0 h 88"/>
                  <a:gd name="T4" fmla="*/ 43 w 87"/>
                  <a:gd name="T5" fmla="*/ 40 h 88"/>
                  <a:gd name="T6" fmla="*/ 21 w 87"/>
                  <a:gd name="T7" fmla="*/ 8 h 88"/>
                  <a:gd name="T8" fmla="*/ 16 w 87"/>
                  <a:gd name="T9" fmla="*/ 9 h 88"/>
                  <a:gd name="T10" fmla="*/ 41 w 87"/>
                  <a:gd name="T11" fmla="*/ 42 h 88"/>
                  <a:gd name="T12" fmla="*/ 2 w 87"/>
                  <a:gd name="T13" fmla="*/ 34 h 88"/>
                  <a:gd name="T14" fmla="*/ 0 w 87"/>
                  <a:gd name="T15" fmla="*/ 40 h 88"/>
                  <a:gd name="T16" fmla="*/ 41 w 87"/>
                  <a:gd name="T17" fmla="*/ 46 h 88"/>
                  <a:gd name="T18" fmla="*/ 8 w 87"/>
                  <a:gd name="T19" fmla="*/ 67 h 88"/>
                  <a:gd name="T20" fmla="*/ 10 w 87"/>
                  <a:gd name="T21" fmla="*/ 73 h 88"/>
                  <a:gd name="T22" fmla="*/ 43 w 87"/>
                  <a:gd name="T23" fmla="*/ 48 h 88"/>
                  <a:gd name="T24" fmla="*/ 33 w 87"/>
                  <a:gd name="T25" fmla="*/ 88 h 88"/>
                  <a:gd name="T26" fmla="*/ 39 w 87"/>
                  <a:gd name="T27" fmla="*/ 88 h 88"/>
                  <a:gd name="T28" fmla="*/ 44 w 87"/>
                  <a:gd name="T29" fmla="*/ 48 h 88"/>
                  <a:gd name="T30" fmla="*/ 68 w 87"/>
                  <a:gd name="T31" fmla="*/ 82 h 88"/>
                  <a:gd name="T32" fmla="*/ 71 w 87"/>
                  <a:gd name="T33" fmla="*/ 79 h 88"/>
                  <a:gd name="T34" fmla="*/ 46 w 87"/>
                  <a:gd name="T35" fmla="*/ 46 h 88"/>
                  <a:gd name="T36" fmla="*/ 87 w 87"/>
                  <a:gd name="T37" fmla="*/ 54 h 88"/>
                  <a:gd name="T38" fmla="*/ 87 w 87"/>
                  <a:gd name="T39" fmla="*/ 50 h 88"/>
                  <a:gd name="T40" fmla="*/ 46 w 87"/>
                  <a:gd name="T41" fmla="*/ 44 h 88"/>
                  <a:gd name="T42" fmla="*/ 81 w 87"/>
                  <a:gd name="T43" fmla="*/ 23 h 88"/>
                  <a:gd name="T44" fmla="*/ 77 w 87"/>
                  <a:gd name="T45" fmla="*/ 17 h 88"/>
                  <a:gd name="T46" fmla="*/ 46 w 87"/>
                  <a:gd name="T47" fmla="*/ 42 h 88"/>
                  <a:gd name="T48" fmla="*/ 54 w 87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4" y="2"/>
                    </a:moveTo>
                    <a:lnTo>
                      <a:pt x="48" y="0"/>
                    </a:lnTo>
                    <a:lnTo>
                      <a:pt x="43" y="40"/>
                    </a:lnTo>
                    <a:lnTo>
                      <a:pt x="21" y="8"/>
                    </a:lnTo>
                    <a:lnTo>
                      <a:pt x="16" y="9"/>
                    </a:lnTo>
                    <a:lnTo>
                      <a:pt x="41" y="42"/>
                    </a:lnTo>
                    <a:lnTo>
                      <a:pt x="2" y="34"/>
                    </a:lnTo>
                    <a:lnTo>
                      <a:pt x="0" y="40"/>
                    </a:lnTo>
                    <a:lnTo>
                      <a:pt x="41" y="46"/>
                    </a:lnTo>
                    <a:lnTo>
                      <a:pt x="8" y="67"/>
                    </a:lnTo>
                    <a:lnTo>
                      <a:pt x="10" y="73"/>
                    </a:lnTo>
                    <a:lnTo>
                      <a:pt x="43" y="48"/>
                    </a:lnTo>
                    <a:lnTo>
                      <a:pt x="33" y="88"/>
                    </a:lnTo>
                    <a:lnTo>
                      <a:pt x="39" y="88"/>
                    </a:lnTo>
                    <a:lnTo>
                      <a:pt x="44" y="48"/>
                    </a:lnTo>
                    <a:lnTo>
                      <a:pt x="68" y="82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7" y="54"/>
                    </a:lnTo>
                    <a:lnTo>
                      <a:pt x="87" y="50"/>
                    </a:lnTo>
                    <a:lnTo>
                      <a:pt x="46" y="44"/>
                    </a:lnTo>
                    <a:lnTo>
                      <a:pt x="81" y="23"/>
                    </a:lnTo>
                    <a:lnTo>
                      <a:pt x="77" y="17"/>
                    </a:lnTo>
                    <a:lnTo>
                      <a:pt x="46" y="42"/>
                    </a:lnTo>
                    <a:lnTo>
                      <a:pt x="54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2" name="Freeform 273"/>
              <p:cNvSpPr>
                <a:spLocks/>
              </p:cNvSpPr>
              <p:nvPr/>
            </p:nvSpPr>
            <p:spPr bwMode="auto">
              <a:xfrm>
                <a:off x="2013" y="2835"/>
                <a:ext cx="86" cy="89"/>
              </a:xfrm>
              <a:custGeom>
                <a:avLst/>
                <a:gdLst>
                  <a:gd name="T0" fmla="*/ 54 w 86"/>
                  <a:gd name="T1" fmla="*/ 2 h 89"/>
                  <a:gd name="T2" fmla="*/ 48 w 86"/>
                  <a:gd name="T3" fmla="*/ 0 h 89"/>
                  <a:gd name="T4" fmla="*/ 42 w 86"/>
                  <a:gd name="T5" fmla="*/ 43 h 89"/>
                  <a:gd name="T6" fmla="*/ 21 w 86"/>
                  <a:gd name="T7" fmla="*/ 8 h 89"/>
                  <a:gd name="T8" fmla="*/ 15 w 86"/>
                  <a:gd name="T9" fmla="*/ 12 h 89"/>
                  <a:gd name="T10" fmla="*/ 40 w 86"/>
                  <a:gd name="T11" fmla="*/ 43 h 89"/>
                  <a:gd name="T12" fmla="*/ 2 w 86"/>
                  <a:gd name="T13" fmla="*/ 35 h 89"/>
                  <a:gd name="T14" fmla="*/ 0 w 86"/>
                  <a:gd name="T15" fmla="*/ 41 h 89"/>
                  <a:gd name="T16" fmla="*/ 40 w 86"/>
                  <a:gd name="T17" fmla="*/ 46 h 89"/>
                  <a:gd name="T18" fmla="*/ 8 w 86"/>
                  <a:gd name="T19" fmla="*/ 68 h 89"/>
                  <a:gd name="T20" fmla="*/ 10 w 86"/>
                  <a:gd name="T21" fmla="*/ 73 h 89"/>
                  <a:gd name="T22" fmla="*/ 42 w 86"/>
                  <a:gd name="T23" fmla="*/ 48 h 89"/>
                  <a:gd name="T24" fmla="*/ 33 w 86"/>
                  <a:gd name="T25" fmla="*/ 89 h 89"/>
                  <a:gd name="T26" fmla="*/ 38 w 86"/>
                  <a:gd name="T27" fmla="*/ 89 h 89"/>
                  <a:gd name="T28" fmla="*/ 44 w 86"/>
                  <a:gd name="T29" fmla="*/ 48 h 89"/>
                  <a:gd name="T30" fmla="*/ 67 w 86"/>
                  <a:gd name="T31" fmla="*/ 83 h 89"/>
                  <a:gd name="T32" fmla="*/ 71 w 86"/>
                  <a:gd name="T33" fmla="*/ 79 h 89"/>
                  <a:gd name="T34" fmla="*/ 46 w 86"/>
                  <a:gd name="T35" fmla="*/ 48 h 89"/>
                  <a:gd name="T36" fmla="*/ 86 w 86"/>
                  <a:gd name="T37" fmla="*/ 56 h 89"/>
                  <a:gd name="T38" fmla="*/ 86 w 86"/>
                  <a:gd name="T39" fmla="*/ 50 h 89"/>
                  <a:gd name="T40" fmla="*/ 46 w 86"/>
                  <a:gd name="T41" fmla="*/ 45 h 89"/>
                  <a:gd name="T42" fmla="*/ 81 w 86"/>
                  <a:gd name="T43" fmla="*/ 23 h 89"/>
                  <a:gd name="T44" fmla="*/ 77 w 86"/>
                  <a:gd name="T45" fmla="*/ 18 h 89"/>
                  <a:gd name="T46" fmla="*/ 46 w 86"/>
                  <a:gd name="T47" fmla="*/ 43 h 89"/>
                  <a:gd name="T48" fmla="*/ 54 w 86"/>
                  <a:gd name="T49" fmla="*/ 2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9">
                    <a:moveTo>
                      <a:pt x="54" y="2"/>
                    </a:moveTo>
                    <a:lnTo>
                      <a:pt x="48" y="0"/>
                    </a:lnTo>
                    <a:lnTo>
                      <a:pt x="42" y="43"/>
                    </a:lnTo>
                    <a:lnTo>
                      <a:pt x="21" y="8"/>
                    </a:lnTo>
                    <a:lnTo>
                      <a:pt x="15" y="12"/>
                    </a:lnTo>
                    <a:lnTo>
                      <a:pt x="40" y="43"/>
                    </a:lnTo>
                    <a:lnTo>
                      <a:pt x="2" y="35"/>
                    </a:lnTo>
                    <a:lnTo>
                      <a:pt x="0" y="41"/>
                    </a:lnTo>
                    <a:lnTo>
                      <a:pt x="40" y="46"/>
                    </a:lnTo>
                    <a:lnTo>
                      <a:pt x="8" y="68"/>
                    </a:lnTo>
                    <a:lnTo>
                      <a:pt x="10" y="73"/>
                    </a:lnTo>
                    <a:lnTo>
                      <a:pt x="42" y="48"/>
                    </a:lnTo>
                    <a:lnTo>
                      <a:pt x="33" y="89"/>
                    </a:lnTo>
                    <a:lnTo>
                      <a:pt x="38" y="89"/>
                    </a:lnTo>
                    <a:lnTo>
                      <a:pt x="44" y="48"/>
                    </a:lnTo>
                    <a:lnTo>
                      <a:pt x="67" y="83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6" y="56"/>
                    </a:lnTo>
                    <a:lnTo>
                      <a:pt x="86" y="50"/>
                    </a:lnTo>
                    <a:lnTo>
                      <a:pt x="46" y="45"/>
                    </a:lnTo>
                    <a:lnTo>
                      <a:pt x="81" y="23"/>
                    </a:lnTo>
                    <a:lnTo>
                      <a:pt x="77" y="18"/>
                    </a:lnTo>
                    <a:lnTo>
                      <a:pt x="46" y="43"/>
                    </a:lnTo>
                    <a:lnTo>
                      <a:pt x="5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3" name="Freeform 274"/>
              <p:cNvSpPr>
                <a:spLocks/>
              </p:cNvSpPr>
              <p:nvPr/>
            </p:nvSpPr>
            <p:spPr bwMode="auto">
              <a:xfrm>
                <a:off x="2013" y="2835"/>
                <a:ext cx="86" cy="89"/>
              </a:xfrm>
              <a:custGeom>
                <a:avLst/>
                <a:gdLst>
                  <a:gd name="T0" fmla="*/ 54 w 86"/>
                  <a:gd name="T1" fmla="*/ 2 h 89"/>
                  <a:gd name="T2" fmla="*/ 48 w 86"/>
                  <a:gd name="T3" fmla="*/ 0 h 89"/>
                  <a:gd name="T4" fmla="*/ 42 w 86"/>
                  <a:gd name="T5" fmla="*/ 43 h 89"/>
                  <a:gd name="T6" fmla="*/ 21 w 86"/>
                  <a:gd name="T7" fmla="*/ 8 h 89"/>
                  <a:gd name="T8" fmla="*/ 15 w 86"/>
                  <a:gd name="T9" fmla="*/ 12 h 89"/>
                  <a:gd name="T10" fmla="*/ 40 w 86"/>
                  <a:gd name="T11" fmla="*/ 43 h 89"/>
                  <a:gd name="T12" fmla="*/ 2 w 86"/>
                  <a:gd name="T13" fmla="*/ 35 h 89"/>
                  <a:gd name="T14" fmla="*/ 0 w 86"/>
                  <a:gd name="T15" fmla="*/ 41 h 89"/>
                  <a:gd name="T16" fmla="*/ 40 w 86"/>
                  <a:gd name="T17" fmla="*/ 46 h 89"/>
                  <a:gd name="T18" fmla="*/ 8 w 86"/>
                  <a:gd name="T19" fmla="*/ 68 h 89"/>
                  <a:gd name="T20" fmla="*/ 10 w 86"/>
                  <a:gd name="T21" fmla="*/ 73 h 89"/>
                  <a:gd name="T22" fmla="*/ 42 w 86"/>
                  <a:gd name="T23" fmla="*/ 48 h 89"/>
                  <a:gd name="T24" fmla="*/ 33 w 86"/>
                  <a:gd name="T25" fmla="*/ 89 h 89"/>
                  <a:gd name="T26" fmla="*/ 38 w 86"/>
                  <a:gd name="T27" fmla="*/ 89 h 89"/>
                  <a:gd name="T28" fmla="*/ 44 w 86"/>
                  <a:gd name="T29" fmla="*/ 48 h 89"/>
                  <a:gd name="T30" fmla="*/ 67 w 86"/>
                  <a:gd name="T31" fmla="*/ 83 h 89"/>
                  <a:gd name="T32" fmla="*/ 71 w 86"/>
                  <a:gd name="T33" fmla="*/ 79 h 89"/>
                  <a:gd name="T34" fmla="*/ 46 w 86"/>
                  <a:gd name="T35" fmla="*/ 48 h 89"/>
                  <a:gd name="T36" fmla="*/ 86 w 86"/>
                  <a:gd name="T37" fmla="*/ 56 h 89"/>
                  <a:gd name="T38" fmla="*/ 86 w 86"/>
                  <a:gd name="T39" fmla="*/ 50 h 89"/>
                  <a:gd name="T40" fmla="*/ 46 w 86"/>
                  <a:gd name="T41" fmla="*/ 45 h 89"/>
                  <a:gd name="T42" fmla="*/ 81 w 86"/>
                  <a:gd name="T43" fmla="*/ 23 h 89"/>
                  <a:gd name="T44" fmla="*/ 77 w 86"/>
                  <a:gd name="T45" fmla="*/ 18 h 89"/>
                  <a:gd name="T46" fmla="*/ 46 w 86"/>
                  <a:gd name="T47" fmla="*/ 43 h 89"/>
                  <a:gd name="T48" fmla="*/ 54 w 86"/>
                  <a:gd name="T49" fmla="*/ 2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9">
                    <a:moveTo>
                      <a:pt x="54" y="2"/>
                    </a:moveTo>
                    <a:lnTo>
                      <a:pt x="48" y="0"/>
                    </a:lnTo>
                    <a:lnTo>
                      <a:pt x="42" y="43"/>
                    </a:lnTo>
                    <a:lnTo>
                      <a:pt x="21" y="8"/>
                    </a:lnTo>
                    <a:lnTo>
                      <a:pt x="15" y="12"/>
                    </a:lnTo>
                    <a:lnTo>
                      <a:pt x="40" y="43"/>
                    </a:lnTo>
                    <a:lnTo>
                      <a:pt x="2" y="35"/>
                    </a:lnTo>
                    <a:lnTo>
                      <a:pt x="0" y="41"/>
                    </a:lnTo>
                    <a:lnTo>
                      <a:pt x="40" y="46"/>
                    </a:lnTo>
                    <a:lnTo>
                      <a:pt x="8" y="68"/>
                    </a:lnTo>
                    <a:lnTo>
                      <a:pt x="10" y="73"/>
                    </a:lnTo>
                    <a:lnTo>
                      <a:pt x="42" y="48"/>
                    </a:lnTo>
                    <a:lnTo>
                      <a:pt x="33" y="89"/>
                    </a:lnTo>
                    <a:lnTo>
                      <a:pt x="38" y="89"/>
                    </a:lnTo>
                    <a:lnTo>
                      <a:pt x="44" y="48"/>
                    </a:lnTo>
                    <a:lnTo>
                      <a:pt x="67" y="83"/>
                    </a:lnTo>
                    <a:lnTo>
                      <a:pt x="71" y="79"/>
                    </a:lnTo>
                    <a:lnTo>
                      <a:pt x="46" y="48"/>
                    </a:lnTo>
                    <a:lnTo>
                      <a:pt x="86" y="56"/>
                    </a:lnTo>
                    <a:lnTo>
                      <a:pt x="86" y="50"/>
                    </a:lnTo>
                    <a:lnTo>
                      <a:pt x="46" y="45"/>
                    </a:lnTo>
                    <a:lnTo>
                      <a:pt x="81" y="23"/>
                    </a:lnTo>
                    <a:lnTo>
                      <a:pt x="77" y="18"/>
                    </a:lnTo>
                    <a:lnTo>
                      <a:pt x="46" y="43"/>
                    </a:lnTo>
                    <a:lnTo>
                      <a:pt x="54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4" name="Freeform 275"/>
              <p:cNvSpPr>
                <a:spLocks/>
              </p:cNvSpPr>
              <p:nvPr/>
            </p:nvSpPr>
            <p:spPr bwMode="auto">
              <a:xfrm>
                <a:off x="1936" y="2951"/>
                <a:ext cx="87" cy="88"/>
              </a:xfrm>
              <a:custGeom>
                <a:avLst/>
                <a:gdLst>
                  <a:gd name="T0" fmla="*/ 52 w 87"/>
                  <a:gd name="T1" fmla="*/ 0 h 88"/>
                  <a:gd name="T2" fmla="*/ 46 w 87"/>
                  <a:gd name="T3" fmla="*/ 0 h 88"/>
                  <a:gd name="T4" fmla="*/ 42 w 87"/>
                  <a:gd name="T5" fmla="*/ 40 h 88"/>
                  <a:gd name="T6" fmla="*/ 19 w 87"/>
                  <a:gd name="T7" fmla="*/ 5 h 88"/>
                  <a:gd name="T8" fmla="*/ 16 w 87"/>
                  <a:gd name="T9" fmla="*/ 9 h 88"/>
                  <a:gd name="T10" fmla="*/ 40 w 87"/>
                  <a:gd name="T11" fmla="*/ 40 h 88"/>
                  <a:gd name="T12" fmla="*/ 0 w 87"/>
                  <a:gd name="T13" fmla="*/ 32 h 88"/>
                  <a:gd name="T14" fmla="*/ 0 w 87"/>
                  <a:gd name="T15" fmla="*/ 38 h 88"/>
                  <a:gd name="T16" fmla="*/ 39 w 87"/>
                  <a:gd name="T17" fmla="*/ 44 h 88"/>
                  <a:gd name="T18" fmla="*/ 6 w 87"/>
                  <a:gd name="T19" fmla="*/ 67 h 88"/>
                  <a:gd name="T20" fmla="*/ 10 w 87"/>
                  <a:gd name="T21" fmla="*/ 70 h 88"/>
                  <a:gd name="T22" fmla="*/ 40 w 87"/>
                  <a:gd name="T23" fmla="*/ 47 h 88"/>
                  <a:gd name="T24" fmla="*/ 33 w 87"/>
                  <a:gd name="T25" fmla="*/ 86 h 88"/>
                  <a:gd name="T26" fmla="*/ 39 w 87"/>
                  <a:gd name="T27" fmla="*/ 88 h 88"/>
                  <a:gd name="T28" fmla="*/ 42 w 87"/>
                  <a:gd name="T29" fmla="*/ 47 h 88"/>
                  <a:gd name="T30" fmla="*/ 65 w 87"/>
                  <a:gd name="T31" fmla="*/ 80 h 88"/>
                  <a:gd name="T32" fmla="*/ 69 w 87"/>
                  <a:gd name="T33" fmla="*/ 78 h 88"/>
                  <a:gd name="T34" fmla="*/ 46 w 87"/>
                  <a:gd name="T35" fmla="*/ 46 h 88"/>
                  <a:gd name="T36" fmla="*/ 85 w 87"/>
                  <a:gd name="T37" fmla="*/ 53 h 88"/>
                  <a:gd name="T38" fmla="*/ 87 w 87"/>
                  <a:gd name="T39" fmla="*/ 47 h 88"/>
                  <a:gd name="T40" fmla="*/ 46 w 87"/>
                  <a:gd name="T41" fmla="*/ 42 h 88"/>
                  <a:gd name="T42" fmla="*/ 81 w 87"/>
                  <a:gd name="T43" fmla="*/ 21 h 88"/>
                  <a:gd name="T44" fmla="*/ 77 w 87"/>
                  <a:gd name="T45" fmla="*/ 17 h 88"/>
                  <a:gd name="T46" fmla="*/ 44 w 87"/>
                  <a:gd name="T47" fmla="*/ 40 h 88"/>
                  <a:gd name="T48" fmla="*/ 52 w 87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2" y="0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5"/>
                    </a:lnTo>
                    <a:lnTo>
                      <a:pt x="16" y="9"/>
                    </a:lnTo>
                    <a:lnTo>
                      <a:pt x="40" y="40"/>
                    </a:lnTo>
                    <a:lnTo>
                      <a:pt x="0" y="32"/>
                    </a:lnTo>
                    <a:lnTo>
                      <a:pt x="0" y="38"/>
                    </a:lnTo>
                    <a:lnTo>
                      <a:pt x="39" y="44"/>
                    </a:lnTo>
                    <a:lnTo>
                      <a:pt x="6" y="67"/>
                    </a:lnTo>
                    <a:lnTo>
                      <a:pt x="10" y="70"/>
                    </a:lnTo>
                    <a:lnTo>
                      <a:pt x="40" y="47"/>
                    </a:lnTo>
                    <a:lnTo>
                      <a:pt x="33" y="86"/>
                    </a:lnTo>
                    <a:lnTo>
                      <a:pt x="39" y="88"/>
                    </a:lnTo>
                    <a:lnTo>
                      <a:pt x="42" y="47"/>
                    </a:lnTo>
                    <a:lnTo>
                      <a:pt x="65" y="80"/>
                    </a:lnTo>
                    <a:lnTo>
                      <a:pt x="69" y="78"/>
                    </a:lnTo>
                    <a:lnTo>
                      <a:pt x="46" y="46"/>
                    </a:lnTo>
                    <a:lnTo>
                      <a:pt x="85" y="53"/>
                    </a:lnTo>
                    <a:lnTo>
                      <a:pt x="87" y="47"/>
                    </a:lnTo>
                    <a:lnTo>
                      <a:pt x="46" y="42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5" name="Freeform 276"/>
              <p:cNvSpPr>
                <a:spLocks/>
              </p:cNvSpPr>
              <p:nvPr/>
            </p:nvSpPr>
            <p:spPr bwMode="auto">
              <a:xfrm>
                <a:off x="1936" y="2951"/>
                <a:ext cx="87" cy="88"/>
              </a:xfrm>
              <a:custGeom>
                <a:avLst/>
                <a:gdLst>
                  <a:gd name="T0" fmla="*/ 52 w 87"/>
                  <a:gd name="T1" fmla="*/ 0 h 88"/>
                  <a:gd name="T2" fmla="*/ 46 w 87"/>
                  <a:gd name="T3" fmla="*/ 0 h 88"/>
                  <a:gd name="T4" fmla="*/ 42 w 87"/>
                  <a:gd name="T5" fmla="*/ 40 h 88"/>
                  <a:gd name="T6" fmla="*/ 19 w 87"/>
                  <a:gd name="T7" fmla="*/ 5 h 88"/>
                  <a:gd name="T8" fmla="*/ 16 w 87"/>
                  <a:gd name="T9" fmla="*/ 9 h 88"/>
                  <a:gd name="T10" fmla="*/ 40 w 87"/>
                  <a:gd name="T11" fmla="*/ 40 h 88"/>
                  <a:gd name="T12" fmla="*/ 0 w 87"/>
                  <a:gd name="T13" fmla="*/ 32 h 88"/>
                  <a:gd name="T14" fmla="*/ 0 w 87"/>
                  <a:gd name="T15" fmla="*/ 38 h 88"/>
                  <a:gd name="T16" fmla="*/ 39 w 87"/>
                  <a:gd name="T17" fmla="*/ 44 h 88"/>
                  <a:gd name="T18" fmla="*/ 6 w 87"/>
                  <a:gd name="T19" fmla="*/ 67 h 88"/>
                  <a:gd name="T20" fmla="*/ 10 w 87"/>
                  <a:gd name="T21" fmla="*/ 70 h 88"/>
                  <a:gd name="T22" fmla="*/ 40 w 87"/>
                  <a:gd name="T23" fmla="*/ 47 h 88"/>
                  <a:gd name="T24" fmla="*/ 33 w 87"/>
                  <a:gd name="T25" fmla="*/ 86 h 88"/>
                  <a:gd name="T26" fmla="*/ 39 w 87"/>
                  <a:gd name="T27" fmla="*/ 88 h 88"/>
                  <a:gd name="T28" fmla="*/ 42 w 87"/>
                  <a:gd name="T29" fmla="*/ 47 h 88"/>
                  <a:gd name="T30" fmla="*/ 65 w 87"/>
                  <a:gd name="T31" fmla="*/ 80 h 88"/>
                  <a:gd name="T32" fmla="*/ 69 w 87"/>
                  <a:gd name="T33" fmla="*/ 78 h 88"/>
                  <a:gd name="T34" fmla="*/ 46 w 87"/>
                  <a:gd name="T35" fmla="*/ 46 h 88"/>
                  <a:gd name="T36" fmla="*/ 85 w 87"/>
                  <a:gd name="T37" fmla="*/ 53 h 88"/>
                  <a:gd name="T38" fmla="*/ 87 w 87"/>
                  <a:gd name="T39" fmla="*/ 47 h 88"/>
                  <a:gd name="T40" fmla="*/ 46 w 87"/>
                  <a:gd name="T41" fmla="*/ 42 h 88"/>
                  <a:gd name="T42" fmla="*/ 81 w 87"/>
                  <a:gd name="T43" fmla="*/ 21 h 88"/>
                  <a:gd name="T44" fmla="*/ 77 w 87"/>
                  <a:gd name="T45" fmla="*/ 17 h 88"/>
                  <a:gd name="T46" fmla="*/ 44 w 87"/>
                  <a:gd name="T47" fmla="*/ 40 h 88"/>
                  <a:gd name="T48" fmla="*/ 52 w 87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8">
                    <a:moveTo>
                      <a:pt x="52" y="0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5"/>
                    </a:lnTo>
                    <a:lnTo>
                      <a:pt x="16" y="9"/>
                    </a:lnTo>
                    <a:lnTo>
                      <a:pt x="40" y="40"/>
                    </a:lnTo>
                    <a:lnTo>
                      <a:pt x="0" y="32"/>
                    </a:lnTo>
                    <a:lnTo>
                      <a:pt x="0" y="38"/>
                    </a:lnTo>
                    <a:lnTo>
                      <a:pt x="39" y="44"/>
                    </a:lnTo>
                    <a:lnTo>
                      <a:pt x="6" y="67"/>
                    </a:lnTo>
                    <a:lnTo>
                      <a:pt x="10" y="70"/>
                    </a:lnTo>
                    <a:lnTo>
                      <a:pt x="40" y="47"/>
                    </a:lnTo>
                    <a:lnTo>
                      <a:pt x="33" y="86"/>
                    </a:lnTo>
                    <a:lnTo>
                      <a:pt x="39" y="88"/>
                    </a:lnTo>
                    <a:lnTo>
                      <a:pt x="42" y="47"/>
                    </a:lnTo>
                    <a:lnTo>
                      <a:pt x="65" y="80"/>
                    </a:lnTo>
                    <a:lnTo>
                      <a:pt x="69" y="78"/>
                    </a:lnTo>
                    <a:lnTo>
                      <a:pt x="46" y="46"/>
                    </a:lnTo>
                    <a:lnTo>
                      <a:pt x="85" y="53"/>
                    </a:lnTo>
                    <a:lnTo>
                      <a:pt x="87" y="47"/>
                    </a:lnTo>
                    <a:lnTo>
                      <a:pt x="46" y="42"/>
                    </a:lnTo>
                    <a:lnTo>
                      <a:pt x="81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2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6" name="Freeform 277"/>
              <p:cNvSpPr>
                <a:spLocks/>
              </p:cNvSpPr>
              <p:nvPr/>
            </p:nvSpPr>
            <p:spPr bwMode="auto">
              <a:xfrm>
                <a:off x="1767" y="3142"/>
                <a:ext cx="87" cy="89"/>
              </a:xfrm>
              <a:custGeom>
                <a:avLst/>
                <a:gdLst>
                  <a:gd name="T0" fmla="*/ 54 w 87"/>
                  <a:gd name="T1" fmla="*/ 0 h 89"/>
                  <a:gd name="T2" fmla="*/ 48 w 87"/>
                  <a:gd name="T3" fmla="*/ 0 h 89"/>
                  <a:gd name="T4" fmla="*/ 43 w 87"/>
                  <a:gd name="T5" fmla="*/ 41 h 89"/>
                  <a:gd name="T6" fmla="*/ 19 w 87"/>
                  <a:gd name="T7" fmla="*/ 6 h 89"/>
                  <a:gd name="T8" fmla="*/ 16 w 87"/>
                  <a:gd name="T9" fmla="*/ 10 h 89"/>
                  <a:gd name="T10" fmla="*/ 41 w 87"/>
                  <a:gd name="T11" fmla="*/ 41 h 89"/>
                  <a:gd name="T12" fmla="*/ 0 w 87"/>
                  <a:gd name="T13" fmla="*/ 33 h 89"/>
                  <a:gd name="T14" fmla="*/ 0 w 87"/>
                  <a:gd name="T15" fmla="*/ 39 h 89"/>
                  <a:gd name="T16" fmla="*/ 39 w 87"/>
                  <a:gd name="T17" fmla="*/ 44 h 89"/>
                  <a:gd name="T18" fmla="*/ 6 w 87"/>
                  <a:gd name="T19" fmla="*/ 68 h 89"/>
                  <a:gd name="T20" fmla="*/ 10 w 87"/>
                  <a:gd name="T21" fmla="*/ 71 h 89"/>
                  <a:gd name="T22" fmla="*/ 41 w 87"/>
                  <a:gd name="T23" fmla="*/ 46 h 89"/>
                  <a:gd name="T24" fmla="*/ 33 w 87"/>
                  <a:gd name="T25" fmla="*/ 87 h 89"/>
                  <a:gd name="T26" fmla="*/ 39 w 87"/>
                  <a:gd name="T27" fmla="*/ 89 h 89"/>
                  <a:gd name="T28" fmla="*/ 44 w 87"/>
                  <a:gd name="T29" fmla="*/ 48 h 89"/>
                  <a:gd name="T30" fmla="*/ 66 w 87"/>
                  <a:gd name="T31" fmla="*/ 81 h 89"/>
                  <a:gd name="T32" fmla="*/ 71 w 87"/>
                  <a:gd name="T33" fmla="*/ 77 h 89"/>
                  <a:gd name="T34" fmla="*/ 46 w 87"/>
                  <a:gd name="T35" fmla="*/ 46 h 89"/>
                  <a:gd name="T36" fmla="*/ 85 w 87"/>
                  <a:gd name="T37" fmla="*/ 54 h 89"/>
                  <a:gd name="T38" fmla="*/ 87 w 87"/>
                  <a:gd name="T39" fmla="*/ 48 h 89"/>
                  <a:gd name="T40" fmla="*/ 46 w 87"/>
                  <a:gd name="T41" fmla="*/ 43 h 89"/>
                  <a:gd name="T42" fmla="*/ 81 w 87"/>
                  <a:gd name="T43" fmla="*/ 21 h 89"/>
                  <a:gd name="T44" fmla="*/ 77 w 87"/>
                  <a:gd name="T45" fmla="*/ 18 h 89"/>
                  <a:gd name="T46" fmla="*/ 44 w 87"/>
                  <a:gd name="T47" fmla="*/ 41 h 89"/>
                  <a:gd name="T48" fmla="*/ 54 w 87"/>
                  <a:gd name="T49" fmla="*/ 0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0"/>
                    </a:moveTo>
                    <a:lnTo>
                      <a:pt x="48" y="0"/>
                    </a:lnTo>
                    <a:lnTo>
                      <a:pt x="43" y="41"/>
                    </a:lnTo>
                    <a:lnTo>
                      <a:pt x="19" y="6"/>
                    </a:lnTo>
                    <a:lnTo>
                      <a:pt x="16" y="10"/>
                    </a:lnTo>
                    <a:lnTo>
                      <a:pt x="41" y="41"/>
                    </a:lnTo>
                    <a:lnTo>
                      <a:pt x="0" y="33"/>
                    </a:lnTo>
                    <a:lnTo>
                      <a:pt x="0" y="39"/>
                    </a:lnTo>
                    <a:lnTo>
                      <a:pt x="39" y="44"/>
                    </a:lnTo>
                    <a:lnTo>
                      <a:pt x="6" y="68"/>
                    </a:lnTo>
                    <a:lnTo>
                      <a:pt x="10" y="71"/>
                    </a:lnTo>
                    <a:lnTo>
                      <a:pt x="41" y="46"/>
                    </a:lnTo>
                    <a:lnTo>
                      <a:pt x="33" y="87"/>
                    </a:lnTo>
                    <a:lnTo>
                      <a:pt x="39" y="89"/>
                    </a:lnTo>
                    <a:lnTo>
                      <a:pt x="44" y="48"/>
                    </a:lnTo>
                    <a:lnTo>
                      <a:pt x="66" y="81"/>
                    </a:lnTo>
                    <a:lnTo>
                      <a:pt x="71" y="77"/>
                    </a:lnTo>
                    <a:lnTo>
                      <a:pt x="46" y="46"/>
                    </a:lnTo>
                    <a:lnTo>
                      <a:pt x="85" y="54"/>
                    </a:lnTo>
                    <a:lnTo>
                      <a:pt x="87" y="48"/>
                    </a:lnTo>
                    <a:lnTo>
                      <a:pt x="46" y="43"/>
                    </a:lnTo>
                    <a:lnTo>
                      <a:pt x="81" y="21"/>
                    </a:lnTo>
                    <a:lnTo>
                      <a:pt x="77" y="18"/>
                    </a:lnTo>
                    <a:lnTo>
                      <a:pt x="44" y="41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7" name="Freeform 278"/>
              <p:cNvSpPr>
                <a:spLocks/>
              </p:cNvSpPr>
              <p:nvPr/>
            </p:nvSpPr>
            <p:spPr bwMode="auto">
              <a:xfrm>
                <a:off x="1767" y="3142"/>
                <a:ext cx="87" cy="89"/>
              </a:xfrm>
              <a:custGeom>
                <a:avLst/>
                <a:gdLst>
                  <a:gd name="T0" fmla="*/ 54 w 87"/>
                  <a:gd name="T1" fmla="*/ 0 h 89"/>
                  <a:gd name="T2" fmla="*/ 48 w 87"/>
                  <a:gd name="T3" fmla="*/ 0 h 89"/>
                  <a:gd name="T4" fmla="*/ 43 w 87"/>
                  <a:gd name="T5" fmla="*/ 41 h 89"/>
                  <a:gd name="T6" fmla="*/ 19 w 87"/>
                  <a:gd name="T7" fmla="*/ 6 h 89"/>
                  <a:gd name="T8" fmla="*/ 16 w 87"/>
                  <a:gd name="T9" fmla="*/ 10 h 89"/>
                  <a:gd name="T10" fmla="*/ 41 w 87"/>
                  <a:gd name="T11" fmla="*/ 41 h 89"/>
                  <a:gd name="T12" fmla="*/ 0 w 87"/>
                  <a:gd name="T13" fmla="*/ 33 h 89"/>
                  <a:gd name="T14" fmla="*/ 0 w 87"/>
                  <a:gd name="T15" fmla="*/ 39 h 89"/>
                  <a:gd name="T16" fmla="*/ 39 w 87"/>
                  <a:gd name="T17" fmla="*/ 44 h 89"/>
                  <a:gd name="T18" fmla="*/ 6 w 87"/>
                  <a:gd name="T19" fmla="*/ 68 h 89"/>
                  <a:gd name="T20" fmla="*/ 10 w 87"/>
                  <a:gd name="T21" fmla="*/ 71 h 89"/>
                  <a:gd name="T22" fmla="*/ 41 w 87"/>
                  <a:gd name="T23" fmla="*/ 46 h 89"/>
                  <a:gd name="T24" fmla="*/ 33 w 87"/>
                  <a:gd name="T25" fmla="*/ 87 h 89"/>
                  <a:gd name="T26" fmla="*/ 39 w 87"/>
                  <a:gd name="T27" fmla="*/ 89 h 89"/>
                  <a:gd name="T28" fmla="*/ 44 w 87"/>
                  <a:gd name="T29" fmla="*/ 48 h 89"/>
                  <a:gd name="T30" fmla="*/ 66 w 87"/>
                  <a:gd name="T31" fmla="*/ 81 h 89"/>
                  <a:gd name="T32" fmla="*/ 71 w 87"/>
                  <a:gd name="T33" fmla="*/ 77 h 89"/>
                  <a:gd name="T34" fmla="*/ 46 w 87"/>
                  <a:gd name="T35" fmla="*/ 46 h 89"/>
                  <a:gd name="T36" fmla="*/ 85 w 87"/>
                  <a:gd name="T37" fmla="*/ 54 h 89"/>
                  <a:gd name="T38" fmla="*/ 87 w 87"/>
                  <a:gd name="T39" fmla="*/ 48 h 89"/>
                  <a:gd name="T40" fmla="*/ 46 w 87"/>
                  <a:gd name="T41" fmla="*/ 43 h 89"/>
                  <a:gd name="T42" fmla="*/ 81 w 87"/>
                  <a:gd name="T43" fmla="*/ 21 h 89"/>
                  <a:gd name="T44" fmla="*/ 77 w 87"/>
                  <a:gd name="T45" fmla="*/ 18 h 89"/>
                  <a:gd name="T46" fmla="*/ 44 w 87"/>
                  <a:gd name="T47" fmla="*/ 41 h 89"/>
                  <a:gd name="T48" fmla="*/ 54 w 87"/>
                  <a:gd name="T49" fmla="*/ 0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0"/>
                    </a:moveTo>
                    <a:lnTo>
                      <a:pt x="48" y="0"/>
                    </a:lnTo>
                    <a:lnTo>
                      <a:pt x="43" y="41"/>
                    </a:lnTo>
                    <a:lnTo>
                      <a:pt x="19" y="6"/>
                    </a:lnTo>
                    <a:lnTo>
                      <a:pt x="16" y="10"/>
                    </a:lnTo>
                    <a:lnTo>
                      <a:pt x="41" y="41"/>
                    </a:lnTo>
                    <a:lnTo>
                      <a:pt x="0" y="33"/>
                    </a:lnTo>
                    <a:lnTo>
                      <a:pt x="0" y="39"/>
                    </a:lnTo>
                    <a:lnTo>
                      <a:pt x="39" y="44"/>
                    </a:lnTo>
                    <a:lnTo>
                      <a:pt x="6" y="68"/>
                    </a:lnTo>
                    <a:lnTo>
                      <a:pt x="10" y="71"/>
                    </a:lnTo>
                    <a:lnTo>
                      <a:pt x="41" y="46"/>
                    </a:lnTo>
                    <a:lnTo>
                      <a:pt x="33" y="87"/>
                    </a:lnTo>
                    <a:lnTo>
                      <a:pt x="39" y="89"/>
                    </a:lnTo>
                    <a:lnTo>
                      <a:pt x="44" y="48"/>
                    </a:lnTo>
                    <a:lnTo>
                      <a:pt x="66" y="81"/>
                    </a:lnTo>
                    <a:lnTo>
                      <a:pt x="71" y="77"/>
                    </a:lnTo>
                    <a:lnTo>
                      <a:pt x="46" y="46"/>
                    </a:lnTo>
                    <a:lnTo>
                      <a:pt x="85" y="54"/>
                    </a:lnTo>
                    <a:lnTo>
                      <a:pt x="87" y="48"/>
                    </a:lnTo>
                    <a:lnTo>
                      <a:pt x="46" y="43"/>
                    </a:lnTo>
                    <a:lnTo>
                      <a:pt x="81" y="21"/>
                    </a:lnTo>
                    <a:lnTo>
                      <a:pt x="77" y="18"/>
                    </a:lnTo>
                    <a:lnTo>
                      <a:pt x="44" y="41"/>
                    </a:lnTo>
                    <a:lnTo>
                      <a:pt x="54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8" name="Freeform 279"/>
              <p:cNvSpPr>
                <a:spLocks/>
              </p:cNvSpPr>
              <p:nvPr/>
            </p:nvSpPr>
            <p:spPr bwMode="auto">
              <a:xfrm>
                <a:off x="1806" y="3058"/>
                <a:ext cx="86" cy="88"/>
              </a:xfrm>
              <a:custGeom>
                <a:avLst/>
                <a:gdLst>
                  <a:gd name="T0" fmla="*/ 53 w 86"/>
                  <a:gd name="T1" fmla="*/ 0 h 88"/>
                  <a:gd name="T2" fmla="*/ 48 w 86"/>
                  <a:gd name="T3" fmla="*/ 0 h 88"/>
                  <a:gd name="T4" fmla="*/ 42 w 86"/>
                  <a:gd name="T5" fmla="*/ 40 h 88"/>
                  <a:gd name="T6" fmla="*/ 21 w 86"/>
                  <a:gd name="T7" fmla="*/ 6 h 88"/>
                  <a:gd name="T8" fmla="*/ 15 w 86"/>
                  <a:gd name="T9" fmla="*/ 10 h 88"/>
                  <a:gd name="T10" fmla="*/ 40 w 86"/>
                  <a:gd name="T11" fmla="*/ 40 h 88"/>
                  <a:gd name="T12" fmla="*/ 2 w 86"/>
                  <a:gd name="T13" fmla="*/ 33 h 88"/>
                  <a:gd name="T14" fmla="*/ 0 w 86"/>
                  <a:gd name="T15" fmla="*/ 38 h 88"/>
                  <a:gd name="T16" fmla="*/ 40 w 86"/>
                  <a:gd name="T17" fmla="*/ 44 h 88"/>
                  <a:gd name="T18" fmla="*/ 7 w 86"/>
                  <a:gd name="T19" fmla="*/ 67 h 88"/>
                  <a:gd name="T20" fmla="*/ 9 w 86"/>
                  <a:gd name="T21" fmla="*/ 71 h 88"/>
                  <a:gd name="T22" fmla="*/ 42 w 86"/>
                  <a:gd name="T23" fmla="*/ 46 h 88"/>
                  <a:gd name="T24" fmla="*/ 32 w 86"/>
                  <a:gd name="T25" fmla="*/ 86 h 88"/>
                  <a:gd name="T26" fmla="*/ 38 w 86"/>
                  <a:gd name="T27" fmla="*/ 88 h 88"/>
                  <a:gd name="T28" fmla="*/ 44 w 86"/>
                  <a:gd name="T29" fmla="*/ 48 h 88"/>
                  <a:gd name="T30" fmla="*/ 67 w 86"/>
                  <a:gd name="T31" fmla="*/ 81 h 88"/>
                  <a:gd name="T32" fmla="*/ 71 w 86"/>
                  <a:gd name="T33" fmla="*/ 77 h 88"/>
                  <a:gd name="T34" fmla="*/ 46 w 86"/>
                  <a:gd name="T35" fmla="*/ 46 h 88"/>
                  <a:gd name="T36" fmla="*/ 86 w 86"/>
                  <a:gd name="T37" fmla="*/ 54 h 88"/>
                  <a:gd name="T38" fmla="*/ 86 w 86"/>
                  <a:gd name="T39" fmla="*/ 48 h 88"/>
                  <a:gd name="T40" fmla="*/ 48 w 86"/>
                  <a:gd name="T41" fmla="*/ 42 h 88"/>
                  <a:gd name="T42" fmla="*/ 80 w 86"/>
                  <a:gd name="T43" fmla="*/ 21 h 88"/>
                  <a:gd name="T44" fmla="*/ 78 w 86"/>
                  <a:gd name="T45" fmla="*/ 17 h 88"/>
                  <a:gd name="T46" fmla="*/ 46 w 86"/>
                  <a:gd name="T47" fmla="*/ 40 h 88"/>
                  <a:gd name="T48" fmla="*/ 53 w 86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6"/>
                    </a:lnTo>
                    <a:lnTo>
                      <a:pt x="15" y="10"/>
                    </a:lnTo>
                    <a:lnTo>
                      <a:pt x="40" y="40"/>
                    </a:lnTo>
                    <a:lnTo>
                      <a:pt x="2" y="33"/>
                    </a:lnTo>
                    <a:lnTo>
                      <a:pt x="0" y="38"/>
                    </a:lnTo>
                    <a:lnTo>
                      <a:pt x="40" y="44"/>
                    </a:lnTo>
                    <a:lnTo>
                      <a:pt x="7" y="67"/>
                    </a:lnTo>
                    <a:lnTo>
                      <a:pt x="9" y="71"/>
                    </a:lnTo>
                    <a:lnTo>
                      <a:pt x="42" y="46"/>
                    </a:lnTo>
                    <a:lnTo>
                      <a:pt x="32" y="86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7" y="81"/>
                    </a:lnTo>
                    <a:lnTo>
                      <a:pt x="71" y="77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6" y="48"/>
                    </a:lnTo>
                    <a:lnTo>
                      <a:pt x="48" y="42"/>
                    </a:lnTo>
                    <a:lnTo>
                      <a:pt x="80" y="21"/>
                    </a:lnTo>
                    <a:lnTo>
                      <a:pt x="78" y="17"/>
                    </a:lnTo>
                    <a:lnTo>
                      <a:pt x="46" y="40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9" name="Freeform 280"/>
              <p:cNvSpPr>
                <a:spLocks/>
              </p:cNvSpPr>
              <p:nvPr/>
            </p:nvSpPr>
            <p:spPr bwMode="auto">
              <a:xfrm>
                <a:off x="1806" y="3058"/>
                <a:ext cx="86" cy="88"/>
              </a:xfrm>
              <a:custGeom>
                <a:avLst/>
                <a:gdLst>
                  <a:gd name="T0" fmla="*/ 53 w 86"/>
                  <a:gd name="T1" fmla="*/ 0 h 88"/>
                  <a:gd name="T2" fmla="*/ 48 w 86"/>
                  <a:gd name="T3" fmla="*/ 0 h 88"/>
                  <a:gd name="T4" fmla="*/ 42 w 86"/>
                  <a:gd name="T5" fmla="*/ 40 h 88"/>
                  <a:gd name="T6" fmla="*/ 21 w 86"/>
                  <a:gd name="T7" fmla="*/ 6 h 88"/>
                  <a:gd name="T8" fmla="*/ 15 w 86"/>
                  <a:gd name="T9" fmla="*/ 10 h 88"/>
                  <a:gd name="T10" fmla="*/ 40 w 86"/>
                  <a:gd name="T11" fmla="*/ 40 h 88"/>
                  <a:gd name="T12" fmla="*/ 2 w 86"/>
                  <a:gd name="T13" fmla="*/ 33 h 88"/>
                  <a:gd name="T14" fmla="*/ 0 w 86"/>
                  <a:gd name="T15" fmla="*/ 38 h 88"/>
                  <a:gd name="T16" fmla="*/ 40 w 86"/>
                  <a:gd name="T17" fmla="*/ 44 h 88"/>
                  <a:gd name="T18" fmla="*/ 7 w 86"/>
                  <a:gd name="T19" fmla="*/ 67 h 88"/>
                  <a:gd name="T20" fmla="*/ 9 w 86"/>
                  <a:gd name="T21" fmla="*/ 71 h 88"/>
                  <a:gd name="T22" fmla="*/ 42 w 86"/>
                  <a:gd name="T23" fmla="*/ 46 h 88"/>
                  <a:gd name="T24" fmla="*/ 32 w 86"/>
                  <a:gd name="T25" fmla="*/ 86 h 88"/>
                  <a:gd name="T26" fmla="*/ 38 w 86"/>
                  <a:gd name="T27" fmla="*/ 88 h 88"/>
                  <a:gd name="T28" fmla="*/ 44 w 86"/>
                  <a:gd name="T29" fmla="*/ 48 h 88"/>
                  <a:gd name="T30" fmla="*/ 67 w 86"/>
                  <a:gd name="T31" fmla="*/ 81 h 88"/>
                  <a:gd name="T32" fmla="*/ 71 w 86"/>
                  <a:gd name="T33" fmla="*/ 77 h 88"/>
                  <a:gd name="T34" fmla="*/ 46 w 86"/>
                  <a:gd name="T35" fmla="*/ 46 h 88"/>
                  <a:gd name="T36" fmla="*/ 86 w 86"/>
                  <a:gd name="T37" fmla="*/ 54 h 88"/>
                  <a:gd name="T38" fmla="*/ 86 w 86"/>
                  <a:gd name="T39" fmla="*/ 48 h 88"/>
                  <a:gd name="T40" fmla="*/ 48 w 86"/>
                  <a:gd name="T41" fmla="*/ 42 h 88"/>
                  <a:gd name="T42" fmla="*/ 80 w 86"/>
                  <a:gd name="T43" fmla="*/ 21 h 88"/>
                  <a:gd name="T44" fmla="*/ 78 w 86"/>
                  <a:gd name="T45" fmla="*/ 17 h 88"/>
                  <a:gd name="T46" fmla="*/ 46 w 86"/>
                  <a:gd name="T47" fmla="*/ 40 h 88"/>
                  <a:gd name="T48" fmla="*/ 53 w 86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6"/>
                    </a:lnTo>
                    <a:lnTo>
                      <a:pt x="15" y="10"/>
                    </a:lnTo>
                    <a:lnTo>
                      <a:pt x="40" y="40"/>
                    </a:lnTo>
                    <a:lnTo>
                      <a:pt x="2" y="33"/>
                    </a:lnTo>
                    <a:lnTo>
                      <a:pt x="0" y="38"/>
                    </a:lnTo>
                    <a:lnTo>
                      <a:pt x="40" y="44"/>
                    </a:lnTo>
                    <a:lnTo>
                      <a:pt x="7" y="67"/>
                    </a:lnTo>
                    <a:lnTo>
                      <a:pt x="9" y="71"/>
                    </a:lnTo>
                    <a:lnTo>
                      <a:pt x="42" y="46"/>
                    </a:lnTo>
                    <a:lnTo>
                      <a:pt x="32" y="86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7" y="81"/>
                    </a:lnTo>
                    <a:lnTo>
                      <a:pt x="71" y="77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6" y="48"/>
                    </a:lnTo>
                    <a:lnTo>
                      <a:pt x="48" y="42"/>
                    </a:lnTo>
                    <a:lnTo>
                      <a:pt x="80" y="21"/>
                    </a:lnTo>
                    <a:lnTo>
                      <a:pt x="78" y="17"/>
                    </a:lnTo>
                    <a:lnTo>
                      <a:pt x="46" y="40"/>
                    </a:lnTo>
                    <a:lnTo>
                      <a:pt x="53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0" name="Freeform 281"/>
              <p:cNvSpPr>
                <a:spLocks/>
              </p:cNvSpPr>
              <p:nvPr/>
            </p:nvSpPr>
            <p:spPr bwMode="auto">
              <a:xfrm>
                <a:off x="2569" y="3284"/>
                <a:ext cx="87" cy="89"/>
              </a:xfrm>
              <a:custGeom>
                <a:avLst/>
                <a:gdLst>
                  <a:gd name="T0" fmla="*/ 54 w 87"/>
                  <a:gd name="T1" fmla="*/ 2 h 89"/>
                  <a:gd name="T2" fmla="*/ 48 w 87"/>
                  <a:gd name="T3" fmla="*/ 0 h 89"/>
                  <a:gd name="T4" fmla="*/ 43 w 87"/>
                  <a:gd name="T5" fmla="*/ 41 h 89"/>
                  <a:gd name="T6" fmla="*/ 22 w 87"/>
                  <a:gd name="T7" fmla="*/ 8 h 89"/>
                  <a:gd name="T8" fmla="*/ 16 w 87"/>
                  <a:gd name="T9" fmla="*/ 10 h 89"/>
                  <a:gd name="T10" fmla="*/ 41 w 87"/>
                  <a:gd name="T11" fmla="*/ 43 h 89"/>
                  <a:gd name="T12" fmla="*/ 2 w 87"/>
                  <a:gd name="T13" fmla="*/ 35 h 89"/>
                  <a:gd name="T14" fmla="*/ 0 w 87"/>
                  <a:gd name="T15" fmla="*/ 39 h 89"/>
                  <a:gd name="T16" fmla="*/ 41 w 87"/>
                  <a:gd name="T17" fmla="*/ 46 h 89"/>
                  <a:gd name="T18" fmla="*/ 8 w 87"/>
                  <a:gd name="T19" fmla="*/ 67 h 89"/>
                  <a:gd name="T20" fmla="*/ 12 w 87"/>
                  <a:gd name="T21" fmla="*/ 73 h 89"/>
                  <a:gd name="T22" fmla="*/ 43 w 87"/>
                  <a:gd name="T23" fmla="*/ 48 h 89"/>
                  <a:gd name="T24" fmla="*/ 33 w 87"/>
                  <a:gd name="T25" fmla="*/ 89 h 89"/>
                  <a:gd name="T26" fmla="*/ 39 w 87"/>
                  <a:gd name="T27" fmla="*/ 89 h 89"/>
                  <a:gd name="T28" fmla="*/ 45 w 87"/>
                  <a:gd name="T29" fmla="*/ 48 h 89"/>
                  <a:gd name="T30" fmla="*/ 68 w 87"/>
                  <a:gd name="T31" fmla="*/ 83 h 89"/>
                  <a:gd name="T32" fmla="*/ 71 w 87"/>
                  <a:gd name="T33" fmla="*/ 79 h 89"/>
                  <a:gd name="T34" fmla="*/ 47 w 87"/>
                  <a:gd name="T35" fmla="*/ 46 h 89"/>
                  <a:gd name="T36" fmla="*/ 87 w 87"/>
                  <a:gd name="T37" fmla="*/ 54 h 89"/>
                  <a:gd name="T38" fmla="*/ 87 w 87"/>
                  <a:gd name="T39" fmla="*/ 48 h 89"/>
                  <a:gd name="T40" fmla="*/ 48 w 87"/>
                  <a:gd name="T41" fmla="*/ 44 h 89"/>
                  <a:gd name="T42" fmla="*/ 81 w 87"/>
                  <a:gd name="T43" fmla="*/ 21 h 89"/>
                  <a:gd name="T44" fmla="*/ 79 w 87"/>
                  <a:gd name="T45" fmla="*/ 18 h 89"/>
                  <a:gd name="T46" fmla="*/ 47 w 87"/>
                  <a:gd name="T47" fmla="*/ 41 h 89"/>
                  <a:gd name="T48" fmla="*/ 54 w 87"/>
                  <a:gd name="T49" fmla="*/ 2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2"/>
                    </a:moveTo>
                    <a:lnTo>
                      <a:pt x="48" y="0"/>
                    </a:lnTo>
                    <a:lnTo>
                      <a:pt x="43" y="41"/>
                    </a:lnTo>
                    <a:lnTo>
                      <a:pt x="22" y="8"/>
                    </a:lnTo>
                    <a:lnTo>
                      <a:pt x="16" y="10"/>
                    </a:lnTo>
                    <a:lnTo>
                      <a:pt x="41" y="43"/>
                    </a:lnTo>
                    <a:lnTo>
                      <a:pt x="2" y="35"/>
                    </a:lnTo>
                    <a:lnTo>
                      <a:pt x="0" y="39"/>
                    </a:lnTo>
                    <a:lnTo>
                      <a:pt x="41" y="46"/>
                    </a:lnTo>
                    <a:lnTo>
                      <a:pt x="8" y="67"/>
                    </a:lnTo>
                    <a:lnTo>
                      <a:pt x="12" y="73"/>
                    </a:lnTo>
                    <a:lnTo>
                      <a:pt x="43" y="48"/>
                    </a:lnTo>
                    <a:lnTo>
                      <a:pt x="33" y="89"/>
                    </a:lnTo>
                    <a:lnTo>
                      <a:pt x="39" y="89"/>
                    </a:lnTo>
                    <a:lnTo>
                      <a:pt x="45" y="48"/>
                    </a:lnTo>
                    <a:lnTo>
                      <a:pt x="68" y="83"/>
                    </a:lnTo>
                    <a:lnTo>
                      <a:pt x="71" y="79"/>
                    </a:lnTo>
                    <a:lnTo>
                      <a:pt x="47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8" y="44"/>
                    </a:lnTo>
                    <a:lnTo>
                      <a:pt x="81" y="21"/>
                    </a:lnTo>
                    <a:lnTo>
                      <a:pt x="79" y="18"/>
                    </a:lnTo>
                    <a:lnTo>
                      <a:pt x="47" y="41"/>
                    </a:lnTo>
                    <a:lnTo>
                      <a:pt x="5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1" name="Freeform 282"/>
              <p:cNvSpPr>
                <a:spLocks/>
              </p:cNvSpPr>
              <p:nvPr/>
            </p:nvSpPr>
            <p:spPr bwMode="auto">
              <a:xfrm>
                <a:off x="2569" y="3284"/>
                <a:ext cx="87" cy="89"/>
              </a:xfrm>
              <a:custGeom>
                <a:avLst/>
                <a:gdLst>
                  <a:gd name="T0" fmla="*/ 54 w 87"/>
                  <a:gd name="T1" fmla="*/ 2 h 89"/>
                  <a:gd name="T2" fmla="*/ 48 w 87"/>
                  <a:gd name="T3" fmla="*/ 0 h 89"/>
                  <a:gd name="T4" fmla="*/ 43 w 87"/>
                  <a:gd name="T5" fmla="*/ 41 h 89"/>
                  <a:gd name="T6" fmla="*/ 22 w 87"/>
                  <a:gd name="T7" fmla="*/ 8 h 89"/>
                  <a:gd name="T8" fmla="*/ 16 w 87"/>
                  <a:gd name="T9" fmla="*/ 10 h 89"/>
                  <a:gd name="T10" fmla="*/ 41 w 87"/>
                  <a:gd name="T11" fmla="*/ 43 h 89"/>
                  <a:gd name="T12" fmla="*/ 2 w 87"/>
                  <a:gd name="T13" fmla="*/ 35 h 89"/>
                  <a:gd name="T14" fmla="*/ 0 w 87"/>
                  <a:gd name="T15" fmla="*/ 39 h 89"/>
                  <a:gd name="T16" fmla="*/ 41 w 87"/>
                  <a:gd name="T17" fmla="*/ 46 h 89"/>
                  <a:gd name="T18" fmla="*/ 8 w 87"/>
                  <a:gd name="T19" fmla="*/ 67 h 89"/>
                  <a:gd name="T20" fmla="*/ 12 w 87"/>
                  <a:gd name="T21" fmla="*/ 73 h 89"/>
                  <a:gd name="T22" fmla="*/ 43 w 87"/>
                  <a:gd name="T23" fmla="*/ 48 h 89"/>
                  <a:gd name="T24" fmla="*/ 33 w 87"/>
                  <a:gd name="T25" fmla="*/ 89 h 89"/>
                  <a:gd name="T26" fmla="*/ 39 w 87"/>
                  <a:gd name="T27" fmla="*/ 89 h 89"/>
                  <a:gd name="T28" fmla="*/ 45 w 87"/>
                  <a:gd name="T29" fmla="*/ 48 h 89"/>
                  <a:gd name="T30" fmla="*/ 68 w 87"/>
                  <a:gd name="T31" fmla="*/ 83 h 89"/>
                  <a:gd name="T32" fmla="*/ 71 w 87"/>
                  <a:gd name="T33" fmla="*/ 79 h 89"/>
                  <a:gd name="T34" fmla="*/ 47 w 87"/>
                  <a:gd name="T35" fmla="*/ 46 h 89"/>
                  <a:gd name="T36" fmla="*/ 87 w 87"/>
                  <a:gd name="T37" fmla="*/ 54 h 89"/>
                  <a:gd name="T38" fmla="*/ 87 w 87"/>
                  <a:gd name="T39" fmla="*/ 48 h 89"/>
                  <a:gd name="T40" fmla="*/ 48 w 87"/>
                  <a:gd name="T41" fmla="*/ 44 h 89"/>
                  <a:gd name="T42" fmla="*/ 81 w 87"/>
                  <a:gd name="T43" fmla="*/ 21 h 89"/>
                  <a:gd name="T44" fmla="*/ 79 w 87"/>
                  <a:gd name="T45" fmla="*/ 18 h 89"/>
                  <a:gd name="T46" fmla="*/ 47 w 87"/>
                  <a:gd name="T47" fmla="*/ 41 h 89"/>
                  <a:gd name="T48" fmla="*/ 54 w 87"/>
                  <a:gd name="T49" fmla="*/ 2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2"/>
                    </a:moveTo>
                    <a:lnTo>
                      <a:pt x="48" y="0"/>
                    </a:lnTo>
                    <a:lnTo>
                      <a:pt x="43" y="41"/>
                    </a:lnTo>
                    <a:lnTo>
                      <a:pt x="22" y="8"/>
                    </a:lnTo>
                    <a:lnTo>
                      <a:pt x="16" y="10"/>
                    </a:lnTo>
                    <a:lnTo>
                      <a:pt x="41" y="43"/>
                    </a:lnTo>
                    <a:lnTo>
                      <a:pt x="2" y="35"/>
                    </a:lnTo>
                    <a:lnTo>
                      <a:pt x="0" y="39"/>
                    </a:lnTo>
                    <a:lnTo>
                      <a:pt x="41" y="46"/>
                    </a:lnTo>
                    <a:lnTo>
                      <a:pt x="8" y="67"/>
                    </a:lnTo>
                    <a:lnTo>
                      <a:pt x="12" y="73"/>
                    </a:lnTo>
                    <a:lnTo>
                      <a:pt x="43" y="48"/>
                    </a:lnTo>
                    <a:lnTo>
                      <a:pt x="33" y="89"/>
                    </a:lnTo>
                    <a:lnTo>
                      <a:pt x="39" y="89"/>
                    </a:lnTo>
                    <a:lnTo>
                      <a:pt x="45" y="48"/>
                    </a:lnTo>
                    <a:lnTo>
                      <a:pt x="68" y="83"/>
                    </a:lnTo>
                    <a:lnTo>
                      <a:pt x="71" y="79"/>
                    </a:lnTo>
                    <a:lnTo>
                      <a:pt x="47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8" y="44"/>
                    </a:lnTo>
                    <a:lnTo>
                      <a:pt x="81" y="21"/>
                    </a:lnTo>
                    <a:lnTo>
                      <a:pt x="79" y="18"/>
                    </a:lnTo>
                    <a:lnTo>
                      <a:pt x="47" y="41"/>
                    </a:lnTo>
                    <a:lnTo>
                      <a:pt x="54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2" name="Freeform 283"/>
              <p:cNvSpPr>
                <a:spLocks/>
              </p:cNvSpPr>
              <p:nvPr/>
            </p:nvSpPr>
            <p:spPr bwMode="auto">
              <a:xfrm>
                <a:off x="1852" y="3265"/>
                <a:ext cx="88" cy="88"/>
              </a:xfrm>
              <a:custGeom>
                <a:avLst/>
                <a:gdLst>
                  <a:gd name="T0" fmla="*/ 53 w 88"/>
                  <a:gd name="T1" fmla="*/ 0 h 88"/>
                  <a:gd name="T2" fmla="*/ 48 w 88"/>
                  <a:gd name="T3" fmla="*/ 0 h 88"/>
                  <a:gd name="T4" fmla="*/ 42 w 88"/>
                  <a:gd name="T5" fmla="*/ 40 h 88"/>
                  <a:gd name="T6" fmla="*/ 21 w 88"/>
                  <a:gd name="T7" fmla="*/ 6 h 88"/>
                  <a:gd name="T8" fmla="*/ 15 w 88"/>
                  <a:gd name="T9" fmla="*/ 10 h 88"/>
                  <a:gd name="T10" fmla="*/ 40 w 88"/>
                  <a:gd name="T11" fmla="*/ 42 h 88"/>
                  <a:gd name="T12" fmla="*/ 2 w 88"/>
                  <a:gd name="T13" fmla="*/ 33 h 88"/>
                  <a:gd name="T14" fmla="*/ 0 w 88"/>
                  <a:gd name="T15" fmla="*/ 39 h 88"/>
                  <a:gd name="T16" fmla="*/ 40 w 88"/>
                  <a:gd name="T17" fmla="*/ 44 h 88"/>
                  <a:gd name="T18" fmla="*/ 7 w 88"/>
                  <a:gd name="T19" fmla="*/ 67 h 88"/>
                  <a:gd name="T20" fmla="*/ 11 w 88"/>
                  <a:gd name="T21" fmla="*/ 71 h 88"/>
                  <a:gd name="T22" fmla="*/ 42 w 88"/>
                  <a:gd name="T23" fmla="*/ 48 h 88"/>
                  <a:gd name="T24" fmla="*/ 34 w 88"/>
                  <a:gd name="T25" fmla="*/ 86 h 88"/>
                  <a:gd name="T26" fmla="*/ 38 w 88"/>
                  <a:gd name="T27" fmla="*/ 88 h 88"/>
                  <a:gd name="T28" fmla="*/ 44 w 88"/>
                  <a:gd name="T29" fmla="*/ 48 h 88"/>
                  <a:gd name="T30" fmla="*/ 67 w 88"/>
                  <a:gd name="T31" fmla="*/ 81 h 88"/>
                  <a:gd name="T32" fmla="*/ 71 w 88"/>
                  <a:gd name="T33" fmla="*/ 79 h 88"/>
                  <a:gd name="T34" fmla="*/ 46 w 88"/>
                  <a:gd name="T35" fmla="*/ 46 h 88"/>
                  <a:gd name="T36" fmla="*/ 86 w 88"/>
                  <a:gd name="T37" fmla="*/ 54 h 88"/>
                  <a:gd name="T38" fmla="*/ 88 w 88"/>
                  <a:gd name="T39" fmla="*/ 48 h 88"/>
                  <a:gd name="T40" fmla="*/ 48 w 88"/>
                  <a:gd name="T41" fmla="*/ 42 h 88"/>
                  <a:gd name="T42" fmla="*/ 80 w 88"/>
                  <a:gd name="T43" fmla="*/ 21 h 88"/>
                  <a:gd name="T44" fmla="*/ 78 w 88"/>
                  <a:gd name="T45" fmla="*/ 17 h 88"/>
                  <a:gd name="T46" fmla="*/ 46 w 88"/>
                  <a:gd name="T47" fmla="*/ 40 h 88"/>
                  <a:gd name="T48" fmla="*/ 53 w 88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8" h="88">
                    <a:moveTo>
                      <a:pt x="53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6"/>
                    </a:lnTo>
                    <a:lnTo>
                      <a:pt x="15" y="10"/>
                    </a:lnTo>
                    <a:lnTo>
                      <a:pt x="40" y="42"/>
                    </a:lnTo>
                    <a:lnTo>
                      <a:pt x="2" y="33"/>
                    </a:lnTo>
                    <a:lnTo>
                      <a:pt x="0" y="39"/>
                    </a:lnTo>
                    <a:lnTo>
                      <a:pt x="40" y="44"/>
                    </a:lnTo>
                    <a:lnTo>
                      <a:pt x="7" y="67"/>
                    </a:lnTo>
                    <a:lnTo>
                      <a:pt x="11" y="71"/>
                    </a:lnTo>
                    <a:lnTo>
                      <a:pt x="42" y="48"/>
                    </a:lnTo>
                    <a:lnTo>
                      <a:pt x="34" y="86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7" y="81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8" y="48"/>
                    </a:lnTo>
                    <a:lnTo>
                      <a:pt x="48" y="42"/>
                    </a:lnTo>
                    <a:lnTo>
                      <a:pt x="80" y="21"/>
                    </a:lnTo>
                    <a:lnTo>
                      <a:pt x="78" y="17"/>
                    </a:lnTo>
                    <a:lnTo>
                      <a:pt x="46" y="40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3" name="Freeform 284"/>
              <p:cNvSpPr>
                <a:spLocks/>
              </p:cNvSpPr>
              <p:nvPr/>
            </p:nvSpPr>
            <p:spPr bwMode="auto">
              <a:xfrm>
                <a:off x="1852" y="3265"/>
                <a:ext cx="88" cy="88"/>
              </a:xfrm>
              <a:custGeom>
                <a:avLst/>
                <a:gdLst>
                  <a:gd name="T0" fmla="*/ 53 w 88"/>
                  <a:gd name="T1" fmla="*/ 0 h 88"/>
                  <a:gd name="T2" fmla="*/ 48 w 88"/>
                  <a:gd name="T3" fmla="*/ 0 h 88"/>
                  <a:gd name="T4" fmla="*/ 42 w 88"/>
                  <a:gd name="T5" fmla="*/ 40 h 88"/>
                  <a:gd name="T6" fmla="*/ 21 w 88"/>
                  <a:gd name="T7" fmla="*/ 6 h 88"/>
                  <a:gd name="T8" fmla="*/ 15 w 88"/>
                  <a:gd name="T9" fmla="*/ 10 h 88"/>
                  <a:gd name="T10" fmla="*/ 40 w 88"/>
                  <a:gd name="T11" fmla="*/ 42 h 88"/>
                  <a:gd name="T12" fmla="*/ 2 w 88"/>
                  <a:gd name="T13" fmla="*/ 33 h 88"/>
                  <a:gd name="T14" fmla="*/ 0 w 88"/>
                  <a:gd name="T15" fmla="*/ 39 h 88"/>
                  <a:gd name="T16" fmla="*/ 40 w 88"/>
                  <a:gd name="T17" fmla="*/ 44 h 88"/>
                  <a:gd name="T18" fmla="*/ 7 w 88"/>
                  <a:gd name="T19" fmla="*/ 67 h 88"/>
                  <a:gd name="T20" fmla="*/ 11 w 88"/>
                  <a:gd name="T21" fmla="*/ 71 h 88"/>
                  <a:gd name="T22" fmla="*/ 42 w 88"/>
                  <a:gd name="T23" fmla="*/ 48 h 88"/>
                  <a:gd name="T24" fmla="*/ 34 w 88"/>
                  <a:gd name="T25" fmla="*/ 86 h 88"/>
                  <a:gd name="T26" fmla="*/ 38 w 88"/>
                  <a:gd name="T27" fmla="*/ 88 h 88"/>
                  <a:gd name="T28" fmla="*/ 44 w 88"/>
                  <a:gd name="T29" fmla="*/ 48 h 88"/>
                  <a:gd name="T30" fmla="*/ 67 w 88"/>
                  <a:gd name="T31" fmla="*/ 81 h 88"/>
                  <a:gd name="T32" fmla="*/ 71 w 88"/>
                  <a:gd name="T33" fmla="*/ 79 h 88"/>
                  <a:gd name="T34" fmla="*/ 46 w 88"/>
                  <a:gd name="T35" fmla="*/ 46 h 88"/>
                  <a:gd name="T36" fmla="*/ 86 w 88"/>
                  <a:gd name="T37" fmla="*/ 54 h 88"/>
                  <a:gd name="T38" fmla="*/ 88 w 88"/>
                  <a:gd name="T39" fmla="*/ 48 h 88"/>
                  <a:gd name="T40" fmla="*/ 48 w 88"/>
                  <a:gd name="T41" fmla="*/ 42 h 88"/>
                  <a:gd name="T42" fmla="*/ 80 w 88"/>
                  <a:gd name="T43" fmla="*/ 21 h 88"/>
                  <a:gd name="T44" fmla="*/ 78 w 88"/>
                  <a:gd name="T45" fmla="*/ 17 h 88"/>
                  <a:gd name="T46" fmla="*/ 46 w 88"/>
                  <a:gd name="T47" fmla="*/ 40 h 88"/>
                  <a:gd name="T48" fmla="*/ 53 w 88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8" h="88">
                    <a:moveTo>
                      <a:pt x="53" y="0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6"/>
                    </a:lnTo>
                    <a:lnTo>
                      <a:pt x="15" y="10"/>
                    </a:lnTo>
                    <a:lnTo>
                      <a:pt x="40" y="42"/>
                    </a:lnTo>
                    <a:lnTo>
                      <a:pt x="2" y="33"/>
                    </a:lnTo>
                    <a:lnTo>
                      <a:pt x="0" y="39"/>
                    </a:lnTo>
                    <a:lnTo>
                      <a:pt x="40" y="44"/>
                    </a:lnTo>
                    <a:lnTo>
                      <a:pt x="7" y="67"/>
                    </a:lnTo>
                    <a:lnTo>
                      <a:pt x="11" y="71"/>
                    </a:lnTo>
                    <a:lnTo>
                      <a:pt x="42" y="48"/>
                    </a:lnTo>
                    <a:lnTo>
                      <a:pt x="34" y="86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7" y="81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8" y="48"/>
                    </a:lnTo>
                    <a:lnTo>
                      <a:pt x="48" y="42"/>
                    </a:lnTo>
                    <a:lnTo>
                      <a:pt x="80" y="21"/>
                    </a:lnTo>
                    <a:lnTo>
                      <a:pt x="78" y="17"/>
                    </a:lnTo>
                    <a:lnTo>
                      <a:pt x="46" y="40"/>
                    </a:lnTo>
                    <a:lnTo>
                      <a:pt x="53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4" name="Freeform 285"/>
              <p:cNvSpPr>
                <a:spLocks/>
              </p:cNvSpPr>
              <p:nvPr/>
            </p:nvSpPr>
            <p:spPr bwMode="auto">
              <a:xfrm>
                <a:off x="1806" y="3338"/>
                <a:ext cx="86" cy="88"/>
              </a:xfrm>
              <a:custGeom>
                <a:avLst/>
                <a:gdLst>
                  <a:gd name="T0" fmla="*/ 51 w 86"/>
                  <a:gd name="T1" fmla="*/ 0 h 88"/>
                  <a:gd name="T2" fmla="*/ 46 w 86"/>
                  <a:gd name="T3" fmla="*/ 0 h 88"/>
                  <a:gd name="T4" fmla="*/ 42 w 86"/>
                  <a:gd name="T5" fmla="*/ 40 h 88"/>
                  <a:gd name="T6" fmla="*/ 19 w 86"/>
                  <a:gd name="T7" fmla="*/ 6 h 88"/>
                  <a:gd name="T8" fmla="*/ 15 w 86"/>
                  <a:gd name="T9" fmla="*/ 10 h 88"/>
                  <a:gd name="T10" fmla="*/ 40 w 86"/>
                  <a:gd name="T11" fmla="*/ 40 h 88"/>
                  <a:gd name="T12" fmla="*/ 0 w 86"/>
                  <a:gd name="T13" fmla="*/ 33 h 88"/>
                  <a:gd name="T14" fmla="*/ 0 w 86"/>
                  <a:gd name="T15" fmla="*/ 38 h 88"/>
                  <a:gd name="T16" fmla="*/ 38 w 86"/>
                  <a:gd name="T17" fmla="*/ 44 h 88"/>
                  <a:gd name="T18" fmla="*/ 5 w 86"/>
                  <a:gd name="T19" fmla="*/ 67 h 88"/>
                  <a:gd name="T20" fmla="*/ 9 w 86"/>
                  <a:gd name="T21" fmla="*/ 71 h 88"/>
                  <a:gd name="T22" fmla="*/ 40 w 86"/>
                  <a:gd name="T23" fmla="*/ 48 h 88"/>
                  <a:gd name="T24" fmla="*/ 32 w 86"/>
                  <a:gd name="T25" fmla="*/ 86 h 88"/>
                  <a:gd name="T26" fmla="*/ 38 w 86"/>
                  <a:gd name="T27" fmla="*/ 88 h 88"/>
                  <a:gd name="T28" fmla="*/ 42 w 86"/>
                  <a:gd name="T29" fmla="*/ 48 h 88"/>
                  <a:gd name="T30" fmla="*/ 65 w 86"/>
                  <a:gd name="T31" fmla="*/ 81 h 88"/>
                  <a:gd name="T32" fmla="*/ 69 w 86"/>
                  <a:gd name="T33" fmla="*/ 79 h 88"/>
                  <a:gd name="T34" fmla="*/ 46 w 86"/>
                  <a:gd name="T35" fmla="*/ 46 h 88"/>
                  <a:gd name="T36" fmla="*/ 84 w 86"/>
                  <a:gd name="T37" fmla="*/ 54 h 88"/>
                  <a:gd name="T38" fmla="*/ 86 w 86"/>
                  <a:gd name="T39" fmla="*/ 48 h 88"/>
                  <a:gd name="T40" fmla="*/ 46 w 86"/>
                  <a:gd name="T41" fmla="*/ 42 h 88"/>
                  <a:gd name="T42" fmla="*/ 80 w 86"/>
                  <a:gd name="T43" fmla="*/ 21 h 88"/>
                  <a:gd name="T44" fmla="*/ 76 w 86"/>
                  <a:gd name="T45" fmla="*/ 17 h 88"/>
                  <a:gd name="T46" fmla="*/ 44 w 86"/>
                  <a:gd name="T47" fmla="*/ 40 h 88"/>
                  <a:gd name="T48" fmla="*/ 51 w 86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1" y="0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6"/>
                    </a:lnTo>
                    <a:lnTo>
                      <a:pt x="15" y="10"/>
                    </a:lnTo>
                    <a:lnTo>
                      <a:pt x="40" y="40"/>
                    </a:lnTo>
                    <a:lnTo>
                      <a:pt x="0" y="33"/>
                    </a:lnTo>
                    <a:lnTo>
                      <a:pt x="0" y="38"/>
                    </a:lnTo>
                    <a:lnTo>
                      <a:pt x="38" y="44"/>
                    </a:lnTo>
                    <a:lnTo>
                      <a:pt x="5" y="67"/>
                    </a:lnTo>
                    <a:lnTo>
                      <a:pt x="9" y="71"/>
                    </a:lnTo>
                    <a:lnTo>
                      <a:pt x="40" y="48"/>
                    </a:lnTo>
                    <a:lnTo>
                      <a:pt x="32" y="86"/>
                    </a:lnTo>
                    <a:lnTo>
                      <a:pt x="38" y="88"/>
                    </a:lnTo>
                    <a:lnTo>
                      <a:pt x="42" y="48"/>
                    </a:lnTo>
                    <a:lnTo>
                      <a:pt x="65" y="81"/>
                    </a:lnTo>
                    <a:lnTo>
                      <a:pt x="69" y="79"/>
                    </a:lnTo>
                    <a:lnTo>
                      <a:pt x="46" y="46"/>
                    </a:lnTo>
                    <a:lnTo>
                      <a:pt x="84" y="54"/>
                    </a:lnTo>
                    <a:lnTo>
                      <a:pt x="86" y="48"/>
                    </a:lnTo>
                    <a:lnTo>
                      <a:pt x="46" y="42"/>
                    </a:lnTo>
                    <a:lnTo>
                      <a:pt x="80" y="21"/>
                    </a:lnTo>
                    <a:lnTo>
                      <a:pt x="76" y="17"/>
                    </a:lnTo>
                    <a:lnTo>
                      <a:pt x="44" y="40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5" name="Freeform 286"/>
              <p:cNvSpPr>
                <a:spLocks/>
              </p:cNvSpPr>
              <p:nvPr/>
            </p:nvSpPr>
            <p:spPr bwMode="auto">
              <a:xfrm>
                <a:off x="1806" y="3338"/>
                <a:ext cx="86" cy="88"/>
              </a:xfrm>
              <a:custGeom>
                <a:avLst/>
                <a:gdLst>
                  <a:gd name="T0" fmla="*/ 51 w 86"/>
                  <a:gd name="T1" fmla="*/ 0 h 88"/>
                  <a:gd name="T2" fmla="*/ 46 w 86"/>
                  <a:gd name="T3" fmla="*/ 0 h 88"/>
                  <a:gd name="T4" fmla="*/ 42 w 86"/>
                  <a:gd name="T5" fmla="*/ 40 h 88"/>
                  <a:gd name="T6" fmla="*/ 19 w 86"/>
                  <a:gd name="T7" fmla="*/ 6 h 88"/>
                  <a:gd name="T8" fmla="*/ 15 w 86"/>
                  <a:gd name="T9" fmla="*/ 10 h 88"/>
                  <a:gd name="T10" fmla="*/ 40 w 86"/>
                  <a:gd name="T11" fmla="*/ 40 h 88"/>
                  <a:gd name="T12" fmla="*/ 0 w 86"/>
                  <a:gd name="T13" fmla="*/ 33 h 88"/>
                  <a:gd name="T14" fmla="*/ 0 w 86"/>
                  <a:gd name="T15" fmla="*/ 38 h 88"/>
                  <a:gd name="T16" fmla="*/ 38 w 86"/>
                  <a:gd name="T17" fmla="*/ 44 h 88"/>
                  <a:gd name="T18" fmla="*/ 5 w 86"/>
                  <a:gd name="T19" fmla="*/ 67 h 88"/>
                  <a:gd name="T20" fmla="*/ 9 w 86"/>
                  <a:gd name="T21" fmla="*/ 71 h 88"/>
                  <a:gd name="T22" fmla="*/ 40 w 86"/>
                  <a:gd name="T23" fmla="*/ 48 h 88"/>
                  <a:gd name="T24" fmla="*/ 32 w 86"/>
                  <a:gd name="T25" fmla="*/ 86 h 88"/>
                  <a:gd name="T26" fmla="*/ 38 w 86"/>
                  <a:gd name="T27" fmla="*/ 88 h 88"/>
                  <a:gd name="T28" fmla="*/ 42 w 86"/>
                  <a:gd name="T29" fmla="*/ 48 h 88"/>
                  <a:gd name="T30" fmla="*/ 65 w 86"/>
                  <a:gd name="T31" fmla="*/ 81 h 88"/>
                  <a:gd name="T32" fmla="*/ 69 w 86"/>
                  <a:gd name="T33" fmla="*/ 79 h 88"/>
                  <a:gd name="T34" fmla="*/ 46 w 86"/>
                  <a:gd name="T35" fmla="*/ 46 h 88"/>
                  <a:gd name="T36" fmla="*/ 84 w 86"/>
                  <a:gd name="T37" fmla="*/ 54 h 88"/>
                  <a:gd name="T38" fmla="*/ 86 w 86"/>
                  <a:gd name="T39" fmla="*/ 48 h 88"/>
                  <a:gd name="T40" fmla="*/ 46 w 86"/>
                  <a:gd name="T41" fmla="*/ 42 h 88"/>
                  <a:gd name="T42" fmla="*/ 80 w 86"/>
                  <a:gd name="T43" fmla="*/ 21 h 88"/>
                  <a:gd name="T44" fmla="*/ 76 w 86"/>
                  <a:gd name="T45" fmla="*/ 17 h 88"/>
                  <a:gd name="T46" fmla="*/ 44 w 86"/>
                  <a:gd name="T47" fmla="*/ 40 h 88"/>
                  <a:gd name="T48" fmla="*/ 51 w 86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1" y="0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6"/>
                    </a:lnTo>
                    <a:lnTo>
                      <a:pt x="15" y="10"/>
                    </a:lnTo>
                    <a:lnTo>
                      <a:pt x="40" y="40"/>
                    </a:lnTo>
                    <a:lnTo>
                      <a:pt x="0" y="33"/>
                    </a:lnTo>
                    <a:lnTo>
                      <a:pt x="0" y="38"/>
                    </a:lnTo>
                    <a:lnTo>
                      <a:pt x="38" y="44"/>
                    </a:lnTo>
                    <a:lnTo>
                      <a:pt x="5" y="67"/>
                    </a:lnTo>
                    <a:lnTo>
                      <a:pt x="9" y="71"/>
                    </a:lnTo>
                    <a:lnTo>
                      <a:pt x="40" y="48"/>
                    </a:lnTo>
                    <a:lnTo>
                      <a:pt x="32" y="86"/>
                    </a:lnTo>
                    <a:lnTo>
                      <a:pt x="38" y="88"/>
                    </a:lnTo>
                    <a:lnTo>
                      <a:pt x="42" y="48"/>
                    </a:lnTo>
                    <a:lnTo>
                      <a:pt x="65" y="81"/>
                    </a:lnTo>
                    <a:lnTo>
                      <a:pt x="69" y="79"/>
                    </a:lnTo>
                    <a:lnTo>
                      <a:pt x="46" y="46"/>
                    </a:lnTo>
                    <a:lnTo>
                      <a:pt x="84" y="54"/>
                    </a:lnTo>
                    <a:lnTo>
                      <a:pt x="86" y="48"/>
                    </a:lnTo>
                    <a:lnTo>
                      <a:pt x="46" y="42"/>
                    </a:lnTo>
                    <a:lnTo>
                      <a:pt x="80" y="21"/>
                    </a:lnTo>
                    <a:lnTo>
                      <a:pt x="76" y="17"/>
                    </a:lnTo>
                    <a:lnTo>
                      <a:pt x="44" y="40"/>
                    </a:lnTo>
                    <a:lnTo>
                      <a:pt x="51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6" name="Freeform 287"/>
              <p:cNvSpPr>
                <a:spLocks/>
              </p:cNvSpPr>
              <p:nvPr/>
            </p:nvSpPr>
            <p:spPr bwMode="auto">
              <a:xfrm>
                <a:off x="1618" y="3102"/>
                <a:ext cx="86" cy="88"/>
              </a:xfrm>
              <a:custGeom>
                <a:avLst/>
                <a:gdLst>
                  <a:gd name="T0" fmla="*/ 51 w 86"/>
                  <a:gd name="T1" fmla="*/ 2 h 88"/>
                  <a:gd name="T2" fmla="*/ 46 w 86"/>
                  <a:gd name="T3" fmla="*/ 0 h 88"/>
                  <a:gd name="T4" fmla="*/ 42 w 86"/>
                  <a:gd name="T5" fmla="*/ 40 h 88"/>
                  <a:gd name="T6" fmla="*/ 19 w 86"/>
                  <a:gd name="T7" fmla="*/ 8 h 88"/>
                  <a:gd name="T8" fmla="*/ 15 w 86"/>
                  <a:gd name="T9" fmla="*/ 12 h 88"/>
                  <a:gd name="T10" fmla="*/ 40 w 86"/>
                  <a:gd name="T11" fmla="*/ 42 h 88"/>
                  <a:gd name="T12" fmla="*/ 0 w 86"/>
                  <a:gd name="T13" fmla="*/ 35 h 88"/>
                  <a:gd name="T14" fmla="*/ 0 w 86"/>
                  <a:gd name="T15" fmla="*/ 40 h 88"/>
                  <a:gd name="T16" fmla="*/ 38 w 86"/>
                  <a:gd name="T17" fmla="*/ 46 h 88"/>
                  <a:gd name="T18" fmla="*/ 5 w 86"/>
                  <a:gd name="T19" fmla="*/ 67 h 88"/>
                  <a:gd name="T20" fmla="*/ 9 w 86"/>
                  <a:gd name="T21" fmla="*/ 73 h 88"/>
                  <a:gd name="T22" fmla="*/ 40 w 86"/>
                  <a:gd name="T23" fmla="*/ 48 h 88"/>
                  <a:gd name="T24" fmla="*/ 32 w 86"/>
                  <a:gd name="T25" fmla="*/ 88 h 88"/>
                  <a:gd name="T26" fmla="*/ 38 w 86"/>
                  <a:gd name="T27" fmla="*/ 88 h 88"/>
                  <a:gd name="T28" fmla="*/ 42 w 86"/>
                  <a:gd name="T29" fmla="*/ 48 h 88"/>
                  <a:gd name="T30" fmla="*/ 65 w 86"/>
                  <a:gd name="T31" fmla="*/ 83 h 88"/>
                  <a:gd name="T32" fmla="*/ 69 w 86"/>
                  <a:gd name="T33" fmla="*/ 79 h 88"/>
                  <a:gd name="T34" fmla="*/ 46 w 86"/>
                  <a:gd name="T35" fmla="*/ 48 h 88"/>
                  <a:gd name="T36" fmla="*/ 84 w 86"/>
                  <a:gd name="T37" fmla="*/ 56 h 88"/>
                  <a:gd name="T38" fmla="*/ 86 w 86"/>
                  <a:gd name="T39" fmla="*/ 50 h 88"/>
                  <a:gd name="T40" fmla="*/ 46 w 86"/>
                  <a:gd name="T41" fmla="*/ 44 h 88"/>
                  <a:gd name="T42" fmla="*/ 80 w 86"/>
                  <a:gd name="T43" fmla="*/ 23 h 88"/>
                  <a:gd name="T44" fmla="*/ 76 w 86"/>
                  <a:gd name="T45" fmla="*/ 17 h 88"/>
                  <a:gd name="T46" fmla="*/ 44 w 86"/>
                  <a:gd name="T47" fmla="*/ 42 h 88"/>
                  <a:gd name="T48" fmla="*/ 51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1" y="2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8"/>
                    </a:lnTo>
                    <a:lnTo>
                      <a:pt x="15" y="12"/>
                    </a:lnTo>
                    <a:lnTo>
                      <a:pt x="40" y="42"/>
                    </a:lnTo>
                    <a:lnTo>
                      <a:pt x="0" y="35"/>
                    </a:lnTo>
                    <a:lnTo>
                      <a:pt x="0" y="40"/>
                    </a:lnTo>
                    <a:lnTo>
                      <a:pt x="38" y="46"/>
                    </a:lnTo>
                    <a:lnTo>
                      <a:pt x="5" y="67"/>
                    </a:lnTo>
                    <a:lnTo>
                      <a:pt x="9" y="73"/>
                    </a:lnTo>
                    <a:lnTo>
                      <a:pt x="40" y="48"/>
                    </a:lnTo>
                    <a:lnTo>
                      <a:pt x="32" y="88"/>
                    </a:lnTo>
                    <a:lnTo>
                      <a:pt x="38" y="88"/>
                    </a:lnTo>
                    <a:lnTo>
                      <a:pt x="42" y="48"/>
                    </a:lnTo>
                    <a:lnTo>
                      <a:pt x="65" y="83"/>
                    </a:lnTo>
                    <a:lnTo>
                      <a:pt x="69" y="79"/>
                    </a:lnTo>
                    <a:lnTo>
                      <a:pt x="46" y="48"/>
                    </a:lnTo>
                    <a:lnTo>
                      <a:pt x="84" y="56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0" y="23"/>
                    </a:lnTo>
                    <a:lnTo>
                      <a:pt x="76" y="17"/>
                    </a:lnTo>
                    <a:lnTo>
                      <a:pt x="44" y="42"/>
                    </a:lnTo>
                    <a:lnTo>
                      <a:pt x="51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7" name="Freeform 288"/>
              <p:cNvSpPr>
                <a:spLocks/>
              </p:cNvSpPr>
              <p:nvPr/>
            </p:nvSpPr>
            <p:spPr bwMode="auto">
              <a:xfrm>
                <a:off x="1618" y="3102"/>
                <a:ext cx="86" cy="88"/>
              </a:xfrm>
              <a:custGeom>
                <a:avLst/>
                <a:gdLst>
                  <a:gd name="T0" fmla="*/ 51 w 86"/>
                  <a:gd name="T1" fmla="*/ 2 h 88"/>
                  <a:gd name="T2" fmla="*/ 46 w 86"/>
                  <a:gd name="T3" fmla="*/ 0 h 88"/>
                  <a:gd name="T4" fmla="*/ 42 w 86"/>
                  <a:gd name="T5" fmla="*/ 40 h 88"/>
                  <a:gd name="T6" fmla="*/ 19 w 86"/>
                  <a:gd name="T7" fmla="*/ 8 h 88"/>
                  <a:gd name="T8" fmla="*/ 15 w 86"/>
                  <a:gd name="T9" fmla="*/ 12 h 88"/>
                  <a:gd name="T10" fmla="*/ 40 w 86"/>
                  <a:gd name="T11" fmla="*/ 42 h 88"/>
                  <a:gd name="T12" fmla="*/ 0 w 86"/>
                  <a:gd name="T13" fmla="*/ 35 h 88"/>
                  <a:gd name="T14" fmla="*/ 0 w 86"/>
                  <a:gd name="T15" fmla="*/ 40 h 88"/>
                  <a:gd name="T16" fmla="*/ 38 w 86"/>
                  <a:gd name="T17" fmla="*/ 46 h 88"/>
                  <a:gd name="T18" fmla="*/ 5 w 86"/>
                  <a:gd name="T19" fmla="*/ 67 h 88"/>
                  <a:gd name="T20" fmla="*/ 9 w 86"/>
                  <a:gd name="T21" fmla="*/ 73 h 88"/>
                  <a:gd name="T22" fmla="*/ 40 w 86"/>
                  <a:gd name="T23" fmla="*/ 48 h 88"/>
                  <a:gd name="T24" fmla="*/ 32 w 86"/>
                  <a:gd name="T25" fmla="*/ 88 h 88"/>
                  <a:gd name="T26" fmla="*/ 38 w 86"/>
                  <a:gd name="T27" fmla="*/ 88 h 88"/>
                  <a:gd name="T28" fmla="*/ 42 w 86"/>
                  <a:gd name="T29" fmla="*/ 48 h 88"/>
                  <a:gd name="T30" fmla="*/ 65 w 86"/>
                  <a:gd name="T31" fmla="*/ 83 h 88"/>
                  <a:gd name="T32" fmla="*/ 69 w 86"/>
                  <a:gd name="T33" fmla="*/ 79 h 88"/>
                  <a:gd name="T34" fmla="*/ 46 w 86"/>
                  <a:gd name="T35" fmla="*/ 48 h 88"/>
                  <a:gd name="T36" fmla="*/ 84 w 86"/>
                  <a:gd name="T37" fmla="*/ 56 h 88"/>
                  <a:gd name="T38" fmla="*/ 86 w 86"/>
                  <a:gd name="T39" fmla="*/ 50 h 88"/>
                  <a:gd name="T40" fmla="*/ 46 w 86"/>
                  <a:gd name="T41" fmla="*/ 44 h 88"/>
                  <a:gd name="T42" fmla="*/ 80 w 86"/>
                  <a:gd name="T43" fmla="*/ 23 h 88"/>
                  <a:gd name="T44" fmla="*/ 76 w 86"/>
                  <a:gd name="T45" fmla="*/ 17 h 88"/>
                  <a:gd name="T46" fmla="*/ 44 w 86"/>
                  <a:gd name="T47" fmla="*/ 42 h 88"/>
                  <a:gd name="T48" fmla="*/ 51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1" y="2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8"/>
                    </a:lnTo>
                    <a:lnTo>
                      <a:pt x="15" y="12"/>
                    </a:lnTo>
                    <a:lnTo>
                      <a:pt x="40" y="42"/>
                    </a:lnTo>
                    <a:lnTo>
                      <a:pt x="0" y="35"/>
                    </a:lnTo>
                    <a:lnTo>
                      <a:pt x="0" y="40"/>
                    </a:lnTo>
                    <a:lnTo>
                      <a:pt x="38" y="46"/>
                    </a:lnTo>
                    <a:lnTo>
                      <a:pt x="5" y="67"/>
                    </a:lnTo>
                    <a:lnTo>
                      <a:pt x="9" y="73"/>
                    </a:lnTo>
                    <a:lnTo>
                      <a:pt x="40" y="48"/>
                    </a:lnTo>
                    <a:lnTo>
                      <a:pt x="32" y="88"/>
                    </a:lnTo>
                    <a:lnTo>
                      <a:pt x="38" y="88"/>
                    </a:lnTo>
                    <a:lnTo>
                      <a:pt x="42" y="48"/>
                    </a:lnTo>
                    <a:lnTo>
                      <a:pt x="65" y="83"/>
                    </a:lnTo>
                    <a:lnTo>
                      <a:pt x="69" y="79"/>
                    </a:lnTo>
                    <a:lnTo>
                      <a:pt x="46" y="48"/>
                    </a:lnTo>
                    <a:lnTo>
                      <a:pt x="84" y="56"/>
                    </a:lnTo>
                    <a:lnTo>
                      <a:pt x="86" y="50"/>
                    </a:lnTo>
                    <a:lnTo>
                      <a:pt x="46" y="44"/>
                    </a:lnTo>
                    <a:lnTo>
                      <a:pt x="80" y="23"/>
                    </a:lnTo>
                    <a:lnTo>
                      <a:pt x="76" y="17"/>
                    </a:lnTo>
                    <a:lnTo>
                      <a:pt x="44" y="42"/>
                    </a:lnTo>
                    <a:lnTo>
                      <a:pt x="51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8" name="Freeform 289"/>
              <p:cNvSpPr>
                <a:spLocks/>
              </p:cNvSpPr>
              <p:nvPr/>
            </p:nvSpPr>
            <p:spPr bwMode="auto">
              <a:xfrm>
                <a:off x="2362" y="3211"/>
                <a:ext cx="87" cy="89"/>
              </a:xfrm>
              <a:custGeom>
                <a:avLst/>
                <a:gdLst>
                  <a:gd name="T0" fmla="*/ 54 w 87"/>
                  <a:gd name="T1" fmla="*/ 0 h 89"/>
                  <a:gd name="T2" fmla="*/ 48 w 87"/>
                  <a:gd name="T3" fmla="*/ 0 h 89"/>
                  <a:gd name="T4" fmla="*/ 42 w 87"/>
                  <a:gd name="T5" fmla="*/ 41 h 89"/>
                  <a:gd name="T6" fmla="*/ 21 w 87"/>
                  <a:gd name="T7" fmla="*/ 6 h 89"/>
                  <a:gd name="T8" fmla="*/ 16 w 87"/>
                  <a:gd name="T9" fmla="*/ 10 h 89"/>
                  <a:gd name="T10" fmla="*/ 41 w 87"/>
                  <a:gd name="T11" fmla="*/ 41 h 89"/>
                  <a:gd name="T12" fmla="*/ 2 w 87"/>
                  <a:gd name="T13" fmla="*/ 33 h 89"/>
                  <a:gd name="T14" fmla="*/ 0 w 87"/>
                  <a:gd name="T15" fmla="*/ 39 h 89"/>
                  <a:gd name="T16" fmla="*/ 41 w 87"/>
                  <a:gd name="T17" fmla="*/ 45 h 89"/>
                  <a:gd name="T18" fmla="*/ 8 w 87"/>
                  <a:gd name="T19" fmla="*/ 68 h 89"/>
                  <a:gd name="T20" fmla="*/ 10 w 87"/>
                  <a:gd name="T21" fmla="*/ 71 h 89"/>
                  <a:gd name="T22" fmla="*/ 42 w 87"/>
                  <a:gd name="T23" fmla="*/ 46 h 89"/>
                  <a:gd name="T24" fmla="*/ 33 w 87"/>
                  <a:gd name="T25" fmla="*/ 87 h 89"/>
                  <a:gd name="T26" fmla="*/ 39 w 87"/>
                  <a:gd name="T27" fmla="*/ 89 h 89"/>
                  <a:gd name="T28" fmla="*/ 44 w 87"/>
                  <a:gd name="T29" fmla="*/ 48 h 89"/>
                  <a:gd name="T30" fmla="*/ 67 w 87"/>
                  <a:gd name="T31" fmla="*/ 81 h 89"/>
                  <a:gd name="T32" fmla="*/ 71 w 87"/>
                  <a:gd name="T33" fmla="*/ 77 h 89"/>
                  <a:gd name="T34" fmla="*/ 46 w 87"/>
                  <a:gd name="T35" fmla="*/ 46 h 89"/>
                  <a:gd name="T36" fmla="*/ 87 w 87"/>
                  <a:gd name="T37" fmla="*/ 54 h 89"/>
                  <a:gd name="T38" fmla="*/ 87 w 87"/>
                  <a:gd name="T39" fmla="*/ 48 h 89"/>
                  <a:gd name="T40" fmla="*/ 46 w 87"/>
                  <a:gd name="T41" fmla="*/ 43 h 89"/>
                  <a:gd name="T42" fmla="*/ 81 w 87"/>
                  <a:gd name="T43" fmla="*/ 22 h 89"/>
                  <a:gd name="T44" fmla="*/ 77 w 87"/>
                  <a:gd name="T45" fmla="*/ 18 h 89"/>
                  <a:gd name="T46" fmla="*/ 46 w 87"/>
                  <a:gd name="T47" fmla="*/ 41 h 89"/>
                  <a:gd name="T48" fmla="*/ 54 w 87"/>
                  <a:gd name="T49" fmla="*/ 0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0"/>
                    </a:moveTo>
                    <a:lnTo>
                      <a:pt x="48" y="0"/>
                    </a:lnTo>
                    <a:lnTo>
                      <a:pt x="42" y="41"/>
                    </a:lnTo>
                    <a:lnTo>
                      <a:pt x="21" y="6"/>
                    </a:lnTo>
                    <a:lnTo>
                      <a:pt x="16" y="10"/>
                    </a:lnTo>
                    <a:lnTo>
                      <a:pt x="41" y="41"/>
                    </a:lnTo>
                    <a:lnTo>
                      <a:pt x="2" y="33"/>
                    </a:lnTo>
                    <a:lnTo>
                      <a:pt x="0" y="39"/>
                    </a:lnTo>
                    <a:lnTo>
                      <a:pt x="41" y="45"/>
                    </a:lnTo>
                    <a:lnTo>
                      <a:pt x="8" y="68"/>
                    </a:lnTo>
                    <a:lnTo>
                      <a:pt x="10" y="71"/>
                    </a:lnTo>
                    <a:lnTo>
                      <a:pt x="42" y="46"/>
                    </a:lnTo>
                    <a:lnTo>
                      <a:pt x="33" y="87"/>
                    </a:lnTo>
                    <a:lnTo>
                      <a:pt x="39" y="89"/>
                    </a:lnTo>
                    <a:lnTo>
                      <a:pt x="44" y="48"/>
                    </a:lnTo>
                    <a:lnTo>
                      <a:pt x="67" y="81"/>
                    </a:lnTo>
                    <a:lnTo>
                      <a:pt x="71" y="77"/>
                    </a:lnTo>
                    <a:lnTo>
                      <a:pt x="46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6" y="43"/>
                    </a:lnTo>
                    <a:lnTo>
                      <a:pt x="81" y="22"/>
                    </a:lnTo>
                    <a:lnTo>
                      <a:pt x="77" y="18"/>
                    </a:lnTo>
                    <a:lnTo>
                      <a:pt x="46" y="41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9" name="Freeform 290"/>
              <p:cNvSpPr>
                <a:spLocks/>
              </p:cNvSpPr>
              <p:nvPr/>
            </p:nvSpPr>
            <p:spPr bwMode="auto">
              <a:xfrm>
                <a:off x="2362" y="3211"/>
                <a:ext cx="87" cy="89"/>
              </a:xfrm>
              <a:custGeom>
                <a:avLst/>
                <a:gdLst>
                  <a:gd name="T0" fmla="*/ 54 w 87"/>
                  <a:gd name="T1" fmla="*/ 0 h 89"/>
                  <a:gd name="T2" fmla="*/ 48 w 87"/>
                  <a:gd name="T3" fmla="*/ 0 h 89"/>
                  <a:gd name="T4" fmla="*/ 42 w 87"/>
                  <a:gd name="T5" fmla="*/ 41 h 89"/>
                  <a:gd name="T6" fmla="*/ 21 w 87"/>
                  <a:gd name="T7" fmla="*/ 6 h 89"/>
                  <a:gd name="T8" fmla="*/ 16 w 87"/>
                  <a:gd name="T9" fmla="*/ 10 h 89"/>
                  <a:gd name="T10" fmla="*/ 41 w 87"/>
                  <a:gd name="T11" fmla="*/ 41 h 89"/>
                  <a:gd name="T12" fmla="*/ 2 w 87"/>
                  <a:gd name="T13" fmla="*/ 33 h 89"/>
                  <a:gd name="T14" fmla="*/ 0 w 87"/>
                  <a:gd name="T15" fmla="*/ 39 h 89"/>
                  <a:gd name="T16" fmla="*/ 41 w 87"/>
                  <a:gd name="T17" fmla="*/ 45 h 89"/>
                  <a:gd name="T18" fmla="*/ 8 w 87"/>
                  <a:gd name="T19" fmla="*/ 68 h 89"/>
                  <a:gd name="T20" fmla="*/ 10 w 87"/>
                  <a:gd name="T21" fmla="*/ 71 h 89"/>
                  <a:gd name="T22" fmla="*/ 42 w 87"/>
                  <a:gd name="T23" fmla="*/ 46 h 89"/>
                  <a:gd name="T24" fmla="*/ 33 w 87"/>
                  <a:gd name="T25" fmla="*/ 87 h 89"/>
                  <a:gd name="T26" fmla="*/ 39 w 87"/>
                  <a:gd name="T27" fmla="*/ 89 h 89"/>
                  <a:gd name="T28" fmla="*/ 44 w 87"/>
                  <a:gd name="T29" fmla="*/ 48 h 89"/>
                  <a:gd name="T30" fmla="*/ 67 w 87"/>
                  <a:gd name="T31" fmla="*/ 81 h 89"/>
                  <a:gd name="T32" fmla="*/ 71 w 87"/>
                  <a:gd name="T33" fmla="*/ 77 h 89"/>
                  <a:gd name="T34" fmla="*/ 46 w 87"/>
                  <a:gd name="T35" fmla="*/ 46 h 89"/>
                  <a:gd name="T36" fmla="*/ 87 w 87"/>
                  <a:gd name="T37" fmla="*/ 54 h 89"/>
                  <a:gd name="T38" fmla="*/ 87 w 87"/>
                  <a:gd name="T39" fmla="*/ 48 h 89"/>
                  <a:gd name="T40" fmla="*/ 46 w 87"/>
                  <a:gd name="T41" fmla="*/ 43 h 89"/>
                  <a:gd name="T42" fmla="*/ 81 w 87"/>
                  <a:gd name="T43" fmla="*/ 22 h 89"/>
                  <a:gd name="T44" fmla="*/ 77 w 87"/>
                  <a:gd name="T45" fmla="*/ 18 h 89"/>
                  <a:gd name="T46" fmla="*/ 46 w 87"/>
                  <a:gd name="T47" fmla="*/ 41 h 89"/>
                  <a:gd name="T48" fmla="*/ 54 w 87"/>
                  <a:gd name="T49" fmla="*/ 0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89">
                    <a:moveTo>
                      <a:pt x="54" y="0"/>
                    </a:moveTo>
                    <a:lnTo>
                      <a:pt x="48" y="0"/>
                    </a:lnTo>
                    <a:lnTo>
                      <a:pt x="42" y="41"/>
                    </a:lnTo>
                    <a:lnTo>
                      <a:pt x="21" y="6"/>
                    </a:lnTo>
                    <a:lnTo>
                      <a:pt x="16" y="10"/>
                    </a:lnTo>
                    <a:lnTo>
                      <a:pt x="41" y="41"/>
                    </a:lnTo>
                    <a:lnTo>
                      <a:pt x="2" y="33"/>
                    </a:lnTo>
                    <a:lnTo>
                      <a:pt x="0" y="39"/>
                    </a:lnTo>
                    <a:lnTo>
                      <a:pt x="41" y="45"/>
                    </a:lnTo>
                    <a:lnTo>
                      <a:pt x="8" y="68"/>
                    </a:lnTo>
                    <a:lnTo>
                      <a:pt x="10" y="71"/>
                    </a:lnTo>
                    <a:lnTo>
                      <a:pt x="42" y="46"/>
                    </a:lnTo>
                    <a:lnTo>
                      <a:pt x="33" y="87"/>
                    </a:lnTo>
                    <a:lnTo>
                      <a:pt x="39" y="89"/>
                    </a:lnTo>
                    <a:lnTo>
                      <a:pt x="44" y="48"/>
                    </a:lnTo>
                    <a:lnTo>
                      <a:pt x="67" y="81"/>
                    </a:lnTo>
                    <a:lnTo>
                      <a:pt x="71" y="77"/>
                    </a:lnTo>
                    <a:lnTo>
                      <a:pt x="46" y="46"/>
                    </a:lnTo>
                    <a:lnTo>
                      <a:pt x="87" y="54"/>
                    </a:lnTo>
                    <a:lnTo>
                      <a:pt x="87" y="48"/>
                    </a:lnTo>
                    <a:lnTo>
                      <a:pt x="46" y="43"/>
                    </a:lnTo>
                    <a:lnTo>
                      <a:pt x="81" y="22"/>
                    </a:lnTo>
                    <a:lnTo>
                      <a:pt x="77" y="18"/>
                    </a:lnTo>
                    <a:lnTo>
                      <a:pt x="46" y="41"/>
                    </a:lnTo>
                    <a:lnTo>
                      <a:pt x="54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0" name="Freeform 291"/>
              <p:cNvSpPr>
                <a:spLocks/>
              </p:cNvSpPr>
              <p:nvPr/>
            </p:nvSpPr>
            <p:spPr bwMode="auto">
              <a:xfrm>
                <a:off x="1758" y="3257"/>
                <a:ext cx="86" cy="89"/>
              </a:xfrm>
              <a:custGeom>
                <a:avLst/>
                <a:gdLst>
                  <a:gd name="T0" fmla="*/ 52 w 86"/>
                  <a:gd name="T1" fmla="*/ 0 h 89"/>
                  <a:gd name="T2" fmla="*/ 46 w 86"/>
                  <a:gd name="T3" fmla="*/ 0 h 89"/>
                  <a:gd name="T4" fmla="*/ 42 w 86"/>
                  <a:gd name="T5" fmla="*/ 41 h 89"/>
                  <a:gd name="T6" fmla="*/ 19 w 86"/>
                  <a:gd name="T7" fmla="*/ 6 h 89"/>
                  <a:gd name="T8" fmla="*/ 15 w 86"/>
                  <a:gd name="T9" fmla="*/ 10 h 89"/>
                  <a:gd name="T10" fmla="*/ 38 w 86"/>
                  <a:gd name="T11" fmla="*/ 43 h 89"/>
                  <a:gd name="T12" fmla="*/ 0 w 86"/>
                  <a:gd name="T13" fmla="*/ 33 h 89"/>
                  <a:gd name="T14" fmla="*/ 0 w 86"/>
                  <a:gd name="T15" fmla="*/ 39 h 89"/>
                  <a:gd name="T16" fmla="*/ 38 w 86"/>
                  <a:gd name="T17" fmla="*/ 45 h 89"/>
                  <a:gd name="T18" fmla="*/ 5 w 86"/>
                  <a:gd name="T19" fmla="*/ 68 h 89"/>
                  <a:gd name="T20" fmla="*/ 9 w 86"/>
                  <a:gd name="T21" fmla="*/ 71 h 89"/>
                  <a:gd name="T22" fmla="*/ 40 w 86"/>
                  <a:gd name="T23" fmla="*/ 48 h 89"/>
                  <a:gd name="T24" fmla="*/ 32 w 86"/>
                  <a:gd name="T25" fmla="*/ 87 h 89"/>
                  <a:gd name="T26" fmla="*/ 36 w 86"/>
                  <a:gd name="T27" fmla="*/ 89 h 89"/>
                  <a:gd name="T28" fmla="*/ 42 w 86"/>
                  <a:gd name="T29" fmla="*/ 48 h 89"/>
                  <a:gd name="T30" fmla="*/ 65 w 86"/>
                  <a:gd name="T31" fmla="*/ 81 h 89"/>
                  <a:gd name="T32" fmla="*/ 69 w 86"/>
                  <a:gd name="T33" fmla="*/ 79 h 89"/>
                  <a:gd name="T34" fmla="*/ 46 w 86"/>
                  <a:gd name="T35" fmla="*/ 47 h 89"/>
                  <a:gd name="T36" fmla="*/ 84 w 86"/>
                  <a:gd name="T37" fmla="*/ 54 h 89"/>
                  <a:gd name="T38" fmla="*/ 86 w 86"/>
                  <a:gd name="T39" fmla="*/ 48 h 89"/>
                  <a:gd name="T40" fmla="*/ 46 w 86"/>
                  <a:gd name="T41" fmla="*/ 43 h 89"/>
                  <a:gd name="T42" fmla="*/ 78 w 86"/>
                  <a:gd name="T43" fmla="*/ 22 h 89"/>
                  <a:gd name="T44" fmla="*/ 76 w 86"/>
                  <a:gd name="T45" fmla="*/ 18 h 89"/>
                  <a:gd name="T46" fmla="*/ 44 w 86"/>
                  <a:gd name="T47" fmla="*/ 41 h 89"/>
                  <a:gd name="T48" fmla="*/ 52 w 86"/>
                  <a:gd name="T49" fmla="*/ 0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9">
                    <a:moveTo>
                      <a:pt x="52" y="0"/>
                    </a:moveTo>
                    <a:lnTo>
                      <a:pt x="46" y="0"/>
                    </a:lnTo>
                    <a:lnTo>
                      <a:pt x="42" y="41"/>
                    </a:lnTo>
                    <a:lnTo>
                      <a:pt x="19" y="6"/>
                    </a:lnTo>
                    <a:lnTo>
                      <a:pt x="15" y="10"/>
                    </a:lnTo>
                    <a:lnTo>
                      <a:pt x="38" y="43"/>
                    </a:lnTo>
                    <a:lnTo>
                      <a:pt x="0" y="33"/>
                    </a:lnTo>
                    <a:lnTo>
                      <a:pt x="0" y="39"/>
                    </a:lnTo>
                    <a:lnTo>
                      <a:pt x="38" y="45"/>
                    </a:lnTo>
                    <a:lnTo>
                      <a:pt x="5" y="68"/>
                    </a:lnTo>
                    <a:lnTo>
                      <a:pt x="9" y="71"/>
                    </a:lnTo>
                    <a:lnTo>
                      <a:pt x="40" y="48"/>
                    </a:lnTo>
                    <a:lnTo>
                      <a:pt x="32" y="87"/>
                    </a:lnTo>
                    <a:lnTo>
                      <a:pt x="36" y="89"/>
                    </a:lnTo>
                    <a:lnTo>
                      <a:pt x="42" y="48"/>
                    </a:lnTo>
                    <a:lnTo>
                      <a:pt x="65" y="81"/>
                    </a:lnTo>
                    <a:lnTo>
                      <a:pt x="69" y="79"/>
                    </a:lnTo>
                    <a:lnTo>
                      <a:pt x="46" y="47"/>
                    </a:lnTo>
                    <a:lnTo>
                      <a:pt x="84" y="54"/>
                    </a:lnTo>
                    <a:lnTo>
                      <a:pt x="86" y="48"/>
                    </a:lnTo>
                    <a:lnTo>
                      <a:pt x="46" y="43"/>
                    </a:lnTo>
                    <a:lnTo>
                      <a:pt x="78" y="22"/>
                    </a:lnTo>
                    <a:lnTo>
                      <a:pt x="76" y="18"/>
                    </a:lnTo>
                    <a:lnTo>
                      <a:pt x="44" y="41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1" name="Freeform 292"/>
              <p:cNvSpPr>
                <a:spLocks/>
              </p:cNvSpPr>
              <p:nvPr/>
            </p:nvSpPr>
            <p:spPr bwMode="auto">
              <a:xfrm>
                <a:off x="1758" y="3257"/>
                <a:ext cx="86" cy="89"/>
              </a:xfrm>
              <a:custGeom>
                <a:avLst/>
                <a:gdLst>
                  <a:gd name="T0" fmla="*/ 52 w 86"/>
                  <a:gd name="T1" fmla="*/ 0 h 89"/>
                  <a:gd name="T2" fmla="*/ 46 w 86"/>
                  <a:gd name="T3" fmla="*/ 0 h 89"/>
                  <a:gd name="T4" fmla="*/ 42 w 86"/>
                  <a:gd name="T5" fmla="*/ 41 h 89"/>
                  <a:gd name="T6" fmla="*/ 19 w 86"/>
                  <a:gd name="T7" fmla="*/ 6 h 89"/>
                  <a:gd name="T8" fmla="*/ 15 w 86"/>
                  <a:gd name="T9" fmla="*/ 10 h 89"/>
                  <a:gd name="T10" fmla="*/ 38 w 86"/>
                  <a:gd name="T11" fmla="*/ 43 h 89"/>
                  <a:gd name="T12" fmla="*/ 0 w 86"/>
                  <a:gd name="T13" fmla="*/ 33 h 89"/>
                  <a:gd name="T14" fmla="*/ 0 w 86"/>
                  <a:gd name="T15" fmla="*/ 39 h 89"/>
                  <a:gd name="T16" fmla="*/ 38 w 86"/>
                  <a:gd name="T17" fmla="*/ 45 h 89"/>
                  <a:gd name="T18" fmla="*/ 5 w 86"/>
                  <a:gd name="T19" fmla="*/ 68 h 89"/>
                  <a:gd name="T20" fmla="*/ 9 w 86"/>
                  <a:gd name="T21" fmla="*/ 71 h 89"/>
                  <a:gd name="T22" fmla="*/ 40 w 86"/>
                  <a:gd name="T23" fmla="*/ 48 h 89"/>
                  <a:gd name="T24" fmla="*/ 32 w 86"/>
                  <a:gd name="T25" fmla="*/ 87 h 89"/>
                  <a:gd name="T26" fmla="*/ 36 w 86"/>
                  <a:gd name="T27" fmla="*/ 89 h 89"/>
                  <a:gd name="T28" fmla="*/ 42 w 86"/>
                  <a:gd name="T29" fmla="*/ 48 h 89"/>
                  <a:gd name="T30" fmla="*/ 65 w 86"/>
                  <a:gd name="T31" fmla="*/ 81 h 89"/>
                  <a:gd name="T32" fmla="*/ 69 w 86"/>
                  <a:gd name="T33" fmla="*/ 79 h 89"/>
                  <a:gd name="T34" fmla="*/ 46 w 86"/>
                  <a:gd name="T35" fmla="*/ 47 h 89"/>
                  <a:gd name="T36" fmla="*/ 84 w 86"/>
                  <a:gd name="T37" fmla="*/ 54 h 89"/>
                  <a:gd name="T38" fmla="*/ 86 w 86"/>
                  <a:gd name="T39" fmla="*/ 48 h 89"/>
                  <a:gd name="T40" fmla="*/ 46 w 86"/>
                  <a:gd name="T41" fmla="*/ 43 h 89"/>
                  <a:gd name="T42" fmla="*/ 78 w 86"/>
                  <a:gd name="T43" fmla="*/ 22 h 89"/>
                  <a:gd name="T44" fmla="*/ 76 w 86"/>
                  <a:gd name="T45" fmla="*/ 18 h 89"/>
                  <a:gd name="T46" fmla="*/ 44 w 86"/>
                  <a:gd name="T47" fmla="*/ 41 h 89"/>
                  <a:gd name="T48" fmla="*/ 52 w 86"/>
                  <a:gd name="T49" fmla="*/ 0 h 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9">
                    <a:moveTo>
                      <a:pt x="52" y="0"/>
                    </a:moveTo>
                    <a:lnTo>
                      <a:pt x="46" y="0"/>
                    </a:lnTo>
                    <a:lnTo>
                      <a:pt x="42" y="41"/>
                    </a:lnTo>
                    <a:lnTo>
                      <a:pt x="19" y="6"/>
                    </a:lnTo>
                    <a:lnTo>
                      <a:pt x="15" y="10"/>
                    </a:lnTo>
                    <a:lnTo>
                      <a:pt x="38" y="43"/>
                    </a:lnTo>
                    <a:lnTo>
                      <a:pt x="0" y="33"/>
                    </a:lnTo>
                    <a:lnTo>
                      <a:pt x="0" y="39"/>
                    </a:lnTo>
                    <a:lnTo>
                      <a:pt x="38" y="45"/>
                    </a:lnTo>
                    <a:lnTo>
                      <a:pt x="5" y="68"/>
                    </a:lnTo>
                    <a:lnTo>
                      <a:pt x="9" y="71"/>
                    </a:lnTo>
                    <a:lnTo>
                      <a:pt x="40" y="48"/>
                    </a:lnTo>
                    <a:lnTo>
                      <a:pt x="32" y="87"/>
                    </a:lnTo>
                    <a:lnTo>
                      <a:pt x="36" y="89"/>
                    </a:lnTo>
                    <a:lnTo>
                      <a:pt x="42" y="48"/>
                    </a:lnTo>
                    <a:lnTo>
                      <a:pt x="65" y="81"/>
                    </a:lnTo>
                    <a:lnTo>
                      <a:pt x="69" y="79"/>
                    </a:lnTo>
                    <a:lnTo>
                      <a:pt x="46" y="47"/>
                    </a:lnTo>
                    <a:lnTo>
                      <a:pt x="84" y="54"/>
                    </a:lnTo>
                    <a:lnTo>
                      <a:pt x="86" y="48"/>
                    </a:lnTo>
                    <a:lnTo>
                      <a:pt x="46" y="43"/>
                    </a:lnTo>
                    <a:lnTo>
                      <a:pt x="78" y="22"/>
                    </a:lnTo>
                    <a:lnTo>
                      <a:pt x="76" y="18"/>
                    </a:lnTo>
                    <a:lnTo>
                      <a:pt x="44" y="41"/>
                    </a:lnTo>
                    <a:lnTo>
                      <a:pt x="52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2" name="Freeform 293"/>
              <p:cNvSpPr>
                <a:spLocks/>
              </p:cNvSpPr>
              <p:nvPr/>
            </p:nvSpPr>
            <p:spPr bwMode="auto">
              <a:xfrm>
                <a:off x="1706" y="3302"/>
                <a:ext cx="86" cy="88"/>
              </a:xfrm>
              <a:custGeom>
                <a:avLst/>
                <a:gdLst>
                  <a:gd name="T0" fmla="*/ 52 w 86"/>
                  <a:gd name="T1" fmla="*/ 0 h 88"/>
                  <a:gd name="T2" fmla="*/ 46 w 86"/>
                  <a:gd name="T3" fmla="*/ 0 h 88"/>
                  <a:gd name="T4" fmla="*/ 42 w 86"/>
                  <a:gd name="T5" fmla="*/ 40 h 88"/>
                  <a:gd name="T6" fmla="*/ 19 w 86"/>
                  <a:gd name="T7" fmla="*/ 5 h 88"/>
                  <a:gd name="T8" fmla="*/ 15 w 86"/>
                  <a:gd name="T9" fmla="*/ 9 h 88"/>
                  <a:gd name="T10" fmla="*/ 40 w 86"/>
                  <a:gd name="T11" fmla="*/ 42 h 88"/>
                  <a:gd name="T12" fmla="*/ 0 w 86"/>
                  <a:gd name="T13" fmla="*/ 32 h 88"/>
                  <a:gd name="T14" fmla="*/ 0 w 86"/>
                  <a:gd name="T15" fmla="*/ 38 h 88"/>
                  <a:gd name="T16" fmla="*/ 38 w 86"/>
                  <a:gd name="T17" fmla="*/ 44 h 88"/>
                  <a:gd name="T18" fmla="*/ 6 w 86"/>
                  <a:gd name="T19" fmla="*/ 67 h 88"/>
                  <a:gd name="T20" fmla="*/ 9 w 86"/>
                  <a:gd name="T21" fmla="*/ 71 h 88"/>
                  <a:gd name="T22" fmla="*/ 40 w 86"/>
                  <a:gd name="T23" fmla="*/ 48 h 88"/>
                  <a:gd name="T24" fmla="*/ 33 w 86"/>
                  <a:gd name="T25" fmla="*/ 86 h 88"/>
                  <a:gd name="T26" fmla="*/ 36 w 86"/>
                  <a:gd name="T27" fmla="*/ 88 h 88"/>
                  <a:gd name="T28" fmla="*/ 42 w 86"/>
                  <a:gd name="T29" fmla="*/ 48 h 88"/>
                  <a:gd name="T30" fmla="*/ 65 w 86"/>
                  <a:gd name="T31" fmla="*/ 80 h 88"/>
                  <a:gd name="T32" fmla="*/ 69 w 86"/>
                  <a:gd name="T33" fmla="*/ 78 h 88"/>
                  <a:gd name="T34" fmla="*/ 46 w 86"/>
                  <a:gd name="T35" fmla="*/ 46 h 88"/>
                  <a:gd name="T36" fmla="*/ 84 w 86"/>
                  <a:gd name="T37" fmla="*/ 53 h 88"/>
                  <a:gd name="T38" fmla="*/ 86 w 86"/>
                  <a:gd name="T39" fmla="*/ 48 h 88"/>
                  <a:gd name="T40" fmla="*/ 46 w 86"/>
                  <a:gd name="T41" fmla="*/ 42 h 88"/>
                  <a:gd name="T42" fmla="*/ 79 w 86"/>
                  <a:gd name="T43" fmla="*/ 21 h 88"/>
                  <a:gd name="T44" fmla="*/ 77 w 86"/>
                  <a:gd name="T45" fmla="*/ 17 h 88"/>
                  <a:gd name="T46" fmla="*/ 44 w 86"/>
                  <a:gd name="T47" fmla="*/ 40 h 88"/>
                  <a:gd name="T48" fmla="*/ 52 w 86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2" y="0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5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0" y="32"/>
                    </a:lnTo>
                    <a:lnTo>
                      <a:pt x="0" y="38"/>
                    </a:lnTo>
                    <a:lnTo>
                      <a:pt x="38" y="44"/>
                    </a:lnTo>
                    <a:lnTo>
                      <a:pt x="6" y="67"/>
                    </a:lnTo>
                    <a:lnTo>
                      <a:pt x="9" y="71"/>
                    </a:lnTo>
                    <a:lnTo>
                      <a:pt x="40" y="48"/>
                    </a:lnTo>
                    <a:lnTo>
                      <a:pt x="33" y="86"/>
                    </a:lnTo>
                    <a:lnTo>
                      <a:pt x="36" y="88"/>
                    </a:lnTo>
                    <a:lnTo>
                      <a:pt x="42" y="48"/>
                    </a:lnTo>
                    <a:lnTo>
                      <a:pt x="65" y="80"/>
                    </a:lnTo>
                    <a:lnTo>
                      <a:pt x="69" y="78"/>
                    </a:lnTo>
                    <a:lnTo>
                      <a:pt x="46" y="46"/>
                    </a:lnTo>
                    <a:lnTo>
                      <a:pt x="84" y="53"/>
                    </a:lnTo>
                    <a:lnTo>
                      <a:pt x="86" y="48"/>
                    </a:lnTo>
                    <a:lnTo>
                      <a:pt x="46" y="42"/>
                    </a:lnTo>
                    <a:lnTo>
                      <a:pt x="79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3" name="Freeform 294"/>
              <p:cNvSpPr>
                <a:spLocks/>
              </p:cNvSpPr>
              <p:nvPr/>
            </p:nvSpPr>
            <p:spPr bwMode="auto">
              <a:xfrm>
                <a:off x="1706" y="3302"/>
                <a:ext cx="86" cy="88"/>
              </a:xfrm>
              <a:custGeom>
                <a:avLst/>
                <a:gdLst>
                  <a:gd name="T0" fmla="*/ 52 w 86"/>
                  <a:gd name="T1" fmla="*/ 0 h 88"/>
                  <a:gd name="T2" fmla="*/ 46 w 86"/>
                  <a:gd name="T3" fmla="*/ 0 h 88"/>
                  <a:gd name="T4" fmla="*/ 42 w 86"/>
                  <a:gd name="T5" fmla="*/ 40 h 88"/>
                  <a:gd name="T6" fmla="*/ 19 w 86"/>
                  <a:gd name="T7" fmla="*/ 5 h 88"/>
                  <a:gd name="T8" fmla="*/ 15 w 86"/>
                  <a:gd name="T9" fmla="*/ 9 h 88"/>
                  <a:gd name="T10" fmla="*/ 40 w 86"/>
                  <a:gd name="T11" fmla="*/ 42 h 88"/>
                  <a:gd name="T12" fmla="*/ 0 w 86"/>
                  <a:gd name="T13" fmla="*/ 32 h 88"/>
                  <a:gd name="T14" fmla="*/ 0 w 86"/>
                  <a:gd name="T15" fmla="*/ 38 h 88"/>
                  <a:gd name="T16" fmla="*/ 38 w 86"/>
                  <a:gd name="T17" fmla="*/ 44 h 88"/>
                  <a:gd name="T18" fmla="*/ 6 w 86"/>
                  <a:gd name="T19" fmla="*/ 67 h 88"/>
                  <a:gd name="T20" fmla="*/ 9 w 86"/>
                  <a:gd name="T21" fmla="*/ 71 h 88"/>
                  <a:gd name="T22" fmla="*/ 40 w 86"/>
                  <a:gd name="T23" fmla="*/ 48 h 88"/>
                  <a:gd name="T24" fmla="*/ 33 w 86"/>
                  <a:gd name="T25" fmla="*/ 86 h 88"/>
                  <a:gd name="T26" fmla="*/ 36 w 86"/>
                  <a:gd name="T27" fmla="*/ 88 h 88"/>
                  <a:gd name="T28" fmla="*/ 42 w 86"/>
                  <a:gd name="T29" fmla="*/ 48 h 88"/>
                  <a:gd name="T30" fmla="*/ 65 w 86"/>
                  <a:gd name="T31" fmla="*/ 80 h 88"/>
                  <a:gd name="T32" fmla="*/ 69 w 86"/>
                  <a:gd name="T33" fmla="*/ 78 h 88"/>
                  <a:gd name="T34" fmla="*/ 46 w 86"/>
                  <a:gd name="T35" fmla="*/ 46 h 88"/>
                  <a:gd name="T36" fmla="*/ 84 w 86"/>
                  <a:gd name="T37" fmla="*/ 53 h 88"/>
                  <a:gd name="T38" fmla="*/ 86 w 86"/>
                  <a:gd name="T39" fmla="*/ 48 h 88"/>
                  <a:gd name="T40" fmla="*/ 46 w 86"/>
                  <a:gd name="T41" fmla="*/ 42 h 88"/>
                  <a:gd name="T42" fmla="*/ 79 w 86"/>
                  <a:gd name="T43" fmla="*/ 21 h 88"/>
                  <a:gd name="T44" fmla="*/ 77 w 86"/>
                  <a:gd name="T45" fmla="*/ 17 h 88"/>
                  <a:gd name="T46" fmla="*/ 44 w 86"/>
                  <a:gd name="T47" fmla="*/ 40 h 88"/>
                  <a:gd name="T48" fmla="*/ 52 w 86"/>
                  <a:gd name="T49" fmla="*/ 0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2" y="0"/>
                    </a:moveTo>
                    <a:lnTo>
                      <a:pt x="46" y="0"/>
                    </a:lnTo>
                    <a:lnTo>
                      <a:pt x="42" y="40"/>
                    </a:lnTo>
                    <a:lnTo>
                      <a:pt x="19" y="5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0" y="32"/>
                    </a:lnTo>
                    <a:lnTo>
                      <a:pt x="0" y="38"/>
                    </a:lnTo>
                    <a:lnTo>
                      <a:pt x="38" y="44"/>
                    </a:lnTo>
                    <a:lnTo>
                      <a:pt x="6" y="67"/>
                    </a:lnTo>
                    <a:lnTo>
                      <a:pt x="9" y="71"/>
                    </a:lnTo>
                    <a:lnTo>
                      <a:pt x="40" y="48"/>
                    </a:lnTo>
                    <a:lnTo>
                      <a:pt x="33" y="86"/>
                    </a:lnTo>
                    <a:lnTo>
                      <a:pt x="36" y="88"/>
                    </a:lnTo>
                    <a:lnTo>
                      <a:pt x="42" y="48"/>
                    </a:lnTo>
                    <a:lnTo>
                      <a:pt x="65" y="80"/>
                    </a:lnTo>
                    <a:lnTo>
                      <a:pt x="69" y="78"/>
                    </a:lnTo>
                    <a:lnTo>
                      <a:pt x="46" y="46"/>
                    </a:lnTo>
                    <a:lnTo>
                      <a:pt x="84" y="53"/>
                    </a:lnTo>
                    <a:lnTo>
                      <a:pt x="86" y="48"/>
                    </a:lnTo>
                    <a:lnTo>
                      <a:pt x="46" y="42"/>
                    </a:lnTo>
                    <a:lnTo>
                      <a:pt x="79" y="21"/>
                    </a:lnTo>
                    <a:lnTo>
                      <a:pt x="77" y="17"/>
                    </a:lnTo>
                    <a:lnTo>
                      <a:pt x="44" y="40"/>
                    </a:lnTo>
                    <a:lnTo>
                      <a:pt x="52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4" name="Freeform 295"/>
              <p:cNvSpPr>
                <a:spLocks/>
              </p:cNvSpPr>
              <p:nvPr/>
            </p:nvSpPr>
            <p:spPr bwMode="auto">
              <a:xfrm>
                <a:off x="1733" y="3392"/>
                <a:ext cx="86" cy="88"/>
              </a:xfrm>
              <a:custGeom>
                <a:avLst/>
                <a:gdLst>
                  <a:gd name="T0" fmla="*/ 53 w 86"/>
                  <a:gd name="T1" fmla="*/ 2 h 88"/>
                  <a:gd name="T2" fmla="*/ 48 w 86"/>
                  <a:gd name="T3" fmla="*/ 0 h 88"/>
                  <a:gd name="T4" fmla="*/ 42 w 86"/>
                  <a:gd name="T5" fmla="*/ 40 h 88"/>
                  <a:gd name="T6" fmla="*/ 21 w 86"/>
                  <a:gd name="T7" fmla="*/ 7 h 88"/>
                  <a:gd name="T8" fmla="*/ 15 w 86"/>
                  <a:gd name="T9" fmla="*/ 9 h 88"/>
                  <a:gd name="T10" fmla="*/ 40 w 86"/>
                  <a:gd name="T11" fmla="*/ 42 h 88"/>
                  <a:gd name="T12" fmla="*/ 2 w 86"/>
                  <a:gd name="T13" fmla="*/ 34 h 88"/>
                  <a:gd name="T14" fmla="*/ 0 w 86"/>
                  <a:gd name="T15" fmla="*/ 40 h 88"/>
                  <a:gd name="T16" fmla="*/ 40 w 86"/>
                  <a:gd name="T17" fmla="*/ 46 h 88"/>
                  <a:gd name="T18" fmla="*/ 7 w 86"/>
                  <a:gd name="T19" fmla="*/ 67 h 88"/>
                  <a:gd name="T20" fmla="*/ 9 w 86"/>
                  <a:gd name="T21" fmla="*/ 73 h 88"/>
                  <a:gd name="T22" fmla="*/ 42 w 86"/>
                  <a:gd name="T23" fmla="*/ 48 h 88"/>
                  <a:gd name="T24" fmla="*/ 32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7 w 86"/>
                  <a:gd name="T31" fmla="*/ 82 h 88"/>
                  <a:gd name="T32" fmla="*/ 71 w 86"/>
                  <a:gd name="T33" fmla="*/ 78 h 88"/>
                  <a:gd name="T34" fmla="*/ 46 w 86"/>
                  <a:gd name="T35" fmla="*/ 46 h 88"/>
                  <a:gd name="T36" fmla="*/ 86 w 86"/>
                  <a:gd name="T37" fmla="*/ 54 h 88"/>
                  <a:gd name="T38" fmla="*/ 86 w 86"/>
                  <a:gd name="T39" fmla="*/ 50 h 88"/>
                  <a:gd name="T40" fmla="*/ 48 w 86"/>
                  <a:gd name="T41" fmla="*/ 44 h 88"/>
                  <a:gd name="T42" fmla="*/ 80 w 86"/>
                  <a:gd name="T43" fmla="*/ 21 h 88"/>
                  <a:gd name="T44" fmla="*/ 77 w 86"/>
                  <a:gd name="T45" fmla="*/ 17 h 88"/>
                  <a:gd name="T46" fmla="*/ 46 w 86"/>
                  <a:gd name="T47" fmla="*/ 42 h 88"/>
                  <a:gd name="T48" fmla="*/ 53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2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7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2" y="34"/>
                    </a:lnTo>
                    <a:lnTo>
                      <a:pt x="0" y="40"/>
                    </a:lnTo>
                    <a:lnTo>
                      <a:pt x="40" y="46"/>
                    </a:lnTo>
                    <a:lnTo>
                      <a:pt x="7" y="67"/>
                    </a:lnTo>
                    <a:lnTo>
                      <a:pt x="9" y="73"/>
                    </a:lnTo>
                    <a:lnTo>
                      <a:pt x="42" y="48"/>
                    </a:lnTo>
                    <a:lnTo>
                      <a:pt x="32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7" y="82"/>
                    </a:lnTo>
                    <a:lnTo>
                      <a:pt x="71" y="78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6" y="50"/>
                    </a:lnTo>
                    <a:lnTo>
                      <a:pt x="48" y="44"/>
                    </a:lnTo>
                    <a:lnTo>
                      <a:pt x="80" y="21"/>
                    </a:lnTo>
                    <a:lnTo>
                      <a:pt x="77" y="17"/>
                    </a:lnTo>
                    <a:lnTo>
                      <a:pt x="46" y="42"/>
                    </a:lnTo>
                    <a:lnTo>
                      <a:pt x="53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5" name="Freeform 296"/>
              <p:cNvSpPr>
                <a:spLocks/>
              </p:cNvSpPr>
              <p:nvPr/>
            </p:nvSpPr>
            <p:spPr bwMode="auto">
              <a:xfrm>
                <a:off x="1733" y="3392"/>
                <a:ext cx="86" cy="88"/>
              </a:xfrm>
              <a:custGeom>
                <a:avLst/>
                <a:gdLst>
                  <a:gd name="T0" fmla="*/ 53 w 86"/>
                  <a:gd name="T1" fmla="*/ 2 h 88"/>
                  <a:gd name="T2" fmla="*/ 48 w 86"/>
                  <a:gd name="T3" fmla="*/ 0 h 88"/>
                  <a:gd name="T4" fmla="*/ 42 w 86"/>
                  <a:gd name="T5" fmla="*/ 40 h 88"/>
                  <a:gd name="T6" fmla="*/ 21 w 86"/>
                  <a:gd name="T7" fmla="*/ 7 h 88"/>
                  <a:gd name="T8" fmla="*/ 15 w 86"/>
                  <a:gd name="T9" fmla="*/ 9 h 88"/>
                  <a:gd name="T10" fmla="*/ 40 w 86"/>
                  <a:gd name="T11" fmla="*/ 42 h 88"/>
                  <a:gd name="T12" fmla="*/ 2 w 86"/>
                  <a:gd name="T13" fmla="*/ 34 h 88"/>
                  <a:gd name="T14" fmla="*/ 0 w 86"/>
                  <a:gd name="T15" fmla="*/ 40 h 88"/>
                  <a:gd name="T16" fmla="*/ 40 w 86"/>
                  <a:gd name="T17" fmla="*/ 46 h 88"/>
                  <a:gd name="T18" fmla="*/ 7 w 86"/>
                  <a:gd name="T19" fmla="*/ 67 h 88"/>
                  <a:gd name="T20" fmla="*/ 9 w 86"/>
                  <a:gd name="T21" fmla="*/ 73 h 88"/>
                  <a:gd name="T22" fmla="*/ 42 w 86"/>
                  <a:gd name="T23" fmla="*/ 48 h 88"/>
                  <a:gd name="T24" fmla="*/ 32 w 86"/>
                  <a:gd name="T25" fmla="*/ 88 h 88"/>
                  <a:gd name="T26" fmla="*/ 38 w 86"/>
                  <a:gd name="T27" fmla="*/ 88 h 88"/>
                  <a:gd name="T28" fmla="*/ 44 w 86"/>
                  <a:gd name="T29" fmla="*/ 48 h 88"/>
                  <a:gd name="T30" fmla="*/ 67 w 86"/>
                  <a:gd name="T31" fmla="*/ 82 h 88"/>
                  <a:gd name="T32" fmla="*/ 71 w 86"/>
                  <a:gd name="T33" fmla="*/ 78 h 88"/>
                  <a:gd name="T34" fmla="*/ 46 w 86"/>
                  <a:gd name="T35" fmla="*/ 46 h 88"/>
                  <a:gd name="T36" fmla="*/ 86 w 86"/>
                  <a:gd name="T37" fmla="*/ 54 h 88"/>
                  <a:gd name="T38" fmla="*/ 86 w 86"/>
                  <a:gd name="T39" fmla="*/ 50 h 88"/>
                  <a:gd name="T40" fmla="*/ 48 w 86"/>
                  <a:gd name="T41" fmla="*/ 44 h 88"/>
                  <a:gd name="T42" fmla="*/ 80 w 86"/>
                  <a:gd name="T43" fmla="*/ 21 h 88"/>
                  <a:gd name="T44" fmla="*/ 77 w 86"/>
                  <a:gd name="T45" fmla="*/ 17 h 88"/>
                  <a:gd name="T46" fmla="*/ 46 w 86"/>
                  <a:gd name="T47" fmla="*/ 42 h 88"/>
                  <a:gd name="T48" fmla="*/ 53 w 86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6" h="88">
                    <a:moveTo>
                      <a:pt x="53" y="2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7"/>
                    </a:lnTo>
                    <a:lnTo>
                      <a:pt x="15" y="9"/>
                    </a:lnTo>
                    <a:lnTo>
                      <a:pt x="40" y="42"/>
                    </a:lnTo>
                    <a:lnTo>
                      <a:pt x="2" y="34"/>
                    </a:lnTo>
                    <a:lnTo>
                      <a:pt x="0" y="40"/>
                    </a:lnTo>
                    <a:lnTo>
                      <a:pt x="40" y="46"/>
                    </a:lnTo>
                    <a:lnTo>
                      <a:pt x="7" y="67"/>
                    </a:lnTo>
                    <a:lnTo>
                      <a:pt x="9" y="73"/>
                    </a:lnTo>
                    <a:lnTo>
                      <a:pt x="42" y="48"/>
                    </a:lnTo>
                    <a:lnTo>
                      <a:pt x="32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7" y="82"/>
                    </a:lnTo>
                    <a:lnTo>
                      <a:pt x="71" y="78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6" y="50"/>
                    </a:lnTo>
                    <a:lnTo>
                      <a:pt x="48" y="44"/>
                    </a:lnTo>
                    <a:lnTo>
                      <a:pt x="80" y="21"/>
                    </a:lnTo>
                    <a:lnTo>
                      <a:pt x="77" y="17"/>
                    </a:lnTo>
                    <a:lnTo>
                      <a:pt x="46" y="42"/>
                    </a:lnTo>
                    <a:lnTo>
                      <a:pt x="53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6" name="Freeform 297"/>
              <p:cNvSpPr>
                <a:spLocks/>
              </p:cNvSpPr>
              <p:nvPr/>
            </p:nvSpPr>
            <p:spPr bwMode="auto">
              <a:xfrm>
                <a:off x="2610" y="2966"/>
                <a:ext cx="88" cy="88"/>
              </a:xfrm>
              <a:custGeom>
                <a:avLst/>
                <a:gdLst>
                  <a:gd name="T0" fmla="*/ 54 w 88"/>
                  <a:gd name="T1" fmla="*/ 2 h 88"/>
                  <a:gd name="T2" fmla="*/ 48 w 88"/>
                  <a:gd name="T3" fmla="*/ 0 h 88"/>
                  <a:gd name="T4" fmla="*/ 42 w 88"/>
                  <a:gd name="T5" fmla="*/ 40 h 88"/>
                  <a:gd name="T6" fmla="*/ 21 w 88"/>
                  <a:gd name="T7" fmla="*/ 8 h 88"/>
                  <a:gd name="T8" fmla="*/ 17 w 88"/>
                  <a:gd name="T9" fmla="*/ 9 h 88"/>
                  <a:gd name="T10" fmla="*/ 40 w 88"/>
                  <a:gd name="T11" fmla="*/ 42 h 88"/>
                  <a:gd name="T12" fmla="*/ 2 w 88"/>
                  <a:gd name="T13" fmla="*/ 34 h 88"/>
                  <a:gd name="T14" fmla="*/ 0 w 88"/>
                  <a:gd name="T15" fmla="*/ 40 h 88"/>
                  <a:gd name="T16" fmla="*/ 40 w 88"/>
                  <a:gd name="T17" fmla="*/ 46 h 88"/>
                  <a:gd name="T18" fmla="*/ 7 w 88"/>
                  <a:gd name="T19" fmla="*/ 67 h 88"/>
                  <a:gd name="T20" fmla="*/ 11 w 88"/>
                  <a:gd name="T21" fmla="*/ 73 h 88"/>
                  <a:gd name="T22" fmla="*/ 42 w 88"/>
                  <a:gd name="T23" fmla="*/ 48 h 88"/>
                  <a:gd name="T24" fmla="*/ 34 w 88"/>
                  <a:gd name="T25" fmla="*/ 88 h 88"/>
                  <a:gd name="T26" fmla="*/ 38 w 88"/>
                  <a:gd name="T27" fmla="*/ 88 h 88"/>
                  <a:gd name="T28" fmla="*/ 44 w 88"/>
                  <a:gd name="T29" fmla="*/ 48 h 88"/>
                  <a:gd name="T30" fmla="*/ 67 w 88"/>
                  <a:gd name="T31" fmla="*/ 82 h 88"/>
                  <a:gd name="T32" fmla="*/ 71 w 88"/>
                  <a:gd name="T33" fmla="*/ 79 h 88"/>
                  <a:gd name="T34" fmla="*/ 46 w 88"/>
                  <a:gd name="T35" fmla="*/ 46 h 88"/>
                  <a:gd name="T36" fmla="*/ 86 w 88"/>
                  <a:gd name="T37" fmla="*/ 54 h 88"/>
                  <a:gd name="T38" fmla="*/ 88 w 88"/>
                  <a:gd name="T39" fmla="*/ 50 h 88"/>
                  <a:gd name="T40" fmla="*/ 48 w 88"/>
                  <a:gd name="T41" fmla="*/ 44 h 88"/>
                  <a:gd name="T42" fmla="*/ 80 w 88"/>
                  <a:gd name="T43" fmla="*/ 23 h 88"/>
                  <a:gd name="T44" fmla="*/ 78 w 88"/>
                  <a:gd name="T45" fmla="*/ 17 h 88"/>
                  <a:gd name="T46" fmla="*/ 46 w 88"/>
                  <a:gd name="T47" fmla="*/ 42 h 88"/>
                  <a:gd name="T48" fmla="*/ 54 w 88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8" h="88">
                    <a:moveTo>
                      <a:pt x="54" y="2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8"/>
                    </a:lnTo>
                    <a:lnTo>
                      <a:pt x="17" y="9"/>
                    </a:lnTo>
                    <a:lnTo>
                      <a:pt x="40" y="42"/>
                    </a:lnTo>
                    <a:lnTo>
                      <a:pt x="2" y="34"/>
                    </a:lnTo>
                    <a:lnTo>
                      <a:pt x="0" y="40"/>
                    </a:lnTo>
                    <a:lnTo>
                      <a:pt x="40" y="46"/>
                    </a:lnTo>
                    <a:lnTo>
                      <a:pt x="7" y="67"/>
                    </a:lnTo>
                    <a:lnTo>
                      <a:pt x="11" y="73"/>
                    </a:lnTo>
                    <a:lnTo>
                      <a:pt x="42" y="48"/>
                    </a:lnTo>
                    <a:lnTo>
                      <a:pt x="34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7" y="82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8" y="50"/>
                    </a:lnTo>
                    <a:lnTo>
                      <a:pt x="48" y="44"/>
                    </a:lnTo>
                    <a:lnTo>
                      <a:pt x="80" y="23"/>
                    </a:lnTo>
                    <a:lnTo>
                      <a:pt x="78" y="17"/>
                    </a:lnTo>
                    <a:lnTo>
                      <a:pt x="46" y="42"/>
                    </a:lnTo>
                    <a:lnTo>
                      <a:pt x="5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7" name="Freeform 298"/>
              <p:cNvSpPr>
                <a:spLocks/>
              </p:cNvSpPr>
              <p:nvPr/>
            </p:nvSpPr>
            <p:spPr bwMode="auto">
              <a:xfrm>
                <a:off x="2610" y="2966"/>
                <a:ext cx="88" cy="88"/>
              </a:xfrm>
              <a:custGeom>
                <a:avLst/>
                <a:gdLst>
                  <a:gd name="T0" fmla="*/ 54 w 88"/>
                  <a:gd name="T1" fmla="*/ 2 h 88"/>
                  <a:gd name="T2" fmla="*/ 48 w 88"/>
                  <a:gd name="T3" fmla="*/ 0 h 88"/>
                  <a:gd name="T4" fmla="*/ 42 w 88"/>
                  <a:gd name="T5" fmla="*/ 40 h 88"/>
                  <a:gd name="T6" fmla="*/ 21 w 88"/>
                  <a:gd name="T7" fmla="*/ 8 h 88"/>
                  <a:gd name="T8" fmla="*/ 17 w 88"/>
                  <a:gd name="T9" fmla="*/ 9 h 88"/>
                  <a:gd name="T10" fmla="*/ 40 w 88"/>
                  <a:gd name="T11" fmla="*/ 42 h 88"/>
                  <a:gd name="T12" fmla="*/ 2 w 88"/>
                  <a:gd name="T13" fmla="*/ 34 h 88"/>
                  <a:gd name="T14" fmla="*/ 0 w 88"/>
                  <a:gd name="T15" fmla="*/ 40 h 88"/>
                  <a:gd name="T16" fmla="*/ 40 w 88"/>
                  <a:gd name="T17" fmla="*/ 46 h 88"/>
                  <a:gd name="T18" fmla="*/ 7 w 88"/>
                  <a:gd name="T19" fmla="*/ 67 h 88"/>
                  <a:gd name="T20" fmla="*/ 11 w 88"/>
                  <a:gd name="T21" fmla="*/ 73 h 88"/>
                  <a:gd name="T22" fmla="*/ 42 w 88"/>
                  <a:gd name="T23" fmla="*/ 48 h 88"/>
                  <a:gd name="T24" fmla="*/ 34 w 88"/>
                  <a:gd name="T25" fmla="*/ 88 h 88"/>
                  <a:gd name="T26" fmla="*/ 38 w 88"/>
                  <a:gd name="T27" fmla="*/ 88 h 88"/>
                  <a:gd name="T28" fmla="*/ 44 w 88"/>
                  <a:gd name="T29" fmla="*/ 48 h 88"/>
                  <a:gd name="T30" fmla="*/ 67 w 88"/>
                  <a:gd name="T31" fmla="*/ 82 h 88"/>
                  <a:gd name="T32" fmla="*/ 71 w 88"/>
                  <a:gd name="T33" fmla="*/ 79 h 88"/>
                  <a:gd name="T34" fmla="*/ 46 w 88"/>
                  <a:gd name="T35" fmla="*/ 46 h 88"/>
                  <a:gd name="T36" fmla="*/ 86 w 88"/>
                  <a:gd name="T37" fmla="*/ 54 h 88"/>
                  <a:gd name="T38" fmla="*/ 88 w 88"/>
                  <a:gd name="T39" fmla="*/ 50 h 88"/>
                  <a:gd name="T40" fmla="*/ 48 w 88"/>
                  <a:gd name="T41" fmla="*/ 44 h 88"/>
                  <a:gd name="T42" fmla="*/ 80 w 88"/>
                  <a:gd name="T43" fmla="*/ 23 h 88"/>
                  <a:gd name="T44" fmla="*/ 78 w 88"/>
                  <a:gd name="T45" fmla="*/ 17 h 88"/>
                  <a:gd name="T46" fmla="*/ 46 w 88"/>
                  <a:gd name="T47" fmla="*/ 42 h 88"/>
                  <a:gd name="T48" fmla="*/ 54 w 88"/>
                  <a:gd name="T49" fmla="*/ 2 h 8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8" h="88">
                    <a:moveTo>
                      <a:pt x="54" y="2"/>
                    </a:moveTo>
                    <a:lnTo>
                      <a:pt x="48" y="0"/>
                    </a:lnTo>
                    <a:lnTo>
                      <a:pt x="42" y="40"/>
                    </a:lnTo>
                    <a:lnTo>
                      <a:pt x="21" y="8"/>
                    </a:lnTo>
                    <a:lnTo>
                      <a:pt x="17" y="9"/>
                    </a:lnTo>
                    <a:lnTo>
                      <a:pt x="40" y="42"/>
                    </a:lnTo>
                    <a:lnTo>
                      <a:pt x="2" y="34"/>
                    </a:lnTo>
                    <a:lnTo>
                      <a:pt x="0" y="40"/>
                    </a:lnTo>
                    <a:lnTo>
                      <a:pt x="40" y="46"/>
                    </a:lnTo>
                    <a:lnTo>
                      <a:pt x="7" y="67"/>
                    </a:lnTo>
                    <a:lnTo>
                      <a:pt x="11" y="73"/>
                    </a:lnTo>
                    <a:lnTo>
                      <a:pt x="42" y="48"/>
                    </a:lnTo>
                    <a:lnTo>
                      <a:pt x="34" y="88"/>
                    </a:lnTo>
                    <a:lnTo>
                      <a:pt x="38" y="88"/>
                    </a:lnTo>
                    <a:lnTo>
                      <a:pt x="44" y="48"/>
                    </a:lnTo>
                    <a:lnTo>
                      <a:pt x="67" y="82"/>
                    </a:lnTo>
                    <a:lnTo>
                      <a:pt x="71" y="79"/>
                    </a:lnTo>
                    <a:lnTo>
                      <a:pt x="46" y="46"/>
                    </a:lnTo>
                    <a:lnTo>
                      <a:pt x="86" y="54"/>
                    </a:lnTo>
                    <a:lnTo>
                      <a:pt x="88" y="50"/>
                    </a:lnTo>
                    <a:lnTo>
                      <a:pt x="48" y="44"/>
                    </a:lnTo>
                    <a:lnTo>
                      <a:pt x="80" y="23"/>
                    </a:lnTo>
                    <a:lnTo>
                      <a:pt x="78" y="17"/>
                    </a:lnTo>
                    <a:lnTo>
                      <a:pt x="46" y="42"/>
                    </a:lnTo>
                    <a:lnTo>
                      <a:pt x="54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8" name="Rectangle 299"/>
              <p:cNvSpPr>
                <a:spLocks noChangeArrowheads="1"/>
              </p:cNvSpPr>
              <p:nvPr/>
            </p:nvSpPr>
            <p:spPr bwMode="auto">
              <a:xfrm>
                <a:off x="1285" y="2547"/>
                <a:ext cx="1552" cy="1148"/>
              </a:xfrm>
              <a:prstGeom prst="rect">
                <a:avLst/>
              </a:prstGeom>
              <a:noFill/>
              <a:ln w="38100">
                <a:solidFill>
                  <a:schemeClr val="tx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</p:grpSp>
        <p:sp>
          <p:nvSpPr>
            <p:cNvPr id="192" name="Text Box 300"/>
            <p:cNvSpPr txBox="1">
              <a:spLocks noChangeArrowheads="1"/>
            </p:cNvSpPr>
            <p:nvPr/>
          </p:nvSpPr>
          <p:spPr bwMode="auto">
            <a:xfrm>
              <a:off x="2816" y="2251"/>
              <a:ext cx="1613" cy="350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 typeface="Marlett" pitchFamily="2" charset="2"/>
                <a:buNone/>
              </a:pPr>
              <a:r>
                <a:rPr lang="sk-SK" altLang="sk-SK" sz="1400" b="1" dirty="0">
                  <a:latin typeface="Tahoma" panose="020B0604030504040204" pitchFamily="34" charset="0"/>
                </a:rPr>
                <a:t>vzťah možno </a:t>
              </a:r>
              <a:br>
                <a:rPr lang="sk-SK" altLang="sk-SK" sz="1400" b="1" dirty="0">
                  <a:latin typeface="Tahoma" panose="020B0604030504040204" pitchFamily="34" charset="0"/>
                </a:rPr>
              </a:br>
              <a:r>
                <a:rPr lang="sk-SK" altLang="sk-SK" sz="1400" b="1" dirty="0">
                  <a:latin typeface="Tahoma" panose="020B0604030504040204" pitchFamily="34" charset="0"/>
                </a:rPr>
                <a:t>popísať polynómom</a:t>
              </a:r>
            </a:p>
          </p:txBody>
        </p:sp>
      </p:grpSp>
      <p:grpSp>
        <p:nvGrpSpPr>
          <p:cNvPr id="301" name="Group 301"/>
          <p:cNvGrpSpPr>
            <a:grpSpLocks/>
          </p:cNvGrpSpPr>
          <p:nvPr/>
        </p:nvGrpSpPr>
        <p:grpSpPr bwMode="auto">
          <a:xfrm>
            <a:off x="3947545" y="4740739"/>
            <a:ext cx="2463800" cy="1739900"/>
            <a:chOff x="2722" y="2809"/>
            <a:chExt cx="1818" cy="1096"/>
          </a:xfrm>
        </p:grpSpPr>
        <p:grpSp>
          <p:nvGrpSpPr>
            <p:cNvPr id="302" name="Group 302"/>
            <p:cNvGrpSpPr>
              <a:grpSpLocks/>
            </p:cNvGrpSpPr>
            <p:nvPr/>
          </p:nvGrpSpPr>
          <p:grpSpPr bwMode="auto">
            <a:xfrm>
              <a:off x="2977" y="2809"/>
              <a:ext cx="1314" cy="714"/>
              <a:chOff x="2926" y="2543"/>
              <a:chExt cx="1552" cy="1148"/>
            </a:xfrm>
          </p:grpSpPr>
          <p:grpSp>
            <p:nvGrpSpPr>
              <p:cNvPr id="304" name="Group 303"/>
              <p:cNvGrpSpPr>
                <a:grpSpLocks/>
              </p:cNvGrpSpPr>
              <p:nvPr/>
            </p:nvGrpSpPr>
            <p:grpSpPr bwMode="auto">
              <a:xfrm>
                <a:off x="2971" y="2559"/>
                <a:ext cx="169" cy="318"/>
                <a:chOff x="2971" y="2559"/>
                <a:chExt cx="169" cy="318"/>
              </a:xfrm>
            </p:grpSpPr>
            <p:sp>
              <p:nvSpPr>
                <p:cNvPr id="380" name="Rectangle 304"/>
                <p:cNvSpPr>
                  <a:spLocks noChangeArrowheads="1"/>
                </p:cNvSpPr>
                <p:nvPr/>
              </p:nvSpPr>
              <p:spPr bwMode="auto">
                <a:xfrm>
                  <a:off x="2971" y="2559"/>
                  <a:ext cx="143" cy="318"/>
                </a:xfrm>
                <a:prstGeom prst="rect">
                  <a:avLst/>
                </a:prstGeom>
                <a:noFill/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buClrTx/>
                    <a:buSzTx/>
                    <a:buFont typeface="Marlett" pitchFamily="2" charset="2"/>
                    <a:buNone/>
                  </a:pPr>
                  <a:r>
                    <a:rPr lang="cs-CZ" altLang="sk-SK" sz="2000" b="1">
                      <a:solidFill>
                        <a:schemeClr val="tx2"/>
                      </a:solidFill>
                    </a:rPr>
                    <a:t>4</a:t>
                  </a:r>
                </a:p>
              </p:txBody>
            </p:sp>
            <p:sp>
              <p:nvSpPr>
                <p:cNvPr id="381" name="Rectangle 305"/>
                <p:cNvSpPr>
                  <a:spLocks noChangeArrowheads="1"/>
                </p:cNvSpPr>
                <p:nvPr/>
              </p:nvSpPr>
              <p:spPr bwMode="auto">
                <a:xfrm>
                  <a:off x="3132" y="2559"/>
                  <a:ext cx="8" cy="148"/>
                </a:xfrm>
                <a:prstGeom prst="rect">
                  <a:avLst/>
                </a:prstGeom>
                <a:noFill/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buClrTx/>
                    <a:buSzTx/>
                    <a:buFont typeface="Marlett" pitchFamily="2" charset="2"/>
                    <a:buNone/>
                  </a:pPr>
                  <a:endParaRPr lang="cs-CZ" altLang="sk-SK" sz="900" b="1">
                    <a:latin typeface="Tahoma" panose="020B0604030504040204" pitchFamily="34" charset="0"/>
                  </a:endParaRPr>
                </a:p>
              </p:txBody>
            </p:sp>
          </p:grpSp>
          <p:sp>
            <p:nvSpPr>
              <p:cNvPr id="305" name="Freeform 306"/>
              <p:cNvSpPr>
                <a:spLocks/>
              </p:cNvSpPr>
              <p:nvPr/>
            </p:nvSpPr>
            <p:spPr bwMode="auto">
              <a:xfrm>
                <a:off x="3565" y="3054"/>
                <a:ext cx="85" cy="86"/>
              </a:xfrm>
              <a:custGeom>
                <a:avLst/>
                <a:gdLst>
                  <a:gd name="T0" fmla="*/ 58 w 85"/>
                  <a:gd name="T1" fmla="*/ 2 h 86"/>
                  <a:gd name="T2" fmla="*/ 54 w 85"/>
                  <a:gd name="T3" fmla="*/ 0 h 86"/>
                  <a:gd name="T4" fmla="*/ 43 w 85"/>
                  <a:gd name="T5" fmla="*/ 40 h 86"/>
                  <a:gd name="T6" fmla="*/ 25 w 85"/>
                  <a:gd name="T7" fmla="*/ 2 h 86"/>
                  <a:gd name="T8" fmla="*/ 20 w 85"/>
                  <a:gd name="T9" fmla="*/ 6 h 86"/>
                  <a:gd name="T10" fmla="*/ 41 w 85"/>
                  <a:gd name="T11" fmla="*/ 40 h 86"/>
                  <a:gd name="T12" fmla="*/ 2 w 85"/>
                  <a:gd name="T13" fmla="*/ 27 h 86"/>
                  <a:gd name="T14" fmla="*/ 0 w 85"/>
                  <a:gd name="T15" fmla="*/ 33 h 86"/>
                  <a:gd name="T16" fmla="*/ 39 w 85"/>
                  <a:gd name="T17" fmla="*/ 44 h 86"/>
                  <a:gd name="T18" fmla="*/ 2 w 85"/>
                  <a:gd name="T19" fmla="*/ 62 h 86"/>
                  <a:gd name="T20" fmla="*/ 6 w 85"/>
                  <a:gd name="T21" fmla="*/ 65 h 86"/>
                  <a:gd name="T22" fmla="*/ 41 w 85"/>
                  <a:gd name="T23" fmla="*/ 46 h 86"/>
                  <a:gd name="T24" fmla="*/ 25 w 85"/>
                  <a:gd name="T25" fmla="*/ 85 h 86"/>
                  <a:gd name="T26" fmla="*/ 31 w 85"/>
                  <a:gd name="T27" fmla="*/ 86 h 86"/>
                  <a:gd name="T28" fmla="*/ 43 w 85"/>
                  <a:gd name="T29" fmla="*/ 48 h 86"/>
                  <a:gd name="T30" fmla="*/ 60 w 85"/>
                  <a:gd name="T31" fmla="*/ 85 h 86"/>
                  <a:gd name="T32" fmla="*/ 64 w 85"/>
                  <a:gd name="T33" fmla="*/ 81 h 86"/>
                  <a:gd name="T34" fmla="*/ 45 w 85"/>
                  <a:gd name="T35" fmla="*/ 46 h 86"/>
                  <a:gd name="T36" fmla="*/ 83 w 85"/>
                  <a:gd name="T37" fmla="*/ 60 h 86"/>
                  <a:gd name="T38" fmla="*/ 85 w 85"/>
                  <a:gd name="T39" fmla="*/ 54 h 86"/>
                  <a:gd name="T40" fmla="*/ 47 w 85"/>
                  <a:gd name="T41" fmla="*/ 42 h 86"/>
                  <a:gd name="T42" fmla="*/ 83 w 85"/>
                  <a:gd name="T43" fmla="*/ 27 h 86"/>
                  <a:gd name="T44" fmla="*/ 81 w 85"/>
                  <a:gd name="T45" fmla="*/ 21 h 86"/>
                  <a:gd name="T46" fmla="*/ 45 w 85"/>
                  <a:gd name="T47" fmla="*/ 40 h 86"/>
                  <a:gd name="T48" fmla="*/ 58 w 85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58" y="2"/>
                    </a:moveTo>
                    <a:lnTo>
                      <a:pt x="54" y="0"/>
                    </a:lnTo>
                    <a:lnTo>
                      <a:pt x="43" y="40"/>
                    </a:lnTo>
                    <a:lnTo>
                      <a:pt x="25" y="2"/>
                    </a:lnTo>
                    <a:lnTo>
                      <a:pt x="20" y="6"/>
                    </a:lnTo>
                    <a:lnTo>
                      <a:pt x="41" y="40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9" y="44"/>
                    </a:lnTo>
                    <a:lnTo>
                      <a:pt x="2" y="62"/>
                    </a:lnTo>
                    <a:lnTo>
                      <a:pt x="6" y="65"/>
                    </a:lnTo>
                    <a:lnTo>
                      <a:pt x="41" y="46"/>
                    </a:lnTo>
                    <a:lnTo>
                      <a:pt x="25" y="85"/>
                    </a:lnTo>
                    <a:lnTo>
                      <a:pt x="31" y="86"/>
                    </a:lnTo>
                    <a:lnTo>
                      <a:pt x="43" y="48"/>
                    </a:lnTo>
                    <a:lnTo>
                      <a:pt x="60" y="85"/>
                    </a:lnTo>
                    <a:lnTo>
                      <a:pt x="64" y="81"/>
                    </a:lnTo>
                    <a:lnTo>
                      <a:pt x="45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7" y="42"/>
                    </a:lnTo>
                    <a:lnTo>
                      <a:pt x="83" y="27"/>
                    </a:lnTo>
                    <a:lnTo>
                      <a:pt x="81" y="21"/>
                    </a:lnTo>
                    <a:lnTo>
                      <a:pt x="45" y="40"/>
                    </a:lnTo>
                    <a:lnTo>
                      <a:pt x="58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6" name="Freeform 307"/>
              <p:cNvSpPr>
                <a:spLocks/>
              </p:cNvSpPr>
              <p:nvPr/>
            </p:nvSpPr>
            <p:spPr bwMode="auto">
              <a:xfrm>
                <a:off x="3565" y="3054"/>
                <a:ext cx="85" cy="86"/>
              </a:xfrm>
              <a:custGeom>
                <a:avLst/>
                <a:gdLst>
                  <a:gd name="T0" fmla="*/ 58 w 85"/>
                  <a:gd name="T1" fmla="*/ 2 h 86"/>
                  <a:gd name="T2" fmla="*/ 54 w 85"/>
                  <a:gd name="T3" fmla="*/ 0 h 86"/>
                  <a:gd name="T4" fmla="*/ 43 w 85"/>
                  <a:gd name="T5" fmla="*/ 40 h 86"/>
                  <a:gd name="T6" fmla="*/ 25 w 85"/>
                  <a:gd name="T7" fmla="*/ 2 h 86"/>
                  <a:gd name="T8" fmla="*/ 20 w 85"/>
                  <a:gd name="T9" fmla="*/ 6 h 86"/>
                  <a:gd name="T10" fmla="*/ 41 w 85"/>
                  <a:gd name="T11" fmla="*/ 40 h 86"/>
                  <a:gd name="T12" fmla="*/ 2 w 85"/>
                  <a:gd name="T13" fmla="*/ 27 h 86"/>
                  <a:gd name="T14" fmla="*/ 0 w 85"/>
                  <a:gd name="T15" fmla="*/ 33 h 86"/>
                  <a:gd name="T16" fmla="*/ 39 w 85"/>
                  <a:gd name="T17" fmla="*/ 44 h 86"/>
                  <a:gd name="T18" fmla="*/ 2 w 85"/>
                  <a:gd name="T19" fmla="*/ 62 h 86"/>
                  <a:gd name="T20" fmla="*/ 6 w 85"/>
                  <a:gd name="T21" fmla="*/ 65 h 86"/>
                  <a:gd name="T22" fmla="*/ 41 w 85"/>
                  <a:gd name="T23" fmla="*/ 46 h 86"/>
                  <a:gd name="T24" fmla="*/ 25 w 85"/>
                  <a:gd name="T25" fmla="*/ 85 h 86"/>
                  <a:gd name="T26" fmla="*/ 31 w 85"/>
                  <a:gd name="T27" fmla="*/ 86 h 86"/>
                  <a:gd name="T28" fmla="*/ 43 w 85"/>
                  <a:gd name="T29" fmla="*/ 48 h 86"/>
                  <a:gd name="T30" fmla="*/ 60 w 85"/>
                  <a:gd name="T31" fmla="*/ 85 h 86"/>
                  <a:gd name="T32" fmla="*/ 64 w 85"/>
                  <a:gd name="T33" fmla="*/ 81 h 86"/>
                  <a:gd name="T34" fmla="*/ 45 w 85"/>
                  <a:gd name="T35" fmla="*/ 46 h 86"/>
                  <a:gd name="T36" fmla="*/ 83 w 85"/>
                  <a:gd name="T37" fmla="*/ 60 h 86"/>
                  <a:gd name="T38" fmla="*/ 85 w 85"/>
                  <a:gd name="T39" fmla="*/ 54 h 86"/>
                  <a:gd name="T40" fmla="*/ 47 w 85"/>
                  <a:gd name="T41" fmla="*/ 42 h 86"/>
                  <a:gd name="T42" fmla="*/ 83 w 85"/>
                  <a:gd name="T43" fmla="*/ 27 h 86"/>
                  <a:gd name="T44" fmla="*/ 81 w 85"/>
                  <a:gd name="T45" fmla="*/ 21 h 86"/>
                  <a:gd name="T46" fmla="*/ 45 w 85"/>
                  <a:gd name="T47" fmla="*/ 40 h 86"/>
                  <a:gd name="T48" fmla="*/ 58 w 85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58" y="2"/>
                    </a:moveTo>
                    <a:lnTo>
                      <a:pt x="54" y="0"/>
                    </a:lnTo>
                    <a:lnTo>
                      <a:pt x="43" y="40"/>
                    </a:lnTo>
                    <a:lnTo>
                      <a:pt x="25" y="2"/>
                    </a:lnTo>
                    <a:lnTo>
                      <a:pt x="20" y="6"/>
                    </a:lnTo>
                    <a:lnTo>
                      <a:pt x="41" y="40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9" y="44"/>
                    </a:lnTo>
                    <a:lnTo>
                      <a:pt x="2" y="62"/>
                    </a:lnTo>
                    <a:lnTo>
                      <a:pt x="6" y="65"/>
                    </a:lnTo>
                    <a:lnTo>
                      <a:pt x="41" y="46"/>
                    </a:lnTo>
                    <a:lnTo>
                      <a:pt x="25" y="85"/>
                    </a:lnTo>
                    <a:lnTo>
                      <a:pt x="31" y="86"/>
                    </a:lnTo>
                    <a:lnTo>
                      <a:pt x="43" y="48"/>
                    </a:lnTo>
                    <a:lnTo>
                      <a:pt x="60" y="85"/>
                    </a:lnTo>
                    <a:lnTo>
                      <a:pt x="64" y="81"/>
                    </a:lnTo>
                    <a:lnTo>
                      <a:pt x="45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7" y="42"/>
                    </a:lnTo>
                    <a:lnTo>
                      <a:pt x="83" y="27"/>
                    </a:lnTo>
                    <a:lnTo>
                      <a:pt x="81" y="21"/>
                    </a:lnTo>
                    <a:lnTo>
                      <a:pt x="45" y="40"/>
                    </a:lnTo>
                    <a:lnTo>
                      <a:pt x="58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7" name="Freeform 308"/>
              <p:cNvSpPr>
                <a:spLocks/>
              </p:cNvSpPr>
              <p:nvPr/>
            </p:nvSpPr>
            <p:spPr bwMode="auto">
              <a:xfrm>
                <a:off x="3631" y="2918"/>
                <a:ext cx="84" cy="86"/>
              </a:xfrm>
              <a:custGeom>
                <a:avLst/>
                <a:gdLst>
                  <a:gd name="T0" fmla="*/ 57 w 84"/>
                  <a:gd name="T1" fmla="*/ 2 h 86"/>
                  <a:gd name="T2" fmla="*/ 52 w 84"/>
                  <a:gd name="T3" fmla="*/ 0 h 86"/>
                  <a:gd name="T4" fmla="*/ 40 w 84"/>
                  <a:gd name="T5" fmla="*/ 40 h 86"/>
                  <a:gd name="T6" fmla="*/ 25 w 84"/>
                  <a:gd name="T7" fmla="*/ 2 h 86"/>
                  <a:gd name="T8" fmla="*/ 19 w 84"/>
                  <a:gd name="T9" fmla="*/ 6 h 86"/>
                  <a:gd name="T10" fmla="*/ 38 w 84"/>
                  <a:gd name="T11" fmla="*/ 40 h 86"/>
                  <a:gd name="T12" fmla="*/ 2 w 84"/>
                  <a:gd name="T13" fmla="*/ 27 h 86"/>
                  <a:gd name="T14" fmla="*/ 0 w 84"/>
                  <a:gd name="T15" fmla="*/ 33 h 86"/>
                  <a:gd name="T16" fmla="*/ 38 w 84"/>
                  <a:gd name="T17" fmla="*/ 44 h 86"/>
                  <a:gd name="T18" fmla="*/ 2 w 84"/>
                  <a:gd name="T19" fmla="*/ 61 h 86"/>
                  <a:gd name="T20" fmla="*/ 4 w 84"/>
                  <a:gd name="T21" fmla="*/ 65 h 86"/>
                  <a:gd name="T22" fmla="*/ 38 w 84"/>
                  <a:gd name="T23" fmla="*/ 46 h 86"/>
                  <a:gd name="T24" fmla="*/ 25 w 84"/>
                  <a:gd name="T25" fmla="*/ 84 h 86"/>
                  <a:gd name="T26" fmla="*/ 30 w 84"/>
                  <a:gd name="T27" fmla="*/ 86 h 86"/>
                  <a:gd name="T28" fmla="*/ 42 w 84"/>
                  <a:gd name="T29" fmla="*/ 48 h 86"/>
                  <a:gd name="T30" fmla="*/ 57 w 84"/>
                  <a:gd name="T31" fmla="*/ 84 h 86"/>
                  <a:gd name="T32" fmla="*/ 63 w 84"/>
                  <a:gd name="T33" fmla="*/ 80 h 86"/>
                  <a:gd name="T34" fmla="*/ 44 w 84"/>
                  <a:gd name="T35" fmla="*/ 46 h 86"/>
                  <a:gd name="T36" fmla="*/ 82 w 84"/>
                  <a:gd name="T37" fmla="*/ 59 h 86"/>
                  <a:gd name="T38" fmla="*/ 84 w 84"/>
                  <a:gd name="T39" fmla="*/ 54 h 86"/>
                  <a:gd name="T40" fmla="*/ 44 w 84"/>
                  <a:gd name="T41" fmla="*/ 42 h 86"/>
                  <a:gd name="T42" fmla="*/ 80 w 84"/>
                  <a:gd name="T43" fmla="*/ 27 h 86"/>
                  <a:gd name="T44" fmla="*/ 78 w 84"/>
                  <a:gd name="T45" fmla="*/ 21 h 86"/>
                  <a:gd name="T46" fmla="*/ 44 w 84"/>
                  <a:gd name="T47" fmla="*/ 40 h 86"/>
                  <a:gd name="T48" fmla="*/ 57 w 84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7" y="2"/>
                    </a:moveTo>
                    <a:lnTo>
                      <a:pt x="52" y="0"/>
                    </a:lnTo>
                    <a:lnTo>
                      <a:pt x="40" y="40"/>
                    </a:lnTo>
                    <a:lnTo>
                      <a:pt x="25" y="2"/>
                    </a:lnTo>
                    <a:lnTo>
                      <a:pt x="19" y="6"/>
                    </a:lnTo>
                    <a:lnTo>
                      <a:pt x="38" y="40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8" y="44"/>
                    </a:lnTo>
                    <a:lnTo>
                      <a:pt x="2" y="61"/>
                    </a:lnTo>
                    <a:lnTo>
                      <a:pt x="4" y="65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0" y="86"/>
                    </a:lnTo>
                    <a:lnTo>
                      <a:pt x="42" y="48"/>
                    </a:lnTo>
                    <a:lnTo>
                      <a:pt x="57" y="84"/>
                    </a:lnTo>
                    <a:lnTo>
                      <a:pt x="63" y="80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4" y="54"/>
                    </a:lnTo>
                    <a:lnTo>
                      <a:pt x="44" y="42"/>
                    </a:lnTo>
                    <a:lnTo>
                      <a:pt x="80" y="27"/>
                    </a:lnTo>
                    <a:lnTo>
                      <a:pt x="78" y="21"/>
                    </a:lnTo>
                    <a:lnTo>
                      <a:pt x="44" y="40"/>
                    </a:lnTo>
                    <a:lnTo>
                      <a:pt x="57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8" name="Freeform 309"/>
              <p:cNvSpPr>
                <a:spLocks/>
              </p:cNvSpPr>
              <p:nvPr/>
            </p:nvSpPr>
            <p:spPr bwMode="auto">
              <a:xfrm>
                <a:off x="3631" y="2918"/>
                <a:ext cx="84" cy="86"/>
              </a:xfrm>
              <a:custGeom>
                <a:avLst/>
                <a:gdLst>
                  <a:gd name="T0" fmla="*/ 57 w 84"/>
                  <a:gd name="T1" fmla="*/ 2 h 86"/>
                  <a:gd name="T2" fmla="*/ 52 w 84"/>
                  <a:gd name="T3" fmla="*/ 0 h 86"/>
                  <a:gd name="T4" fmla="*/ 40 w 84"/>
                  <a:gd name="T5" fmla="*/ 40 h 86"/>
                  <a:gd name="T6" fmla="*/ 25 w 84"/>
                  <a:gd name="T7" fmla="*/ 2 h 86"/>
                  <a:gd name="T8" fmla="*/ 19 w 84"/>
                  <a:gd name="T9" fmla="*/ 6 h 86"/>
                  <a:gd name="T10" fmla="*/ 38 w 84"/>
                  <a:gd name="T11" fmla="*/ 40 h 86"/>
                  <a:gd name="T12" fmla="*/ 2 w 84"/>
                  <a:gd name="T13" fmla="*/ 27 h 86"/>
                  <a:gd name="T14" fmla="*/ 0 w 84"/>
                  <a:gd name="T15" fmla="*/ 33 h 86"/>
                  <a:gd name="T16" fmla="*/ 38 w 84"/>
                  <a:gd name="T17" fmla="*/ 44 h 86"/>
                  <a:gd name="T18" fmla="*/ 2 w 84"/>
                  <a:gd name="T19" fmla="*/ 61 h 86"/>
                  <a:gd name="T20" fmla="*/ 4 w 84"/>
                  <a:gd name="T21" fmla="*/ 65 h 86"/>
                  <a:gd name="T22" fmla="*/ 38 w 84"/>
                  <a:gd name="T23" fmla="*/ 46 h 86"/>
                  <a:gd name="T24" fmla="*/ 25 w 84"/>
                  <a:gd name="T25" fmla="*/ 84 h 86"/>
                  <a:gd name="T26" fmla="*/ 30 w 84"/>
                  <a:gd name="T27" fmla="*/ 86 h 86"/>
                  <a:gd name="T28" fmla="*/ 42 w 84"/>
                  <a:gd name="T29" fmla="*/ 48 h 86"/>
                  <a:gd name="T30" fmla="*/ 57 w 84"/>
                  <a:gd name="T31" fmla="*/ 84 h 86"/>
                  <a:gd name="T32" fmla="*/ 63 w 84"/>
                  <a:gd name="T33" fmla="*/ 80 h 86"/>
                  <a:gd name="T34" fmla="*/ 44 w 84"/>
                  <a:gd name="T35" fmla="*/ 46 h 86"/>
                  <a:gd name="T36" fmla="*/ 82 w 84"/>
                  <a:gd name="T37" fmla="*/ 59 h 86"/>
                  <a:gd name="T38" fmla="*/ 84 w 84"/>
                  <a:gd name="T39" fmla="*/ 54 h 86"/>
                  <a:gd name="T40" fmla="*/ 44 w 84"/>
                  <a:gd name="T41" fmla="*/ 42 h 86"/>
                  <a:gd name="T42" fmla="*/ 80 w 84"/>
                  <a:gd name="T43" fmla="*/ 27 h 86"/>
                  <a:gd name="T44" fmla="*/ 78 w 84"/>
                  <a:gd name="T45" fmla="*/ 21 h 86"/>
                  <a:gd name="T46" fmla="*/ 44 w 84"/>
                  <a:gd name="T47" fmla="*/ 40 h 86"/>
                  <a:gd name="T48" fmla="*/ 57 w 84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7" y="2"/>
                    </a:moveTo>
                    <a:lnTo>
                      <a:pt x="52" y="0"/>
                    </a:lnTo>
                    <a:lnTo>
                      <a:pt x="40" y="40"/>
                    </a:lnTo>
                    <a:lnTo>
                      <a:pt x="25" y="2"/>
                    </a:lnTo>
                    <a:lnTo>
                      <a:pt x="19" y="6"/>
                    </a:lnTo>
                    <a:lnTo>
                      <a:pt x="38" y="40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8" y="44"/>
                    </a:lnTo>
                    <a:lnTo>
                      <a:pt x="2" y="61"/>
                    </a:lnTo>
                    <a:lnTo>
                      <a:pt x="4" y="65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0" y="86"/>
                    </a:lnTo>
                    <a:lnTo>
                      <a:pt x="42" y="48"/>
                    </a:lnTo>
                    <a:lnTo>
                      <a:pt x="57" y="84"/>
                    </a:lnTo>
                    <a:lnTo>
                      <a:pt x="63" y="80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4" y="54"/>
                    </a:lnTo>
                    <a:lnTo>
                      <a:pt x="44" y="42"/>
                    </a:lnTo>
                    <a:lnTo>
                      <a:pt x="80" y="27"/>
                    </a:lnTo>
                    <a:lnTo>
                      <a:pt x="78" y="21"/>
                    </a:lnTo>
                    <a:lnTo>
                      <a:pt x="44" y="40"/>
                    </a:lnTo>
                    <a:lnTo>
                      <a:pt x="57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9" name="Freeform 310"/>
              <p:cNvSpPr>
                <a:spLocks/>
              </p:cNvSpPr>
              <p:nvPr/>
            </p:nvSpPr>
            <p:spPr bwMode="auto">
              <a:xfrm>
                <a:off x="3631" y="2832"/>
                <a:ext cx="84" cy="86"/>
              </a:xfrm>
              <a:custGeom>
                <a:avLst/>
                <a:gdLst>
                  <a:gd name="T0" fmla="*/ 57 w 84"/>
                  <a:gd name="T1" fmla="*/ 1 h 86"/>
                  <a:gd name="T2" fmla="*/ 52 w 84"/>
                  <a:gd name="T3" fmla="*/ 0 h 86"/>
                  <a:gd name="T4" fmla="*/ 40 w 84"/>
                  <a:gd name="T5" fmla="*/ 38 h 86"/>
                  <a:gd name="T6" fmla="*/ 25 w 84"/>
                  <a:gd name="T7" fmla="*/ 1 h 86"/>
                  <a:gd name="T8" fmla="*/ 19 w 84"/>
                  <a:gd name="T9" fmla="*/ 5 h 86"/>
                  <a:gd name="T10" fmla="*/ 38 w 84"/>
                  <a:gd name="T11" fmla="*/ 40 h 86"/>
                  <a:gd name="T12" fmla="*/ 2 w 84"/>
                  <a:gd name="T13" fmla="*/ 26 h 86"/>
                  <a:gd name="T14" fmla="*/ 0 w 84"/>
                  <a:gd name="T15" fmla="*/ 30 h 86"/>
                  <a:gd name="T16" fmla="*/ 38 w 84"/>
                  <a:gd name="T17" fmla="*/ 44 h 86"/>
                  <a:gd name="T18" fmla="*/ 2 w 84"/>
                  <a:gd name="T19" fmla="*/ 59 h 86"/>
                  <a:gd name="T20" fmla="*/ 4 w 84"/>
                  <a:gd name="T21" fmla="*/ 65 h 86"/>
                  <a:gd name="T22" fmla="*/ 38 w 84"/>
                  <a:gd name="T23" fmla="*/ 46 h 86"/>
                  <a:gd name="T24" fmla="*/ 25 w 84"/>
                  <a:gd name="T25" fmla="*/ 84 h 86"/>
                  <a:gd name="T26" fmla="*/ 30 w 84"/>
                  <a:gd name="T27" fmla="*/ 86 h 86"/>
                  <a:gd name="T28" fmla="*/ 42 w 84"/>
                  <a:gd name="T29" fmla="*/ 46 h 86"/>
                  <a:gd name="T30" fmla="*/ 57 w 84"/>
                  <a:gd name="T31" fmla="*/ 82 h 86"/>
                  <a:gd name="T32" fmla="*/ 63 w 84"/>
                  <a:gd name="T33" fmla="*/ 80 h 86"/>
                  <a:gd name="T34" fmla="*/ 44 w 84"/>
                  <a:gd name="T35" fmla="*/ 46 h 86"/>
                  <a:gd name="T36" fmla="*/ 82 w 84"/>
                  <a:gd name="T37" fmla="*/ 59 h 86"/>
                  <a:gd name="T38" fmla="*/ 84 w 84"/>
                  <a:gd name="T39" fmla="*/ 53 h 86"/>
                  <a:gd name="T40" fmla="*/ 44 w 84"/>
                  <a:gd name="T41" fmla="*/ 42 h 86"/>
                  <a:gd name="T42" fmla="*/ 80 w 84"/>
                  <a:gd name="T43" fmla="*/ 26 h 86"/>
                  <a:gd name="T44" fmla="*/ 78 w 84"/>
                  <a:gd name="T45" fmla="*/ 21 h 86"/>
                  <a:gd name="T46" fmla="*/ 44 w 84"/>
                  <a:gd name="T47" fmla="*/ 40 h 86"/>
                  <a:gd name="T48" fmla="*/ 57 w 84"/>
                  <a:gd name="T49" fmla="*/ 1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7" y="1"/>
                    </a:moveTo>
                    <a:lnTo>
                      <a:pt x="52" y="0"/>
                    </a:lnTo>
                    <a:lnTo>
                      <a:pt x="40" y="38"/>
                    </a:lnTo>
                    <a:lnTo>
                      <a:pt x="25" y="1"/>
                    </a:lnTo>
                    <a:lnTo>
                      <a:pt x="19" y="5"/>
                    </a:lnTo>
                    <a:lnTo>
                      <a:pt x="38" y="40"/>
                    </a:lnTo>
                    <a:lnTo>
                      <a:pt x="2" y="26"/>
                    </a:lnTo>
                    <a:lnTo>
                      <a:pt x="0" y="30"/>
                    </a:lnTo>
                    <a:lnTo>
                      <a:pt x="38" y="44"/>
                    </a:lnTo>
                    <a:lnTo>
                      <a:pt x="2" y="59"/>
                    </a:lnTo>
                    <a:lnTo>
                      <a:pt x="4" y="65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0" y="86"/>
                    </a:lnTo>
                    <a:lnTo>
                      <a:pt x="42" y="46"/>
                    </a:lnTo>
                    <a:lnTo>
                      <a:pt x="57" y="82"/>
                    </a:lnTo>
                    <a:lnTo>
                      <a:pt x="63" y="80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4" y="53"/>
                    </a:lnTo>
                    <a:lnTo>
                      <a:pt x="44" y="42"/>
                    </a:lnTo>
                    <a:lnTo>
                      <a:pt x="80" y="26"/>
                    </a:lnTo>
                    <a:lnTo>
                      <a:pt x="78" y="21"/>
                    </a:lnTo>
                    <a:lnTo>
                      <a:pt x="44" y="40"/>
                    </a:lnTo>
                    <a:lnTo>
                      <a:pt x="57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0" name="Freeform 311"/>
              <p:cNvSpPr>
                <a:spLocks/>
              </p:cNvSpPr>
              <p:nvPr/>
            </p:nvSpPr>
            <p:spPr bwMode="auto">
              <a:xfrm>
                <a:off x="3631" y="2832"/>
                <a:ext cx="84" cy="86"/>
              </a:xfrm>
              <a:custGeom>
                <a:avLst/>
                <a:gdLst>
                  <a:gd name="T0" fmla="*/ 57 w 84"/>
                  <a:gd name="T1" fmla="*/ 1 h 86"/>
                  <a:gd name="T2" fmla="*/ 52 w 84"/>
                  <a:gd name="T3" fmla="*/ 0 h 86"/>
                  <a:gd name="T4" fmla="*/ 40 w 84"/>
                  <a:gd name="T5" fmla="*/ 38 h 86"/>
                  <a:gd name="T6" fmla="*/ 25 w 84"/>
                  <a:gd name="T7" fmla="*/ 1 h 86"/>
                  <a:gd name="T8" fmla="*/ 19 w 84"/>
                  <a:gd name="T9" fmla="*/ 5 h 86"/>
                  <a:gd name="T10" fmla="*/ 38 w 84"/>
                  <a:gd name="T11" fmla="*/ 40 h 86"/>
                  <a:gd name="T12" fmla="*/ 2 w 84"/>
                  <a:gd name="T13" fmla="*/ 26 h 86"/>
                  <a:gd name="T14" fmla="*/ 0 w 84"/>
                  <a:gd name="T15" fmla="*/ 30 h 86"/>
                  <a:gd name="T16" fmla="*/ 38 w 84"/>
                  <a:gd name="T17" fmla="*/ 44 h 86"/>
                  <a:gd name="T18" fmla="*/ 2 w 84"/>
                  <a:gd name="T19" fmla="*/ 59 h 86"/>
                  <a:gd name="T20" fmla="*/ 4 w 84"/>
                  <a:gd name="T21" fmla="*/ 65 h 86"/>
                  <a:gd name="T22" fmla="*/ 38 w 84"/>
                  <a:gd name="T23" fmla="*/ 46 h 86"/>
                  <a:gd name="T24" fmla="*/ 25 w 84"/>
                  <a:gd name="T25" fmla="*/ 84 h 86"/>
                  <a:gd name="T26" fmla="*/ 30 w 84"/>
                  <a:gd name="T27" fmla="*/ 86 h 86"/>
                  <a:gd name="T28" fmla="*/ 42 w 84"/>
                  <a:gd name="T29" fmla="*/ 46 h 86"/>
                  <a:gd name="T30" fmla="*/ 57 w 84"/>
                  <a:gd name="T31" fmla="*/ 82 h 86"/>
                  <a:gd name="T32" fmla="*/ 63 w 84"/>
                  <a:gd name="T33" fmla="*/ 80 h 86"/>
                  <a:gd name="T34" fmla="*/ 44 w 84"/>
                  <a:gd name="T35" fmla="*/ 46 h 86"/>
                  <a:gd name="T36" fmla="*/ 82 w 84"/>
                  <a:gd name="T37" fmla="*/ 59 h 86"/>
                  <a:gd name="T38" fmla="*/ 84 w 84"/>
                  <a:gd name="T39" fmla="*/ 53 h 86"/>
                  <a:gd name="T40" fmla="*/ 44 w 84"/>
                  <a:gd name="T41" fmla="*/ 42 h 86"/>
                  <a:gd name="T42" fmla="*/ 80 w 84"/>
                  <a:gd name="T43" fmla="*/ 26 h 86"/>
                  <a:gd name="T44" fmla="*/ 78 w 84"/>
                  <a:gd name="T45" fmla="*/ 21 h 86"/>
                  <a:gd name="T46" fmla="*/ 44 w 84"/>
                  <a:gd name="T47" fmla="*/ 40 h 86"/>
                  <a:gd name="T48" fmla="*/ 57 w 84"/>
                  <a:gd name="T49" fmla="*/ 1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7" y="1"/>
                    </a:moveTo>
                    <a:lnTo>
                      <a:pt x="52" y="0"/>
                    </a:lnTo>
                    <a:lnTo>
                      <a:pt x="40" y="38"/>
                    </a:lnTo>
                    <a:lnTo>
                      <a:pt x="25" y="1"/>
                    </a:lnTo>
                    <a:lnTo>
                      <a:pt x="19" y="5"/>
                    </a:lnTo>
                    <a:lnTo>
                      <a:pt x="38" y="40"/>
                    </a:lnTo>
                    <a:lnTo>
                      <a:pt x="2" y="26"/>
                    </a:lnTo>
                    <a:lnTo>
                      <a:pt x="0" y="30"/>
                    </a:lnTo>
                    <a:lnTo>
                      <a:pt x="38" y="44"/>
                    </a:lnTo>
                    <a:lnTo>
                      <a:pt x="2" y="59"/>
                    </a:lnTo>
                    <a:lnTo>
                      <a:pt x="4" y="65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0" y="86"/>
                    </a:lnTo>
                    <a:lnTo>
                      <a:pt x="42" y="46"/>
                    </a:lnTo>
                    <a:lnTo>
                      <a:pt x="57" y="82"/>
                    </a:lnTo>
                    <a:lnTo>
                      <a:pt x="63" y="80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4" y="53"/>
                    </a:lnTo>
                    <a:lnTo>
                      <a:pt x="44" y="42"/>
                    </a:lnTo>
                    <a:lnTo>
                      <a:pt x="80" y="26"/>
                    </a:lnTo>
                    <a:lnTo>
                      <a:pt x="78" y="21"/>
                    </a:lnTo>
                    <a:lnTo>
                      <a:pt x="44" y="40"/>
                    </a:lnTo>
                    <a:lnTo>
                      <a:pt x="57" y="1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1" name="Freeform 312"/>
              <p:cNvSpPr>
                <a:spLocks/>
              </p:cNvSpPr>
              <p:nvPr/>
            </p:nvSpPr>
            <p:spPr bwMode="auto">
              <a:xfrm>
                <a:off x="3660" y="2997"/>
                <a:ext cx="82" cy="86"/>
              </a:xfrm>
              <a:custGeom>
                <a:avLst/>
                <a:gdLst>
                  <a:gd name="T0" fmla="*/ 57 w 82"/>
                  <a:gd name="T1" fmla="*/ 1 h 86"/>
                  <a:gd name="T2" fmla="*/ 51 w 82"/>
                  <a:gd name="T3" fmla="*/ 0 h 86"/>
                  <a:gd name="T4" fmla="*/ 40 w 82"/>
                  <a:gd name="T5" fmla="*/ 40 h 86"/>
                  <a:gd name="T6" fmla="*/ 23 w 82"/>
                  <a:gd name="T7" fmla="*/ 3 h 86"/>
                  <a:gd name="T8" fmla="*/ 19 w 82"/>
                  <a:gd name="T9" fmla="*/ 5 h 86"/>
                  <a:gd name="T10" fmla="*/ 38 w 82"/>
                  <a:gd name="T11" fmla="*/ 40 h 86"/>
                  <a:gd name="T12" fmla="*/ 1 w 82"/>
                  <a:gd name="T13" fmla="*/ 26 h 86"/>
                  <a:gd name="T14" fmla="*/ 0 w 82"/>
                  <a:gd name="T15" fmla="*/ 32 h 86"/>
                  <a:gd name="T16" fmla="*/ 38 w 82"/>
                  <a:gd name="T17" fmla="*/ 44 h 86"/>
                  <a:gd name="T18" fmla="*/ 1 w 82"/>
                  <a:gd name="T19" fmla="*/ 61 h 86"/>
                  <a:gd name="T20" fmla="*/ 3 w 82"/>
                  <a:gd name="T21" fmla="*/ 67 h 86"/>
                  <a:gd name="T22" fmla="*/ 38 w 82"/>
                  <a:gd name="T23" fmla="*/ 48 h 86"/>
                  <a:gd name="T24" fmla="*/ 24 w 82"/>
                  <a:gd name="T25" fmla="*/ 84 h 86"/>
                  <a:gd name="T26" fmla="*/ 30 w 82"/>
                  <a:gd name="T27" fmla="*/ 86 h 86"/>
                  <a:gd name="T28" fmla="*/ 40 w 82"/>
                  <a:gd name="T29" fmla="*/ 48 h 86"/>
                  <a:gd name="T30" fmla="*/ 57 w 82"/>
                  <a:gd name="T31" fmla="*/ 84 h 86"/>
                  <a:gd name="T32" fmla="*/ 63 w 82"/>
                  <a:gd name="T33" fmla="*/ 82 h 86"/>
                  <a:gd name="T34" fmla="*/ 44 w 82"/>
                  <a:gd name="T35" fmla="*/ 46 h 86"/>
                  <a:gd name="T36" fmla="*/ 82 w 82"/>
                  <a:gd name="T37" fmla="*/ 59 h 86"/>
                  <a:gd name="T38" fmla="*/ 82 w 82"/>
                  <a:gd name="T39" fmla="*/ 55 h 86"/>
                  <a:gd name="T40" fmla="*/ 44 w 82"/>
                  <a:gd name="T41" fmla="*/ 44 h 86"/>
                  <a:gd name="T42" fmla="*/ 80 w 82"/>
                  <a:gd name="T43" fmla="*/ 26 h 86"/>
                  <a:gd name="T44" fmla="*/ 78 w 82"/>
                  <a:gd name="T45" fmla="*/ 23 h 86"/>
                  <a:gd name="T46" fmla="*/ 44 w 82"/>
                  <a:gd name="T47" fmla="*/ 40 h 86"/>
                  <a:gd name="T48" fmla="*/ 57 w 82"/>
                  <a:gd name="T49" fmla="*/ 1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2" h="86">
                    <a:moveTo>
                      <a:pt x="57" y="1"/>
                    </a:moveTo>
                    <a:lnTo>
                      <a:pt x="51" y="0"/>
                    </a:lnTo>
                    <a:lnTo>
                      <a:pt x="40" y="40"/>
                    </a:lnTo>
                    <a:lnTo>
                      <a:pt x="23" y="3"/>
                    </a:lnTo>
                    <a:lnTo>
                      <a:pt x="19" y="5"/>
                    </a:lnTo>
                    <a:lnTo>
                      <a:pt x="38" y="40"/>
                    </a:lnTo>
                    <a:lnTo>
                      <a:pt x="1" y="26"/>
                    </a:lnTo>
                    <a:lnTo>
                      <a:pt x="0" y="32"/>
                    </a:lnTo>
                    <a:lnTo>
                      <a:pt x="38" y="44"/>
                    </a:lnTo>
                    <a:lnTo>
                      <a:pt x="1" y="61"/>
                    </a:lnTo>
                    <a:lnTo>
                      <a:pt x="3" y="67"/>
                    </a:lnTo>
                    <a:lnTo>
                      <a:pt x="38" y="48"/>
                    </a:lnTo>
                    <a:lnTo>
                      <a:pt x="24" y="84"/>
                    </a:lnTo>
                    <a:lnTo>
                      <a:pt x="30" y="86"/>
                    </a:lnTo>
                    <a:lnTo>
                      <a:pt x="40" y="48"/>
                    </a:lnTo>
                    <a:lnTo>
                      <a:pt x="57" y="84"/>
                    </a:lnTo>
                    <a:lnTo>
                      <a:pt x="63" y="82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2" y="55"/>
                    </a:lnTo>
                    <a:lnTo>
                      <a:pt x="44" y="44"/>
                    </a:lnTo>
                    <a:lnTo>
                      <a:pt x="80" y="26"/>
                    </a:lnTo>
                    <a:lnTo>
                      <a:pt x="78" y="23"/>
                    </a:lnTo>
                    <a:lnTo>
                      <a:pt x="44" y="40"/>
                    </a:lnTo>
                    <a:lnTo>
                      <a:pt x="57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2" name="Freeform 313"/>
              <p:cNvSpPr>
                <a:spLocks/>
              </p:cNvSpPr>
              <p:nvPr/>
            </p:nvSpPr>
            <p:spPr bwMode="auto">
              <a:xfrm>
                <a:off x="3660" y="2997"/>
                <a:ext cx="82" cy="86"/>
              </a:xfrm>
              <a:custGeom>
                <a:avLst/>
                <a:gdLst>
                  <a:gd name="T0" fmla="*/ 57 w 82"/>
                  <a:gd name="T1" fmla="*/ 1 h 86"/>
                  <a:gd name="T2" fmla="*/ 51 w 82"/>
                  <a:gd name="T3" fmla="*/ 0 h 86"/>
                  <a:gd name="T4" fmla="*/ 40 w 82"/>
                  <a:gd name="T5" fmla="*/ 40 h 86"/>
                  <a:gd name="T6" fmla="*/ 23 w 82"/>
                  <a:gd name="T7" fmla="*/ 3 h 86"/>
                  <a:gd name="T8" fmla="*/ 19 w 82"/>
                  <a:gd name="T9" fmla="*/ 5 h 86"/>
                  <a:gd name="T10" fmla="*/ 38 w 82"/>
                  <a:gd name="T11" fmla="*/ 40 h 86"/>
                  <a:gd name="T12" fmla="*/ 1 w 82"/>
                  <a:gd name="T13" fmla="*/ 26 h 86"/>
                  <a:gd name="T14" fmla="*/ 0 w 82"/>
                  <a:gd name="T15" fmla="*/ 32 h 86"/>
                  <a:gd name="T16" fmla="*/ 38 w 82"/>
                  <a:gd name="T17" fmla="*/ 44 h 86"/>
                  <a:gd name="T18" fmla="*/ 1 w 82"/>
                  <a:gd name="T19" fmla="*/ 61 h 86"/>
                  <a:gd name="T20" fmla="*/ 3 w 82"/>
                  <a:gd name="T21" fmla="*/ 67 h 86"/>
                  <a:gd name="T22" fmla="*/ 38 w 82"/>
                  <a:gd name="T23" fmla="*/ 48 h 86"/>
                  <a:gd name="T24" fmla="*/ 24 w 82"/>
                  <a:gd name="T25" fmla="*/ 84 h 86"/>
                  <a:gd name="T26" fmla="*/ 30 w 82"/>
                  <a:gd name="T27" fmla="*/ 86 h 86"/>
                  <a:gd name="T28" fmla="*/ 40 w 82"/>
                  <a:gd name="T29" fmla="*/ 48 h 86"/>
                  <a:gd name="T30" fmla="*/ 57 w 82"/>
                  <a:gd name="T31" fmla="*/ 84 h 86"/>
                  <a:gd name="T32" fmla="*/ 63 w 82"/>
                  <a:gd name="T33" fmla="*/ 82 h 86"/>
                  <a:gd name="T34" fmla="*/ 44 w 82"/>
                  <a:gd name="T35" fmla="*/ 46 h 86"/>
                  <a:gd name="T36" fmla="*/ 82 w 82"/>
                  <a:gd name="T37" fmla="*/ 59 h 86"/>
                  <a:gd name="T38" fmla="*/ 82 w 82"/>
                  <a:gd name="T39" fmla="*/ 55 h 86"/>
                  <a:gd name="T40" fmla="*/ 44 w 82"/>
                  <a:gd name="T41" fmla="*/ 44 h 86"/>
                  <a:gd name="T42" fmla="*/ 80 w 82"/>
                  <a:gd name="T43" fmla="*/ 26 h 86"/>
                  <a:gd name="T44" fmla="*/ 78 w 82"/>
                  <a:gd name="T45" fmla="*/ 23 h 86"/>
                  <a:gd name="T46" fmla="*/ 44 w 82"/>
                  <a:gd name="T47" fmla="*/ 40 h 86"/>
                  <a:gd name="T48" fmla="*/ 57 w 82"/>
                  <a:gd name="T49" fmla="*/ 1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2" h="86">
                    <a:moveTo>
                      <a:pt x="57" y="1"/>
                    </a:moveTo>
                    <a:lnTo>
                      <a:pt x="51" y="0"/>
                    </a:lnTo>
                    <a:lnTo>
                      <a:pt x="40" y="40"/>
                    </a:lnTo>
                    <a:lnTo>
                      <a:pt x="23" y="3"/>
                    </a:lnTo>
                    <a:lnTo>
                      <a:pt x="19" y="5"/>
                    </a:lnTo>
                    <a:lnTo>
                      <a:pt x="38" y="40"/>
                    </a:lnTo>
                    <a:lnTo>
                      <a:pt x="1" y="26"/>
                    </a:lnTo>
                    <a:lnTo>
                      <a:pt x="0" y="32"/>
                    </a:lnTo>
                    <a:lnTo>
                      <a:pt x="38" y="44"/>
                    </a:lnTo>
                    <a:lnTo>
                      <a:pt x="1" y="61"/>
                    </a:lnTo>
                    <a:lnTo>
                      <a:pt x="3" y="67"/>
                    </a:lnTo>
                    <a:lnTo>
                      <a:pt x="38" y="48"/>
                    </a:lnTo>
                    <a:lnTo>
                      <a:pt x="24" y="84"/>
                    </a:lnTo>
                    <a:lnTo>
                      <a:pt x="30" y="86"/>
                    </a:lnTo>
                    <a:lnTo>
                      <a:pt x="40" y="48"/>
                    </a:lnTo>
                    <a:lnTo>
                      <a:pt x="57" y="84"/>
                    </a:lnTo>
                    <a:lnTo>
                      <a:pt x="63" y="82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2" y="55"/>
                    </a:lnTo>
                    <a:lnTo>
                      <a:pt x="44" y="44"/>
                    </a:lnTo>
                    <a:lnTo>
                      <a:pt x="80" y="26"/>
                    </a:lnTo>
                    <a:lnTo>
                      <a:pt x="78" y="23"/>
                    </a:lnTo>
                    <a:lnTo>
                      <a:pt x="44" y="40"/>
                    </a:lnTo>
                    <a:lnTo>
                      <a:pt x="57" y="1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3" name="Freeform 314"/>
              <p:cNvSpPr>
                <a:spLocks/>
              </p:cNvSpPr>
              <p:nvPr/>
            </p:nvSpPr>
            <p:spPr bwMode="auto">
              <a:xfrm>
                <a:off x="3260" y="3048"/>
                <a:ext cx="85" cy="87"/>
              </a:xfrm>
              <a:custGeom>
                <a:avLst/>
                <a:gdLst>
                  <a:gd name="T0" fmla="*/ 58 w 85"/>
                  <a:gd name="T1" fmla="*/ 2 h 87"/>
                  <a:gd name="T2" fmla="*/ 54 w 85"/>
                  <a:gd name="T3" fmla="*/ 0 h 87"/>
                  <a:gd name="T4" fmla="*/ 43 w 85"/>
                  <a:gd name="T5" fmla="*/ 39 h 87"/>
                  <a:gd name="T6" fmla="*/ 25 w 85"/>
                  <a:gd name="T7" fmla="*/ 2 h 87"/>
                  <a:gd name="T8" fmla="*/ 20 w 85"/>
                  <a:gd name="T9" fmla="*/ 4 h 87"/>
                  <a:gd name="T10" fmla="*/ 41 w 85"/>
                  <a:gd name="T11" fmla="*/ 41 h 87"/>
                  <a:gd name="T12" fmla="*/ 2 w 85"/>
                  <a:gd name="T13" fmla="*/ 27 h 87"/>
                  <a:gd name="T14" fmla="*/ 0 w 85"/>
                  <a:gd name="T15" fmla="*/ 31 h 87"/>
                  <a:gd name="T16" fmla="*/ 39 w 85"/>
                  <a:gd name="T17" fmla="*/ 44 h 87"/>
                  <a:gd name="T18" fmla="*/ 2 w 85"/>
                  <a:gd name="T19" fmla="*/ 60 h 87"/>
                  <a:gd name="T20" fmla="*/ 6 w 85"/>
                  <a:gd name="T21" fmla="*/ 66 h 87"/>
                  <a:gd name="T22" fmla="*/ 41 w 85"/>
                  <a:gd name="T23" fmla="*/ 46 h 87"/>
                  <a:gd name="T24" fmla="*/ 25 w 85"/>
                  <a:gd name="T25" fmla="*/ 85 h 87"/>
                  <a:gd name="T26" fmla="*/ 31 w 85"/>
                  <a:gd name="T27" fmla="*/ 87 h 87"/>
                  <a:gd name="T28" fmla="*/ 43 w 85"/>
                  <a:gd name="T29" fmla="*/ 46 h 87"/>
                  <a:gd name="T30" fmla="*/ 60 w 85"/>
                  <a:gd name="T31" fmla="*/ 83 h 87"/>
                  <a:gd name="T32" fmla="*/ 64 w 85"/>
                  <a:gd name="T33" fmla="*/ 81 h 87"/>
                  <a:gd name="T34" fmla="*/ 44 w 85"/>
                  <a:gd name="T35" fmla="*/ 46 h 87"/>
                  <a:gd name="T36" fmla="*/ 83 w 85"/>
                  <a:gd name="T37" fmla="*/ 60 h 87"/>
                  <a:gd name="T38" fmla="*/ 85 w 85"/>
                  <a:gd name="T39" fmla="*/ 54 h 87"/>
                  <a:gd name="T40" fmla="*/ 46 w 85"/>
                  <a:gd name="T41" fmla="*/ 43 h 87"/>
                  <a:gd name="T42" fmla="*/ 83 w 85"/>
                  <a:gd name="T43" fmla="*/ 27 h 87"/>
                  <a:gd name="T44" fmla="*/ 81 w 85"/>
                  <a:gd name="T45" fmla="*/ 21 h 87"/>
                  <a:gd name="T46" fmla="*/ 44 w 85"/>
                  <a:gd name="T47" fmla="*/ 41 h 87"/>
                  <a:gd name="T48" fmla="*/ 58 w 85"/>
                  <a:gd name="T49" fmla="*/ 2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58" y="2"/>
                    </a:moveTo>
                    <a:lnTo>
                      <a:pt x="54" y="0"/>
                    </a:lnTo>
                    <a:lnTo>
                      <a:pt x="43" y="39"/>
                    </a:lnTo>
                    <a:lnTo>
                      <a:pt x="25" y="2"/>
                    </a:lnTo>
                    <a:lnTo>
                      <a:pt x="20" y="4"/>
                    </a:lnTo>
                    <a:lnTo>
                      <a:pt x="41" y="41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9" y="44"/>
                    </a:lnTo>
                    <a:lnTo>
                      <a:pt x="2" y="60"/>
                    </a:lnTo>
                    <a:lnTo>
                      <a:pt x="6" y="66"/>
                    </a:lnTo>
                    <a:lnTo>
                      <a:pt x="41" y="46"/>
                    </a:lnTo>
                    <a:lnTo>
                      <a:pt x="25" y="85"/>
                    </a:lnTo>
                    <a:lnTo>
                      <a:pt x="31" y="87"/>
                    </a:lnTo>
                    <a:lnTo>
                      <a:pt x="43" y="46"/>
                    </a:lnTo>
                    <a:lnTo>
                      <a:pt x="60" y="83"/>
                    </a:lnTo>
                    <a:lnTo>
                      <a:pt x="64" y="81"/>
                    </a:lnTo>
                    <a:lnTo>
                      <a:pt x="44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6" y="43"/>
                    </a:lnTo>
                    <a:lnTo>
                      <a:pt x="83" y="27"/>
                    </a:lnTo>
                    <a:lnTo>
                      <a:pt x="81" y="21"/>
                    </a:lnTo>
                    <a:lnTo>
                      <a:pt x="44" y="41"/>
                    </a:lnTo>
                    <a:lnTo>
                      <a:pt x="58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4" name="Freeform 315"/>
              <p:cNvSpPr>
                <a:spLocks/>
              </p:cNvSpPr>
              <p:nvPr/>
            </p:nvSpPr>
            <p:spPr bwMode="auto">
              <a:xfrm>
                <a:off x="3260" y="3048"/>
                <a:ext cx="85" cy="87"/>
              </a:xfrm>
              <a:custGeom>
                <a:avLst/>
                <a:gdLst>
                  <a:gd name="T0" fmla="*/ 58 w 85"/>
                  <a:gd name="T1" fmla="*/ 2 h 87"/>
                  <a:gd name="T2" fmla="*/ 54 w 85"/>
                  <a:gd name="T3" fmla="*/ 0 h 87"/>
                  <a:gd name="T4" fmla="*/ 43 w 85"/>
                  <a:gd name="T5" fmla="*/ 39 h 87"/>
                  <a:gd name="T6" fmla="*/ 25 w 85"/>
                  <a:gd name="T7" fmla="*/ 2 h 87"/>
                  <a:gd name="T8" fmla="*/ 20 w 85"/>
                  <a:gd name="T9" fmla="*/ 4 h 87"/>
                  <a:gd name="T10" fmla="*/ 41 w 85"/>
                  <a:gd name="T11" fmla="*/ 41 h 87"/>
                  <a:gd name="T12" fmla="*/ 2 w 85"/>
                  <a:gd name="T13" fmla="*/ 27 h 87"/>
                  <a:gd name="T14" fmla="*/ 0 w 85"/>
                  <a:gd name="T15" fmla="*/ 31 h 87"/>
                  <a:gd name="T16" fmla="*/ 39 w 85"/>
                  <a:gd name="T17" fmla="*/ 44 h 87"/>
                  <a:gd name="T18" fmla="*/ 2 w 85"/>
                  <a:gd name="T19" fmla="*/ 60 h 87"/>
                  <a:gd name="T20" fmla="*/ 6 w 85"/>
                  <a:gd name="T21" fmla="*/ 66 h 87"/>
                  <a:gd name="T22" fmla="*/ 41 w 85"/>
                  <a:gd name="T23" fmla="*/ 46 h 87"/>
                  <a:gd name="T24" fmla="*/ 25 w 85"/>
                  <a:gd name="T25" fmla="*/ 85 h 87"/>
                  <a:gd name="T26" fmla="*/ 31 w 85"/>
                  <a:gd name="T27" fmla="*/ 87 h 87"/>
                  <a:gd name="T28" fmla="*/ 43 w 85"/>
                  <a:gd name="T29" fmla="*/ 46 h 87"/>
                  <a:gd name="T30" fmla="*/ 60 w 85"/>
                  <a:gd name="T31" fmla="*/ 83 h 87"/>
                  <a:gd name="T32" fmla="*/ 64 w 85"/>
                  <a:gd name="T33" fmla="*/ 81 h 87"/>
                  <a:gd name="T34" fmla="*/ 44 w 85"/>
                  <a:gd name="T35" fmla="*/ 46 h 87"/>
                  <a:gd name="T36" fmla="*/ 83 w 85"/>
                  <a:gd name="T37" fmla="*/ 60 h 87"/>
                  <a:gd name="T38" fmla="*/ 85 w 85"/>
                  <a:gd name="T39" fmla="*/ 54 h 87"/>
                  <a:gd name="T40" fmla="*/ 46 w 85"/>
                  <a:gd name="T41" fmla="*/ 43 h 87"/>
                  <a:gd name="T42" fmla="*/ 83 w 85"/>
                  <a:gd name="T43" fmla="*/ 27 h 87"/>
                  <a:gd name="T44" fmla="*/ 81 w 85"/>
                  <a:gd name="T45" fmla="*/ 21 h 87"/>
                  <a:gd name="T46" fmla="*/ 44 w 85"/>
                  <a:gd name="T47" fmla="*/ 41 h 87"/>
                  <a:gd name="T48" fmla="*/ 58 w 85"/>
                  <a:gd name="T49" fmla="*/ 2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58" y="2"/>
                    </a:moveTo>
                    <a:lnTo>
                      <a:pt x="54" y="0"/>
                    </a:lnTo>
                    <a:lnTo>
                      <a:pt x="43" y="39"/>
                    </a:lnTo>
                    <a:lnTo>
                      <a:pt x="25" y="2"/>
                    </a:lnTo>
                    <a:lnTo>
                      <a:pt x="20" y="4"/>
                    </a:lnTo>
                    <a:lnTo>
                      <a:pt x="41" y="41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9" y="44"/>
                    </a:lnTo>
                    <a:lnTo>
                      <a:pt x="2" y="60"/>
                    </a:lnTo>
                    <a:lnTo>
                      <a:pt x="6" y="66"/>
                    </a:lnTo>
                    <a:lnTo>
                      <a:pt x="41" y="46"/>
                    </a:lnTo>
                    <a:lnTo>
                      <a:pt x="25" y="85"/>
                    </a:lnTo>
                    <a:lnTo>
                      <a:pt x="31" y="87"/>
                    </a:lnTo>
                    <a:lnTo>
                      <a:pt x="43" y="46"/>
                    </a:lnTo>
                    <a:lnTo>
                      <a:pt x="60" y="83"/>
                    </a:lnTo>
                    <a:lnTo>
                      <a:pt x="64" y="81"/>
                    </a:lnTo>
                    <a:lnTo>
                      <a:pt x="44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6" y="43"/>
                    </a:lnTo>
                    <a:lnTo>
                      <a:pt x="83" y="27"/>
                    </a:lnTo>
                    <a:lnTo>
                      <a:pt x="81" y="21"/>
                    </a:lnTo>
                    <a:lnTo>
                      <a:pt x="44" y="41"/>
                    </a:lnTo>
                    <a:lnTo>
                      <a:pt x="58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5" name="Freeform 316"/>
              <p:cNvSpPr>
                <a:spLocks/>
              </p:cNvSpPr>
              <p:nvPr/>
            </p:nvSpPr>
            <p:spPr bwMode="auto">
              <a:xfrm>
                <a:off x="3153" y="3077"/>
                <a:ext cx="84" cy="86"/>
              </a:xfrm>
              <a:custGeom>
                <a:avLst/>
                <a:gdLst>
                  <a:gd name="T0" fmla="*/ 57 w 84"/>
                  <a:gd name="T1" fmla="*/ 2 h 86"/>
                  <a:gd name="T2" fmla="*/ 52 w 84"/>
                  <a:gd name="T3" fmla="*/ 0 h 86"/>
                  <a:gd name="T4" fmla="*/ 40 w 84"/>
                  <a:gd name="T5" fmla="*/ 39 h 86"/>
                  <a:gd name="T6" fmla="*/ 25 w 84"/>
                  <a:gd name="T7" fmla="*/ 2 h 86"/>
                  <a:gd name="T8" fmla="*/ 19 w 84"/>
                  <a:gd name="T9" fmla="*/ 6 h 86"/>
                  <a:gd name="T10" fmla="*/ 38 w 84"/>
                  <a:gd name="T11" fmla="*/ 40 h 86"/>
                  <a:gd name="T12" fmla="*/ 2 w 84"/>
                  <a:gd name="T13" fmla="*/ 27 h 86"/>
                  <a:gd name="T14" fmla="*/ 0 w 84"/>
                  <a:gd name="T15" fmla="*/ 31 h 86"/>
                  <a:gd name="T16" fmla="*/ 38 w 84"/>
                  <a:gd name="T17" fmla="*/ 44 h 86"/>
                  <a:gd name="T18" fmla="*/ 2 w 84"/>
                  <a:gd name="T19" fmla="*/ 60 h 86"/>
                  <a:gd name="T20" fmla="*/ 4 w 84"/>
                  <a:gd name="T21" fmla="*/ 65 h 86"/>
                  <a:gd name="T22" fmla="*/ 38 w 84"/>
                  <a:gd name="T23" fmla="*/ 46 h 86"/>
                  <a:gd name="T24" fmla="*/ 25 w 84"/>
                  <a:gd name="T25" fmla="*/ 85 h 86"/>
                  <a:gd name="T26" fmla="*/ 31 w 84"/>
                  <a:gd name="T27" fmla="*/ 86 h 86"/>
                  <a:gd name="T28" fmla="*/ 42 w 84"/>
                  <a:gd name="T29" fmla="*/ 46 h 86"/>
                  <a:gd name="T30" fmla="*/ 57 w 84"/>
                  <a:gd name="T31" fmla="*/ 83 h 86"/>
                  <a:gd name="T32" fmla="*/ 63 w 84"/>
                  <a:gd name="T33" fmla="*/ 81 h 86"/>
                  <a:gd name="T34" fmla="*/ 44 w 84"/>
                  <a:gd name="T35" fmla="*/ 46 h 86"/>
                  <a:gd name="T36" fmla="*/ 82 w 84"/>
                  <a:gd name="T37" fmla="*/ 60 h 86"/>
                  <a:gd name="T38" fmla="*/ 84 w 84"/>
                  <a:gd name="T39" fmla="*/ 54 h 86"/>
                  <a:gd name="T40" fmla="*/ 44 w 84"/>
                  <a:gd name="T41" fmla="*/ 42 h 86"/>
                  <a:gd name="T42" fmla="*/ 80 w 84"/>
                  <a:gd name="T43" fmla="*/ 27 h 86"/>
                  <a:gd name="T44" fmla="*/ 79 w 84"/>
                  <a:gd name="T45" fmla="*/ 21 h 86"/>
                  <a:gd name="T46" fmla="*/ 44 w 84"/>
                  <a:gd name="T47" fmla="*/ 40 h 86"/>
                  <a:gd name="T48" fmla="*/ 57 w 84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7" y="2"/>
                    </a:moveTo>
                    <a:lnTo>
                      <a:pt x="52" y="0"/>
                    </a:lnTo>
                    <a:lnTo>
                      <a:pt x="40" y="39"/>
                    </a:lnTo>
                    <a:lnTo>
                      <a:pt x="25" y="2"/>
                    </a:lnTo>
                    <a:lnTo>
                      <a:pt x="19" y="6"/>
                    </a:lnTo>
                    <a:lnTo>
                      <a:pt x="38" y="40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8" y="44"/>
                    </a:lnTo>
                    <a:lnTo>
                      <a:pt x="2" y="60"/>
                    </a:lnTo>
                    <a:lnTo>
                      <a:pt x="4" y="65"/>
                    </a:lnTo>
                    <a:lnTo>
                      <a:pt x="38" y="46"/>
                    </a:lnTo>
                    <a:lnTo>
                      <a:pt x="25" y="85"/>
                    </a:lnTo>
                    <a:lnTo>
                      <a:pt x="31" y="86"/>
                    </a:lnTo>
                    <a:lnTo>
                      <a:pt x="42" y="46"/>
                    </a:lnTo>
                    <a:lnTo>
                      <a:pt x="57" y="83"/>
                    </a:lnTo>
                    <a:lnTo>
                      <a:pt x="63" y="81"/>
                    </a:lnTo>
                    <a:lnTo>
                      <a:pt x="44" y="46"/>
                    </a:lnTo>
                    <a:lnTo>
                      <a:pt x="82" y="60"/>
                    </a:lnTo>
                    <a:lnTo>
                      <a:pt x="84" y="54"/>
                    </a:lnTo>
                    <a:lnTo>
                      <a:pt x="44" y="42"/>
                    </a:lnTo>
                    <a:lnTo>
                      <a:pt x="80" y="27"/>
                    </a:lnTo>
                    <a:lnTo>
                      <a:pt x="79" y="21"/>
                    </a:lnTo>
                    <a:lnTo>
                      <a:pt x="44" y="40"/>
                    </a:lnTo>
                    <a:lnTo>
                      <a:pt x="57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6" name="Freeform 317"/>
              <p:cNvSpPr>
                <a:spLocks/>
              </p:cNvSpPr>
              <p:nvPr/>
            </p:nvSpPr>
            <p:spPr bwMode="auto">
              <a:xfrm>
                <a:off x="3153" y="3077"/>
                <a:ext cx="84" cy="86"/>
              </a:xfrm>
              <a:custGeom>
                <a:avLst/>
                <a:gdLst>
                  <a:gd name="T0" fmla="*/ 57 w 84"/>
                  <a:gd name="T1" fmla="*/ 2 h 86"/>
                  <a:gd name="T2" fmla="*/ 52 w 84"/>
                  <a:gd name="T3" fmla="*/ 0 h 86"/>
                  <a:gd name="T4" fmla="*/ 40 w 84"/>
                  <a:gd name="T5" fmla="*/ 39 h 86"/>
                  <a:gd name="T6" fmla="*/ 25 w 84"/>
                  <a:gd name="T7" fmla="*/ 2 h 86"/>
                  <a:gd name="T8" fmla="*/ 19 w 84"/>
                  <a:gd name="T9" fmla="*/ 6 h 86"/>
                  <a:gd name="T10" fmla="*/ 38 w 84"/>
                  <a:gd name="T11" fmla="*/ 40 h 86"/>
                  <a:gd name="T12" fmla="*/ 2 w 84"/>
                  <a:gd name="T13" fmla="*/ 27 h 86"/>
                  <a:gd name="T14" fmla="*/ 0 w 84"/>
                  <a:gd name="T15" fmla="*/ 31 h 86"/>
                  <a:gd name="T16" fmla="*/ 38 w 84"/>
                  <a:gd name="T17" fmla="*/ 44 h 86"/>
                  <a:gd name="T18" fmla="*/ 2 w 84"/>
                  <a:gd name="T19" fmla="*/ 60 h 86"/>
                  <a:gd name="T20" fmla="*/ 4 w 84"/>
                  <a:gd name="T21" fmla="*/ 65 h 86"/>
                  <a:gd name="T22" fmla="*/ 38 w 84"/>
                  <a:gd name="T23" fmla="*/ 46 h 86"/>
                  <a:gd name="T24" fmla="*/ 25 w 84"/>
                  <a:gd name="T25" fmla="*/ 85 h 86"/>
                  <a:gd name="T26" fmla="*/ 31 w 84"/>
                  <a:gd name="T27" fmla="*/ 86 h 86"/>
                  <a:gd name="T28" fmla="*/ 42 w 84"/>
                  <a:gd name="T29" fmla="*/ 46 h 86"/>
                  <a:gd name="T30" fmla="*/ 57 w 84"/>
                  <a:gd name="T31" fmla="*/ 83 h 86"/>
                  <a:gd name="T32" fmla="*/ 63 w 84"/>
                  <a:gd name="T33" fmla="*/ 81 h 86"/>
                  <a:gd name="T34" fmla="*/ 44 w 84"/>
                  <a:gd name="T35" fmla="*/ 46 h 86"/>
                  <a:gd name="T36" fmla="*/ 82 w 84"/>
                  <a:gd name="T37" fmla="*/ 60 h 86"/>
                  <a:gd name="T38" fmla="*/ 84 w 84"/>
                  <a:gd name="T39" fmla="*/ 54 h 86"/>
                  <a:gd name="T40" fmla="*/ 44 w 84"/>
                  <a:gd name="T41" fmla="*/ 42 h 86"/>
                  <a:gd name="T42" fmla="*/ 80 w 84"/>
                  <a:gd name="T43" fmla="*/ 27 h 86"/>
                  <a:gd name="T44" fmla="*/ 79 w 84"/>
                  <a:gd name="T45" fmla="*/ 21 h 86"/>
                  <a:gd name="T46" fmla="*/ 44 w 84"/>
                  <a:gd name="T47" fmla="*/ 40 h 86"/>
                  <a:gd name="T48" fmla="*/ 57 w 84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7" y="2"/>
                    </a:moveTo>
                    <a:lnTo>
                      <a:pt x="52" y="0"/>
                    </a:lnTo>
                    <a:lnTo>
                      <a:pt x="40" y="39"/>
                    </a:lnTo>
                    <a:lnTo>
                      <a:pt x="25" y="2"/>
                    </a:lnTo>
                    <a:lnTo>
                      <a:pt x="19" y="6"/>
                    </a:lnTo>
                    <a:lnTo>
                      <a:pt x="38" y="40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8" y="44"/>
                    </a:lnTo>
                    <a:lnTo>
                      <a:pt x="2" y="60"/>
                    </a:lnTo>
                    <a:lnTo>
                      <a:pt x="4" y="65"/>
                    </a:lnTo>
                    <a:lnTo>
                      <a:pt x="38" y="46"/>
                    </a:lnTo>
                    <a:lnTo>
                      <a:pt x="25" y="85"/>
                    </a:lnTo>
                    <a:lnTo>
                      <a:pt x="31" y="86"/>
                    </a:lnTo>
                    <a:lnTo>
                      <a:pt x="42" y="46"/>
                    </a:lnTo>
                    <a:lnTo>
                      <a:pt x="57" y="83"/>
                    </a:lnTo>
                    <a:lnTo>
                      <a:pt x="63" y="81"/>
                    </a:lnTo>
                    <a:lnTo>
                      <a:pt x="44" y="46"/>
                    </a:lnTo>
                    <a:lnTo>
                      <a:pt x="82" y="60"/>
                    </a:lnTo>
                    <a:lnTo>
                      <a:pt x="84" y="54"/>
                    </a:lnTo>
                    <a:lnTo>
                      <a:pt x="44" y="42"/>
                    </a:lnTo>
                    <a:lnTo>
                      <a:pt x="80" y="27"/>
                    </a:lnTo>
                    <a:lnTo>
                      <a:pt x="79" y="21"/>
                    </a:lnTo>
                    <a:lnTo>
                      <a:pt x="44" y="40"/>
                    </a:lnTo>
                    <a:lnTo>
                      <a:pt x="57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7" name="Freeform 318"/>
              <p:cNvSpPr>
                <a:spLocks/>
              </p:cNvSpPr>
              <p:nvPr/>
            </p:nvSpPr>
            <p:spPr bwMode="auto">
              <a:xfrm>
                <a:off x="3665" y="2997"/>
                <a:ext cx="85" cy="86"/>
              </a:xfrm>
              <a:custGeom>
                <a:avLst/>
                <a:gdLst>
                  <a:gd name="T0" fmla="*/ 58 w 85"/>
                  <a:gd name="T1" fmla="*/ 1 h 86"/>
                  <a:gd name="T2" fmla="*/ 52 w 85"/>
                  <a:gd name="T3" fmla="*/ 0 h 86"/>
                  <a:gd name="T4" fmla="*/ 41 w 85"/>
                  <a:gd name="T5" fmla="*/ 40 h 86"/>
                  <a:gd name="T6" fmla="*/ 25 w 85"/>
                  <a:gd name="T7" fmla="*/ 3 h 86"/>
                  <a:gd name="T8" fmla="*/ 19 w 85"/>
                  <a:gd name="T9" fmla="*/ 5 h 86"/>
                  <a:gd name="T10" fmla="*/ 39 w 85"/>
                  <a:gd name="T11" fmla="*/ 40 h 86"/>
                  <a:gd name="T12" fmla="*/ 2 w 85"/>
                  <a:gd name="T13" fmla="*/ 26 h 86"/>
                  <a:gd name="T14" fmla="*/ 0 w 85"/>
                  <a:gd name="T15" fmla="*/ 32 h 86"/>
                  <a:gd name="T16" fmla="*/ 39 w 85"/>
                  <a:gd name="T17" fmla="*/ 44 h 86"/>
                  <a:gd name="T18" fmla="*/ 2 w 85"/>
                  <a:gd name="T19" fmla="*/ 61 h 86"/>
                  <a:gd name="T20" fmla="*/ 4 w 85"/>
                  <a:gd name="T21" fmla="*/ 67 h 86"/>
                  <a:gd name="T22" fmla="*/ 39 w 85"/>
                  <a:gd name="T23" fmla="*/ 48 h 86"/>
                  <a:gd name="T24" fmla="*/ 25 w 85"/>
                  <a:gd name="T25" fmla="*/ 84 h 86"/>
                  <a:gd name="T26" fmla="*/ 31 w 85"/>
                  <a:gd name="T27" fmla="*/ 86 h 86"/>
                  <a:gd name="T28" fmla="*/ 42 w 85"/>
                  <a:gd name="T29" fmla="*/ 48 h 86"/>
                  <a:gd name="T30" fmla="*/ 58 w 85"/>
                  <a:gd name="T31" fmla="*/ 84 h 86"/>
                  <a:gd name="T32" fmla="*/ 64 w 85"/>
                  <a:gd name="T33" fmla="*/ 82 h 86"/>
                  <a:gd name="T34" fmla="*/ 44 w 85"/>
                  <a:gd name="T35" fmla="*/ 46 h 86"/>
                  <a:gd name="T36" fmla="*/ 83 w 85"/>
                  <a:gd name="T37" fmla="*/ 59 h 86"/>
                  <a:gd name="T38" fmla="*/ 85 w 85"/>
                  <a:gd name="T39" fmla="*/ 55 h 86"/>
                  <a:gd name="T40" fmla="*/ 44 w 85"/>
                  <a:gd name="T41" fmla="*/ 44 h 86"/>
                  <a:gd name="T42" fmla="*/ 81 w 85"/>
                  <a:gd name="T43" fmla="*/ 26 h 86"/>
                  <a:gd name="T44" fmla="*/ 79 w 85"/>
                  <a:gd name="T45" fmla="*/ 23 h 86"/>
                  <a:gd name="T46" fmla="*/ 44 w 85"/>
                  <a:gd name="T47" fmla="*/ 40 h 86"/>
                  <a:gd name="T48" fmla="*/ 58 w 85"/>
                  <a:gd name="T49" fmla="*/ 1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58" y="1"/>
                    </a:moveTo>
                    <a:lnTo>
                      <a:pt x="52" y="0"/>
                    </a:lnTo>
                    <a:lnTo>
                      <a:pt x="41" y="40"/>
                    </a:lnTo>
                    <a:lnTo>
                      <a:pt x="25" y="3"/>
                    </a:lnTo>
                    <a:lnTo>
                      <a:pt x="19" y="5"/>
                    </a:lnTo>
                    <a:lnTo>
                      <a:pt x="39" y="40"/>
                    </a:lnTo>
                    <a:lnTo>
                      <a:pt x="2" y="26"/>
                    </a:lnTo>
                    <a:lnTo>
                      <a:pt x="0" y="32"/>
                    </a:lnTo>
                    <a:lnTo>
                      <a:pt x="39" y="44"/>
                    </a:lnTo>
                    <a:lnTo>
                      <a:pt x="2" y="61"/>
                    </a:lnTo>
                    <a:lnTo>
                      <a:pt x="4" y="67"/>
                    </a:lnTo>
                    <a:lnTo>
                      <a:pt x="39" y="48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2" y="48"/>
                    </a:lnTo>
                    <a:lnTo>
                      <a:pt x="58" y="84"/>
                    </a:lnTo>
                    <a:lnTo>
                      <a:pt x="64" y="82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5" y="55"/>
                    </a:lnTo>
                    <a:lnTo>
                      <a:pt x="44" y="44"/>
                    </a:lnTo>
                    <a:lnTo>
                      <a:pt x="81" y="26"/>
                    </a:lnTo>
                    <a:lnTo>
                      <a:pt x="79" y="23"/>
                    </a:lnTo>
                    <a:lnTo>
                      <a:pt x="44" y="40"/>
                    </a:lnTo>
                    <a:lnTo>
                      <a:pt x="58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8" name="Freeform 319"/>
              <p:cNvSpPr>
                <a:spLocks/>
              </p:cNvSpPr>
              <p:nvPr/>
            </p:nvSpPr>
            <p:spPr bwMode="auto">
              <a:xfrm>
                <a:off x="3665" y="2997"/>
                <a:ext cx="85" cy="86"/>
              </a:xfrm>
              <a:custGeom>
                <a:avLst/>
                <a:gdLst>
                  <a:gd name="T0" fmla="*/ 58 w 85"/>
                  <a:gd name="T1" fmla="*/ 1 h 86"/>
                  <a:gd name="T2" fmla="*/ 52 w 85"/>
                  <a:gd name="T3" fmla="*/ 0 h 86"/>
                  <a:gd name="T4" fmla="*/ 41 w 85"/>
                  <a:gd name="T5" fmla="*/ 40 h 86"/>
                  <a:gd name="T6" fmla="*/ 25 w 85"/>
                  <a:gd name="T7" fmla="*/ 3 h 86"/>
                  <a:gd name="T8" fmla="*/ 19 w 85"/>
                  <a:gd name="T9" fmla="*/ 5 h 86"/>
                  <a:gd name="T10" fmla="*/ 39 w 85"/>
                  <a:gd name="T11" fmla="*/ 40 h 86"/>
                  <a:gd name="T12" fmla="*/ 2 w 85"/>
                  <a:gd name="T13" fmla="*/ 26 h 86"/>
                  <a:gd name="T14" fmla="*/ 0 w 85"/>
                  <a:gd name="T15" fmla="*/ 32 h 86"/>
                  <a:gd name="T16" fmla="*/ 39 w 85"/>
                  <a:gd name="T17" fmla="*/ 44 h 86"/>
                  <a:gd name="T18" fmla="*/ 2 w 85"/>
                  <a:gd name="T19" fmla="*/ 61 h 86"/>
                  <a:gd name="T20" fmla="*/ 4 w 85"/>
                  <a:gd name="T21" fmla="*/ 67 h 86"/>
                  <a:gd name="T22" fmla="*/ 39 w 85"/>
                  <a:gd name="T23" fmla="*/ 48 h 86"/>
                  <a:gd name="T24" fmla="*/ 25 w 85"/>
                  <a:gd name="T25" fmla="*/ 84 h 86"/>
                  <a:gd name="T26" fmla="*/ 31 w 85"/>
                  <a:gd name="T27" fmla="*/ 86 h 86"/>
                  <a:gd name="T28" fmla="*/ 42 w 85"/>
                  <a:gd name="T29" fmla="*/ 48 h 86"/>
                  <a:gd name="T30" fmla="*/ 58 w 85"/>
                  <a:gd name="T31" fmla="*/ 84 h 86"/>
                  <a:gd name="T32" fmla="*/ 64 w 85"/>
                  <a:gd name="T33" fmla="*/ 82 h 86"/>
                  <a:gd name="T34" fmla="*/ 44 w 85"/>
                  <a:gd name="T35" fmla="*/ 46 h 86"/>
                  <a:gd name="T36" fmla="*/ 83 w 85"/>
                  <a:gd name="T37" fmla="*/ 59 h 86"/>
                  <a:gd name="T38" fmla="*/ 85 w 85"/>
                  <a:gd name="T39" fmla="*/ 55 h 86"/>
                  <a:gd name="T40" fmla="*/ 44 w 85"/>
                  <a:gd name="T41" fmla="*/ 44 h 86"/>
                  <a:gd name="T42" fmla="*/ 81 w 85"/>
                  <a:gd name="T43" fmla="*/ 26 h 86"/>
                  <a:gd name="T44" fmla="*/ 79 w 85"/>
                  <a:gd name="T45" fmla="*/ 23 h 86"/>
                  <a:gd name="T46" fmla="*/ 44 w 85"/>
                  <a:gd name="T47" fmla="*/ 40 h 86"/>
                  <a:gd name="T48" fmla="*/ 58 w 85"/>
                  <a:gd name="T49" fmla="*/ 1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58" y="1"/>
                    </a:moveTo>
                    <a:lnTo>
                      <a:pt x="52" y="0"/>
                    </a:lnTo>
                    <a:lnTo>
                      <a:pt x="41" y="40"/>
                    </a:lnTo>
                    <a:lnTo>
                      <a:pt x="25" y="3"/>
                    </a:lnTo>
                    <a:lnTo>
                      <a:pt x="19" y="5"/>
                    </a:lnTo>
                    <a:lnTo>
                      <a:pt x="39" y="40"/>
                    </a:lnTo>
                    <a:lnTo>
                      <a:pt x="2" y="26"/>
                    </a:lnTo>
                    <a:lnTo>
                      <a:pt x="0" y="32"/>
                    </a:lnTo>
                    <a:lnTo>
                      <a:pt x="39" y="44"/>
                    </a:lnTo>
                    <a:lnTo>
                      <a:pt x="2" y="61"/>
                    </a:lnTo>
                    <a:lnTo>
                      <a:pt x="4" y="67"/>
                    </a:lnTo>
                    <a:lnTo>
                      <a:pt x="39" y="48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2" y="48"/>
                    </a:lnTo>
                    <a:lnTo>
                      <a:pt x="58" y="84"/>
                    </a:lnTo>
                    <a:lnTo>
                      <a:pt x="64" y="82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5" y="55"/>
                    </a:lnTo>
                    <a:lnTo>
                      <a:pt x="44" y="44"/>
                    </a:lnTo>
                    <a:lnTo>
                      <a:pt x="81" y="26"/>
                    </a:lnTo>
                    <a:lnTo>
                      <a:pt x="79" y="23"/>
                    </a:lnTo>
                    <a:lnTo>
                      <a:pt x="44" y="40"/>
                    </a:lnTo>
                    <a:lnTo>
                      <a:pt x="58" y="1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9" name="Freeform 320"/>
              <p:cNvSpPr>
                <a:spLocks/>
              </p:cNvSpPr>
              <p:nvPr/>
            </p:nvSpPr>
            <p:spPr bwMode="auto">
              <a:xfrm>
                <a:off x="4141" y="3091"/>
                <a:ext cx="85" cy="86"/>
              </a:xfrm>
              <a:custGeom>
                <a:avLst/>
                <a:gdLst>
                  <a:gd name="T0" fmla="*/ 58 w 85"/>
                  <a:gd name="T1" fmla="*/ 1 h 86"/>
                  <a:gd name="T2" fmla="*/ 52 w 85"/>
                  <a:gd name="T3" fmla="*/ 0 h 86"/>
                  <a:gd name="T4" fmla="*/ 41 w 85"/>
                  <a:gd name="T5" fmla="*/ 40 h 86"/>
                  <a:gd name="T6" fmla="*/ 25 w 85"/>
                  <a:gd name="T7" fmla="*/ 3 h 86"/>
                  <a:gd name="T8" fmla="*/ 19 w 85"/>
                  <a:gd name="T9" fmla="*/ 5 h 86"/>
                  <a:gd name="T10" fmla="*/ 39 w 85"/>
                  <a:gd name="T11" fmla="*/ 40 h 86"/>
                  <a:gd name="T12" fmla="*/ 2 w 85"/>
                  <a:gd name="T13" fmla="*/ 26 h 86"/>
                  <a:gd name="T14" fmla="*/ 0 w 85"/>
                  <a:gd name="T15" fmla="*/ 32 h 86"/>
                  <a:gd name="T16" fmla="*/ 39 w 85"/>
                  <a:gd name="T17" fmla="*/ 44 h 86"/>
                  <a:gd name="T18" fmla="*/ 2 w 85"/>
                  <a:gd name="T19" fmla="*/ 61 h 86"/>
                  <a:gd name="T20" fmla="*/ 4 w 85"/>
                  <a:gd name="T21" fmla="*/ 67 h 86"/>
                  <a:gd name="T22" fmla="*/ 39 w 85"/>
                  <a:gd name="T23" fmla="*/ 46 h 86"/>
                  <a:gd name="T24" fmla="*/ 25 w 85"/>
                  <a:gd name="T25" fmla="*/ 84 h 86"/>
                  <a:gd name="T26" fmla="*/ 31 w 85"/>
                  <a:gd name="T27" fmla="*/ 86 h 86"/>
                  <a:gd name="T28" fmla="*/ 42 w 85"/>
                  <a:gd name="T29" fmla="*/ 48 h 86"/>
                  <a:gd name="T30" fmla="*/ 58 w 85"/>
                  <a:gd name="T31" fmla="*/ 84 h 86"/>
                  <a:gd name="T32" fmla="*/ 64 w 85"/>
                  <a:gd name="T33" fmla="*/ 82 h 86"/>
                  <a:gd name="T34" fmla="*/ 44 w 85"/>
                  <a:gd name="T35" fmla="*/ 46 h 86"/>
                  <a:gd name="T36" fmla="*/ 83 w 85"/>
                  <a:gd name="T37" fmla="*/ 59 h 86"/>
                  <a:gd name="T38" fmla="*/ 85 w 85"/>
                  <a:gd name="T39" fmla="*/ 53 h 86"/>
                  <a:gd name="T40" fmla="*/ 44 w 85"/>
                  <a:gd name="T41" fmla="*/ 44 h 86"/>
                  <a:gd name="T42" fmla="*/ 83 w 85"/>
                  <a:gd name="T43" fmla="*/ 26 h 86"/>
                  <a:gd name="T44" fmla="*/ 79 w 85"/>
                  <a:gd name="T45" fmla="*/ 23 h 86"/>
                  <a:gd name="T46" fmla="*/ 44 w 85"/>
                  <a:gd name="T47" fmla="*/ 40 h 86"/>
                  <a:gd name="T48" fmla="*/ 58 w 85"/>
                  <a:gd name="T49" fmla="*/ 1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58" y="1"/>
                    </a:moveTo>
                    <a:lnTo>
                      <a:pt x="52" y="0"/>
                    </a:lnTo>
                    <a:lnTo>
                      <a:pt x="41" y="40"/>
                    </a:lnTo>
                    <a:lnTo>
                      <a:pt x="25" y="3"/>
                    </a:lnTo>
                    <a:lnTo>
                      <a:pt x="19" y="5"/>
                    </a:lnTo>
                    <a:lnTo>
                      <a:pt x="39" y="40"/>
                    </a:lnTo>
                    <a:lnTo>
                      <a:pt x="2" y="26"/>
                    </a:lnTo>
                    <a:lnTo>
                      <a:pt x="0" y="32"/>
                    </a:lnTo>
                    <a:lnTo>
                      <a:pt x="39" y="44"/>
                    </a:lnTo>
                    <a:lnTo>
                      <a:pt x="2" y="61"/>
                    </a:lnTo>
                    <a:lnTo>
                      <a:pt x="4" y="67"/>
                    </a:lnTo>
                    <a:lnTo>
                      <a:pt x="39" y="46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2" y="48"/>
                    </a:lnTo>
                    <a:lnTo>
                      <a:pt x="58" y="84"/>
                    </a:lnTo>
                    <a:lnTo>
                      <a:pt x="64" y="82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5" y="53"/>
                    </a:lnTo>
                    <a:lnTo>
                      <a:pt x="44" y="44"/>
                    </a:lnTo>
                    <a:lnTo>
                      <a:pt x="83" y="26"/>
                    </a:lnTo>
                    <a:lnTo>
                      <a:pt x="79" y="23"/>
                    </a:lnTo>
                    <a:lnTo>
                      <a:pt x="44" y="40"/>
                    </a:lnTo>
                    <a:lnTo>
                      <a:pt x="58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0" name="Freeform 321"/>
              <p:cNvSpPr>
                <a:spLocks/>
              </p:cNvSpPr>
              <p:nvPr/>
            </p:nvSpPr>
            <p:spPr bwMode="auto">
              <a:xfrm>
                <a:off x="4141" y="3091"/>
                <a:ext cx="85" cy="86"/>
              </a:xfrm>
              <a:custGeom>
                <a:avLst/>
                <a:gdLst>
                  <a:gd name="T0" fmla="*/ 58 w 85"/>
                  <a:gd name="T1" fmla="*/ 1 h 86"/>
                  <a:gd name="T2" fmla="*/ 52 w 85"/>
                  <a:gd name="T3" fmla="*/ 0 h 86"/>
                  <a:gd name="T4" fmla="*/ 41 w 85"/>
                  <a:gd name="T5" fmla="*/ 40 h 86"/>
                  <a:gd name="T6" fmla="*/ 25 w 85"/>
                  <a:gd name="T7" fmla="*/ 3 h 86"/>
                  <a:gd name="T8" fmla="*/ 19 w 85"/>
                  <a:gd name="T9" fmla="*/ 5 h 86"/>
                  <a:gd name="T10" fmla="*/ 39 w 85"/>
                  <a:gd name="T11" fmla="*/ 40 h 86"/>
                  <a:gd name="T12" fmla="*/ 2 w 85"/>
                  <a:gd name="T13" fmla="*/ 26 h 86"/>
                  <a:gd name="T14" fmla="*/ 0 w 85"/>
                  <a:gd name="T15" fmla="*/ 32 h 86"/>
                  <a:gd name="T16" fmla="*/ 39 w 85"/>
                  <a:gd name="T17" fmla="*/ 44 h 86"/>
                  <a:gd name="T18" fmla="*/ 2 w 85"/>
                  <a:gd name="T19" fmla="*/ 61 h 86"/>
                  <a:gd name="T20" fmla="*/ 4 w 85"/>
                  <a:gd name="T21" fmla="*/ 67 h 86"/>
                  <a:gd name="T22" fmla="*/ 39 w 85"/>
                  <a:gd name="T23" fmla="*/ 46 h 86"/>
                  <a:gd name="T24" fmla="*/ 25 w 85"/>
                  <a:gd name="T25" fmla="*/ 84 h 86"/>
                  <a:gd name="T26" fmla="*/ 31 w 85"/>
                  <a:gd name="T27" fmla="*/ 86 h 86"/>
                  <a:gd name="T28" fmla="*/ 42 w 85"/>
                  <a:gd name="T29" fmla="*/ 48 h 86"/>
                  <a:gd name="T30" fmla="*/ 58 w 85"/>
                  <a:gd name="T31" fmla="*/ 84 h 86"/>
                  <a:gd name="T32" fmla="*/ 64 w 85"/>
                  <a:gd name="T33" fmla="*/ 82 h 86"/>
                  <a:gd name="T34" fmla="*/ 44 w 85"/>
                  <a:gd name="T35" fmla="*/ 46 h 86"/>
                  <a:gd name="T36" fmla="*/ 83 w 85"/>
                  <a:gd name="T37" fmla="*/ 59 h 86"/>
                  <a:gd name="T38" fmla="*/ 85 w 85"/>
                  <a:gd name="T39" fmla="*/ 53 h 86"/>
                  <a:gd name="T40" fmla="*/ 44 w 85"/>
                  <a:gd name="T41" fmla="*/ 44 h 86"/>
                  <a:gd name="T42" fmla="*/ 83 w 85"/>
                  <a:gd name="T43" fmla="*/ 26 h 86"/>
                  <a:gd name="T44" fmla="*/ 79 w 85"/>
                  <a:gd name="T45" fmla="*/ 23 h 86"/>
                  <a:gd name="T46" fmla="*/ 44 w 85"/>
                  <a:gd name="T47" fmla="*/ 40 h 86"/>
                  <a:gd name="T48" fmla="*/ 58 w 85"/>
                  <a:gd name="T49" fmla="*/ 1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58" y="1"/>
                    </a:moveTo>
                    <a:lnTo>
                      <a:pt x="52" y="0"/>
                    </a:lnTo>
                    <a:lnTo>
                      <a:pt x="41" y="40"/>
                    </a:lnTo>
                    <a:lnTo>
                      <a:pt x="25" y="3"/>
                    </a:lnTo>
                    <a:lnTo>
                      <a:pt x="19" y="5"/>
                    </a:lnTo>
                    <a:lnTo>
                      <a:pt x="39" y="40"/>
                    </a:lnTo>
                    <a:lnTo>
                      <a:pt x="2" y="26"/>
                    </a:lnTo>
                    <a:lnTo>
                      <a:pt x="0" y="32"/>
                    </a:lnTo>
                    <a:lnTo>
                      <a:pt x="39" y="44"/>
                    </a:lnTo>
                    <a:lnTo>
                      <a:pt x="2" y="61"/>
                    </a:lnTo>
                    <a:lnTo>
                      <a:pt x="4" y="67"/>
                    </a:lnTo>
                    <a:lnTo>
                      <a:pt x="39" y="46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2" y="48"/>
                    </a:lnTo>
                    <a:lnTo>
                      <a:pt x="58" y="84"/>
                    </a:lnTo>
                    <a:lnTo>
                      <a:pt x="64" y="82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5" y="53"/>
                    </a:lnTo>
                    <a:lnTo>
                      <a:pt x="44" y="44"/>
                    </a:lnTo>
                    <a:lnTo>
                      <a:pt x="83" y="26"/>
                    </a:lnTo>
                    <a:lnTo>
                      <a:pt x="79" y="23"/>
                    </a:lnTo>
                    <a:lnTo>
                      <a:pt x="44" y="40"/>
                    </a:lnTo>
                    <a:lnTo>
                      <a:pt x="58" y="1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1" name="Freeform 322"/>
              <p:cNvSpPr>
                <a:spLocks/>
              </p:cNvSpPr>
              <p:nvPr/>
            </p:nvSpPr>
            <p:spPr bwMode="auto">
              <a:xfrm>
                <a:off x="3903" y="2991"/>
                <a:ext cx="85" cy="84"/>
              </a:xfrm>
              <a:custGeom>
                <a:avLst/>
                <a:gdLst>
                  <a:gd name="T0" fmla="*/ 58 w 85"/>
                  <a:gd name="T1" fmla="*/ 2 h 84"/>
                  <a:gd name="T2" fmla="*/ 52 w 85"/>
                  <a:gd name="T3" fmla="*/ 0 h 84"/>
                  <a:gd name="T4" fmla="*/ 41 w 85"/>
                  <a:gd name="T5" fmla="*/ 38 h 84"/>
                  <a:gd name="T6" fmla="*/ 25 w 85"/>
                  <a:gd name="T7" fmla="*/ 2 h 84"/>
                  <a:gd name="T8" fmla="*/ 19 w 85"/>
                  <a:gd name="T9" fmla="*/ 4 h 84"/>
                  <a:gd name="T10" fmla="*/ 39 w 85"/>
                  <a:gd name="T11" fmla="*/ 40 h 84"/>
                  <a:gd name="T12" fmla="*/ 2 w 85"/>
                  <a:gd name="T13" fmla="*/ 27 h 84"/>
                  <a:gd name="T14" fmla="*/ 0 w 85"/>
                  <a:gd name="T15" fmla="*/ 30 h 84"/>
                  <a:gd name="T16" fmla="*/ 39 w 85"/>
                  <a:gd name="T17" fmla="*/ 42 h 84"/>
                  <a:gd name="T18" fmla="*/ 2 w 85"/>
                  <a:gd name="T19" fmla="*/ 59 h 84"/>
                  <a:gd name="T20" fmla="*/ 4 w 85"/>
                  <a:gd name="T21" fmla="*/ 65 h 84"/>
                  <a:gd name="T22" fmla="*/ 39 w 85"/>
                  <a:gd name="T23" fmla="*/ 46 h 84"/>
                  <a:gd name="T24" fmla="*/ 25 w 85"/>
                  <a:gd name="T25" fmla="*/ 84 h 84"/>
                  <a:gd name="T26" fmla="*/ 31 w 85"/>
                  <a:gd name="T27" fmla="*/ 84 h 84"/>
                  <a:gd name="T28" fmla="*/ 42 w 85"/>
                  <a:gd name="T29" fmla="*/ 46 h 84"/>
                  <a:gd name="T30" fmla="*/ 60 w 85"/>
                  <a:gd name="T31" fmla="*/ 82 h 84"/>
                  <a:gd name="T32" fmla="*/ 64 w 85"/>
                  <a:gd name="T33" fmla="*/ 80 h 84"/>
                  <a:gd name="T34" fmla="*/ 44 w 85"/>
                  <a:gd name="T35" fmla="*/ 46 h 84"/>
                  <a:gd name="T36" fmla="*/ 83 w 85"/>
                  <a:gd name="T37" fmla="*/ 59 h 84"/>
                  <a:gd name="T38" fmla="*/ 85 w 85"/>
                  <a:gd name="T39" fmla="*/ 54 h 84"/>
                  <a:gd name="T40" fmla="*/ 44 w 85"/>
                  <a:gd name="T41" fmla="*/ 42 h 84"/>
                  <a:gd name="T42" fmla="*/ 83 w 85"/>
                  <a:gd name="T43" fmla="*/ 25 h 84"/>
                  <a:gd name="T44" fmla="*/ 79 w 85"/>
                  <a:gd name="T45" fmla="*/ 21 h 84"/>
                  <a:gd name="T46" fmla="*/ 44 w 85"/>
                  <a:gd name="T47" fmla="*/ 40 h 84"/>
                  <a:gd name="T48" fmla="*/ 58 w 85"/>
                  <a:gd name="T49" fmla="*/ 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4">
                    <a:moveTo>
                      <a:pt x="58" y="2"/>
                    </a:moveTo>
                    <a:lnTo>
                      <a:pt x="52" y="0"/>
                    </a:lnTo>
                    <a:lnTo>
                      <a:pt x="41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39" y="40"/>
                    </a:lnTo>
                    <a:lnTo>
                      <a:pt x="2" y="27"/>
                    </a:lnTo>
                    <a:lnTo>
                      <a:pt x="0" y="30"/>
                    </a:lnTo>
                    <a:lnTo>
                      <a:pt x="39" y="42"/>
                    </a:lnTo>
                    <a:lnTo>
                      <a:pt x="2" y="59"/>
                    </a:lnTo>
                    <a:lnTo>
                      <a:pt x="4" y="65"/>
                    </a:lnTo>
                    <a:lnTo>
                      <a:pt x="39" y="46"/>
                    </a:lnTo>
                    <a:lnTo>
                      <a:pt x="25" y="84"/>
                    </a:lnTo>
                    <a:lnTo>
                      <a:pt x="31" y="84"/>
                    </a:lnTo>
                    <a:lnTo>
                      <a:pt x="42" y="46"/>
                    </a:lnTo>
                    <a:lnTo>
                      <a:pt x="60" y="82"/>
                    </a:lnTo>
                    <a:lnTo>
                      <a:pt x="64" y="80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5" y="54"/>
                    </a:lnTo>
                    <a:lnTo>
                      <a:pt x="44" y="42"/>
                    </a:lnTo>
                    <a:lnTo>
                      <a:pt x="83" y="25"/>
                    </a:lnTo>
                    <a:lnTo>
                      <a:pt x="79" y="21"/>
                    </a:lnTo>
                    <a:lnTo>
                      <a:pt x="44" y="40"/>
                    </a:lnTo>
                    <a:lnTo>
                      <a:pt x="58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2" name="Freeform 323"/>
              <p:cNvSpPr>
                <a:spLocks/>
              </p:cNvSpPr>
              <p:nvPr/>
            </p:nvSpPr>
            <p:spPr bwMode="auto">
              <a:xfrm>
                <a:off x="3903" y="2991"/>
                <a:ext cx="85" cy="84"/>
              </a:xfrm>
              <a:custGeom>
                <a:avLst/>
                <a:gdLst>
                  <a:gd name="T0" fmla="*/ 58 w 85"/>
                  <a:gd name="T1" fmla="*/ 2 h 84"/>
                  <a:gd name="T2" fmla="*/ 52 w 85"/>
                  <a:gd name="T3" fmla="*/ 0 h 84"/>
                  <a:gd name="T4" fmla="*/ 41 w 85"/>
                  <a:gd name="T5" fmla="*/ 38 h 84"/>
                  <a:gd name="T6" fmla="*/ 25 w 85"/>
                  <a:gd name="T7" fmla="*/ 2 h 84"/>
                  <a:gd name="T8" fmla="*/ 19 w 85"/>
                  <a:gd name="T9" fmla="*/ 4 h 84"/>
                  <a:gd name="T10" fmla="*/ 39 w 85"/>
                  <a:gd name="T11" fmla="*/ 40 h 84"/>
                  <a:gd name="T12" fmla="*/ 2 w 85"/>
                  <a:gd name="T13" fmla="*/ 27 h 84"/>
                  <a:gd name="T14" fmla="*/ 0 w 85"/>
                  <a:gd name="T15" fmla="*/ 30 h 84"/>
                  <a:gd name="T16" fmla="*/ 39 w 85"/>
                  <a:gd name="T17" fmla="*/ 42 h 84"/>
                  <a:gd name="T18" fmla="*/ 2 w 85"/>
                  <a:gd name="T19" fmla="*/ 59 h 84"/>
                  <a:gd name="T20" fmla="*/ 4 w 85"/>
                  <a:gd name="T21" fmla="*/ 65 h 84"/>
                  <a:gd name="T22" fmla="*/ 39 w 85"/>
                  <a:gd name="T23" fmla="*/ 46 h 84"/>
                  <a:gd name="T24" fmla="*/ 25 w 85"/>
                  <a:gd name="T25" fmla="*/ 84 h 84"/>
                  <a:gd name="T26" fmla="*/ 31 w 85"/>
                  <a:gd name="T27" fmla="*/ 84 h 84"/>
                  <a:gd name="T28" fmla="*/ 42 w 85"/>
                  <a:gd name="T29" fmla="*/ 46 h 84"/>
                  <a:gd name="T30" fmla="*/ 60 w 85"/>
                  <a:gd name="T31" fmla="*/ 82 h 84"/>
                  <a:gd name="T32" fmla="*/ 64 w 85"/>
                  <a:gd name="T33" fmla="*/ 80 h 84"/>
                  <a:gd name="T34" fmla="*/ 44 w 85"/>
                  <a:gd name="T35" fmla="*/ 46 h 84"/>
                  <a:gd name="T36" fmla="*/ 83 w 85"/>
                  <a:gd name="T37" fmla="*/ 59 h 84"/>
                  <a:gd name="T38" fmla="*/ 85 w 85"/>
                  <a:gd name="T39" fmla="*/ 54 h 84"/>
                  <a:gd name="T40" fmla="*/ 44 w 85"/>
                  <a:gd name="T41" fmla="*/ 42 h 84"/>
                  <a:gd name="T42" fmla="*/ 83 w 85"/>
                  <a:gd name="T43" fmla="*/ 25 h 84"/>
                  <a:gd name="T44" fmla="*/ 79 w 85"/>
                  <a:gd name="T45" fmla="*/ 21 h 84"/>
                  <a:gd name="T46" fmla="*/ 44 w 85"/>
                  <a:gd name="T47" fmla="*/ 40 h 84"/>
                  <a:gd name="T48" fmla="*/ 58 w 85"/>
                  <a:gd name="T49" fmla="*/ 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4">
                    <a:moveTo>
                      <a:pt x="58" y="2"/>
                    </a:moveTo>
                    <a:lnTo>
                      <a:pt x="52" y="0"/>
                    </a:lnTo>
                    <a:lnTo>
                      <a:pt x="41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39" y="40"/>
                    </a:lnTo>
                    <a:lnTo>
                      <a:pt x="2" y="27"/>
                    </a:lnTo>
                    <a:lnTo>
                      <a:pt x="0" y="30"/>
                    </a:lnTo>
                    <a:lnTo>
                      <a:pt x="39" y="42"/>
                    </a:lnTo>
                    <a:lnTo>
                      <a:pt x="2" y="59"/>
                    </a:lnTo>
                    <a:lnTo>
                      <a:pt x="4" y="65"/>
                    </a:lnTo>
                    <a:lnTo>
                      <a:pt x="39" y="46"/>
                    </a:lnTo>
                    <a:lnTo>
                      <a:pt x="25" y="84"/>
                    </a:lnTo>
                    <a:lnTo>
                      <a:pt x="31" y="84"/>
                    </a:lnTo>
                    <a:lnTo>
                      <a:pt x="42" y="46"/>
                    </a:lnTo>
                    <a:lnTo>
                      <a:pt x="60" y="82"/>
                    </a:lnTo>
                    <a:lnTo>
                      <a:pt x="64" y="80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5" y="54"/>
                    </a:lnTo>
                    <a:lnTo>
                      <a:pt x="44" y="42"/>
                    </a:lnTo>
                    <a:lnTo>
                      <a:pt x="83" y="25"/>
                    </a:lnTo>
                    <a:lnTo>
                      <a:pt x="79" y="21"/>
                    </a:lnTo>
                    <a:lnTo>
                      <a:pt x="44" y="40"/>
                    </a:lnTo>
                    <a:lnTo>
                      <a:pt x="58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3" name="Freeform 324"/>
              <p:cNvSpPr>
                <a:spLocks/>
              </p:cNvSpPr>
              <p:nvPr/>
            </p:nvSpPr>
            <p:spPr bwMode="auto">
              <a:xfrm>
                <a:off x="3961" y="2897"/>
                <a:ext cx="84" cy="84"/>
              </a:xfrm>
              <a:custGeom>
                <a:avLst/>
                <a:gdLst>
                  <a:gd name="T0" fmla="*/ 57 w 84"/>
                  <a:gd name="T1" fmla="*/ 2 h 84"/>
                  <a:gd name="T2" fmla="*/ 52 w 84"/>
                  <a:gd name="T3" fmla="*/ 0 h 84"/>
                  <a:gd name="T4" fmla="*/ 42 w 84"/>
                  <a:gd name="T5" fmla="*/ 38 h 84"/>
                  <a:gd name="T6" fmla="*/ 25 w 84"/>
                  <a:gd name="T7" fmla="*/ 2 h 84"/>
                  <a:gd name="T8" fmla="*/ 19 w 84"/>
                  <a:gd name="T9" fmla="*/ 4 h 84"/>
                  <a:gd name="T10" fmla="*/ 38 w 84"/>
                  <a:gd name="T11" fmla="*/ 40 h 84"/>
                  <a:gd name="T12" fmla="*/ 2 w 84"/>
                  <a:gd name="T13" fmla="*/ 27 h 84"/>
                  <a:gd name="T14" fmla="*/ 0 w 84"/>
                  <a:gd name="T15" fmla="*/ 30 h 84"/>
                  <a:gd name="T16" fmla="*/ 38 w 84"/>
                  <a:gd name="T17" fmla="*/ 44 h 84"/>
                  <a:gd name="T18" fmla="*/ 2 w 84"/>
                  <a:gd name="T19" fmla="*/ 59 h 84"/>
                  <a:gd name="T20" fmla="*/ 4 w 84"/>
                  <a:gd name="T21" fmla="*/ 65 h 84"/>
                  <a:gd name="T22" fmla="*/ 38 w 84"/>
                  <a:gd name="T23" fmla="*/ 46 h 84"/>
                  <a:gd name="T24" fmla="*/ 25 w 84"/>
                  <a:gd name="T25" fmla="*/ 84 h 84"/>
                  <a:gd name="T26" fmla="*/ 31 w 84"/>
                  <a:gd name="T27" fmla="*/ 84 h 84"/>
                  <a:gd name="T28" fmla="*/ 42 w 84"/>
                  <a:gd name="T29" fmla="*/ 46 h 84"/>
                  <a:gd name="T30" fmla="*/ 59 w 84"/>
                  <a:gd name="T31" fmla="*/ 82 h 84"/>
                  <a:gd name="T32" fmla="*/ 63 w 84"/>
                  <a:gd name="T33" fmla="*/ 80 h 84"/>
                  <a:gd name="T34" fmla="*/ 44 w 84"/>
                  <a:gd name="T35" fmla="*/ 46 h 84"/>
                  <a:gd name="T36" fmla="*/ 82 w 84"/>
                  <a:gd name="T37" fmla="*/ 59 h 84"/>
                  <a:gd name="T38" fmla="*/ 84 w 84"/>
                  <a:gd name="T39" fmla="*/ 54 h 84"/>
                  <a:gd name="T40" fmla="*/ 46 w 84"/>
                  <a:gd name="T41" fmla="*/ 42 h 84"/>
                  <a:gd name="T42" fmla="*/ 82 w 84"/>
                  <a:gd name="T43" fmla="*/ 27 h 84"/>
                  <a:gd name="T44" fmla="*/ 78 w 84"/>
                  <a:gd name="T45" fmla="*/ 21 h 84"/>
                  <a:gd name="T46" fmla="*/ 44 w 84"/>
                  <a:gd name="T47" fmla="*/ 40 h 84"/>
                  <a:gd name="T48" fmla="*/ 57 w 84"/>
                  <a:gd name="T49" fmla="*/ 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7" y="2"/>
                    </a:moveTo>
                    <a:lnTo>
                      <a:pt x="52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38" y="40"/>
                    </a:lnTo>
                    <a:lnTo>
                      <a:pt x="2" y="27"/>
                    </a:lnTo>
                    <a:lnTo>
                      <a:pt x="0" y="30"/>
                    </a:lnTo>
                    <a:lnTo>
                      <a:pt x="38" y="44"/>
                    </a:lnTo>
                    <a:lnTo>
                      <a:pt x="2" y="59"/>
                    </a:lnTo>
                    <a:lnTo>
                      <a:pt x="4" y="65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1" y="84"/>
                    </a:lnTo>
                    <a:lnTo>
                      <a:pt x="42" y="46"/>
                    </a:lnTo>
                    <a:lnTo>
                      <a:pt x="59" y="82"/>
                    </a:lnTo>
                    <a:lnTo>
                      <a:pt x="63" y="80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4" y="54"/>
                    </a:lnTo>
                    <a:lnTo>
                      <a:pt x="46" y="42"/>
                    </a:lnTo>
                    <a:lnTo>
                      <a:pt x="82" y="27"/>
                    </a:lnTo>
                    <a:lnTo>
                      <a:pt x="78" y="21"/>
                    </a:lnTo>
                    <a:lnTo>
                      <a:pt x="44" y="40"/>
                    </a:lnTo>
                    <a:lnTo>
                      <a:pt x="57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4" name="Freeform 325"/>
              <p:cNvSpPr>
                <a:spLocks/>
              </p:cNvSpPr>
              <p:nvPr/>
            </p:nvSpPr>
            <p:spPr bwMode="auto">
              <a:xfrm>
                <a:off x="3961" y="2897"/>
                <a:ext cx="84" cy="84"/>
              </a:xfrm>
              <a:custGeom>
                <a:avLst/>
                <a:gdLst>
                  <a:gd name="T0" fmla="*/ 57 w 84"/>
                  <a:gd name="T1" fmla="*/ 2 h 84"/>
                  <a:gd name="T2" fmla="*/ 52 w 84"/>
                  <a:gd name="T3" fmla="*/ 0 h 84"/>
                  <a:gd name="T4" fmla="*/ 42 w 84"/>
                  <a:gd name="T5" fmla="*/ 38 h 84"/>
                  <a:gd name="T6" fmla="*/ 25 w 84"/>
                  <a:gd name="T7" fmla="*/ 2 h 84"/>
                  <a:gd name="T8" fmla="*/ 19 w 84"/>
                  <a:gd name="T9" fmla="*/ 4 h 84"/>
                  <a:gd name="T10" fmla="*/ 38 w 84"/>
                  <a:gd name="T11" fmla="*/ 40 h 84"/>
                  <a:gd name="T12" fmla="*/ 2 w 84"/>
                  <a:gd name="T13" fmla="*/ 27 h 84"/>
                  <a:gd name="T14" fmla="*/ 0 w 84"/>
                  <a:gd name="T15" fmla="*/ 30 h 84"/>
                  <a:gd name="T16" fmla="*/ 38 w 84"/>
                  <a:gd name="T17" fmla="*/ 44 h 84"/>
                  <a:gd name="T18" fmla="*/ 2 w 84"/>
                  <a:gd name="T19" fmla="*/ 59 h 84"/>
                  <a:gd name="T20" fmla="*/ 4 w 84"/>
                  <a:gd name="T21" fmla="*/ 65 h 84"/>
                  <a:gd name="T22" fmla="*/ 38 w 84"/>
                  <a:gd name="T23" fmla="*/ 46 h 84"/>
                  <a:gd name="T24" fmla="*/ 25 w 84"/>
                  <a:gd name="T25" fmla="*/ 84 h 84"/>
                  <a:gd name="T26" fmla="*/ 31 w 84"/>
                  <a:gd name="T27" fmla="*/ 84 h 84"/>
                  <a:gd name="T28" fmla="*/ 42 w 84"/>
                  <a:gd name="T29" fmla="*/ 46 h 84"/>
                  <a:gd name="T30" fmla="*/ 59 w 84"/>
                  <a:gd name="T31" fmla="*/ 82 h 84"/>
                  <a:gd name="T32" fmla="*/ 63 w 84"/>
                  <a:gd name="T33" fmla="*/ 80 h 84"/>
                  <a:gd name="T34" fmla="*/ 44 w 84"/>
                  <a:gd name="T35" fmla="*/ 46 h 84"/>
                  <a:gd name="T36" fmla="*/ 82 w 84"/>
                  <a:gd name="T37" fmla="*/ 59 h 84"/>
                  <a:gd name="T38" fmla="*/ 84 w 84"/>
                  <a:gd name="T39" fmla="*/ 54 h 84"/>
                  <a:gd name="T40" fmla="*/ 46 w 84"/>
                  <a:gd name="T41" fmla="*/ 42 h 84"/>
                  <a:gd name="T42" fmla="*/ 82 w 84"/>
                  <a:gd name="T43" fmla="*/ 27 h 84"/>
                  <a:gd name="T44" fmla="*/ 78 w 84"/>
                  <a:gd name="T45" fmla="*/ 21 h 84"/>
                  <a:gd name="T46" fmla="*/ 44 w 84"/>
                  <a:gd name="T47" fmla="*/ 40 h 84"/>
                  <a:gd name="T48" fmla="*/ 57 w 84"/>
                  <a:gd name="T49" fmla="*/ 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7" y="2"/>
                    </a:moveTo>
                    <a:lnTo>
                      <a:pt x="52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38" y="40"/>
                    </a:lnTo>
                    <a:lnTo>
                      <a:pt x="2" y="27"/>
                    </a:lnTo>
                    <a:lnTo>
                      <a:pt x="0" y="30"/>
                    </a:lnTo>
                    <a:lnTo>
                      <a:pt x="38" y="44"/>
                    </a:lnTo>
                    <a:lnTo>
                      <a:pt x="2" y="59"/>
                    </a:lnTo>
                    <a:lnTo>
                      <a:pt x="4" y="65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1" y="84"/>
                    </a:lnTo>
                    <a:lnTo>
                      <a:pt x="42" y="46"/>
                    </a:lnTo>
                    <a:lnTo>
                      <a:pt x="59" y="82"/>
                    </a:lnTo>
                    <a:lnTo>
                      <a:pt x="63" y="80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4" y="54"/>
                    </a:lnTo>
                    <a:lnTo>
                      <a:pt x="46" y="42"/>
                    </a:lnTo>
                    <a:lnTo>
                      <a:pt x="82" y="27"/>
                    </a:lnTo>
                    <a:lnTo>
                      <a:pt x="78" y="21"/>
                    </a:lnTo>
                    <a:lnTo>
                      <a:pt x="44" y="40"/>
                    </a:lnTo>
                    <a:lnTo>
                      <a:pt x="57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5" name="Freeform 326"/>
              <p:cNvSpPr>
                <a:spLocks/>
              </p:cNvSpPr>
              <p:nvPr/>
            </p:nvSpPr>
            <p:spPr bwMode="auto">
              <a:xfrm>
                <a:off x="3874" y="2824"/>
                <a:ext cx="85" cy="86"/>
              </a:xfrm>
              <a:custGeom>
                <a:avLst/>
                <a:gdLst>
                  <a:gd name="T0" fmla="*/ 58 w 85"/>
                  <a:gd name="T1" fmla="*/ 2 h 86"/>
                  <a:gd name="T2" fmla="*/ 52 w 85"/>
                  <a:gd name="T3" fmla="*/ 0 h 86"/>
                  <a:gd name="T4" fmla="*/ 41 w 85"/>
                  <a:gd name="T5" fmla="*/ 40 h 86"/>
                  <a:gd name="T6" fmla="*/ 25 w 85"/>
                  <a:gd name="T7" fmla="*/ 2 h 86"/>
                  <a:gd name="T8" fmla="*/ 20 w 85"/>
                  <a:gd name="T9" fmla="*/ 6 h 86"/>
                  <a:gd name="T10" fmla="*/ 39 w 85"/>
                  <a:gd name="T11" fmla="*/ 40 h 86"/>
                  <a:gd name="T12" fmla="*/ 2 w 85"/>
                  <a:gd name="T13" fmla="*/ 27 h 86"/>
                  <a:gd name="T14" fmla="*/ 0 w 85"/>
                  <a:gd name="T15" fmla="*/ 32 h 86"/>
                  <a:gd name="T16" fmla="*/ 39 w 85"/>
                  <a:gd name="T17" fmla="*/ 44 h 86"/>
                  <a:gd name="T18" fmla="*/ 2 w 85"/>
                  <a:gd name="T19" fmla="*/ 61 h 86"/>
                  <a:gd name="T20" fmla="*/ 4 w 85"/>
                  <a:gd name="T21" fmla="*/ 65 h 86"/>
                  <a:gd name="T22" fmla="*/ 39 w 85"/>
                  <a:gd name="T23" fmla="*/ 46 h 86"/>
                  <a:gd name="T24" fmla="*/ 25 w 85"/>
                  <a:gd name="T25" fmla="*/ 84 h 86"/>
                  <a:gd name="T26" fmla="*/ 31 w 85"/>
                  <a:gd name="T27" fmla="*/ 86 h 86"/>
                  <a:gd name="T28" fmla="*/ 43 w 85"/>
                  <a:gd name="T29" fmla="*/ 48 h 86"/>
                  <a:gd name="T30" fmla="*/ 58 w 85"/>
                  <a:gd name="T31" fmla="*/ 84 h 86"/>
                  <a:gd name="T32" fmla="*/ 64 w 85"/>
                  <a:gd name="T33" fmla="*/ 80 h 86"/>
                  <a:gd name="T34" fmla="*/ 45 w 85"/>
                  <a:gd name="T35" fmla="*/ 46 h 86"/>
                  <a:gd name="T36" fmla="*/ 83 w 85"/>
                  <a:gd name="T37" fmla="*/ 59 h 86"/>
                  <a:gd name="T38" fmla="*/ 85 w 85"/>
                  <a:gd name="T39" fmla="*/ 54 h 86"/>
                  <a:gd name="T40" fmla="*/ 45 w 85"/>
                  <a:gd name="T41" fmla="*/ 42 h 86"/>
                  <a:gd name="T42" fmla="*/ 83 w 85"/>
                  <a:gd name="T43" fmla="*/ 27 h 86"/>
                  <a:gd name="T44" fmla="*/ 79 w 85"/>
                  <a:gd name="T45" fmla="*/ 21 h 86"/>
                  <a:gd name="T46" fmla="*/ 45 w 85"/>
                  <a:gd name="T47" fmla="*/ 40 h 86"/>
                  <a:gd name="T48" fmla="*/ 58 w 85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58" y="2"/>
                    </a:moveTo>
                    <a:lnTo>
                      <a:pt x="52" y="0"/>
                    </a:lnTo>
                    <a:lnTo>
                      <a:pt x="41" y="40"/>
                    </a:lnTo>
                    <a:lnTo>
                      <a:pt x="25" y="2"/>
                    </a:lnTo>
                    <a:lnTo>
                      <a:pt x="20" y="6"/>
                    </a:lnTo>
                    <a:lnTo>
                      <a:pt x="39" y="40"/>
                    </a:lnTo>
                    <a:lnTo>
                      <a:pt x="2" y="27"/>
                    </a:lnTo>
                    <a:lnTo>
                      <a:pt x="0" y="32"/>
                    </a:lnTo>
                    <a:lnTo>
                      <a:pt x="39" y="44"/>
                    </a:lnTo>
                    <a:lnTo>
                      <a:pt x="2" y="61"/>
                    </a:lnTo>
                    <a:lnTo>
                      <a:pt x="4" y="65"/>
                    </a:lnTo>
                    <a:lnTo>
                      <a:pt x="39" y="46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3" y="48"/>
                    </a:lnTo>
                    <a:lnTo>
                      <a:pt x="58" y="84"/>
                    </a:lnTo>
                    <a:lnTo>
                      <a:pt x="64" y="80"/>
                    </a:lnTo>
                    <a:lnTo>
                      <a:pt x="45" y="46"/>
                    </a:lnTo>
                    <a:lnTo>
                      <a:pt x="83" y="59"/>
                    </a:lnTo>
                    <a:lnTo>
                      <a:pt x="85" y="54"/>
                    </a:lnTo>
                    <a:lnTo>
                      <a:pt x="45" y="42"/>
                    </a:lnTo>
                    <a:lnTo>
                      <a:pt x="83" y="27"/>
                    </a:lnTo>
                    <a:lnTo>
                      <a:pt x="79" y="21"/>
                    </a:lnTo>
                    <a:lnTo>
                      <a:pt x="45" y="40"/>
                    </a:lnTo>
                    <a:lnTo>
                      <a:pt x="58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6" name="Freeform 327"/>
              <p:cNvSpPr>
                <a:spLocks/>
              </p:cNvSpPr>
              <p:nvPr/>
            </p:nvSpPr>
            <p:spPr bwMode="auto">
              <a:xfrm>
                <a:off x="3874" y="2824"/>
                <a:ext cx="85" cy="86"/>
              </a:xfrm>
              <a:custGeom>
                <a:avLst/>
                <a:gdLst>
                  <a:gd name="T0" fmla="*/ 58 w 85"/>
                  <a:gd name="T1" fmla="*/ 2 h 86"/>
                  <a:gd name="T2" fmla="*/ 52 w 85"/>
                  <a:gd name="T3" fmla="*/ 0 h 86"/>
                  <a:gd name="T4" fmla="*/ 41 w 85"/>
                  <a:gd name="T5" fmla="*/ 40 h 86"/>
                  <a:gd name="T6" fmla="*/ 25 w 85"/>
                  <a:gd name="T7" fmla="*/ 2 h 86"/>
                  <a:gd name="T8" fmla="*/ 20 w 85"/>
                  <a:gd name="T9" fmla="*/ 6 h 86"/>
                  <a:gd name="T10" fmla="*/ 39 w 85"/>
                  <a:gd name="T11" fmla="*/ 40 h 86"/>
                  <a:gd name="T12" fmla="*/ 2 w 85"/>
                  <a:gd name="T13" fmla="*/ 27 h 86"/>
                  <a:gd name="T14" fmla="*/ 0 w 85"/>
                  <a:gd name="T15" fmla="*/ 32 h 86"/>
                  <a:gd name="T16" fmla="*/ 39 w 85"/>
                  <a:gd name="T17" fmla="*/ 44 h 86"/>
                  <a:gd name="T18" fmla="*/ 2 w 85"/>
                  <a:gd name="T19" fmla="*/ 61 h 86"/>
                  <a:gd name="T20" fmla="*/ 4 w 85"/>
                  <a:gd name="T21" fmla="*/ 65 h 86"/>
                  <a:gd name="T22" fmla="*/ 39 w 85"/>
                  <a:gd name="T23" fmla="*/ 46 h 86"/>
                  <a:gd name="T24" fmla="*/ 25 w 85"/>
                  <a:gd name="T25" fmla="*/ 84 h 86"/>
                  <a:gd name="T26" fmla="*/ 31 w 85"/>
                  <a:gd name="T27" fmla="*/ 86 h 86"/>
                  <a:gd name="T28" fmla="*/ 43 w 85"/>
                  <a:gd name="T29" fmla="*/ 48 h 86"/>
                  <a:gd name="T30" fmla="*/ 58 w 85"/>
                  <a:gd name="T31" fmla="*/ 84 h 86"/>
                  <a:gd name="T32" fmla="*/ 64 w 85"/>
                  <a:gd name="T33" fmla="*/ 80 h 86"/>
                  <a:gd name="T34" fmla="*/ 45 w 85"/>
                  <a:gd name="T35" fmla="*/ 46 h 86"/>
                  <a:gd name="T36" fmla="*/ 83 w 85"/>
                  <a:gd name="T37" fmla="*/ 59 h 86"/>
                  <a:gd name="T38" fmla="*/ 85 w 85"/>
                  <a:gd name="T39" fmla="*/ 54 h 86"/>
                  <a:gd name="T40" fmla="*/ 45 w 85"/>
                  <a:gd name="T41" fmla="*/ 42 h 86"/>
                  <a:gd name="T42" fmla="*/ 83 w 85"/>
                  <a:gd name="T43" fmla="*/ 27 h 86"/>
                  <a:gd name="T44" fmla="*/ 79 w 85"/>
                  <a:gd name="T45" fmla="*/ 21 h 86"/>
                  <a:gd name="T46" fmla="*/ 45 w 85"/>
                  <a:gd name="T47" fmla="*/ 40 h 86"/>
                  <a:gd name="T48" fmla="*/ 58 w 85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58" y="2"/>
                    </a:moveTo>
                    <a:lnTo>
                      <a:pt x="52" y="0"/>
                    </a:lnTo>
                    <a:lnTo>
                      <a:pt x="41" y="40"/>
                    </a:lnTo>
                    <a:lnTo>
                      <a:pt x="25" y="2"/>
                    </a:lnTo>
                    <a:lnTo>
                      <a:pt x="20" y="6"/>
                    </a:lnTo>
                    <a:lnTo>
                      <a:pt x="39" y="40"/>
                    </a:lnTo>
                    <a:lnTo>
                      <a:pt x="2" y="27"/>
                    </a:lnTo>
                    <a:lnTo>
                      <a:pt x="0" y="32"/>
                    </a:lnTo>
                    <a:lnTo>
                      <a:pt x="39" y="44"/>
                    </a:lnTo>
                    <a:lnTo>
                      <a:pt x="2" y="61"/>
                    </a:lnTo>
                    <a:lnTo>
                      <a:pt x="4" y="65"/>
                    </a:lnTo>
                    <a:lnTo>
                      <a:pt x="39" y="46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3" y="48"/>
                    </a:lnTo>
                    <a:lnTo>
                      <a:pt x="58" y="84"/>
                    </a:lnTo>
                    <a:lnTo>
                      <a:pt x="64" y="80"/>
                    </a:lnTo>
                    <a:lnTo>
                      <a:pt x="45" y="46"/>
                    </a:lnTo>
                    <a:lnTo>
                      <a:pt x="83" y="59"/>
                    </a:lnTo>
                    <a:lnTo>
                      <a:pt x="85" y="54"/>
                    </a:lnTo>
                    <a:lnTo>
                      <a:pt x="45" y="42"/>
                    </a:lnTo>
                    <a:lnTo>
                      <a:pt x="83" y="27"/>
                    </a:lnTo>
                    <a:lnTo>
                      <a:pt x="79" y="21"/>
                    </a:lnTo>
                    <a:lnTo>
                      <a:pt x="45" y="40"/>
                    </a:lnTo>
                    <a:lnTo>
                      <a:pt x="58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7" name="Freeform 328"/>
              <p:cNvSpPr>
                <a:spLocks/>
              </p:cNvSpPr>
              <p:nvPr/>
            </p:nvSpPr>
            <p:spPr bwMode="auto">
              <a:xfrm>
                <a:off x="3809" y="3142"/>
                <a:ext cx="85" cy="85"/>
              </a:xfrm>
              <a:custGeom>
                <a:avLst/>
                <a:gdLst>
                  <a:gd name="T0" fmla="*/ 58 w 85"/>
                  <a:gd name="T1" fmla="*/ 2 h 85"/>
                  <a:gd name="T2" fmla="*/ 52 w 85"/>
                  <a:gd name="T3" fmla="*/ 0 h 85"/>
                  <a:gd name="T4" fmla="*/ 42 w 85"/>
                  <a:gd name="T5" fmla="*/ 39 h 85"/>
                  <a:gd name="T6" fmla="*/ 25 w 85"/>
                  <a:gd name="T7" fmla="*/ 2 h 85"/>
                  <a:gd name="T8" fmla="*/ 19 w 85"/>
                  <a:gd name="T9" fmla="*/ 4 h 85"/>
                  <a:gd name="T10" fmla="*/ 41 w 85"/>
                  <a:gd name="T11" fmla="*/ 41 h 85"/>
                  <a:gd name="T12" fmla="*/ 2 w 85"/>
                  <a:gd name="T13" fmla="*/ 27 h 85"/>
                  <a:gd name="T14" fmla="*/ 0 w 85"/>
                  <a:gd name="T15" fmla="*/ 31 h 85"/>
                  <a:gd name="T16" fmla="*/ 39 w 85"/>
                  <a:gd name="T17" fmla="*/ 44 h 85"/>
                  <a:gd name="T18" fmla="*/ 2 w 85"/>
                  <a:gd name="T19" fmla="*/ 60 h 85"/>
                  <a:gd name="T20" fmla="*/ 6 w 85"/>
                  <a:gd name="T21" fmla="*/ 66 h 85"/>
                  <a:gd name="T22" fmla="*/ 39 w 85"/>
                  <a:gd name="T23" fmla="*/ 46 h 85"/>
                  <a:gd name="T24" fmla="*/ 25 w 85"/>
                  <a:gd name="T25" fmla="*/ 85 h 85"/>
                  <a:gd name="T26" fmla="*/ 31 w 85"/>
                  <a:gd name="T27" fmla="*/ 85 h 85"/>
                  <a:gd name="T28" fmla="*/ 42 w 85"/>
                  <a:gd name="T29" fmla="*/ 46 h 85"/>
                  <a:gd name="T30" fmla="*/ 60 w 85"/>
                  <a:gd name="T31" fmla="*/ 83 h 85"/>
                  <a:gd name="T32" fmla="*/ 64 w 85"/>
                  <a:gd name="T33" fmla="*/ 81 h 85"/>
                  <a:gd name="T34" fmla="*/ 44 w 85"/>
                  <a:gd name="T35" fmla="*/ 46 h 85"/>
                  <a:gd name="T36" fmla="*/ 83 w 85"/>
                  <a:gd name="T37" fmla="*/ 60 h 85"/>
                  <a:gd name="T38" fmla="*/ 85 w 85"/>
                  <a:gd name="T39" fmla="*/ 54 h 85"/>
                  <a:gd name="T40" fmla="*/ 46 w 85"/>
                  <a:gd name="T41" fmla="*/ 43 h 85"/>
                  <a:gd name="T42" fmla="*/ 83 w 85"/>
                  <a:gd name="T43" fmla="*/ 27 h 85"/>
                  <a:gd name="T44" fmla="*/ 79 w 85"/>
                  <a:gd name="T45" fmla="*/ 21 h 85"/>
                  <a:gd name="T46" fmla="*/ 44 w 85"/>
                  <a:gd name="T47" fmla="*/ 41 h 85"/>
                  <a:gd name="T48" fmla="*/ 58 w 85"/>
                  <a:gd name="T49" fmla="*/ 2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5">
                    <a:moveTo>
                      <a:pt x="58" y="2"/>
                    </a:moveTo>
                    <a:lnTo>
                      <a:pt x="52" y="0"/>
                    </a:lnTo>
                    <a:lnTo>
                      <a:pt x="42" y="39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41" y="41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9" y="44"/>
                    </a:lnTo>
                    <a:lnTo>
                      <a:pt x="2" y="60"/>
                    </a:lnTo>
                    <a:lnTo>
                      <a:pt x="6" y="66"/>
                    </a:lnTo>
                    <a:lnTo>
                      <a:pt x="39" y="46"/>
                    </a:lnTo>
                    <a:lnTo>
                      <a:pt x="25" y="85"/>
                    </a:lnTo>
                    <a:lnTo>
                      <a:pt x="31" y="85"/>
                    </a:lnTo>
                    <a:lnTo>
                      <a:pt x="42" y="46"/>
                    </a:lnTo>
                    <a:lnTo>
                      <a:pt x="60" y="83"/>
                    </a:lnTo>
                    <a:lnTo>
                      <a:pt x="64" y="81"/>
                    </a:lnTo>
                    <a:lnTo>
                      <a:pt x="44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6" y="43"/>
                    </a:lnTo>
                    <a:lnTo>
                      <a:pt x="83" y="27"/>
                    </a:lnTo>
                    <a:lnTo>
                      <a:pt x="79" y="21"/>
                    </a:lnTo>
                    <a:lnTo>
                      <a:pt x="44" y="41"/>
                    </a:lnTo>
                    <a:lnTo>
                      <a:pt x="58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8" name="Freeform 329"/>
              <p:cNvSpPr>
                <a:spLocks/>
              </p:cNvSpPr>
              <p:nvPr/>
            </p:nvSpPr>
            <p:spPr bwMode="auto">
              <a:xfrm>
                <a:off x="3809" y="3142"/>
                <a:ext cx="85" cy="85"/>
              </a:xfrm>
              <a:custGeom>
                <a:avLst/>
                <a:gdLst>
                  <a:gd name="T0" fmla="*/ 58 w 85"/>
                  <a:gd name="T1" fmla="*/ 2 h 85"/>
                  <a:gd name="T2" fmla="*/ 52 w 85"/>
                  <a:gd name="T3" fmla="*/ 0 h 85"/>
                  <a:gd name="T4" fmla="*/ 42 w 85"/>
                  <a:gd name="T5" fmla="*/ 39 h 85"/>
                  <a:gd name="T6" fmla="*/ 25 w 85"/>
                  <a:gd name="T7" fmla="*/ 2 h 85"/>
                  <a:gd name="T8" fmla="*/ 19 w 85"/>
                  <a:gd name="T9" fmla="*/ 4 h 85"/>
                  <a:gd name="T10" fmla="*/ 41 w 85"/>
                  <a:gd name="T11" fmla="*/ 41 h 85"/>
                  <a:gd name="T12" fmla="*/ 2 w 85"/>
                  <a:gd name="T13" fmla="*/ 27 h 85"/>
                  <a:gd name="T14" fmla="*/ 0 w 85"/>
                  <a:gd name="T15" fmla="*/ 31 h 85"/>
                  <a:gd name="T16" fmla="*/ 39 w 85"/>
                  <a:gd name="T17" fmla="*/ 44 h 85"/>
                  <a:gd name="T18" fmla="*/ 2 w 85"/>
                  <a:gd name="T19" fmla="*/ 60 h 85"/>
                  <a:gd name="T20" fmla="*/ 6 w 85"/>
                  <a:gd name="T21" fmla="*/ 66 h 85"/>
                  <a:gd name="T22" fmla="*/ 39 w 85"/>
                  <a:gd name="T23" fmla="*/ 46 h 85"/>
                  <a:gd name="T24" fmla="*/ 25 w 85"/>
                  <a:gd name="T25" fmla="*/ 85 h 85"/>
                  <a:gd name="T26" fmla="*/ 31 w 85"/>
                  <a:gd name="T27" fmla="*/ 85 h 85"/>
                  <a:gd name="T28" fmla="*/ 42 w 85"/>
                  <a:gd name="T29" fmla="*/ 46 h 85"/>
                  <a:gd name="T30" fmla="*/ 60 w 85"/>
                  <a:gd name="T31" fmla="*/ 83 h 85"/>
                  <a:gd name="T32" fmla="*/ 64 w 85"/>
                  <a:gd name="T33" fmla="*/ 81 h 85"/>
                  <a:gd name="T34" fmla="*/ 44 w 85"/>
                  <a:gd name="T35" fmla="*/ 46 h 85"/>
                  <a:gd name="T36" fmla="*/ 83 w 85"/>
                  <a:gd name="T37" fmla="*/ 60 h 85"/>
                  <a:gd name="T38" fmla="*/ 85 w 85"/>
                  <a:gd name="T39" fmla="*/ 54 h 85"/>
                  <a:gd name="T40" fmla="*/ 46 w 85"/>
                  <a:gd name="T41" fmla="*/ 43 h 85"/>
                  <a:gd name="T42" fmla="*/ 83 w 85"/>
                  <a:gd name="T43" fmla="*/ 27 h 85"/>
                  <a:gd name="T44" fmla="*/ 79 w 85"/>
                  <a:gd name="T45" fmla="*/ 21 h 85"/>
                  <a:gd name="T46" fmla="*/ 44 w 85"/>
                  <a:gd name="T47" fmla="*/ 41 h 85"/>
                  <a:gd name="T48" fmla="*/ 58 w 85"/>
                  <a:gd name="T49" fmla="*/ 2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5">
                    <a:moveTo>
                      <a:pt x="58" y="2"/>
                    </a:moveTo>
                    <a:lnTo>
                      <a:pt x="52" y="0"/>
                    </a:lnTo>
                    <a:lnTo>
                      <a:pt x="42" y="39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41" y="41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9" y="44"/>
                    </a:lnTo>
                    <a:lnTo>
                      <a:pt x="2" y="60"/>
                    </a:lnTo>
                    <a:lnTo>
                      <a:pt x="6" y="66"/>
                    </a:lnTo>
                    <a:lnTo>
                      <a:pt x="39" y="46"/>
                    </a:lnTo>
                    <a:lnTo>
                      <a:pt x="25" y="85"/>
                    </a:lnTo>
                    <a:lnTo>
                      <a:pt x="31" y="85"/>
                    </a:lnTo>
                    <a:lnTo>
                      <a:pt x="42" y="46"/>
                    </a:lnTo>
                    <a:lnTo>
                      <a:pt x="60" y="83"/>
                    </a:lnTo>
                    <a:lnTo>
                      <a:pt x="64" y="81"/>
                    </a:lnTo>
                    <a:lnTo>
                      <a:pt x="44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6" y="43"/>
                    </a:lnTo>
                    <a:lnTo>
                      <a:pt x="83" y="27"/>
                    </a:lnTo>
                    <a:lnTo>
                      <a:pt x="79" y="21"/>
                    </a:lnTo>
                    <a:lnTo>
                      <a:pt x="44" y="41"/>
                    </a:lnTo>
                    <a:lnTo>
                      <a:pt x="58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9" name="Freeform 330"/>
              <p:cNvSpPr>
                <a:spLocks/>
              </p:cNvSpPr>
              <p:nvPr/>
            </p:nvSpPr>
            <p:spPr bwMode="auto">
              <a:xfrm>
                <a:off x="3825" y="2897"/>
                <a:ext cx="82" cy="84"/>
              </a:xfrm>
              <a:custGeom>
                <a:avLst/>
                <a:gdLst>
                  <a:gd name="T0" fmla="*/ 57 w 82"/>
                  <a:gd name="T1" fmla="*/ 2 h 84"/>
                  <a:gd name="T2" fmla="*/ 51 w 82"/>
                  <a:gd name="T3" fmla="*/ 0 h 84"/>
                  <a:gd name="T4" fmla="*/ 40 w 82"/>
                  <a:gd name="T5" fmla="*/ 38 h 84"/>
                  <a:gd name="T6" fmla="*/ 23 w 82"/>
                  <a:gd name="T7" fmla="*/ 2 h 84"/>
                  <a:gd name="T8" fmla="*/ 19 w 82"/>
                  <a:gd name="T9" fmla="*/ 4 h 84"/>
                  <a:gd name="T10" fmla="*/ 38 w 82"/>
                  <a:gd name="T11" fmla="*/ 40 h 84"/>
                  <a:gd name="T12" fmla="*/ 1 w 82"/>
                  <a:gd name="T13" fmla="*/ 27 h 84"/>
                  <a:gd name="T14" fmla="*/ 0 w 82"/>
                  <a:gd name="T15" fmla="*/ 30 h 84"/>
                  <a:gd name="T16" fmla="*/ 38 w 82"/>
                  <a:gd name="T17" fmla="*/ 44 h 84"/>
                  <a:gd name="T18" fmla="*/ 1 w 82"/>
                  <a:gd name="T19" fmla="*/ 59 h 84"/>
                  <a:gd name="T20" fmla="*/ 3 w 82"/>
                  <a:gd name="T21" fmla="*/ 65 h 84"/>
                  <a:gd name="T22" fmla="*/ 38 w 82"/>
                  <a:gd name="T23" fmla="*/ 46 h 84"/>
                  <a:gd name="T24" fmla="*/ 25 w 82"/>
                  <a:gd name="T25" fmla="*/ 84 h 84"/>
                  <a:gd name="T26" fmla="*/ 30 w 82"/>
                  <a:gd name="T27" fmla="*/ 84 h 84"/>
                  <a:gd name="T28" fmla="*/ 40 w 82"/>
                  <a:gd name="T29" fmla="*/ 46 h 84"/>
                  <a:gd name="T30" fmla="*/ 57 w 82"/>
                  <a:gd name="T31" fmla="*/ 82 h 84"/>
                  <a:gd name="T32" fmla="*/ 63 w 82"/>
                  <a:gd name="T33" fmla="*/ 80 h 84"/>
                  <a:gd name="T34" fmla="*/ 44 w 82"/>
                  <a:gd name="T35" fmla="*/ 46 h 84"/>
                  <a:gd name="T36" fmla="*/ 82 w 82"/>
                  <a:gd name="T37" fmla="*/ 59 h 84"/>
                  <a:gd name="T38" fmla="*/ 82 w 82"/>
                  <a:gd name="T39" fmla="*/ 54 h 84"/>
                  <a:gd name="T40" fmla="*/ 44 w 82"/>
                  <a:gd name="T41" fmla="*/ 42 h 84"/>
                  <a:gd name="T42" fmla="*/ 80 w 82"/>
                  <a:gd name="T43" fmla="*/ 27 h 84"/>
                  <a:gd name="T44" fmla="*/ 78 w 82"/>
                  <a:gd name="T45" fmla="*/ 21 h 84"/>
                  <a:gd name="T46" fmla="*/ 44 w 82"/>
                  <a:gd name="T47" fmla="*/ 40 h 84"/>
                  <a:gd name="T48" fmla="*/ 57 w 82"/>
                  <a:gd name="T49" fmla="*/ 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2" h="84">
                    <a:moveTo>
                      <a:pt x="57" y="2"/>
                    </a:moveTo>
                    <a:lnTo>
                      <a:pt x="51" y="0"/>
                    </a:lnTo>
                    <a:lnTo>
                      <a:pt x="40" y="38"/>
                    </a:lnTo>
                    <a:lnTo>
                      <a:pt x="23" y="2"/>
                    </a:lnTo>
                    <a:lnTo>
                      <a:pt x="19" y="4"/>
                    </a:lnTo>
                    <a:lnTo>
                      <a:pt x="38" y="40"/>
                    </a:lnTo>
                    <a:lnTo>
                      <a:pt x="1" y="27"/>
                    </a:lnTo>
                    <a:lnTo>
                      <a:pt x="0" y="30"/>
                    </a:lnTo>
                    <a:lnTo>
                      <a:pt x="38" y="44"/>
                    </a:lnTo>
                    <a:lnTo>
                      <a:pt x="1" y="59"/>
                    </a:lnTo>
                    <a:lnTo>
                      <a:pt x="3" y="65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0" y="84"/>
                    </a:lnTo>
                    <a:lnTo>
                      <a:pt x="40" y="46"/>
                    </a:lnTo>
                    <a:lnTo>
                      <a:pt x="57" y="82"/>
                    </a:lnTo>
                    <a:lnTo>
                      <a:pt x="63" y="80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2" y="54"/>
                    </a:lnTo>
                    <a:lnTo>
                      <a:pt x="44" y="42"/>
                    </a:lnTo>
                    <a:lnTo>
                      <a:pt x="80" y="27"/>
                    </a:lnTo>
                    <a:lnTo>
                      <a:pt x="78" y="21"/>
                    </a:lnTo>
                    <a:lnTo>
                      <a:pt x="44" y="40"/>
                    </a:lnTo>
                    <a:lnTo>
                      <a:pt x="57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0" name="Freeform 331"/>
              <p:cNvSpPr>
                <a:spLocks/>
              </p:cNvSpPr>
              <p:nvPr/>
            </p:nvSpPr>
            <p:spPr bwMode="auto">
              <a:xfrm>
                <a:off x="3825" y="2897"/>
                <a:ext cx="82" cy="84"/>
              </a:xfrm>
              <a:custGeom>
                <a:avLst/>
                <a:gdLst>
                  <a:gd name="T0" fmla="*/ 57 w 82"/>
                  <a:gd name="T1" fmla="*/ 2 h 84"/>
                  <a:gd name="T2" fmla="*/ 51 w 82"/>
                  <a:gd name="T3" fmla="*/ 0 h 84"/>
                  <a:gd name="T4" fmla="*/ 40 w 82"/>
                  <a:gd name="T5" fmla="*/ 38 h 84"/>
                  <a:gd name="T6" fmla="*/ 23 w 82"/>
                  <a:gd name="T7" fmla="*/ 2 h 84"/>
                  <a:gd name="T8" fmla="*/ 19 w 82"/>
                  <a:gd name="T9" fmla="*/ 4 h 84"/>
                  <a:gd name="T10" fmla="*/ 38 w 82"/>
                  <a:gd name="T11" fmla="*/ 40 h 84"/>
                  <a:gd name="T12" fmla="*/ 1 w 82"/>
                  <a:gd name="T13" fmla="*/ 27 h 84"/>
                  <a:gd name="T14" fmla="*/ 0 w 82"/>
                  <a:gd name="T15" fmla="*/ 30 h 84"/>
                  <a:gd name="T16" fmla="*/ 38 w 82"/>
                  <a:gd name="T17" fmla="*/ 44 h 84"/>
                  <a:gd name="T18" fmla="*/ 1 w 82"/>
                  <a:gd name="T19" fmla="*/ 59 h 84"/>
                  <a:gd name="T20" fmla="*/ 3 w 82"/>
                  <a:gd name="T21" fmla="*/ 65 h 84"/>
                  <a:gd name="T22" fmla="*/ 38 w 82"/>
                  <a:gd name="T23" fmla="*/ 46 h 84"/>
                  <a:gd name="T24" fmla="*/ 25 w 82"/>
                  <a:gd name="T25" fmla="*/ 84 h 84"/>
                  <a:gd name="T26" fmla="*/ 30 w 82"/>
                  <a:gd name="T27" fmla="*/ 84 h 84"/>
                  <a:gd name="T28" fmla="*/ 40 w 82"/>
                  <a:gd name="T29" fmla="*/ 46 h 84"/>
                  <a:gd name="T30" fmla="*/ 57 w 82"/>
                  <a:gd name="T31" fmla="*/ 82 h 84"/>
                  <a:gd name="T32" fmla="*/ 63 w 82"/>
                  <a:gd name="T33" fmla="*/ 80 h 84"/>
                  <a:gd name="T34" fmla="*/ 44 w 82"/>
                  <a:gd name="T35" fmla="*/ 46 h 84"/>
                  <a:gd name="T36" fmla="*/ 82 w 82"/>
                  <a:gd name="T37" fmla="*/ 59 h 84"/>
                  <a:gd name="T38" fmla="*/ 82 w 82"/>
                  <a:gd name="T39" fmla="*/ 54 h 84"/>
                  <a:gd name="T40" fmla="*/ 44 w 82"/>
                  <a:gd name="T41" fmla="*/ 42 h 84"/>
                  <a:gd name="T42" fmla="*/ 80 w 82"/>
                  <a:gd name="T43" fmla="*/ 27 h 84"/>
                  <a:gd name="T44" fmla="*/ 78 w 82"/>
                  <a:gd name="T45" fmla="*/ 21 h 84"/>
                  <a:gd name="T46" fmla="*/ 44 w 82"/>
                  <a:gd name="T47" fmla="*/ 40 h 84"/>
                  <a:gd name="T48" fmla="*/ 57 w 82"/>
                  <a:gd name="T49" fmla="*/ 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2" h="84">
                    <a:moveTo>
                      <a:pt x="57" y="2"/>
                    </a:moveTo>
                    <a:lnTo>
                      <a:pt x="51" y="0"/>
                    </a:lnTo>
                    <a:lnTo>
                      <a:pt x="40" y="38"/>
                    </a:lnTo>
                    <a:lnTo>
                      <a:pt x="23" y="2"/>
                    </a:lnTo>
                    <a:lnTo>
                      <a:pt x="19" y="4"/>
                    </a:lnTo>
                    <a:lnTo>
                      <a:pt x="38" y="40"/>
                    </a:lnTo>
                    <a:lnTo>
                      <a:pt x="1" y="27"/>
                    </a:lnTo>
                    <a:lnTo>
                      <a:pt x="0" y="30"/>
                    </a:lnTo>
                    <a:lnTo>
                      <a:pt x="38" y="44"/>
                    </a:lnTo>
                    <a:lnTo>
                      <a:pt x="1" y="59"/>
                    </a:lnTo>
                    <a:lnTo>
                      <a:pt x="3" y="65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0" y="84"/>
                    </a:lnTo>
                    <a:lnTo>
                      <a:pt x="40" y="46"/>
                    </a:lnTo>
                    <a:lnTo>
                      <a:pt x="57" y="82"/>
                    </a:lnTo>
                    <a:lnTo>
                      <a:pt x="63" y="80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2" y="54"/>
                    </a:lnTo>
                    <a:lnTo>
                      <a:pt x="44" y="42"/>
                    </a:lnTo>
                    <a:lnTo>
                      <a:pt x="80" y="27"/>
                    </a:lnTo>
                    <a:lnTo>
                      <a:pt x="78" y="21"/>
                    </a:lnTo>
                    <a:lnTo>
                      <a:pt x="44" y="40"/>
                    </a:lnTo>
                    <a:lnTo>
                      <a:pt x="57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1" name="Freeform 332"/>
              <p:cNvSpPr>
                <a:spLocks/>
              </p:cNvSpPr>
              <p:nvPr/>
            </p:nvSpPr>
            <p:spPr bwMode="auto">
              <a:xfrm>
                <a:off x="3723" y="2868"/>
                <a:ext cx="84" cy="84"/>
              </a:xfrm>
              <a:custGeom>
                <a:avLst/>
                <a:gdLst>
                  <a:gd name="T0" fmla="*/ 57 w 84"/>
                  <a:gd name="T1" fmla="*/ 2 h 84"/>
                  <a:gd name="T2" fmla="*/ 52 w 84"/>
                  <a:gd name="T3" fmla="*/ 0 h 84"/>
                  <a:gd name="T4" fmla="*/ 42 w 84"/>
                  <a:gd name="T5" fmla="*/ 38 h 84"/>
                  <a:gd name="T6" fmla="*/ 25 w 84"/>
                  <a:gd name="T7" fmla="*/ 2 h 84"/>
                  <a:gd name="T8" fmla="*/ 19 w 84"/>
                  <a:gd name="T9" fmla="*/ 4 h 84"/>
                  <a:gd name="T10" fmla="*/ 40 w 84"/>
                  <a:gd name="T11" fmla="*/ 40 h 84"/>
                  <a:gd name="T12" fmla="*/ 2 w 84"/>
                  <a:gd name="T13" fmla="*/ 27 h 84"/>
                  <a:gd name="T14" fmla="*/ 0 w 84"/>
                  <a:gd name="T15" fmla="*/ 31 h 84"/>
                  <a:gd name="T16" fmla="*/ 38 w 84"/>
                  <a:gd name="T17" fmla="*/ 42 h 84"/>
                  <a:gd name="T18" fmla="*/ 2 w 84"/>
                  <a:gd name="T19" fmla="*/ 59 h 84"/>
                  <a:gd name="T20" fmla="*/ 6 w 84"/>
                  <a:gd name="T21" fmla="*/ 65 h 84"/>
                  <a:gd name="T22" fmla="*/ 38 w 84"/>
                  <a:gd name="T23" fmla="*/ 46 h 84"/>
                  <a:gd name="T24" fmla="*/ 25 w 84"/>
                  <a:gd name="T25" fmla="*/ 84 h 84"/>
                  <a:gd name="T26" fmla="*/ 31 w 84"/>
                  <a:gd name="T27" fmla="*/ 84 h 84"/>
                  <a:gd name="T28" fmla="*/ 42 w 84"/>
                  <a:gd name="T29" fmla="*/ 46 h 84"/>
                  <a:gd name="T30" fmla="*/ 59 w 84"/>
                  <a:gd name="T31" fmla="*/ 83 h 84"/>
                  <a:gd name="T32" fmla="*/ 63 w 84"/>
                  <a:gd name="T33" fmla="*/ 81 h 84"/>
                  <a:gd name="T34" fmla="*/ 44 w 84"/>
                  <a:gd name="T35" fmla="*/ 46 h 84"/>
                  <a:gd name="T36" fmla="*/ 82 w 84"/>
                  <a:gd name="T37" fmla="*/ 59 h 84"/>
                  <a:gd name="T38" fmla="*/ 84 w 84"/>
                  <a:gd name="T39" fmla="*/ 54 h 84"/>
                  <a:gd name="T40" fmla="*/ 46 w 84"/>
                  <a:gd name="T41" fmla="*/ 42 h 84"/>
                  <a:gd name="T42" fmla="*/ 82 w 84"/>
                  <a:gd name="T43" fmla="*/ 25 h 84"/>
                  <a:gd name="T44" fmla="*/ 79 w 84"/>
                  <a:gd name="T45" fmla="*/ 21 h 84"/>
                  <a:gd name="T46" fmla="*/ 44 w 84"/>
                  <a:gd name="T47" fmla="*/ 40 h 84"/>
                  <a:gd name="T48" fmla="*/ 57 w 84"/>
                  <a:gd name="T49" fmla="*/ 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7" y="2"/>
                    </a:moveTo>
                    <a:lnTo>
                      <a:pt x="52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40" y="40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8" y="42"/>
                    </a:lnTo>
                    <a:lnTo>
                      <a:pt x="2" y="59"/>
                    </a:lnTo>
                    <a:lnTo>
                      <a:pt x="6" y="65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1" y="84"/>
                    </a:lnTo>
                    <a:lnTo>
                      <a:pt x="42" y="46"/>
                    </a:lnTo>
                    <a:lnTo>
                      <a:pt x="59" y="83"/>
                    </a:lnTo>
                    <a:lnTo>
                      <a:pt x="63" y="81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4" y="54"/>
                    </a:lnTo>
                    <a:lnTo>
                      <a:pt x="46" y="42"/>
                    </a:lnTo>
                    <a:lnTo>
                      <a:pt x="82" y="25"/>
                    </a:lnTo>
                    <a:lnTo>
                      <a:pt x="79" y="21"/>
                    </a:lnTo>
                    <a:lnTo>
                      <a:pt x="44" y="40"/>
                    </a:lnTo>
                    <a:lnTo>
                      <a:pt x="57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2" name="Freeform 333"/>
              <p:cNvSpPr>
                <a:spLocks/>
              </p:cNvSpPr>
              <p:nvPr/>
            </p:nvSpPr>
            <p:spPr bwMode="auto">
              <a:xfrm>
                <a:off x="3723" y="2868"/>
                <a:ext cx="84" cy="84"/>
              </a:xfrm>
              <a:custGeom>
                <a:avLst/>
                <a:gdLst>
                  <a:gd name="T0" fmla="*/ 57 w 84"/>
                  <a:gd name="T1" fmla="*/ 2 h 84"/>
                  <a:gd name="T2" fmla="*/ 52 w 84"/>
                  <a:gd name="T3" fmla="*/ 0 h 84"/>
                  <a:gd name="T4" fmla="*/ 42 w 84"/>
                  <a:gd name="T5" fmla="*/ 38 h 84"/>
                  <a:gd name="T6" fmla="*/ 25 w 84"/>
                  <a:gd name="T7" fmla="*/ 2 h 84"/>
                  <a:gd name="T8" fmla="*/ 19 w 84"/>
                  <a:gd name="T9" fmla="*/ 4 h 84"/>
                  <a:gd name="T10" fmla="*/ 40 w 84"/>
                  <a:gd name="T11" fmla="*/ 40 h 84"/>
                  <a:gd name="T12" fmla="*/ 2 w 84"/>
                  <a:gd name="T13" fmla="*/ 27 h 84"/>
                  <a:gd name="T14" fmla="*/ 0 w 84"/>
                  <a:gd name="T15" fmla="*/ 31 h 84"/>
                  <a:gd name="T16" fmla="*/ 38 w 84"/>
                  <a:gd name="T17" fmla="*/ 42 h 84"/>
                  <a:gd name="T18" fmla="*/ 2 w 84"/>
                  <a:gd name="T19" fmla="*/ 59 h 84"/>
                  <a:gd name="T20" fmla="*/ 6 w 84"/>
                  <a:gd name="T21" fmla="*/ 65 h 84"/>
                  <a:gd name="T22" fmla="*/ 38 w 84"/>
                  <a:gd name="T23" fmla="*/ 46 h 84"/>
                  <a:gd name="T24" fmla="*/ 25 w 84"/>
                  <a:gd name="T25" fmla="*/ 84 h 84"/>
                  <a:gd name="T26" fmla="*/ 31 w 84"/>
                  <a:gd name="T27" fmla="*/ 84 h 84"/>
                  <a:gd name="T28" fmla="*/ 42 w 84"/>
                  <a:gd name="T29" fmla="*/ 46 h 84"/>
                  <a:gd name="T30" fmla="*/ 59 w 84"/>
                  <a:gd name="T31" fmla="*/ 83 h 84"/>
                  <a:gd name="T32" fmla="*/ 63 w 84"/>
                  <a:gd name="T33" fmla="*/ 81 h 84"/>
                  <a:gd name="T34" fmla="*/ 44 w 84"/>
                  <a:gd name="T35" fmla="*/ 46 h 84"/>
                  <a:gd name="T36" fmla="*/ 82 w 84"/>
                  <a:gd name="T37" fmla="*/ 59 h 84"/>
                  <a:gd name="T38" fmla="*/ 84 w 84"/>
                  <a:gd name="T39" fmla="*/ 54 h 84"/>
                  <a:gd name="T40" fmla="*/ 46 w 84"/>
                  <a:gd name="T41" fmla="*/ 42 h 84"/>
                  <a:gd name="T42" fmla="*/ 82 w 84"/>
                  <a:gd name="T43" fmla="*/ 25 h 84"/>
                  <a:gd name="T44" fmla="*/ 79 w 84"/>
                  <a:gd name="T45" fmla="*/ 21 h 84"/>
                  <a:gd name="T46" fmla="*/ 44 w 84"/>
                  <a:gd name="T47" fmla="*/ 40 h 84"/>
                  <a:gd name="T48" fmla="*/ 57 w 84"/>
                  <a:gd name="T49" fmla="*/ 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7" y="2"/>
                    </a:moveTo>
                    <a:lnTo>
                      <a:pt x="52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40" y="40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8" y="42"/>
                    </a:lnTo>
                    <a:lnTo>
                      <a:pt x="2" y="59"/>
                    </a:lnTo>
                    <a:lnTo>
                      <a:pt x="6" y="65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1" y="84"/>
                    </a:lnTo>
                    <a:lnTo>
                      <a:pt x="42" y="46"/>
                    </a:lnTo>
                    <a:lnTo>
                      <a:pt x="59" y="83"/>
                    </a:lnTo>
                    <a:lnTo>
                      <a:pt x="63" y="81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4" y="54"/>
                    </a:lnTo>
                    <a:lnTo>
                      <a:pt x="46" y="42"/>
                    </a:lnTo>
                    <a:lnTo>
                      <a:pt x="82" y="25"/>
                    </a:lnTo>
                    <a:lnTo>
                      <a:pt x="79" y="21"/>
                    </a:lnTo>
                    <a:lnTo>
                      <a:pt x="44" y="40"/>
                    </a:lnTo>
                    <a:lnTo>
                      <a:pt x="57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3" name="Freeform 334"/>
              <p:cNvSpPr>
                <a:spLocks/>
              </p:cNvSpPr>
              <p:nvPr/>
            </p:nvSpPr>
            <p:spPr bwMode="auto">
              <a:xfrm>
                <a:off x="3354" y="2933"/>
                <a:ext cx="85" cy="85"/>
              </a:xfrm>
              <a:custGeom>
                <a:avLst/>
                <a:gdLst>
                  <a:gd name="T0" fmla="*/ 60 w 85"/>
                  <a:gd name="T1" fmla="*/ 2 h 85"/>
                  <a:gd name="T2" fmla="*/ 54 w 85"/>
                  <a:gd name="T3" fmla="*/ 0 h 85"/>
                  <a:gd name="T4" fmla="*/ 43 w 85"/>
                  <a:gd name="T5" fmla="*/ 39 h 85"/>
                  <a:gd name="T6" fmla="*/ 25 w 85"/>
                  <a:gd name="T7" fmla="*/ 2 h 85"/>
                  <a:gd name="T8" fmla="*/ 21 w 85"/>
                  <a:gd name="T9" fmla="*/ 4 h 85"/>
                  <a:gd name="T10" fmla="*/ 41 w 85"/>
                  <a:gd name="T11" fmla="*/ 41 h 85"/>
                  <a:gd name="T12" fmla="*/ 2 w 85"/>
                  <a:gd name="T13" fmla="*/ 25 h 85"/>
                  <a:gd name="T14" fmla="*/ 0 w 85"/>
                  <a:gd name="T15" fmla="*/ 31 h 85"/>
                  <a:gd name="T16" fmla="*/ 39 w 85"/>
                  <a:gd name="T17" fmla="*/ 42 h 85"/>
                  <a:gd name="T18" fmla="*/ 2 w 85"/>
                  <a:gd name="T19" fmla="*/ 60 h 85"/>
                  <a:gd name="T20" fmla="*/ 6 w 85"/>
                  <a:gd name="T21" fmla="*/ 65 h 85"/>
                  <a:gd name="T22" fmla="*/ 41 w 85"/>
                  <a:gd name="T23" fmla="*/ 46 h 85"/>
                  <a:gd name="T24" fmla="*/ 27 w 85"/>
                  <a:gd name="T25" fmla="*/ 83 h 85"/>
                  <a:gd name="T26" fmla="*/ 31 w 85"/>
                  <a:gd name="T27" fmla="*/ 85 h 85"/>
                  <a:gd name="T28" fmla="*/ 43 w 85"/>
                  <a:gd name="T29" fmla="*/ 46 h 85"/>
                  <a:gd name="T30" fmla="*/ 60 w 85"/>
                  <a:gd name="T31" fmla="*/ 83 h 85"/>
                  <a:gd name="T32" fmla="*/ 66 w 85"/>
                  <a:gd name="T33" fmla="*/ 81 h 85"/>
                  <a:gd name="T34" fmla="*/ 45 w 85"/>
                  <a:gd name="T35" fmla="*/ 44 h 85"/>
                  <a:gd name="T36" fmla="*/ 83 w 85"/>
                  <a:gd name="T37" fmla="*/ 58 h 85"/>
                  <a:gd name="T38" fmla="*/ 85 w 85"/>
                  <a:gd name="T39" fmla="*/ 54 h 85"/>
                  <a:gd name="T40" fmla="*/ 46 w 85"/>
                  <a:gd name="T41" fmla="*/ 42 h 85"/>
                  <a:gd name="T42" fmla="*/ 83 w 85"/>
                  <a:gd name="T43" fmla="*/ 25 h 85"/>
                  <a:gd name="T44" fmla="*/ 81 w 85"/>
                  <a:gd name="T45" fmla="*/ 21 h 85"/>
                  <a:gd name="T46" fmla="*/ 45 w 85"/>
                  <a:gd name="T47" fmla="*/ 41 h 85"/>
                  <a:gd name="T48" fmla="*/ 60 w 85"/>
                  <a:gd name="T49" fmla="*/ 2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5">
                    <a:moveTo>
                      <a:pt x="60" y="2"/>
                    </a:moveTo>
                    <a:lnTo>
                      <a:pt x="54" y="0"/>
                    </a:lnTo>
                    <a:lnTo>
                      <a:pt x="43" y="39"/>
                    </a:lnTo>
                    <a:lnTo>
                      <a:pt x="25" y="2"/>
                    </a:lnTo>
                    <a:lnTo>
                      <a:pt x="21" y="4"/>
                    </a:lnTo>
                    <a:lnTo>
                      <a:pt x="41" y="41"/>
                    </a:lnTo>
                    <a:lnTo>
                      <a:pt x="2" y="25"/>
                    </a:lnTo>
                    <a:lnTo>
                      <a:pt x="0" y="31"/>
                    </a:lnTo>
                    <a:lnTo>
                      <a:pt x="39" y="42"/>
                    </a:lnTo>
                    <a:lnTo>
                      <a:pt x="2" y="60"/>
                    </a:lnTo>
                    <a:lnTo>
                      <a:pt x="6" y="65"/>
                    </a:lnTo>
                    <a:lnTo>
                      <a:pt x="41" y="46"/>
                    </a:lnTo>
                    <a:lnTo>
                      <a:pt x="27" y="83"/>
                    </a:lnTo>
                    <a:lnTo>
                      <a:pt x="31" y="85"/>
                    </a:lnTo>
                    <a:lnTo>
                      <a:pt x="43" y="46"/>
                    </a:lnTo>
                    <a:lnTo>
                      <a:pt x="60" y="83"/>
                    </a:lnTo>
                    <a:lnTo>
                      <a:pt x="66" y="81"/>
                    </a:lnTo>
                    <a:lnTo>
                      <a:pt x="45" y="44"/>
                    </a:lnTo>
                    <a:lnTo>
                      <a:pt x="83" y="58"/>
                    </a:lnTo>
                    <a:lnTo>
                      <a:pt x="85" y="54"/>
                    </a:lnTo>
                    <a:lnTo>
                      <a:pt x="46" y="42"/>
                    </a:lnTo>
                    <a:lnTo>
                      <a:pt x="83" y="25"/>
                    </a:lnTo>
                    <a:lnTo>
                      <a:pt x="81" y="21"/>
                    </a:lnTo>
                    <a:lnTo>
                      <a:pt x="45" y="41"/>
                    </a:lnTo>
                    <a:lnTo>
                      <a:pt x="6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4" name="Freeform 335"/>
              <p:cNvSpPr>
                <a:spLocks/>
              </p:cNvSpPr>
              <p:nvPr/>
            </p:nvSpPr>
            <p:spPr bwMode="auto">
              <a:xfrm>
                <a:off x="3354" y="2933"/>
                <a:ext cx="85" cy="85"/>
              </a:xfrm>
              <a:custGeom>
                <a:avLst/>
                <a:gdLst>
                  <a:gd name="T0" fmla="*/ 60 w 85"/>
                  <a:gd name="T1" fmla="*/ 2 h 85"/>
                  <a:gd name="T2" fmla="*/ 54 w 85"/>
                  <a:gd name="T3" fmla="*/ 0 h 85"/>
                  <a:gd name="T4" fmla="*/ 43 w 85"/>
                  <a:gd name="T5" fmla="*/ 39 h 85"/>
                  <a:gd name="T6" fmla="*/ 25 w 85"/>
                  <a:gd name="T7" fmla="*/ 2 h 85"/>
                  <a:gd name="T8" fmla="*/ 21 w 85"/>
                  <a:gd name="T9" fmla="*/ 4 h 85"/>
                  <a:gd name="T10" fmla="*/ 41 w 85"/>
                  <a:gd name="T11" fmla="*/ 41 h 85"/>
                  <a:gd name="T12" fmla="*/ 2 w 85"/>
                  <a:gd name="T13" fmla="*/ 25 h 85"/>
                  <a:gd name="T14" fmla="*/ 0 w 85"/>
                  <a:gd name="T15" fmla="*/ 31 h 85"/>
                  <a:gd name="T16" fmla="*/ 39 w 85"/>
                  <a:gd name="T17" fmla="*/ 42 h 85"/>
                  <a:gd name="T18" fmla="*/ 2 w 85"/>
                  <a:gd name="T19" fmla="*/ 60 h 85"/>
                  <a:gd name="T20" fmla="*/ 6 w 85"/>
                  <a:gd name="T21" fmla="*/ 65 h 85"/>
                  <a:gd name="T22" fmla="*/ 41 w 85"/>
                  <a:gd name="T23" fmla="*/ 46 h 85"/>
                  <a:gd name="T24" fmla="*/ 27 w 85"/>
                  <a:gd name="T25" fmla="*/ 83 h 85"/>
                  <a:gd name="T26" fmla="*/ 31 w 85"/>
                  <a:gd name="T27" fmla="*/ 85 h 85"/>
                  <a:gd name="T28" fmla="*/ 43 w 85"/>
                  <a:gd name="T29" fmla="*/ 46 h 85"/>
                  <a:gd name="T30" fmla="*/ 60 w 85"/>
                  <a:gd name="T31" fmla="*/ 83 h 85"/>
                  <a:gd name="T32" fmla="*/ 66 w 85"/>
                  <a:gd name="T33" fmla="*/ 81 h 85"/>
                  <a:gd name="T34" fmla="*/ 45 w 85"/>
                  <a:gd name="T35" fmla="*/ 44 h 85"/>
                  <a:gd name="T36" fmla="*/ 83 w 85"/>
                  <a:gd name="T37" fmla="*/ 58 h 85"/>
                  <a:gd name="T38" fmla="*/ 85 w 85"/>
                  <a:gd name="T39" fmla="*/ 54 h 85"/>
                  <a:gd name="T40" fmla="*/ 46 w 85"/>
                  <a:gd name="T41" fmla="*/ 42 h 85"/>
                  <a:gd name="T42" fmla="*/ 83 w 85"/>
                  <a:gd name="T43" fmla="*/ 25 h 85"/>
                  <a:gd name="T44" fmla="*/ 81 w 85"/>
                  <a:gd name="T45" fmla="*/ 21 h 85"/>
                  <a:gd name="T46" fmla="*/ 45 w 85"/>
                  <a:gd name="T47" fmla="*/ 41 h 85"/>
                  <a:gd name="T48" fmla="*/ 60 w 85"/>
                  <a:gd name="T49" fmla="*/ 2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5">
                    <a:moveTo>
                      <a:pt x="60" y="2"/>
                    </a:moveTo>
                    <a:lnTo>
                      <a:pt x="54" y="0"/>
                    </a:lnTo>
                    <a:lnTo>
                      <a:pt x="43" y="39"/>
                    </a:lnTo>
                    <a:lnTo>
                      <a:pt x="25" y="2"/>
                    </a:lnTo>
                    <a:lnTo>
                      <a:pt x="21" y="4"/>
                    </a:lnTo>
                    <a:lnTo>
                      <a:pt x="41" y="41"/>
                    </a:lnTo>
                    <a:lnTo>
                      <a:pt x="2" y="25"/>
                    </a:lnTo>
                    <a:lnTo>
                      <a:pt x="0" y="31"/>
                    </a:lnTo>
                    <a:lnTo>
                      <a:pt x="39" y="42"/>
                    </a:lnTo>
                    <a:lnTo>
                      <a:pt x="2" y="60"/>
                    </a:lnTo>
                    <a:lnTo>
                      <a:pt x="6" y="65"/>
                    </a:lnTo>
                    <a:lnTo>
                      <a:pt x="41" y="46"/>
                    </a:lnTo>
                    <a:lnTo>
                      <a:pt x="27" y="83"/>
                    </a:lnTo>
                    <a:lnTo>
                      <a:pt x="31" y="85"/>
                    </a:lnTo>
                    <a:lnTo>
                      <a:pt x="43" y="46"/>
                    </a:lnTo>
                    <a:lnTo>
                      <a:pt x="60" y="83"/>
                    </a:lnTo>
                    <a:lnTo>
                      <a:pt x="66" y="81"/>
                    </a:lnTo>
                    <a:lnTo>
                      <a:pt x="45" y="44"/>
                    </a:lnTo>
                    <a:lnTo>
                      <a:pt x="83" y="58"/>
                    </a:lnTo>
                    <a:lnTo>
                      <a:pt x="85" y="54"/>
                    </a:lnTo>
                    <a:lnTo>
                      <a:pt x="46" y="42"/>
                    </a:lnTo>
                    <a:lnTo>
                      <a:pt x="83" y="25"/>
                    </a:lnTo>
                    <a:lnTo>
                      <a:pt x="81" y="21"/>
                    </a:lnTo>
                    <a:lnTo>
                      <a:pt x="45" y="41"/>
                    </a:lnTo>
                    <a:lnTo>
                      <a:pt x="6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5" name="Freeform 336"/>
              <p:cNvSpPr>
                <a:spLocks/>
              </p:cNvSpPr>
              <p:nvPr/>
            </p:nvSpPr>
            <p:spPr bwMode="auto">
              <a:xfrm>
                <a:off x="3197" y="2954"/>
                <a:ext cx="83" cy="87"/>
              </a:xfrm>
              <a:custGeom>
                <a:avLst/>
                <a:gdLst>
                  <a:gd name="T0" fmla="*/ 58 w 83"/>
                  <a:gd name="T1" fmla="*/ 2 h 87"/>
                  <a:gd name="T2" fmla="*/ 52 w 83"/>
                  <a:gd name="T3" fmla="*/ 0 h 87"/>
                  <a:gd name="T4" fmla="*/ 40 w 83"/>
                  <a:gd name="T5" fmla="*/ 39 h 87"/>
                  <a:gd name="T6" fmla="*/ 23 w 83"/>
                  <a:gd name="T7" fmla="*/ 2 h 87"/>
                  <a:gd name="T8" fmla="*/ 19 w 83"/>
                  <a:gd name="T9" fmla="*/ 6 h 87"/>
                  <a:gd name="T10" fmla="*/ 38 w 83"/>
                  <a:gd name="T11" fmla="*/ 41 h 87"/>
                  <a:gd name="T12" fmla="*/ 0 w 83"/>
                  <a:gd name="T13" fmla="*/ 27 h 87"/>
                  <a:gd name="T14" fmla="*/ 0 w 83"/>
                  <a:gd name="T15" fmla="*/ 31 h 87"/>
                  <a:gd name="T16" fmla="*/ 38 w 83"/>
                  <a:gd name="T17" fmla="*/ 44 h 87"/>
                  <a:gd name="T18" fmla="*/ 2 w 83"/>
                  <a:gd name="T19" fmla="*/ 60 h 87"/>
                  <a:gd name="T20" fmla="*/ 4 w 83"/>
                  <a:gd name="T21" fmla="*/ 66 h 87"/>
                  <a:gd name="T22" fmla="*/ 38 w 83"/>
                  <a:gd name="T23" fmla="*/ 46 h 87"/>
                  <a:gd name="T24" fmla="*/ 25 w 83"/>
                  <a:gd name="T25" fmla="*/ 85 h 87"/>
                  <a:gd name="T26" fmla="*/ 31 w 83"/>
                  <a:gd name="T27" fmla="*/ 87 h 87"/>
                  <a:gd name="T28" fmla="*/ 40 w 83"/>
                  <a:gd name="T29" fmla="*/ 46 h 87"/>
                  <a:gd name="T30" fmla="*/ 58 w 83"/>
                  <a:gd name="T31" fmla="*/ 83 h 87"/>
                  <a:gd name="T32" fmla="*/ 63 w 83"/>
                  <a:gd name="T33" fmla="*/ 81 h 87"/>
                  <a:gd name="T34" fmla="*/ 44 w 83"/>
                  <a:gd name="T35" fmla="*/ 46 h 87"/>
                  <a:gd name="T36" fmla="*/ 83 w 83"/>
                  <a:gd name="T37" fmla="*/ 60 h 87"/>
                  <a:gd name="T38" fmla="*/ 83 w 83"/>
                  <a:gd name="T39" fmla="*/ 54 h 87"/>
                  <a:gd name="T40" fmla="*/ 44 w 83"/>
                  <a:gd name="T41" fmla="*/ 43 h 87"/>
                  <a:gd name="T42" fmla="*/ 81 w 83"/>
                  <a:gd name="T43" fmla="*/ 27 h 87"/>
                  <a:gd name="T44" fmla="*/ 79 w 83"/>
                  <a:gd name="T45" fmla="*/ 21 h 87"/>
                  <a:gd name="T46" fmla="*/ 44 w 83"/>
                  <a:gd name="T47" fmla="*/ 41 h 87"/>
                  <a:gd name="T48" fmla="*/ 58 w 83"/>
                  <a:gd name="T49" fmla="*/ 2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7">
                    <a:moveTo>
                      <a:pt x="58" y="2"/>
                    </a:moveTo>
                    <a:lnTo>
                      <a:pt x="52" y="0"/>
                    </a:lnTo>
                    <a:lnTo>
                      <a:pt x="40" y="39"/>
                    </a:lnTo>
                    <a:lnTo>
                      <a:pt x="23" y="2"/>
                    </a:lnTo>
                    <a:lnTo>
                      <a:pt x="19" y="6"/>
                    </a:lnTo>
                    <a:lnTo>
                      <a:pt x="38" y="41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38" y="44"/>
                    </a:lnTo>
                    <a:lnTo>
                      <a:pt x="2" y="60"/>
                    </a:lnTo>
                    <a:lnTo>
                      <a:pt x="4" y="66"/>
                    </a:lnTo>
                    <a:lnTo>
                      <a:pt x="38" y="46"/>
                    </a:lnTo>
                    <a:lnTo>
                      <a:pt x="25" y="85"/>
                    </a:lnTo>
                    <a:lnTo>
                      <a:pt x="31" y="87"/>
                    </a:lnTo>
                    <a:lnTo>
                      <a:pt x="40" y="46"/>
                    </a:lnTo>
                    <a:lnTo>
                      <a:pt x="58" y="83"/>
                    </a:lnTo>
                    <a:lnTo>
                      <a:pt x="63" y="81"/>
                    </a:lnTo>
                    <a:lnTo>
                      <a:pt x="44" y="46"/>
                    </a:lnTo>
                    <a:lnTo>
                      <a:pt x="83" y="60"/>
                    </a:lnTo>
                    <a:lnTo>
                      <a:pt x="83" y="54"/>
                    </a:lnTo>
                    <a:lnTo>
                      <a:pt x="44" y="43"/>
                    </a:lnTo>
                    <a:lnTo>
                      <a:pt x="81" y="27"/>
                    </a:lnTo>
                    <a:lnTo>
                      <a:pt x="79" y="21"/>
                    </a:lnTo>
                    <a:lnTo>
                      <a:pt x="44" y="41"/>
                    </a:lnTo>
                    <a:lnTo>
                      <a:pt x="58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6" name="Freeform 337"/>
              <p:cNvSpPr>
                <a:spLocks/>
              </p:cNvSpPr>
              <p:nvPr/>
            </p:nvSpPr>
            <p:spPr bwMode="auto">
              <a:xfrm>
                <a:off x="3197" y="2954"/>
                <a:ext cx="83" cy="87"/>
              </a:xfrm>
              <a:custGeom>
                <a:avLst/>
                <a:gdLst>
                  <a:gd name="T0" fmla="*/ 58 w 83"/>
                  <a:gd name="T1" fmla="*/ 2 h 87"/>
                  <a:gd name="T2" fmla="*/ 52 w 83"/>
                  <a:gd name="T3" fmla="*/ 0 h 87"/>
                  <a:gd name="T4" fmla="*/ 40 w 83"/>
                  <a:gd name="T5" fmla="*/ 39 h 87"/>
                  <a:gd name="T6" fmla="*/ 23 w 83"/>
                  <a:gd name="T7" fmla="*/ 2 h 87"/>
                  <a:gd name="T8" fmla="*/ 19 w 83"/>
                  <a:gd name="T9" fmla="*/ 6 h 87"/>
                  <a:gd name="T10" fmla="*/ 38 w 83"/>
                  <a:gd name="T11" fmla="*/ 41 h 87"/>
                  <a:gd name="T12" fmla="*/ 0 w 83"/>
                  <a:gd name="T13" fmla="*/ 27 h 87"/>
                  <a:gd name="T14" fmla="*/ 0 w 83"/>
                  <a:gd name="T15" fmla="*/ 31 h 87"/>
                  <a:gd name="T16" fmla="*/ 38 w 83"/>
                  <a:gd name="T17" fmla="*/ 44 h 87"/>
                  <a:gd name="T18" fmla="*/ 2 w 83"/>
                  <a:gd name="T19" fmla="*/ 60 h 87"/>
                  <a:gd name="T20" fmla="*/ 4 w 83"/>
                  <a:gd name="T21" fmla="*/ 66 h 87"/>
                  <a:gd name="T22" fmla="*/ 38 w 83"/>
                  <a:gd name="T23" fmla="*/ 46 h 87"/>
                  <a:gd name="T24" fmla="*/ 25 w 83"/>
                  <a:gd name="T25" fmla="*/ 85 h 87"/>
                  <a:gd name="T26" fmla="*/ 31 w 83"/>
                  <a:gd name="T27" fmla="*/ 87 h 87"/>
                  <a:gd name="T28" fmla="*/ 40 w 83"/>
                  <a:gd name="T29" fmla="*/ 46 h 87"/>
                  <a:gd name="T30" fmla="*/ 58 w 83"/>
                  <a:gd name="T31" fmla="*/ 83 h 87"/>
                  <a:gd name="T32" fmla="*/ 63 w 83"/>
                  <a:gd name="T33" fmla="*/ 81 h 87"/>
                  <a:gd name="T34" fmla="*/ 44 w 83"/>
                  <a:gd name="T35" fmla="*/ 46 h 87"/>
                  <a:gd name="T36" fmla="*/ 83 w 83"/>
                  <a:gd name="T37" fmla="*/ 60 h 87"/>
                  <a:gd name="T38" fmla="*/ 83 w 83"/>
                  <a:gd name="T39" fmla="*/ 54 h 87"/>
                  <a:gd name="T40" fmla="*/ 44 w 83"/>
                  <a:gd name="T41" fmla="*/ 43 h 87"/>
                  <a:gd name="T42" fmla="*/ 81 w 83"/>
                  <a:gd name="T43" fmla="*/ 27 h 87"/>
                  <a:gd name="T44" fmla="*/ 79 w 83"/>
                  <a:gd name="T45" fmla="*/ 21 h 87"/>
                  <a:gd name="T46" fmla="*/ 44 w 83"/>
                  <a:gd name="T47" fmla="*/ 41 h 87"/>
                  <a:gd name="T48" fmla="*/ 58 w 83"/>
                  <a:gd name="T49" fmla="*/ 2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7">
                    <a:moveTo>
                      <a:pt x="58" y="2"/>
                    </a:moveTo>
                    <a:lnTo>
                      <a:pt x="52" y="0"/>
                    </a:lnTo>
                    <a:lnTo>
                      <a:pt x="40" y="39"/>
                    </a:lnTo>
                    <a:lnTo>
                      <a:pt x="23" y="2"/>
                    </a:lnTo>
                    <a:lnTo>
                      <a:pt x="19" y="6"/>
                    </a:lnTo>
                    <a:lnTo>
                      <a:pt x="38" y="41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38" y="44"/>
                    </a:lnTo>
                    <a:lnTo>
                      <a:pt x="2" y="60"/>
                    </a:lnTo>
                    <a:lnTo>
                      <a:pt x="4" y="66"/>
                    </a:lnTo>
                    <a:lnTo>
                      <a:pt x="38" y="46"/>
                    </a:lnTo>
                    <a:lnTo>
                      <a:pt x="25" y="85"/>
                    </a:lnTo>
                    <a:lnTo>
                      <a:pt x="31" y="87"/>
                    </a:lnTo>
                    <a:lnTo>
                      <a:pt x="40" y="46"/>
                    </a:lnTo>
                    <a:lnTo>
                      <a:pt x="58" y="83"/>
                    </a:lnTo>
                    <a:lnTo>
                      <a:pt x="63" y="81"/>
                    </a:lnTo>
                    <a:lnTo>
                      <a:pt x="44" y="46"/>
                    </a:lnTo>
                    <a:lnTo>
                      <a:pt x="83" y="60"/>
                    </a:lnTo>
                    <a:lnTo>
                      <a:pt x="83" y="54"/>
                    </a:lnTo>
                    <a:lnTo>
                      <a:pt x="44" y="43"/>
                    </a:lnTo>
                    <a:lnTo>
                      <a:pt x="81" y="27"/>
                    </a:lnTo>
                    <a:lnTo>
                      <a:pt x="79" y="21"/>
                    </a:lnTo>
                    <a:lnTo>
                      <a:pt x="44" y="41"/>
                    </a:lnTo>
                    <a:lnTo>
                      <a:pt x="58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7" name="Freeform 338"/>
              <p:cNvSpPr>
                <a:spLocks/>
              </p:cNvSpPr>
              <p:nvPr/>
            </p:nvSpPr>
            <p:spPr bwMode="auto">
              <a:xfrm>
                <a:off x="3341" y="3056"/>
                <a:ext cx="84" cy="84"/>
              </a:xfrm>
              <a:custGeom>
                <a:avLst/>
                <a:gdLst>
                  <a:gd name="T0" fmla="*/ 58 w 84"/>
                  <a:gd name="T1" fmla="*/ 2 h 84"/>
                  <a:gd name="T2" fmla="*/ 52 w 84"/>
                  <a:gd name="T3" fmla="*/ 0 h 84"/>
                  <a:gd name="T4" fmla="*/ 40 w 84"/>
                  <a:gd name="T5" fmla="*/ 38 h 84"/>
                  <a:gd name="T6" fmla="*/ 25 w 84"/>
                  <a:gd name="T7" fmla="*/ 2 h 84"/>
                  <a:gd name="T8" fmla="*/ 19 w 84"/>
                  <a:gd name="T9" fmla="*/ 4 h 84"/>
                  <a:gd name="T10" fmla="*/ 38 w 84"/>
                  <a:gd name="T11" fmla="*/ 40 h 84"/>
                  <a:gd name="T12" fmla="*/ 2 w 84"/>
                  <a:gd name="T13" fmla="*/ 25 h 84"/>
                  <a:gd name="T14" fmla="*/ 0 w 84"/>
                  <a:gd name="T15" fmla="*/ 31 h 84"/>
                  <a:gd name="T16" fmla="*/ 38 w 84"/>
                  <a:gd name="T17" fmla="*/ 42 h 84"/>
                  <a:gd name="T18" fmla="*/ 2 w 84"/>
                  <a:gd name="T19" fmla="*/ 60 h 84"/>
                  <a:gd name="T20" fmla="*/ 4 w 84"/>
                  <a:gd name="T21" fmla="*/ 65 h 84"/>
                  <a:gd name="T22" fmla="*/ 38 w 84"/>
                  <a:gd name="T23" fmla="*/ 46 h 84"/>
                  <a:gd name="T24" fmla="*/ 25 w 84"/>
                  <a:gd name="T25" fmla="*/ 83 h 84"/>
                  <a:gd name="T26" fmla="*/ 31 w 84"/>
                  <a:gd name="T27" fmla="*/ 84 h 84"/>
                  <a:gd name="T28" fmla="*/ 42 w 84"/>
                  <a:gd name="T29" fmla="*/ 46 h 84"/>
                  <a:gd name="T30" fmla="*/ 58 w 84"/>
                  <a:gd name="T31" fmla="*/ 83 h 84"/>
                  <a:gd name="T32" fmla="*/ 63 w 84"/>
                  <a:gd name="T33" fmla="*/ 81 h 84"/>
                  <a:gd name="T34" fmla="*/ 44 w 84"/>
                  <a:gd name="T35" fmla="*/ 44 h 84"/>
                  <a:gd name="T36" fmla="*/ 82 w 84"/>
                  <a:gd name="T37" fmla="*/ 58 h 84"/>
                  <a:gd name="T38" fmla="*/ 84 w 84"/>
                  <a:gd name="T39" fmla="*/ 54 h 84"/>
                  <a:gd name="T40" fmla="*/ 44 w 84"/>
                  <a:gd name="T41" fmla="*/ 42 h 84"/>
                  <a:gd name="T42" fmla="*/ 82 w 84"/>
                  <a:gd name="T43" fmla="*/ 25 h 84"/>
                  <a:gd name="T44" fmla="*/ 79 w 84"/>
                  <a:gd name="T45" fmla="*/ 21 h 84"/>
                  <a:gd name="T46" fmla="*/ 44 w 84"/>
                  <a:gd name="T47" fmla="*/ 40 h 84"/>
                  <a:gd name="T48" fmla="*/ 58 w 84"/>
                  <a:gd name="T49" fmla="*/ 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8" y="2"/>
                    </a:moveTo>
                    <a:lnTo>
                      <a:pt x="52" y="0"/>
                    </a:lnTo>
                    <a:lnTo>
                      <a:pt x="40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38" y="40"/>
                    </a:lnTo>
                    <a:lnTo>
                      <a:pt x="2" y="25"/>
                    </a:lnTo>
                    <a:lnTo>
                      <a:pt x="0" y="31"/>
                    </a:lnTo>
                    <a:lnTo>
                      <a:pt x="38" y="42"/>
                    </a:lnTo>
                    <a:lnTo>
                      <a:pt x="2" y="60"/>
                    </a:lnTo>
                    <a:lnTo>
                      <a:pt x="4" y="65"/>
                    </a:lnTo>
                    <a:lnTo>
                      <a:pt x="38" y="46"/>
                    </a:lnTo>
                    <a:lnTo>
                      <a:pt x="25" y="83"/>
                    </a:lnTo>
                    <a:lnTo>
                      <a:pt x="31" y="84"/>
                    </a:lnTo>
                    <a:lnTo>
                      <a:pt x="42" y="46"/>
                    </a:lnTo>
                    <a:lnTo>
                      <a:pt x="58" y="83"/>
                    </a:lnTo>
                    <a:lnTo>
                      <a:pt x="63" y="81"/>
                    </a:lnTo>
                    <a:lnTo>
                      <a:pt x="44" y="44"/>
                    </a:lnTo>
                    <a:lnTo>
                      <a:pt x="82" y="58"/>
                    </a:lnTo>
                    <a:lnTo>
                      <a:pt x="84" y="54"/>
                    </a:lnTo>
                    <a:lnTo>
                      <a:pt x="44" y="42"/>
                    </a:lnTo>
                    <a:lnTo>
                      <a:pt x="82" y="25"/>
                    </a:lnTo>
                    <a:lnTo>
                      <a:pt x="79" y="21"/>
                    </a:lnTo>
                    <a:lnTo>
                      <a:pt x="44" y="40"/>
                    </a:lnTo>
                    <a:lnTo>
                      <a:pt x="58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8" name="Freeform 339"/>
              <p:cNvSpPr>
                <a:spLocks/>
              </p:cNvSpPr>
              <p:nvPr/>
            </p:nvSpPr>
            <p:spPr bwMode="auto">
              <a:xfrm>
                <a:off x="3341" y="3056"/>
                <a:ext cx="84" cy="84"/>
              </a:xfrm>
              <a:custGeom>
                <a:avLst/>
                <a:gdLst>
                  <a:gd name="T0" fmla="*/ 58 w 84"/>
                  <a:gd name="T1" fmla="*/ 2 h 84"/>
                  <a:gd name="T2" fmla="*/ 52 w 84"/>
                  <a:gd name="T3" fmla="*/ 0 h 84"/>
                  <a:gd name="T4" fmla="*/ 40 w 84"/>
                  <a:gd name="T5" fmla="*/ 38 h 84"/>
                  <a:gd name="T6" fmla="*/ 25 w 84"/>
                  <a:gd name="T7" fmla="*/ 2 h 84"/>
                  <a:gd name="T8" fmla="*/ 19 w 84"/>
                  <a:gd name="T9" fmla="*/ 4 h 84"/>
                  <a:gd name="T10" fmla="*/ 38 w 84"/>
                  <a:gd name="T11" fmla="*/ 40 h 84"/>
                  <a:gd name="T12" fmla="*/ 2 w 84"/>
                  <a:gd name="T13" fmla="*/ 25 h 84"/>
                  <a:gd name="T14" fmla="*/ 0 w 84"/>
                  <a:gd name="T15" fmla="*/ 31 h 84"/>
                  <a:gd name="T16" fmla="*/ 38 w 84"/>
                  <a:gd name="T17" fmla="*/ 42 h 84"/>
                  <a:gd name="T18" fmla="*/ 2 w 84"/>
                  <a:gd name="T19" fmla="*/ 60 h 84"/>
                  <a:gd name="T20" fmla="*/ 4 w 84"/>
                  <a:gd name="T21" fmla="*/ 65 h 84"/>
                  <a:gd name="T22" fmla="*/ 38 w 84"/>
                  <a:gd name="T23" fmla="*/ 46 h 84"/>
                  <a:gd name="T24" fmla="*/ 25 w 84"/>
                  <a:gd name="T25" fmla="*/ 83 h 84"/>
                  <a:gd name="T26" fmla="*/ 31 w 84"/>
                  <a:gd name="T27" fmla="*/ 84 h 84"/>
                  <a:gd name="T28" fmla="*/ 42 w 84"/>
                  <a:gd name="T29" fmla="*/ 46 h 84"/>
                  <a:gd name="T30" fmla="*/ 58 w 84"/>
                  <a:gd name="T31" fmla="*/ 83 h 84"/>
                  <a:gd name="T32" fmla="*/ 63 w 84"/>
                  <a:gd name="T33" fmla="*/ 81 h 84"/>
                  <a:gd name="T34" fmla="*/ 44 w 84"/>
                  <a:gd name="T35" fmla="*/ 44 h 84"/>
                  <a:gd name="T36" fmla="*/ 82 w 84"/>
                  <a:gd name="T37" fmla="*/ 58 h 84"/>
                  <a:gd name="T38" fmla="*/ 84 w 84"/>
                  <a:gd name="T39" fmla="*/ 54 h 84"/>
                  <a:gd name="T40" fmla="*/ 44 w 84"/>
                  <a:gd name="T41" fmla="*/ 42 h 84"/>
                  <a:gd name="T42" fmla="*/ 82 w 84"/>
                  <a:gd name="T43" fmla="*/ 25 h 84"/>
                  <a:gd name="T44" fmla="*/ 79 w 84"/>
                  <a:gd name="T45" fmla="*/ 21 h 84"/>
                  <a:gd name="T46" fmla="*/ 44 w 84"/>
                  <a:gd name="T47" fmla="*/ 40 h 84"/>
                  <a:gd name="T48" fmla="*/ 58 w 84"/>
                  <a:gd name="T49" fmla="*/ 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8" y="2"/>
                    </a:moveTo>
                    <a:lnTo>
                      <a:pt x="52" y="0"/>
                    </a:lnTo>
                    <a:lnTo>
                      <a:pt x="40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38" y="40"/>
                    </a:lnTo>
                    <a:lnTo>
                      <a:pt x="2" y="25"/>
                    </a:lnTo>
                    <a:lnTo>
                      <a:pt x="0" y="31"/>
                    </a:lnTo>
                    <a:lnTo>
                      <a:pt x="38" y="42"/>
                    </a:lnTo>
                    <a:lnTo>
                      <a:pt x="2" y="60"/>
                    </a:lnTo>
                    <a:lnTo>
                      <a:pt x="4" y="65"/>
                    </a:lnTo>
                    <a:lnTo>
                      <a:pt x="38" y="46"/>
                    </a:lnTo>
                    <a:lnTo>
                      <a:pt x="25" y="83"/>
                    </a:lnTo>
                    <a:lnTo>
                      <a:pt x="31" y="84"/>
                    </a:lnTo>
                    <a:lnTo>
                      <a:pt x="42" y="46"/>
                    </a:lnTo>
                    <a:lnTo>
                      <a:pt x="58" y="83"/>
                    </a:lnTo>
                    <a:lnTo>
                      <a:pt x="63" y="81"/>
                    </a:lnTo>
                    <a:lnTo>
                      <a:pt x="44" y="44"/>
                    </a:lnTo>
                    <a:lnTo>
                      <a:pt x="82" y="58"/>
                    </a:lnTo>
                    <a:lnTo>
                      <a:pt x="84" y="54"/>
                    </a:lnTo>
                    <a:lnTo>
                      <a:pt x="44" y="42"/>
                    </a:lnTo>
                    <a:lnTo>
                      <a:pt x="82" y="25"/>
                    </a:lnTo>
                    <a:lnTo>
                      <a:pt x="79" y="21"/>
                    </a:lnTo>
                    <a:lnTo>
                      <a:pt x="44" y="40"/>
                    </a:lnTo>
                    <a:lnTo>
                      <a:pt x="58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9" name="Freeform 340"/>
              <p:cNvSpPr>
                <a:spLocks/>
              </p:cNvSpPr>
              <p:nvPr/>
            </p:nvSpPr>
            <p:spPr bwMode="auto">
              <a:xfrm>
                <a:off x="3276" y="3156"/>
                <a:ext cx="84" cy="86"/>
              </a:xfrm>
              <a:custGeom>
                <a:avLst/>
                <a:gdLst>
                  <a:gd name="T0" fmla="*/ 57 w 84"/>
                  <a:gd name="T1" fmla="*/ 2 h 86"/>
                  <a:gd name="T2" fmla="*/ 52 w 84"/>
                  <a:gd name="T3" fmla="*/ 0 h 86"/>
                  <a:gd name="T4" fmla="*/ 40 w 84"/>
                  <a:gd name="T5" fmla="*/ 40 h 86"/>
                  <a:gd name="T6" fmla="*/ 25 w 84"/>
                  <a:gd name="T7" fmla="*/ 4 h 86"/>
                  <a:gd name="T8" fmla="*/ 19 w 84"/>
                  <a:gd name="T9" fmla="*/ 6 h 86"/>
                  <a:gd name="T10" fmla="*/ 38 w 84"/>
                  <a:gd name="T11" fmla="*/ 40 h 86"/>
                  <a:gd name="T12" fmla="*/ 2 w 84"/>
                  <a:gd name="T13" fmla="*/ 27 h 86"/>
                  <a:gd name="T14" fmla="*/ 0 w 84"/>
                  <a:gd name="T15" fmla="*/ 32 h 86"/>
                  <a:gd name="T16" fmla="*/ 38 w 84"/>
                  <a:gd name="T17" fmla="*/ 44 h 86"/>
                  <a:gd name="T18" fmla="*/ 2 w 84"/>
                  <a:gd name="T19" fmla="*/ 61 h 86"/>
                  <a:gd name="T20" fmla="*/ 4 w 84"/>
                  <a:gd name="T21" fmla="*/ 67 h 86"/>
                  <a:gd name="T22" fmla="*/ 38 w 84"/>
                  <a:gd name="T23" fmla="*/ 46 h 86"/>
                  <a:gd name="T24" fmla="*/ 25 w 84"/>
                  <a:gd name="T25" fmla="*/ 84 h 86"/>
                  <a:gd name="T26" fmla="*/ 30 w 84"/>
                  <a:gd name="T27" fmla="*/ 86 h 86"/>
                  <a:gd name="T28" fmla="*/ 42 w 84"/>
                  <a:gd name="T29" fmla="*/ 48 h 86"/>
                  <a:gd name="T30" fmla="*/ 59 w 84"/>
                  <a:gd name="T31" fmla="*/ 84 h 86"/>
                  <a:gd name="T32" fmla="*/ 63 w 84"/>
                  <a:gd name="T33" fmla="*/ 82 h 86"/>
                  <a:gd name="T34" fmla="*/ 44 w 84"/>
                  <a:gd name="T35" fmla="*/ 46 h 86"/>
                  <a:gd name="T36" fmla="*/ 82 w 84"/>
                  <a:gd name="T37" fmla="*/ 59 h 86"/>
                  <a:gd name="T38" fmla="*/ 84 w 84"/>
                  <a:gd name="T39" fmla="*/ 54 h 86"/>
                  <a:gd name="T40" fmla="*/ 46 w 84"/>
                  <a:gd name="T41" fmla="*/ 44 h 86"/>
                  <a:gd name="T42" fmla="*/ 82 w 84"/>
                  <a:gd name="T43" fmla="*/ 27 h 86"/>
                  <a:gd name="T44" fmla="*/ 78 w 84"/>
                  <a:gd name="T45" fmla="*/ 21 h 86"/>
                  <a:gd name="T46" fmla="*/ 44 w 84"/>
                  <a:gd name="T47" fmla="*/ 40 h 86"/>
                  <a:gd name="T48" fmla="*/ 57 w 84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7" y="2"/>
                    </a:moveTo>
                    <a:lnTo>
                      <a:pt x="52" y="0"/>
                    </a:lnTo>
                    <a:lnTo>
                      <a:pt x="40" y="40"/>
                    </a:lnTo>
                    <a:lnTo>
                      <a:pt x="25" y="4"/>
                    </a:lnTo>
                    <a:lnTo>
                      <a:pt x="19" y="6"/>
                    </a:lnTo>
                    <a:lnTo>
                      <a:pt x="38" y="40"/>
                    </a:lnTo>
                    <a:lnTo>
                      <a:pt x="2" y="27"/>
                    </a:lnTo>
                    <a:lnTo>
                      <a:pt x="0" y="32"/>
                    </a:lnTo>
                    <a:lnTo>
                      <a:pt x="38" y="44"/>
                    </a:lnTo>
                    <a:lnTo>
                      <a:pt x="2" y="61"/>
                    </a:lnTo>
                    <a:lnTo>
                      <a:pt x="4" y="67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0" y="86"/>
                    </a:lnTo>
                    <a:lnTo>
                      <a:pt x="42" y="48"/>
                    </a:lnTo>
                    <a:lnTo>
                      <a:pt x="59" y="84"/>
                    </a:lnTo>
                    <a:lnTo>
                      <a:pt x="63" y="82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4" y="54"/>
                    </a:lnTo>
                    <a:lnTo>
                      <a:pt x="46" y="44"/>
                    </a:lnTo>
                    <a:lnTo>
                      <a:pt x="82" y="27"/>
                    </a:lnTo>
                    <a:lnTo>
                      <a:pt x="78" y="21"/>
                    </a:lnTo>
                    <a:lnTo>
                      <a:pt x="44" y="40"/>
                    </a:lnTo>
                    <a:lnTo>
                      <a:pt x="57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0" name="Freeform 341"/>
              <p:cNvSpPr>
                <a:spLocks/>
              </p:cNvSpPr>
              <p:nvPr/>
            </p:nvSpPr>
            <p:spPr bwMode="auto">
              <a:xfrm>
                <a:off x="3276" y="3156"/>
                <a:ext cx="84" cy="86"/>
              </a:xfrm>
              <a:custGeom>
                <a:avLst/>
                <a:gdLst>
                  <a:gd name="T0" fmla="*/ 57 w 84"/>
                  <a:gd name="T1" fmla="*/ 2 h 86"/>
                  <a:gd name="T2" fmla="*/ 52 w 84"/>
                  <a:gd name="T3" fmla="*/ 0 h 86"/>
                  <a:gd name="T4" fmla="*/ 40 w 84"/>
                  <a:gd name="T5" fmla="*/ 40 h 86"/>
                  <a:gd name="T6" fmla="*/ 25 w 84"/>
                  <a:gd name="T7" fmla="*/ 4 h 86"/>
                  <a:gd name="T8" fmla="*/ 19 w 84"/>
                  <a:gd name="T9" fmla="*/ 6 h 86"/>
                  <a:gd name="T10" fmla="*/ 38 w 84"/>
                  <a:gd name="T11" fmla="*/ 40 h 86"/>
                  <a:gd name="T12" fmla="*/ 2 w 84"/>
                  <a:gd name="T13" fmla="*/ 27 h 86"/>
                  <a:gd name="T14" fmla="*/ 0 w 84"/>
                  <a:gd name="T15" fmla="*/ 32 h 86"/>
                  <a:gd name="T16" fmla="*/ 38 w 84"/>
                  <a:gd name="T17" fmla="*/ 44 h 86"/>
                  <a:gd name="T18" fmla="*/ 2 w 84"/>
                  <a:gd name="T19" fmla="*/ 61 h 86"/>
                  <a:gd name="T20" fmla="*/ 4 w 84"/>
                  <a:gd name="T21" fmla="*/ 67 h 86"/>
                  <a:gd name="T22" fmla="*/ 38 w 84"/>
                  <a:gd name="T23" fmla="*/ 46 h 86"/>
                  <a:gd name="T24" fmla="*/ 25 w 84"/>
                  <a:gd name="T25" fmla="*/ 84 h 86"/>
                  <a:gd name="T26" fmla="*/ 30 w 84"/>
                  <a:gd name="T27" fmla="*/ 86 h 86"/>
                  <a:gd name="T28" fmla="*/ 42 w 84"/>
                  <a:gd name="T29" fmla="*/ 48 h 86"/>
                  <a:gd name="T30" fmla="*/ 59 w 84"/>
                  <a:gd name="T31" fmla="*/ 84 h 86"/>
                  <a:gd name="T32" fmla="*/ 63 w 84"/>
                  <a:gd name="T33" fmla="*/ 82 h 86"/>
                  <a:gd name="T34" fmla="*/ 44 w 84"/>
                  <a:gd name="T35" fmla="*/ 46 h 86"/>
                  <a:gd name="T36" fmla="*/ 82 w 84"/>
                  <a:gd name="T37" fmla="*/ 59 h 86"/>
                  <a:gd name="T38" fmla="*/ 84 w 84"/>
                  <a:gd name="T39" fmla="*/ 54 h 86"/>
                  <a:gd name="T40" fmla="*/ 46 w 84"/>
                  <a:gd name="T41" fmla="*/ 44 h 86"/>
                  <a:gd name="T42" fmla="*/ 82 w 84"/>
                  <a:gd name="T43" fmla="*/ 27 h 86"/>
                  <a:gd name="T44" fmla="*/ 78 w 84"/>
                  <a:gd name="T45" fmla="*/ 21 h 86"/>
                  <a:gd name="T46" fmla="*/ 44 w 84"/>
                  <a:gd name="T47" fmla="*/ 40 h 86"/>
                  <a:gd name="T48" fmla="*/ 57 w 84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7" y="2"/>
                    </a:moveTo>
                    <a:lnTo>
                      <a:pt x="52" y="0"/>
                    </a:lnTo>
                    <a:lnTo>
                      <a:pt x="40" y="40"/>
                    </a:lnTo>
                    <a:lnTo>
                      <a:pt x="25" y="4"/>
                    </a:lnTo>
                    <a:lnTo>
                      <a:pt x="19" y="6"/>
                    </a:lnTo>
                    <a:lnTo>
                      <a:pt x="38" y="40"/>
                    </a:lnTo>
                    <a:lnTo>
                      <a:pt x="2" y="27"/>
                    </a:lnTo>
                    <a:lnTo>
                      <a:pt x="0" y="32"/>
                    </a:lnTo>
                    <a:lnTo>
                      <a:pt x="38" y="44"/>
                    </a:lnTo>
                    <a:lnTo>
                      <a:pt x="2" y="61"/>
                    </a:lnTo>
                    <a:lnTo>
                      <a:pt x="4" y="67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0" y="86"/>
                    </a:lnTo>
                    <a:lnTo>
                      <a:pt x="42" y="48"/>
                    </a:lnTo>
                    <a:lnTo>
                      <a:pt x="59" y="84"/>
                    </a:lnTo>
                    <a:lnTo>
                      <a:pt x="63" y="82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4" y="54"/>
                    </a:lnTo>
                    <a:lnTo>
                      <a:pt x="46" y="44"/>
                    </a:lnTo>
                    <a:lnTo>
                      <a:pt x="82" y="27"/>
                    </a:lnTo>
                    <a:lnTo>
                      <a:pt x="78" y="21"/>
                    </a:lnTo>
                    <a:lnTo>
                      <a:pt x="44" y="40"/>
                    </a:lnTo>
                    <a:lnTo>
                      <a:pt x="57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1" name="Freeform 342"/>
              <p:cNvSpPr>
                <a:spLocks/>
              </p:cNvSpPr>
              <p:nvPr/>
            </p:nvSpPr>
            <p:spPr bwMode="auto">
              <a:xfrm>
                <a:off x="3153" y="3257"/>
                <a:ext cx="84" cy="87"/>
              </a:xfrm>
              <a:custGeom>
                <a:avLst/>
                <a:gdLst>
                  <a:gd name="T0" fmla="*/ 57 w 84"/>
                  <a:gd name="T1" fmla="*/ 2 h 87"/>
                  <a:gd name="T2" fmla="*/ 52 w 84"/>
                  <a:gd name="T3" fmla="*/ 0 h 87"/>
                  <a:gd name="T4" fmla="*/ 42 w 84"/>
                  <a:gd name="T5" fmla="*/ 39 h 87"/>
                  <a:gd name="T6" fmla="*/ 25 w 84"/>
                  <a:gd name="T7" fmla="*/ 2 h 87"/>
                  <a:gd name="T8" fmla="*/ 19 w 84"/>
                  <a:gd name="T9" fmla="*/ 6 h 87"/>
                  <a:gd name="T10" fmla="*/ 38 w 84"/>
                  <a:gd name="T11" fmla="*/ 41 h 87"/>
                  <a:gd name="T12" fmla="*/ 2 w 84"/>
                  <a:gd name="T13" fmla="*/ 27 h 87"/>
                  <a:gd name="T14" fmla="*/ 0 w 84"/>
                  <a:gd name="T15" fmla="*/ 33 h 87"/>
                  <a:gd name="T16" fmla="*/ 38 w 84"/>
                  <a:gd name="T17" fmla="*/ 45 h 87"/>
                  <a:gd name="T18" fmla="*/ 2 w 84"/>
                  <a:gd name="T19" fmla="*/ 62 h 87"/>
                  <a:gd name="T20" fmla="*/ 4 w 84"/>
                  <a:gd name="T21" fmla="*/ 66 h 87"/>
                  <a:gd name="T22" fmla="*/ 38 w 84"/>
                  <a:gd name="T23" fmla="*/ 47 h 87"/>
                  <a:gd name="T24" fmla="*/ 25 w 84"/>
                  <a:gd name="T25" fmla="*/ 85 h 87"/>
                  <a:gd name="T26" fmla="*/ 31 w 84"/>
                  <a:gd name="T27" fmla="*/ 87 h 87"/>
                  <a:gd name="T28" fmla="*/ 42 w 84"/>
                  <a:gd name="T29" fmla="*/ 47 h 87"/>
                  <a:gd name="T30" fmla="*/ 59 w 84"/>
                  <a:gd name="T31" fmla="*/ 85 h 87"/>
                  <a:gd name="T32" fmla="*/ 63 w 84"/>
                  <a:gd name="T33" fmla="*/ 81 h 87"/>
                  <a:gd name="T34" fmla="*/ 44 w 84"/>
                  <a:gd name="T35" fmla="*/ 47 h 87"/>
                  <a:gd name="T36" fmla="*/ 82 w 84"/>
                  <a:gd name="T37" fmla="*/ 60 h 87"/>
                  <a:gd name="T38" fmla="*/ 84 w 84"/>
                  <a:gd name="T39" fmla="*/ 54 h 87"/>
                  <a:gd name="T40" fmla="*/ 46 w 84"/>
                  <a:gd name="T41" fmla="*/ 43 h 87"/>
                  <a:gd name="T42" fmla="*/ 82 w 84"/>
                  <a:gd name="T43" fmla="*/ 27 h 87"/>
                  <a:gd name="T44" fmla="*/ 79 w 84"/>
                  <a:gd name="T45" fmla="*/ 22 h 87"/>
                  <a:gd name="T46" fmla="*/ 44 w 84"/>
                  <a:gd name="T47" fmla="*/ 41 h 87"/>
                  <a:gd name="T48" fmla="*/ 57 w 84"/>
                  <a:gd name="T49" fmla="*/ 2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7" y="2"/>
                    </a:moveTo>
                    <a:lnTo>
                      <a:pt x="52" y="0"/>
                    </a:lnTo>
                    <a:lnTo>
                      <a:pt x="42" y="39"/>
                    </a:lnTo>
                    <a:lnTo>
                      <a:pt x="25" y="2"/>
                    </a:lnTo>
                    <a:lnTo>
                      <a:pt x="19" y="6"/>
                    </a:lnTo>
                    <a:lnTo>
                      <a:pt x="38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8" y="45"/>
                    </a:lnTo>
                    <a:lnTo>
                      <a:pt x="2" y="62"/>
                    </a:lnTo>
                    <a:lnTo>
                      <a:pt x="4" y="66"/>
                    </a:lnTo>
                    <a:lnTo>
                      <a:pt x="38" y="47"/>
                    </a:lnTo>
                    <a:lnTo>
                      <a:pt x="25" y="85"/>
                    </a:lnTo>
                    <a:lnTo>
                      <a:pt x="31" y="87"/>
                    </a:lnTo>
                    <a:lnTo>
                      <a:pt x="42" y="47"/>
                    </a:lnTo>
                    <a:lnTo>
                      <a:pt x="59" y="85"/>
                    </a:lnTo>
                    <a:lnTo>
                      <a:pt x="63" y="81"/>
                    </a:lnTo>
                    <a:lnTo>
                      <a:pt x="44" y="47"/>
                    </a:lnTo>
                    <a:lnTo>
                      <a:pt x="82" y="60"/>
                    </a:lnTo>
                    <a:lnTo>
                      <a:pt x="84" y="54"/>
                    </a:lnTo>
                    <a:lnTo>
                      <a:pt x="46" y="43"/>
                    </a:lnTo>
                    <a:lnTo>
                      <a:pt x="82" y="27"/>
                    </a:lnTo>
                    <a:lnTo>
                      <a:pt x="79" y="22"/>
                    </a:lnTo>
                    <a:lnTo>
                      <a:pt x="44" y="41"/>
                    </a:lnTo>
                    <a:lnTo>
                      <a:pt x="57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2" name="Freeform 343"/>
              <p:cNvSpPr>
                <a:spLocks/>
              </p:cNvSpPr>
              <p:nvPr/>
            </p:nvSpPr>
            <p:spPr bwMode="auto">
              <a:xfrm>
                <a:off x="3153" y="3257"/>
                <a:ext cx="84" cy="87"/>
              </a:xfrm>
              <a:custGeom>
                <a:avLst/>
                <a:gdLst>
                  <a:gd name="T0" fmla="*/ 57 w 84"/>
                  <a:gd name="T1" fmla="*/ 2 h 87"/>
                  <a:gd name="T2" fmla="*/ 52 w 84"/>
                  <a:gd name="T3" fmla="*/ 0 h 87"/>
                  <a:gd name="T4" fmla="*/ 42 w 84"/>
                  <a:gd name="T5" fmla="*/ 39 h 87"/>
                  <a:gd name="T6" fmla="*/ 25 w 84"/>
                  <a:gd name="T7" fmla="*/ 2 h 87"/>
                  <a:gd name="T8" fmla="*/ 19 w 84"/>
                  <a:gd name="T9" fmla="*/ 6 h 87"/>
                  <a:gd name="T10" fmla="*/ 38 w 84"/>
                  <a:gd name="T11" fmla="*/ 41 h 87"/>
                  <a:gd name="T12" fmla="*/ 2 w 84"/>
                  <a:gd name="T13" fmla="*/ 27 h 87"/>
                  <a:gd name="T14" fmla="*/ 0 w 84"/>
                  <a:gd name="T15" fmla="*/ 33 h 87"/>
                  <a:gd name="T16" fmla="*/ 38 w 84"/>
                  <a:gd name="T17" fmla="*/ 45 h 87"/>
                  <a:gd name="T18" fmla="*/ 2 w 84"/>
                  <a:gd name="T19" fmla="*/ 62 h 87"/>
                  <a:gd name="T20" fmla="*/ 4 w 84"/>
                  <a:gd name="T21" fmla="*/ 66 h 87"/>
                  <a:gd name="T22" fmla="*/ 38 w 84"/>
                  <a:gd name="T23" fmla="*/ 47 h 87"/>
                  <a:gd name="T24" fmla="*/ 25 w 84"/>
                  <a:gd name="T25" fmla="*/ 85 h 87"/>
                  <a:gd name="T26" fmla="*/ 31 w 84"/>
                  <a:gd name="T27" fmla="*/ 87 h 87"/>
                  <a:gd name="T28" fmla="*/ 42 w 84"/>
                  <a:gd name="T29" fmla="*/ 47 h 87"/>
                  <a:gd name="T30" fmla="*/ 59 w 84"/>
                  <a:gd name="T31" fmla="*/ 85 h 87"/>
                  <a:gd name="T32" fmla="*/ 63 w 84"/>
                  <a:gd name="T33" fmla="*/ 81 h 87"/>
                  <a:gd name="T34" fmla="*/ 44 w 84"/>
                  <a:gd name="T35" fmla="*/ 47 h 87"/>
                  <a:gd name="T36" fmla="*/ 82 w 84"/>
                  <a:gd name="T37" fmla="*/ 60 h 87"/>
                  <a:gd name="T38" fmla="*/ 84 w 84"/>
                  <a:gd name="T39" fmla="*/ 54 h 87"/>
                  <a:gd name="T40" fmla="*/ 46 w 84"/>
                  <a:gd name="T41" fmla="*/ 43 h 87"/>
                  <a:gd name="T42" fmla="*/ 82 w 84"/>
                  <a:gd name="T43" fmla="*/ 27 h 87"/>
                  <a:gd name="T44" fmla="*/ 79 w 84"/>
                  <a:gd name="T45" fmla="*/ 22 h 87"/>
                  <a:gd name="T46" fmla="*/ 44 w 84"/>
                  <a:gd name="T47" fmla="*/ 41 h 87"/>
                  <a:gd name="T48" fmla="*/ 57 w 84"/>
                  <a:gd name="T49" fmla="*/ 2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7" y="2"/>
                    </a:moveTo>
                    <a:lnTo>
                      <a:pt x="52" y="0"/>
                    </a:lnTo>
                    <a:lnTo>
                      <a:pt x="42" y="39"/>
                    </a:lnTo>
                    <a:lnTo>
                      <a:pt x="25" y="2"/>
                    </a:lnTo>
                    <a:lnTo>
                      <a:pt x="19" y="6"/>
                    </a:lnTo>
                    <a:lnTo>
                      <a:pt x="38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8" y="45"/>
                    </a:lnTo>
                    <a:lnTo>
                      <a:pt x="2" y="62"/>
                    </a:lnTo>
                    <a:lnTo>
                      <a:pt x="4" y="66"/>
                    </a:lnTo>
                    <a:lnTo>
                      <a:pt x="38" y="47"/>
                    </a:lnTo>
                    <a:lnTo>
                      <a:pt x="25" y="85"/>
                    </a:lnTo>
                    <a:lnTo>
                      <a:pt x="31" y="87"/>
                    </a:lnTo>
                    <a:lnTo>
                      <a:pt x="42" y="47"/>
                    </a:lnTo>
                    <a:lnTo>
                      <a:pt x="59" y="85"/>
                    </a:lnTo>
                    <a:lnTo>
                      <a:pt x="63" y="81"/>
                    </a:lnTo>
                    <a:lnTo>
                      <a:pt x="44" y="47"/>
                    </a:lnTo>
                    <a:lnTo>
                      <a:pt x="82" y="60"/>
                    </a:lnTo>
                    <a:lnTo>
                      <a:pt x="84" y="54"/>
                    </a:lnTo>
                    <a:lnTo>
                      <a:pt x="46" y="43"/>
                    </a:lnTo>
                    <a:lnTo>
                      <a:pt x="82" y="27"/>
                    </a:lnTo>
                    <a:lnTo>
                      <a:pt x="79" y="22"/>
                    </a:lnTo>
                    <a:lnTo>
                      <a:pt x="44" y="41"/>
                    </a:lnTo>
                    <a:lnTo>
                      <a:pt x="57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3" name="Freeform 344"/>
              <p:cNvSpPr>
                <a:spLocks/>
              </p:cNvSpPr>
              <p:nvPr/>
            </p:nvSpPr>
            <p:spPr bwMode="auto">
              <a:xfrm>
                <a:off x="3744" y="2962"/>
                <a:ext cx="84" cy="84"/>
              </a:xfrm>
              <a:custGeom>
                <a:avLst/>
                <a:gdLst>
                  <a:gd name="T0" fmla="*/ 59 w 84"/>
                  <a:gd name="T1" fmla="*/ 2 h 84"/>
                  <a:gd name="T2" fmla="*/ 54 w 84"/>
                  <a:gd name="T3" fmla="*/ 0 h 84"/>
                  <a:gd name="T4" fmla="*/ 42 w 84"/>
                  <a:gd name="T5" fmla="*/ 38 h 84"/>
                  <a:gd name="T6" fmla="*/ 25 w 84"/>
                  <a:gd name="T7" fmla="*/ 2 h 84"/>
                  <a:gd name="T8" fmla="*/ 21 w 84"/>
                  <a:gd name="T9" fmla="*/ 4 h 84"/>
                  <a:gd name="T10" fmla="*/ 40 w 84"/>
                  <a:gd name="T11" fmla="*/ 40 h 84"/>
                  <a:gd name="T12" fmla="*/ 2 w 84"/>
                  <a:gd name="T13" fmla="*/ 25 h 84"/>
                  <a:gd name="T14" fmla="*/ 0 w 84"/>
                  <a:gd name="T15" fmla="*/ 31 h 84"/>
                  <a:gd name="T16" fmla="*/ 38 w 84"/>
                  <a:gd name="T17" fmla="*/ 42 h 84"/>
                  <a:gd name="T18" fmla="*/ 4 w 84"/>
                  <a:gd name="T19" fmla="*/ 59 h 84"/>
                  <a:gd name="T20" fmla="*/ 6 w 84"/>
                  <a:gd name="T21" fmla="*/ 65 h 84"/>
                  <a:gd name="T22" fmla="*/ 40 w 84"/>
                  <a:gd name="T23" fmla="*/ 46 h 84"/>
                  <a:gd name="T24" fmla="*/ 27 w 84"/>
                  <a:gd name="T25" fmla="*/ 83 h 84"/>
                  <a:gd name="T26" fmla="*/ 31 w 84"/>
                  <a:gd name="T27" fmla="*/ 84 h 84"/>
                  <a:gd name="T28" fmla="*/ 42 w 84"/>
                  <a:gd name="T29" fmla="*/ 46 h 84"/>
                  <a:gd name="T30" fmla="*/ 59 w 84"/>
                  <a:gd name="T31" fmla="*/ 83 h 84"/>
                  <a:gd name="T32" fmla="*/ 65 w 84"/>
                  <a:gd name="T33" fmla="*/ 81 h 84"/>
                  <a:gd name="T34" fmla="*/ 46 w 84"/>
                  <a:gd name="T35" fmla="*/ 44 h 84"/>
                  <a:gd name="T36" fmla="*/ 82 w 84"/>
                  <a:gd name="T37" fmla="*/ 58 h 84"/>
                  <a:gd name="T38" fmla="*/ 84 w 84"/>
                  <a:gd name="T39" fmla="*/ 54 h 84"/>
                  <a:gd name="T40" fmla="*/ 46 w 84"/>
                  <a:gd name="T41" fmla="*/ 42 h 84"/>
                  <a:gd name="T42" fmla="*/ 82 w 84"/>
                  <a:gd name="T43" fmla="*/ 25 h 84"/>
                  <a:gd name="T44" fmla="*/ 81 w 84"/>
                  <a:gd name="T45" fmla="*/ 21 h 84"/>
                  <a:gd name="T46" fmla="*/ 44 w 84"/>
                  <a:gd name="T47" fmla="*/ 40 h 84"/>
                  <a:gd name="T48" fmla="*/ 59 w 84"/>
                  <a:gd name="T49" fmla="*/ 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9" y="2"/>
                    </a:moveTo>
                    <a:lnTo>
                      <a:pt x="54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21" y="4"/>
                    </a:lnTo>
                    <a:lnTo>
                      <a:pt x="40" y="40"/>
                    </a:lnTo>
                    <a:lnTo>
                      <a:pt x="2" y="25"/>
                    </a:lnTo>
                    <a:lnTo>
                      <a:pt x="0" y="31"/>
                    </a:lnTo>
                    <a:lnTo>
                      <a:pt x="38" y="42"/>
                    </a:lnTo>
                    <a:lnTo>
                      <a:pt x="4" y="59"/>
                    </a:lnTo>
                    <a:lnTo>
                      <a:pt x="6" y="65"/>
                    </a:lnTo>
                    <a:lnTo>
                      <a:pt x="40" y="46"/>
                    </a:lnTo>
                    <a:lnTo>
                      <a:pt x="27" y="83"/>
                    </a:lnTo>
                    <a:lnTo>
                      <a:pt x="31" y="84"/>
                    </a:lnTo>
                    <a:lnTo>
                      <a:pt x="42" y="46"/>
                    </a:lnTo>
                    <a:lnTo>
                      <a:pt x="59" y="83"/>
                    </a:lnTo>
                    <a:lnTo>
                      <a:pt x="65" y="81"/>
                    </a:lnTo>
                    <a:lnTo>
                      <a:pt x="46" y="44"/>
                    </a:lnTo>
                    <a:lnTo>
                      <a:pt x="82" y="58"/>
                    </a:lnTo>
                    <a:lnTo>
                      <a:pt x="84" y="54"/>
                    </a:lnTo>
                    <a:lnTo>
                      <a:pt x="46" y="42"/>
                    </a:lnTo>
                    <a:lnTo>
                      <a:pt x="82" y="25"/>
                    </a:lnTo>
                    <a:lnTo>
                      <a:pt x="81" y="21"/>
                    </a:lnTo>
                    <a:lnTo>
                      <a:pt x="44" y="40"/>
                    </a:lnTo>
                    <a:lnTo>
                      <a:pt x="59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4" name="Freeform 345"/>
              <p:cNvSpPr>
                <a:spLocks/>
              </p:cNvSpPr>
              <p:nvPr/>
            </p:nvSpPr>
            <p:spPr bwMode="auto">
              <a:xfrm>
                <a:off x="3744" y="2962"/>
                <a:ext cx="84" cy="84"/>
              </a:xfrm>
              <a:custGeom>
                <a:avLst/>
                <a:gdLst>
                  <a:gd name="T0" fmla="*/ 59 w 84"/>
                  <a:gd name="T1" fmla="*/ 2 h 84"/>
                  <a:gd name="T2" fmla="*/ 54 w 84"/>
                  <a:gd name="T3" fmla="*/ 0 h 84"/>
                  <a:gd name="T4" fmla="*/ 42 w 84"/>
                  <a:gd name="T5" fmla="*/ 38 h 84"/>
                  <a:gd name="T6" fmla="*/ 25 w 84"/>
                  <a:gd name="T7" fmla="*/ 2 h 84"/>
                  <a:gd name="T8" fmla="*/ 21 w 84"/>
                  <a:gd name="T9" fmla="*/ 4 h 84"/>
                  <a:gd name="T10" fmla="*/ 40 w 84"/>
                  <a:gd name="T11" fmla="*/ 40 h 84"/>
                  <a:gd name="T12" fmla="*/ 2 w 84"/>
                  <a:gd name="T13" fmla="*/ 25 h 84"/>
                  <a:gd name="T14" fmla="*/ 0 w 84"/>
                  <a:gd name="T15" fmla="*/ 31 h 84"/>
                  <a:gd name="T16" fmla="*/ 38 w 84"/>
                  <a:gd name="T17" fmla="*/ 42 h 84"/>
                  <a:gd name="T18" fmla="*/ 4 w 84"/>
                  <a:gd name="T19" fmla="*/ 59 h 84"/>
                  <a:gd name="T20" fmla="*/ 6 w 84"/>
                  <a:gd name="T21" fmla="*/ 65 h 84"/>
                  <a:gd name="T22" fmla="*/ 40 w 84"/>
                  <a:gd name="T23" fmla="*/ 46 h 84"/>
                  <a:gd name="T24" fmla="*/ 27 w 84"/>
                  <a:gd name="T25" fmla="*/ 83 h 84"/>
                  <a:gd name="T26" fmla="*/ 31 w 84"/>
                  <a:gd name="T27" fmla="*/ 84 h 84"/>
                  <a:gd name="T28" fmla="*/ 42 w 84"/>
                  <a:gd name="T29" fmla="*/ 46 h 84"/>
                  <a:gd name="T30" fmla="*/ 59 w 84"/>
                  <a:gd name="T31" fmla="*/ 83 h 84"/>
                  <a:gd name="T32" fmla="*/ 65 w 84"/>
                  <a:gd name="T33" fmla="*/ 81 h 84"/>
                  <a:gd name="T34" fmla="*/ 46 w 84"/>
                  <a:gd name="T35" fmla="*/ 44 h 84"/>
                  <a:gd name="T36" fmla="*/ 82 w 84"/>
                  <a:gd name="T37" fmla="*/ 58 h 84"/>
                  <a:gd name="T38" fmla="*/ 84 w 84"/>
                  <a:gd name="T39" fmla="*/ 54 h 84"/>
                  <a:gd name="T40" fmla="*/ 46 w 84"/>
                  <a:gd name="T41" fmla="*/ 42 h 84"/>
                  <a:gd name="T42" fmla="*/ 82 w 84"/>
                  <a:gd name="T43" fmla="*/ 25 h 84"/>
                  <a:gd name="T44" fmla="*/ 81 w 84"/>
                  <a:gd name="T45" fmla="*/ 21 h 84"/>
                  <a:gd name="T46" fmla="*/ 44 w 84"/>
                  <a:gd name="T47" fmla="*/ 40 h 84"/>
                  <a:gd name="T48" fmla="*/ 59 w 84"/>
                  <a:gd name="T49" fmla="*/ 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9" y="2"/>
                    </a:moveTo>
                    <a:lnTo>
                      <a:pt x="54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21" y="4"/>
                    </a:lnTo>
                    <a:lnTo>
                      <a:pt x="40" y="40"/>
                    </a:lnTo>
                    <a:lnTo>
                      <a:pt x="2" y="25"/>
                    </a:lnTo>
                    <a:lnTo>
                      <a:pt x="0" y="31"/>
                    </a:lnTo>
                    <a:lnTo>
                      <a:pt x="38" y="42"/>
                    </a:lnTo>
                    <a:lnTo>
                      <a:pt x="4" y="59"/>
                    </a:lnTo>
                    <a:lnTo>
                      <a:pt x="6" y="65"/>
                    </a:lnTo>
                    <a:lnTo>
                      <a:pt x="40" y="46"/>
                    </a:lnTo>
                    <a:lnTo>
                      <a:pt x="27" y="83"/>
                    </a:lnTo>
                    <a:lnTo>
                      <a:pt x="31" y="84"/>
                    </a:lnTo>
                    <a:lnTo>
                      <a:pt x="42" y="46"/>
                    </a:lnTo>
                    <a:lnTo>
                      <a:pt x="59" y="83"/>
                    </a:lnTo>
                    <a:lnTo>
                      <a:pt x="65" y="81"/>
                    </a:lnTo>
                    <a:lnTo>
                      <a:pt x="46" y="44"/>
                    </a:lnTo>
                    <a:lnTo>
                      <a:pt x="82" y="58"/>
                    </a:lnTo>
                    <a:lnTo>
                      <a:pt x="84" y="54"/>
                    </a:lnTo>
                    <a:lnTo>
                      <a:pt x="46" y="42"/>
                    </a:lnTo>
                    <a:lnTo>
                      <a:pt x="82" y="25"/>
                    </a:lnTo>
                    <a:lnTo>
                      <a:pt x="81" y="21"/>
                    </a:lnTo>
                    <a:lnTo>
                      <a:pt x="44" y="40"/>
                    </a:lnTo>
                    <a:lnTo>
                      <a:pt x="59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5" name="Freeform 346"/>
              <p:cNvSpPr>
                <a:spLocks/>
              </p:cNvSpPr>
              <p:nvPr/>
            </p:nvSpPr>
            <p:spPr bwMode="auto">
              <a:xfrm>
                <a:off x="3759" y="3027"/>
                <a:ext cx="85" cy="85"/>
              </a:xfrm>
              <a:custGeom>
                <a:avLst/>
                <a:gdLst>
                  <a:gd name="T0" fmla="*/ 58 w 85"/>
                  <a:gd name="T1" fmla="*/ 0 h 85"/>
                  <a:gd name="T2" fmla="*/ 52 w 85"/>
                  <a:gd name="T3" fmla="*/ 0 h 85"/>
                  <a:gd name="T4" fmla="*/ 43 w 85"/>
                  <a:gd name="T5" fmla="*/ 39 h 85"/>
                  <a:gd name="T6" fmla="*/ 25 w 85"/>
                  <a:gd name="T7" fmla="*/ 2 h 85"/>
                  <a:gd name="T8" fmla="*/ 20 w 85"/>
                  <a:gd name="T9" fmla="*/ 4 h 85"/>
                  <a:gd name="T10" fmla="*/ 39 w 85"/>
                  <a:gd name="T11" fmla="*/ 39 h 85"/>
                  <a:gd name="T12" fmla="*/ 2 w 85"/>
                  <a:gd name="T13" fmla="*/ 25 h 85"/>
                  <a:gd name="T14" fmla="*/ 0 w 85"/>
                  <a:gd name="T15" fmla="*/ 31 h 85"/>
                  <a:gd name="T16" fmla="*/ 39 w 85"/>
                  <a:gd name="T17" fmla="*/ 42 h 85"/>
                  <a:gd name="T18" fmla="*/ 2 w 85"/>
                  <a:gd name="T19" fmla="*/ 60 h 85"/>
                  <a:gd name="T20" fmla="*/ 4 w 85"/>
                  <a:gd name="T21" fmla="*/ 65 h 85"/>
                  <a:gd name="T22" fmla="*/ 39 w 85"/>
                  <a:gd name="T23" fmla="*/ 46 h 85"/>
                  <a:gd name="T24" fmla="*/ 25 w 85"/>
                  <a:gd name="T25" fmla="*/ 83 h 85"/>
                  <a:gd name="T26" fmla="*/ 31 w 85"/>
                  <a:gd name="T27" fmla="*/ 85 h 85"/>
                  <a:gd name="T28" fmla="*/ 43 w 85"/>
                  <a:gd name="T29" fmla="*/ 46 h 85"/>
                  <a:gd name="T30" fmla="*/ 60 w 85"/>
                  <a:gd name="T31" fmla="*/ 83 h 85"/>
                  <a:gd name="T32" fmla="*/ 64 w 85"/>
                  <a:gd name="T33" fmla="*/ 81 h 85"/>
                  <a:gd name="T34" fmla="*/ 44 w 85"/>
                  <a:gd name="T35" fmla="*/ 44 h 85"/>
                  <a:gd name="T36" fmla="*/ 83 w 85"/>
                  <a:gd name="T37" fmla="*/ 58 h 85"/>
                  <a:gd name="T38" fmla="*/ 85 w 85"/>
                  <a:gd name="T39" fmla="*/ 54 h 85"/>
                  <a:gd name="T40" fmla="*/ 46 w 85"/>
                  <a:gd name="T41" fmla="*/ 42 h 85"/>
                  <a:gd name="T42" fmla="*/ 83 w 85"/>
                  <a:gd name="T43" fmla="*/ 25 h 85"/>
                  <a:gd name="T44" fmla="*/ 79 w 85"/>
                  <a:gd name="T45" fmla="*/ 21 h 85"/>
                  <a:gd name="T46" fmla="*/ 44 w 85"/>
                  <a:gd name="T47" fmla="*/ 39 h 85"/>
                  <a:gd name="T48" fmla="*/ 58 w 85"/>
                  <a:gd name="T49" fmla="*/ 0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5">
                    <a:moveTo>
                      <a:pt x="58" y="0"/>
                    </a:moveTo>
                    <a:lnTo>
                      <a:pt x="52" y="0"/>
                    </a:lnTo>
                    <a:lnTo>
                      <a:pt x="43" y="39"/>
                    </a:lnTo>
                    <a:lnTo>
                      <a:pt x="25" y="2"/>
                    </a:lnTo>
                    <a:lnTo>
                      <a:pt x="20" y="4"/>
                    </a:lnTo>
                    <a:lnTo>
                      <a:pt x="39" y="39"/>
                    </a:lnTo>
                    <a:lnTo>
                      <a:pt x="2" y="25"/>
                    </a:lnTo>
                    <a:lnTo>
                      <a:pt x="0" y="31"/>
                    </a:lnTo>
                    <a:lnTo>
                      <a:pt x="39" y="42"/>
                    </a:lnTo>
                    <a:lnTo>
                      <a:pt x="2" y="60"/>
                    </a:lnTo>
                    <a:lnTo>
                      <a:pt x="4" y="65"/>
                    </a:lnTo>
                    <a:lnTo>
                      <a:pt x="39" y="46"/>
                    </a:lnTo>
                    <a:lnTo>
                      <a:pt x="25" y="83"/>
                    </a:lnTo>
                    <a:lnTo>
                      <a:pt x="31" y="85"/>
                    </a:lnTo>
                    <a:lnTo>
                      <a:pt x="43" y="46"/>
                    </a:lnTo>
                    <a:lnTo>
                      <a:pt x="60" y="83"/>
                    </a:lnTo>
                    <a:lnTo>
                      <a:pt x="64" y="81"/>
                    </a:lnTo>
                    <a:lnTo>
                      <a:pt x="44" y="44"/>
                    </a:lnTo>
                    <a:lnTo>
                      <a:pt x="83" y="58"/>
                    </a:lnTo>
                    <a:lnTo>
                      <a:pt x="85" y="54"/>
                    </a:lnTo>
                    <a:lnTo>
                      <a:pt x="46" y="42"/>
                    </a:lnTo>
                    <a:lnTo>
                      <a:pt x="83" y="25"/>
                    </a:lnTo>
                    <a:lnTo>
                      <a:pt x="79" y="21"/>
                    </a:lnTo>
                    <a:lnTo>
                      <a:pt x="44" y="39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6" name="Freeform 347"/>
              <p:cNvSpPr>
                <a:spLocks/>
              </p:cNvSpPr>
              <p:nvPr/>
            </p:nvSpPr>
            <p:spPr bwMode="auto">
              <a:xfrm>
                <a:off x="3759" y="3027"/>
                <a:ext cx="85" cy="85"/>
              </a:xfrm>
              <a:custGeom>
                <a:avLst/>
                <a:gdLst>
                  <a:gd name="T0" fmla="*/ 58 w 85"/>
                  <a:gd name="T1" fmla="*/ 0 h 85"/>
                  <a:gd name="T2" fmla="*/ 52 w 85"/>
                  <a:gd name="T3" fmla="*/ 0 h 85"/>
                  <a:gd name="T4" fmla="*/ 43 w 85"/>
                  <a:gd name="T5" fmla="*/ 39 h 85"/>
                  <a:gd name="T6" fmla="*/ 25 w 85"/>
                  <a:gd name="T7" fmla="*/ 2 h 85"/>
                  <a:gd name="T8" fmla="*/ 20 w 85"/>
                  <a:gd name="T9" fmla="*/ 4 h 85"/>
                  <a:gd name="T10" fmla="*/ 39 w 85"/>
                  <a:gd name="T11" fmla="*/ 39 h 85"/>
                  <a:gd name="T12" fmla="*/ 2 w 85"/>
                  <a:gd name="T13" fmla="*/ 25 h 85"/>
                  <a:gd name="T14" fmla="*/ 0 w 85"/>
                  <a:gd name="T15" fmla="*/ 31 h 85"/>
                  <a:gd name="T16" fmla="*/ 39 w 85"/>
                  <a:gd name="T17" fmla="*/ 42 h 85"/>
                  <a:gd name="T18" fmla="*/ 2 w 85"/>
                  <a:gd name="T19" fmla="*/ 60 h 85"/>
                  <a:gd name="T20" fmla="*/ 4 w 85"/>
                  <a:gd name="T21" fmla="*/ 65 h 85"/>
                  <a:gd name="T22" fmla="*/ 39 w 85"/>
                  <a:gd name="T23" fmla="*/ 46 h 85"/>
                  <a:gd name="T24" fmla="*/ 25 w 85"/>
                  <a:gd name="T25" fmla="*/ 83 h 85"/>
                  <a:gd name="T26" fmla="*/ 31 w 85"/>
                  <a:gd name="T27" fmla="*/ 85 h 85"/>
                  <a:gd name="T28" fmla="*/ 43 w 85"/>
                  <a:gd name="T29" fmla="*/ 46 h 85"/>
                  <a:gd name="T30" fmla="*/ 60 w 85"/>
                  <a:gd name="T31" fmla="*/ 83 h 85"/>
                  <a:gd name="T32" fmla="*/ 64 w 85"/>
                  <a:gd name="T33" fmla="*/ 81 h 85"/>
                  <a:gd name="T34" fmla="*/ 44 w 85"/>
                  <a:gd name="T35" fmla="*/ 44 h 85"/>
                  <a:gd name="T36" fmla="*/ 83 w 85"/>
                  <a:gd name="T37" fmla="*/ 58 h 85"/>
                  <a:gd name="T38" fmla="*/ 85 w 85"/>
                  <a:gd name="T39" fmla="*/ 54 h 85"/>
                  <a:gd name="T40" fmla="*/ 46 w 85"/>
                  <a:gd name="T41" fmla="*/ 42 h 85"/>
                  <a:gd name="T42" fmla="*/ 83 w 85"/>
                  <a:gd name="T43" fmla="*/ 25 h 85"/>
                  <a:gd name="T44" fmla="*/ 79 w 85"/>
                  <a:gd name="T45" fmla="*/ 21 h 85"/>
                  <a:gd name="T46" fmla="*/ 44 w 85"/>
                  <a:gd name="T47" fmla="*/ 39 h 85"/>
                  <a:gd name="T48" fmla="*/ 58 w 85"/>
                  <a:gd name="T49" fmla="*/ 0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5">
                    <a:moveTo>
                      <a:pt x="58" y="0"/>
                    </a:moveTo>
                    <a:lnTo>
                      <a:pt x="52" y="0"/>
                    </a:lnTo>
                    <a:lnTo>
                      <a:pt x="43" y="39"/>
                    </a:lnTo>
                    <a:lnTo>
                      <a:pt x="25" y="2"/>
                    </a:lnTo>
                    <a:lnTo>
                      <a:pt x="20" y="4"/>
                    </a:lnTo>
                    <a:lnTo>
                      <a:pt x="39" y="39"/>
                    </a:lnTo>
                    <a:lnTo>
                      <a:pt x="2" y="25"/>
                    </a:lnTo>
                    <a:lnTo>
                      <a:pt x="0" y="31"/>
                    </a:lnTo>
                    <a:lnTo>
                      <a:pt x="39" y="42"/>
                    </a:lnTo>
                    <a:lnTo>
                      <a:pt x="2" y="60"/>
                    </a:lnTo>
                    <a:lnTo>
                      <a:pt x="4" y="65"/>
                    </a:lnTo>
                    <a:lnTo>
                      <a:pt x="39" y="46"/>
                    </a:lnTo>
                    <a:lnTo>
                      <a:pt x="25" y="83"/>
                    </a:lnTo>
                    <a:lnTo>
                      <a:pt x="31" y="85"/>
                    </a:lnTo>
                    <a:lnTo>
                      <a:pt x="43" y="46"/>
                    </a:lnTo>
                    <a:lnTo>
                      <a:pt x="60" y="83"/>
                    </a:lnTo>
                    <a:lnTo>
                      <a:pt x="64" y="81"/>
                    </a:lnTo>
                    <a:lnTo>
                      <a:pt x="44" y="44"/>
                    </a:lnTo>
                    <a:lnTo>
                      <a:pt x="83" y="58"/>
                    </a:lnTo>
                    <a:lnTo>
                      <a:pt x="85" y="54"/>
                    </a:lnTo>
                    <a:lnTo>
                      <a:pt x="46" y="42"/>
                    </a:lnTo>
                    <a:lnTo>
                      <a:pt x="83" y="25"/>
                    </a:lnTo>
                    <a:lnTo>
                      <a:pt x="79" y="21"/>
                    </a:lnTo>
                    <a:lnTo>
                      <a:pt x="44" y="39"/>
                    </a:lnTo>
                    <a:lnTo>
                      <a:pt x="58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7" name="Freeform 348"/>
              <p:cNvSpPr>
                <a:spLocks/>
              </p:cNvSpPr>
              <p:nvPr/>
            </p:nvSpPr>
            <p:spPr bwMode="auto">
              <a:xfrm>
                <a:off x="3456" y="2939"/>
                <a:ext cx="85" cy="86"/>
              </a:xfrm>
              <a:custGeom>
                <a:avLst/>
                <a:gdLst>
                  <a:gd name="T0" fmla="*/ 58 w 85"/>
                  <a:gd name="T1" fmla="*/ 2 h 86"/>
                  <a:gd name="T2" fmla="*/ 54 w 85"/>
                  <a:gd name="T3" fmla="*/ 0 h 86"/>
                  <a:gd name="T4" fmla="*/ 42 w 85"/>
                  <a:gd name="T5" fmla="*/ 40 h 86"/>
                  <a:gd name="T6" fmla="*/ 25 w 85"/>
                  <a:gd name="T7" fmla="*/ 4 h 86"/>
                  <a:gd name="T8" fmla="*/ 19 w 85"/>
                  <a:gd name="T9" fmla="*/ 6 h 86"/>
                  <a:gd name="T10" fmla="*/ 40 w 85"/>
                  <a:gd name="T11" fmla="*/ 40 h 86"/>
                  <a:gd name="T12" fmla="*/ 2 w 85"/>
                  <a:gd name="T13" fmla="*/ 27 h 86"/>
                  <a:gd name="T14" fmla="*/ 0 w 85"/>
                  <a:gd name="T15" fmla="*/ 33 h 86"/>
                  <a:gd name="T16" fmla="*/ 38 w 85"/>
                  <a:gd name="T17" fmla="*/ 44 h 86"/>
                  <a:gd name="T18" fmla="*/ 2 w 85"/>
                  <a:gd name="T19" fmla="*/ 61 h 86"/>
                  <a:gd name="T20" fmla="*/ 6 w 85"/>
                  <a:gd name="T21" fmla="*/ 67 h 86"/>
                  <a:gd name="T22" fmla="*/ 40 w 85"/>
                  <a:gd name="T23" fmla="*/ 46 h 86"/>
                  <a:gd name="T24" fmla="*/ 25 w 85"/>
                  <a:gd name="T25" fmla="*/ 84 h 86"/>
                  <a:gd name="T26" fmla="*/ 31 w 85"/>
                  <a:gd name="T27" fmla="*/ 86 h 86"/>
                  <a:gd name="T28" fmla="*/ 42 w 85"/>
                  <a:gd name="T29" fmla="*/ 48 h 86"/>
                  <a:gd name="T30" fmla="*/ 60 w 85"/>
                  <a:gd name="T31" fmla="*/ 84 h 86"/>
                  <a:gd name="T32" fmla="*/ 63 w 85"/>
                  <a:gd name="T33" fmla="*/ 82 h 86"/>
                  <a:gd name="T34" fmla="*/ 44 w 85"/>
                  <a:gd name="T35" fmla="*/ 46 h 86"/>
                  <a:gd name="T36" fmla="*/ 83 w 85"/>
                  <a:gd name="T37" fmla="*/ 59 h 86"/>
                  <a:gd name="T38" fmla="*/ 85 w 85"/>
                  <a:gd name="T39" fmla="*/ 54 h 86"/>
                  <a:gd name="T40" fmla="*/ 46 w 85"/>
                  <a:gd name="T41" fmla="*/ 44 h 86"/>
                  <a:gd name="T42" fmla="*/ 83 w 85"/>
                  <a:gd name="T43" fmla="*/ 27 h 86"/>
                  <a:gd name="T44" fmla="*/ 81 w 85"/>
                  <a:gd name="T45" fmla="*/ 21 h 86"/>
                  <a:gd name="T46" fmla="*/ 44 w 85"/>
                  <a:gd name="T47" fmla="*/ 40 h 86"/>
                  <a:gd name="T48" fmla="*/ 58 w 85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58" y="2"/>
                    </a:moveTo>
                    <a:lnTo>
                      <a:pt x="54" y="0"/>
                    </a:lnTo>
                    <a:lnTo>
                      <a:pt x="42" y="40"/>
                    </a:lnTo>
                    <a:lnTo>
                      <a:pt x="25" y="4"/>
                    </a:lnTo>
                    <a:lnTo>
                      <a:pt x="19" y="6"/>
                    </a:lnTo>
                    <a:lnTo>
                      <a:pt x="40" y="40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8" y="44"/>
                    </a:lnTo>
                    <a:lnTo>
                      <a:pt x="2" y="61"/>
                    </a:lnTo>
                    <a:lnTo>
                      <a:pt x="6" y="67"/>
                    </a:lnTo>
                    <a:lnTo>
                      <a:pt x="40" y="46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2" y="48"/>
                    </a:lnTo>
                    <a:lnTo>
                      <a:pt x="60" y="84"/>
                    </a:lnTo>
                    <a:lnTo>
                      <a:pt x="63" y="82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5" y="54"/>
                    </a:lnTo>
                    <a:lnTo>
                      <a:pt x="46" y="44"/>
                    </a:lnTo>
                    <a:lnTo>
                      <a:pt x="83" y="27"/>
                    </a:lnTo>
                    <a:lnTo>
                      <a:pt x="81" y="21"/>
                    </a:lnTo>
                    <a:lnTo>
                      <a:pt x="44" y="40"/>
                    </a:lnTo>
                    <a:lnTo>
                      <a:pt x="58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8" name="Freeform 349"/>
              <p:cNvSpPr>
                <a:spLocks/>
              </p:cNvSpPr>
              <p:nvPr/>
            </p:nvSpPr>
            <p:spPr bwMode="auto">
              <a:xfrm>
                <a:off x="3456" y="2939"/>
                <a:ext cx="85" cy="86"/>
              </a:xfrm>
              <a:custGeom>
                <a:avLst/>
                <a:gdLst>
                  <a:gd name="T0" fmla="*/ 58 w 85"/>
                  <a:gd name="T1" fmla="*/ 2 h 86"/>
                  <a:gd name="T2" fmla="*/ 54 w 85"/>
                  <a:gd name="T3" fmla="*/ 0 h 86"/>
                  <a:gd name="T4" fmla="*/ 42 w 85"/>
                  <a:gd name="T5" fmla="*/ 40 h 86"/>
                  <a:gd name="T6" fmla="*/ 25 w 85"/>
                  <a:gd name="T7" fmla="*/ 4 h 86"/>
                  <a:gd name="T8" fmla="*/ 19 w 85"/>
                  <a:gd name="T9" fmla="*/ 6 h 86"/>
                  <a:gd name="T10" fmla="*/ 40 w 85"/>
                  <a:gd name="T11" fmla="*/ 40 h 86"/>
                  <a:gd name="T12" fmla="*/ 2 w 85"/>
                  <a:gd name="T13" fmla="*/ 27 h 86"/>
                  <a:gd name="T14" fmla="*/ 0 w 85"/>
                  <a:gd name="T15" fmla="*/ 33 h 86"/>
                  <a:gd name="T16" fmla="*/ 38 w 85"/>
                  <a:gd name="T17" fmla="*/ 44 h 86"/>
                  <a:gd name="T18" fmla="*/ 2 w 85"/>
                  <a:gd name="T19" fmla="*/ 61 h 86"/>
                  <a:gd name="T20" fmla="*/ 6 w 85"/>
                  <a:gd name="T21" fmla="*/ 67 h 86"/>
                  <a:gd name="T22" fmla="*/ 40 w 85"/>
                  <a:gd name="T23" fmla="*/ 46 h 86"/>
                  <a:gd name="T24" fmla="*/ 25 w 85"/>
                  <a:gd name="T25" fmla="*/ 84 h 86"/>
                  <a:gd name="T26" fmla="*/ 31 w 85"/>
                  <a:gd name="T27" fmla="*/ 86 h 86"/>
                  <a:gd name="T28" fmla="*/ 42 w 85"/>
                  <a:gd name="T29" fmla="*/ 48 h 86"/>
                  <a:gd name="T30" fmla="*/ 60 w 85"/>
                  <a:gd name="T31" fmla="*/ 84 h 86"/>
                  <a:gd name="T32" fmla="*/ 63 w 85"/>
                  <a:gd name="T33" fmla="*/ 82 h 86"/>
                  <a:gd name="T34" fmla="*/ 44 w 85"/>
                  <a:gd name="T35" fmla="*/ 46 h 86"/>
                  <a:gd name="T36" fmla="*/ 83 w 85"/>
                  <a:gd name="T37" fmla="*/ 59 h 86"/>
                  <a:gd name="T38" fmla="*/ 85 w 85"/>
                  <a:gd name="T39" fmla="*/ 54 h 86"/>
                  <a:gd name="T40" fmla="*/ 46 w 85"/>
                  <a:gd name="T41" fmla="*/ 44 h 86"/>
                  <a:gd name="T42" fmla="*/ 83 w 85"/>
                  <a:gd name="T43" fmla="*/ 27 h 86"/>
                  <a:gd name="T44" fmla="*/ 81 w 85"/>
                  <a:gd name="T45" fmla="*/ 21 h 86"/>
                  <a:gd name="T46" fmla="*/ 44 w 85"/>
                  <a:gd name="T47" fmla="*/ 40 h 86"/>
                  <a:gd name="T48" fmla="*/ 58 w 85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58" y="2"/>
                    </a:moveTo>
                    <a:lnTo>
                      <a:pt x="54" y="0"/>
                    </a:lnTo>
                    <a:lnTo>
                      <a:pt x="42" y="40"/>
                    </a:lnTo>
                    <a:lnTo>
                      <a:pt x="25" y="4"/>
                    </a:lnTo>
                    <a:lnTo>
                      <a:pt x="19" y="6"/>
                    </a:lnTo>
                    <a:lnTo>
                      <a:pt x="40" y="40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8" y="44"/>
                    </a:lnTo>
                    <a:lnTo>
                      <a:pt x="2" y="61"/>
                    </a:lnTo>
                    <a:lnTo>
                      <a:pt x="6" y="67"/>
                    </a:lnTo>
                    <a:lnTo>
                      <a:pt x="40" y="46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2" y="48"/>
                    </a:lnTo>
                    <a:lnTo>
                      <a:pt x="60" y="84"/>
                    </a:lnTo>
                    <a:lnTo>
                      <a:pt x="63" y="82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5" y="54"/>
                    </a:lnTo>
                    <a:lnTo>
                      <a:pt x="46" y="44"/>
                    </a:lnTo>
                    <a:lnTo>
                      <a:pt x="83" y="27"/>
                    </a:lnTo>
                    <a:lnTo>
                      <a:pt x="81" y="21"/>
                    </a:lnTo>
                    <a:lnTo>
                      <a:pt x="44" y="40"/>
                    </a:lnTo>
                    <a:lnTo>
                      <a:pt x="58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9" name="Freeform 350"/>
              <p:cNvSpPr>
                <a:spLocks/>
              </p:cNvSpPr>
              <p:nvPr/>
            </p:nvSpPr>
            <p:spPr bwMode="auto">
              <a:xfrm>
                <a:off x="3427" y="2868"/>
                <a:ext cx="85" cy="84"/>
              </a:xfrm>
              <a:custGeom>
                <a:avLst/>
                <a:gdLst>
                  <a:gd name="T0" fmla="*/ 58 w 85"/>
                  <a:gd name="T1" fmla="*/ 2 h 84"/>
                  <a:gd name="T2" fmla="*/ 54 w 85"/>
                  <a:gd name="T3" fmla="*/ 0 h 84"/>
                  <a:gd name="T4" fmla="*/ 43 w 85"/>
                  <a:gd name="T5" fmla="*/ 38 h 84"/>
                  <a:gd name="T6" fmla="*/ 25 w 85"/>
                  <a:gd name="T7" fmla="*/ 2 h 84"/>
                  <a:gd name="T8" fmla="*/ 19 w 85"/>
                  <a:gd name="T9" fmla="*/ 4 h 84"/>
                  <a:gd name="T10" fmla="*/ 41 w 85"/>
                  <a:gd name="T11" fmla="*/ 40 h 84"/>
                  <a:gd name="T12" fmla="*/ 2 w 85"/>
                  <a:gd name="T13" fmla="*/ 27 h 84"/>
                  <a:gd name="T14" fmla="*/ 0 w 85"/>
                  <a:gd name="T15" fmla="*/ 31 h 84"/>
                  <a:gd name="T16" fmla="*/ 39 w 85"/>
                  <a:gd name="T17" fmla="*/ 42 h 84"/>
                  <a:gd name="T18" fmla="*/ 2 w 85"/>
                  <a:gd name="T19" fmla="*/ 59 h 84"/>
                  <a:gd name="T20" fmla="*/ 6 w 85"/>
                  <a:gd name="T21" fmla="*/ 65 h 84"/>
                  <a:gd name="T22" fmla="*/ 41 w 85"/>
                  <a:gd name="T23" fmla="*/ 46 h 84"/>
                  <a:gd name="T24" fmla="*/ 25 w 85"/>
                  <a:gd name="T25" fmla="*/ 84 h 84"/>
                  <a:gd name="T26" fmla="*/ 31 w 85"/>
                  <a:gd name="T27" fmla="*/ 84 h 84"/>
                  <a:gd name="T28" fmla="*/ 43 w 85"/>
                  <a:gd name="T29" fmla="*/ 46 h 84"/>
                  <a:gd name="T30" fmla="*/ 60 w 85"/>
                  <a:gd name="T31" fmla="*/ 83 h 84"/>
                  <a:gd name="T32" fmla="*/ 64 w 85"/>
                  <a:gd name="T33" fmla="*/ 81 h 84"/>
                  <a:gd name="T34" fmla="*/ 44 w 85"/>
                  <a:gd name="T35" fmla="*/ 46 h 84"/>
                  <a:gd name="T36" fmla="*/ 83 w 85"/>
                  <a:gd name="T37" fmla="*/ 59 h 84"/>
                  <a:gd name="T38" fmla="*/ 85 w 85"/>
                  <a:gd name="T39" fmla="*/ 54 h 84"/>
                  <a:gd name="T40" fmla="*/ 46 w 85"/>
                  <a:gd name="T41" fmla="*/ 42 h 84"/>
                  <a:gd name="T42" fmla="*/ 83 w 85"/>
                  <a:gd name="T43" fmla="*/ 25 h 84"/>
                  <a:gd name="T44" fmla="*/ 81 w 85"/>
                  <a:gd name="T45" fmla="*/ 21 h 84"/>
                  <a:gd name="T46" fmla="*/ 44 w 85"/>
                  <a:gd name="T47" fmla="*/ 40 h 84"/>
                  <a:gd name="T48" fmla="*/ 58 w 85"/>
                  <a:gd name="T49" fmla="*/ 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4">
                    <a:moveTo>
                      <a:pt x="58" y="2"/>
                    </a:moveTo>
                    <a:lnTo>
                      <a:pt x="54" y="0"/>
                    </a:lnTo>
                    <a:lnTo>
                      <a:pt x="43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41" y="40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9" y="42"/>
                    </a:lnTo>
                    <a:lnTo>
                      <a:pt x="2" y="59"/>
                    </a:lnTo>
                    <a:lnTo>
                      <a:pt x="6" y="65"/>
                    </a:lnTo>
                    <a:lnTo>
                      <a:pt x="41" y="46"/>
                    </a:lnTo>
                    <a:lnTo>
                      <a:pt x="25" y="84"/>
                    </a:lnTo>
                    <a:lnTo>
                      <a:pt x="31" y="84"/>
                    </a:lnTo>
                    <a:lnTo>
                      <a:pt x="43" y="46"/>
                    </a:lnTo>
                    <a:lnTo>
                      <a:pt x="60" y="83"/>
                    </a:lnTo>
                    <a:lnTo>
                      <a:pt x="64" y="81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5" y="54"/>
                    </a:lnTo>
                    <a:lnTo>
                      <a:pt x="46" y="42"/>
                    </a:lnTo>
                    <a:lnTo>
                      <a:pt x="83" y="25"/>
                    </a:lnTo>
                    <a:lnTo>
                      <a:pt x="81" y="21"/>
                    </a:lnTo>
                    <a:lnTo>
                      <a:pt x="44" y="40"/>
                    </a:lnTo>
                    <a:lnTo>
                      <a:pt x="58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0" name="Freeform 351"/>
              <p:cNvSpPr>
                <a:spLocks/>
              </p:cNvSpPr>
              <p:nvPr/>
            </p:nvSpPr>
            <p:spPr bwMode="auto">
              <a:xfrm>
                <a:off x="3427" y="2868"/>
                <a:ext cx="85" cy="84"/>
              </a:xfrm>
              <a:custGeom>
                <a:avLst/>
                <a:gdLst>
                  <a:gd name="T0" fmla="*/ 58 w 85"/>
                  <a:gd name="T1" fmla="*/ 2 h 84"/>
                  <a:gd name="T2" fmla="*/ 54 w 85"/>
                  <a:gd name="T3" fmla="*/ 0 h 84"/>
                  <a:gd name="T4" fmla="*/ 43 w 85"/>
                  <a:gd name="T5" fmla="*/ 38 h 84"/>
                  <a:gd name="T6" fmla="*/ 25 w 85"/>
                  <a:gd name="T7" fmla="*/ 2 h 84"/>
                  <a:gd name="T8" fmla="*/ 19 w 85"/>
                  <a:gd name="T9" fmla="*/ 4 h 84"/>
                  <a:gd name="T10" fmla="*/ 41 w 85"/>
                  <a:gd name="T11" fmla="*/ 40 h 84"/>
                  <a:gd name="T12" fmla="*/ 2 w 85"/>
                  <a:gd name="T13" fmla="*/ 27 h 84"/>
                  <a:gd name="T14" fmla="*/ 0 w 85"/>
                  <a:gd name="T15" fmla="*/ 31 h 84"/>
                  <a:gd name="T16" fmla="*/ 39 w 85"/>
                  <a:gd name="T17" fmla="*/ 42 h 84"/>
                  <a:gd name="T18" fmla="*/ 2 w 85"/>
                  <a:gd name="T19" fmla="*/ 59 h 84"/>
                  <a:gd name="T20" fmla="*/ 6 w 85"/>
                  <a:gd name="T21" fmla="*/ 65 h 84"/>
                  <a:gd name="T22" fmla="*/ 41 w 85"/>
                  <a:gd name="T23" fmla="*/ 46 h 84"/>
                  <a:gd name="T24" fmla="*/ 25 w 85"/>
                  <a:gd name="T25" fmla="*/ 84 h 84"/>
                  <a:gd name="T26" fmla="*/ 31 w 85"/>
                  <a:gd name="T27" fmla="*/ 84 h 84"/>
                  <a:gd name="T28" fmla="*/ 43 w 85"/>
                  <a:gd name="T29" fmla="*/ 46 h 84"/>
                  <a:gd name="T30" fmla="*/ 60 w 85"/>
                  <a:gd name="T31" fmla="*/ 83 h 84"/>
                  <a:gd name="T32" fmla="*/ 64 w 85"/>
                  <a:gd name="T33" fmla="*/ 81 h 84"/>
                  <a:gd name="T34" fmla="*/ 44 w 85"/>
                  <a:gd name="T35" fmla="*/ 46 h 84"/>
                  <a:gd name="T36" fmla="*/ 83 w 85"/>
                  <a:gd name="T37" fmla="*/ 59 h 84"/>
                  <a:gd name="T38" fmla="*/ 85 w 85"/>
                  <a:gd name="T39" fmla="*/ 54 h 84"/>
                  <a:gd name="T40" fmla="*/ 46 w 85"/>
                  <a:gd name="T41" fmla="*/ 42 h 84"/>
                  <a:gd name="T42" fmla="*/ 83 w 85"/>
                  <a:gd name="T43" fmla="*/ 25 h 84"/>
                  <a:gd name="T44" fmla="*/ 81 w 85"/>
                  <a:gd name="T45" fmla="*/ 21 h 84"/>
                  <a:gd name="T46" fmla="*/ 44 w 85"/>
                  <a:gd name="T47" fmla="*/ 40 h 84"/>
                  <a:gd name="T48" fmla="*/ 58 w 85"/>
                  <a:gd name="T49" fmla="*/ 2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4">
                    <a:moveTo>
                      <a:pt x="58" y="2"/>
                    </a:moveTo>
                    <a:lnTo>
                      <a:pt x="54" y="0"/>
                    </a:lnTo>
                    <a:lnTo>
                      <a:pt x="43" y="38"/>
                    </a:lnTo>
                    <a:lnTo>
                      <a:pt x="25" y="2"/>
                    </a:lnTo>
                    <a:lnTo>
                      <a:pt x="19" y="4"/>
                    </a:lnTo>
                    <a:lnTo>
                      <a:pt x="41" y="40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9" y="42"/>
                    </a:lnTo>
                    <a:lnTo>
                      <a:pt x="2" y="59"/>
                    </a:lnTo>
                    <a:lnTo>
                      <a:pt x="6" y="65"/>
                    </a:lnTo>
                    <a:lnTo>
                      <a:pt x="41" y="46"/>
                    </a:lnTo>
                    <a:lnTo>
                      <a:pt x="25" y="84"/>
                    </a:lnTo>
                    <a:lnTo>
                      <a:pt x="31" y="84"/>
                    </a:lnTo>
                    <a:lnTo>
                      <a:pt x="43" y="46"/>
                    </a:lnTo>
                    <a:lnTo>
                      <a:pt x="60" y="83"/>
                    </a:lnTo>
                    <a:lnTo>
                      <a:pt x="64" y="81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5" y="54"/>
                    </a:lnTo>
                    <a:lnTo>
                      <a:pt x="46" y="42"/>
                    </a:lnTo>
                    <a:lnTo>
                      <a:pt x="83" y="25"/>
                    </a:lnTo>
                    <a:lnTo>
                      <a:pt x="81" y="21"/>
                    </a:lnTo>
                    <a:lnTo>
                      <a:pt x="44" y="40"/>
                    </a:lnTo>
                    <a:lnTo>
                      <a:pt x="58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1" name="Freeform 352"/>
              <p:cNvSpPr>
                <a:spLocks/>
              </p:cNvSpPr>
              <p:nvPr/>
            </p:nvSpPr>
            <p:spPr bwMode="auto">
              <a:xfrm>
                <a:off x="3694" y="3077"/>
                <a:ext cx="85" cy="86"/>
              </a:xfrm>
              <a:custGeom>
                <a:avLst/>
                <a:gdLst>
                  <a:gd name="T0" fmla="*/ 60 w 85"/>
                  <a:gd name="T1" fmla="*/ 2 h 86"/>
                  <a:gd name="T2" fmla="*/ 54 w 85"/>
                  <a:gd name="T3" fmla="*/ 0 h 86"/>
                  <a:gd name="T4" fmla="*/ 42 w 85"/>
                  <a:gd name="T5" fmla="*/ 39 h 86"/>
                  <a:gd name="T6" fmla="*/ 25 w 85"/>
                  <a:gd name="T7" fmla="*/ 2 h 86"/>
                  <a:gd name="T8" fmla="*/ 19 w 85"/>
                  <a:gd name="T9" fmla="*/ 6 h 86"/>
                  <a:gd name="T10" fmla="*/ 40 w 85"/>
                  <a:gd name="T11" fmla="*/ 40 h 86"/>
                  <a:gd name="T12" fmla="*/ 2 w 85"/>
                  <a:gd name="T13" fmla="*/ 27 h 86"/>
                  <a:gd name="T14" fmla="*/ 0 w 85"/>
                  <a:gd name="T15" fmla="*/ 31 h 86"/>
                  <a:gd name="T16" fmla="*/ 38 w 85"/>
                  <a:gd name="T17" fmla="*/ 44 h 86"/>
                  <a:gd name="T18" fmla="*/ 2 w 85"/>
                  <a:gd name="T19" fmla="*/ 60 h 86"/>
                  <a:gd name="T20" fmla="*/ 6 w 85"/>
                  <a:gd name="T21" fmla="*/ 65 h 86"/>
                  <a:gd name="T22" fmla="*/ 40 w 85"/>
                  <a:gd name="T23" fmla="*/ 46 h 86"/>
                  <a:gd name="T24" fmla="*/ 25 w 85"/>
                  <a:gd name="T25" fmla="*/ 85 h 86"/>
                  <a:gd name="T26" fmla="*/ 31 w 85"/>
                  <a:gd name="T27" fmla="*/ 86 h 86"/>
                  <a:gd name="T28" fmla="*/ 42 w 85"/>
                  <a:gd name="T29" fmla="*/ 46 h 86"/>
                  <a:gd name="T30" fmla="*/ 60 w 85"/>
                  <a:gd name="T31" fmla="*/ 83 h 86"/>
                  <a:gd name="T32" fmla="*/ 65 w 85"/>
                  <a:gd name="T33" fmla="*/ 81 h 86"/>
                  <a:gd name="T34" fmla="*/ 44 w 85"/>
                  <a:gd name="T35" fmla="*/ 46 h 86"/>
                  <a:gd name="T36" fmla="*/ 83 w 85"/>
                  <a:gd name="T37" fmla="*/ 60 h 86"/>
                  <a:gd name="T38" fmla="*/ 85 w 85"/>
                  <a:gd name="T39" fmla="*/ 54 h 86"/>
                  <a:gd name="T40" fmla="*/ 46 w 85"/>
                  <a:gd name="T41" fmla="*/ 42 h 86"/>
                  <a:gd name="T42" fmla="*/ 83 w 85"/>
                  <a:gd name="T43" fmla="*/ 27 h 86"/>
                  <a:gd name="T44" fmla="*/ 81 w 85"/>
                  <a:gd name="T45" fmla="*/ 21 h 86"/>
                  <a:gd name="T46" fmla="*/ 44 w 85"/>
                  <a:gd name="T47" fmla="*/ 40 h 86"/>
                  <a:gd name="T48" fmla="*/ 60 w 85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60" y="2"/>
                    </a:moveTo>
                    <a:lnTo>
                      <a:pt x="54" y="0"/>
                    </a:lnTo>
                    <a:lnTo>
                      <a:pt x="42" y="39"/>
                    </a:lnTo>
                    <a:lnTo>
                      <a:pt x="25" y="2"/>
                    </a:lnTo>
                    <a:lnTo>
                      <a:pt x="19" y="6"/>
                    </a:lnTo>
                    <a:lnTo>
                      <a:pt x="40" y="40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8" y="44"/>
                    </a:lnTo>
                    <a:lnTo>
                      <a:pt x="2" y="60"/>
                    </a:lnTo>
                    <a:lnTo>
                      <a:pt x="6" y="65"/>
                    </a:lnTo>
                    <a:lnTo>
                      <a:pt x="40" y="46"/>
                    </a:lnTo>
                    <a:lnTo>
                      <a:pt x="25" y="85"/>
                    </a:lnTo>
                    <a:lnTo>
                      <a:pt x="31" y="86"/>
                    </a:lnTo>
                    <a:lnTo>
                      <a:pt x="42" y="46"/>
                    </a:lnTo>
                    <a:lnTo>
                      <a:pt x="60" y="83"/>
                    </a:lnTo>
                    <a:lnTo>
                      <a:pt x="65" y="81"/>
                    </a:lnTo>
                    <a:lnTo>
                      <a:pt x="44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6" y="42"/>
                    </a:lnTo>
                    <a:lnTo>
                      <a:pt x="83" y="27"/>
                    </a:lnTo>
                    <a:lnTo>
                      <a:pt x="81" y="21"/>
                    </a:lnTo>
                    <a:lnTo>
                      <a:pt x="44" y="40"/>
                    </a:lnTo>
                    <a:lnTo>
                      <a:pt x="6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2" name="Freeform 353"/>
              <p:cNvSpPr>
                <a:spLocks/>
              </p:cNvSpPr>
              <p:nvPr/>
            </p:nvSpPr>
            <p:spPr bwMode="auto">
              <a:xfrm>
                <a:off x="3694" y="3077"/>
                <a:ext cx="85" cy="86"/>
              </a:xfrm>
              <a:custGeom>
                <a:avLst/>
                <a:gdLst>
                  <a:gd name="T0" fmla="*/ 60 w 85"/>
                  <a:gd name="T1" fmla="*/ 2 h 86"/>
                  <a:gd name="T2" fmla="*/ 54 w 85"/>
                  <a:gd name="T3" fmla="*/ 0 h 86"/>
                  <a:gd name="T4" fmla="*/ 42 w 85"/>
                  <a:gd name="T5" fmla="*/ 39 h 86"/>
                  <a:gd name="T6" fmla="*/ 25 w 85"/>
                  <a:gd name="T7" fmla="*/ 2 h 86"/>
                  <a:gd name="T8" fmla="*/ 19 w 85"/>
                  <a:gd name="T9" fmla="*/ 6 h 86"/>
                  <a:gd name="T10" fmla="*/ 40 w 85"/>
                  <a:gd name="T11" fmla="*/ 40 h 86"/>
                  <a:gd name="T12" fmla="*/ 2 w 85"/>
                  <a:gd name="T13" fmla="*/ 27 h 86"/>
                  <a:gd name="T14" fmla="*/ 0 w 85"/>
                  <a:gd name="T15" fmla="*/ 31 h 86"/>
                  <a:gd name="T16" fmla="*/ 38 w 85"/>
                  <a:gd name="T17" fmla="*/ 44 h 86"/>
                  <a:gd name="T18" fmla="*/ 2 w 85"/>
                  <a:gd name="T19" fmla="*/ 60 h 86"/>
                  <a:gd name="T20" fmla="*/ 6 w 85"/>
                  <a:gd name="T21" fmla="*/ 65 h 86"/>
                  <a:gd name="T22" fmla="*/ 40 w 85"/>
                  <a:gd name="T23" fmla="*/ 46 h 86"/>
                  <a:gd name="T24" fmla="*/ 25 w 85"/>
                  <a:gd name="T25" fmla="*/ 85 h 86"/>
                  <a:gd name="T26" fmla="*/ 31 w 85"/>
                  <a:gd name="T27" fmla="*/ 86 h 86"/>
                  <a:gd name="T28" fmla="*/ 42 w 85"/>
                  <a:gd name="T29" fmla="*/ 46 h 86"/>
                  <a:gd name="T30" fmla="*/ 60 w 85"/>
                  <a:gd name="T31" fmla="*/ 83 h 86"/>
                  <a:gd name="T32" fmla="*/ 65 w 85"/>
                  <a:gd name="T33" fmla="*/ 81 h 86"/>
                  <a:gd name="T34" fmla="*/ 44 w 85"/>
                  <a:gd name="T35" fmla="*/ 46 h 86"/>
                  <a:gd name="T36" fmla="*/ 83 w 85"/>
                  <a:gd name="T37" fmla="*/ 60 h 86"/>
                  <a:gd name="T38" fmla="*/ 85 w 85"/>
                  <a:gd name="T39" fmla="*/ 54 h 86"/>
                  <a:gd name="T40" fmla="*/ 46 w 85"/>
                  <a:gd name="T41" fmla="*/ 42 h 86"/>
                  <a:gd name="T42" fmla="*/ 83 w 85"/>
                  <a:gd name="T43" fmla="*/ 27 h 86"/>
                  <a:gd name="T44" fmla="*/ 81 w 85"/>
                  <a:gd name="T45" fmla="*/ 21 h 86"/>
                  <a:gd name="T46" fmla="*/ 44 w 85"/>
                  <a:gd name="T47" fmla="*/ 40 h 86"/>
                  <a:gd name="T48" fmla="*/ 60 w 85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6">
                    <a:moveTo>
                      <a:pt x="60" y="2"/>
                    </a:moveTo>
                    <a:lnTo>
                      <a:pt x="54" y="0"/>
                    </a:lnTo>
                    <a:lnTo>
                      <a:pt x="42" y="39"/>
                    </a:lnTo>
                    <a:lnTo>
                      <a:pt x="25" y="2"/>
                    </a:lnTo>
                    <a:lnTo>
                      <a:pt x="19" y="6"/>
                    </a:lnTo>
                    <a:lnTo>
                      <a:pt x="40" y="40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8" y="44"/>
                    </a:lnTo>
                    <a:lnTo>
                      <a:pt x="2" y="60"/>
                    </a:lnTo>
                    <a:lnTo>
                      <a:pt x="6" y="65"/>
                    </a:lnTo>
                    <a:lnTo>
                      <a:pt x="40" y="46"/>
                    </a:lnTo>
                    <a:lnTo>
                      <a:pt x="25" y="85"/>
                    </a:lnTo>
                    <a:lnTo>
                      <a:pt x="31" y="86"/>
                    </a:lnTo>
                    <a:lnTo>
                      <a:pt x="42" y="46"/>
                    </a:lnTo>
                    <a:lnTo>
                      <a:pt x="60" y="83"/>
                    </a:lnTo>
                    <a:lnTo>
                      <a:pt x="65" y="81"/>
                    </a:lnTo>
                    <a:lnTo>
                      <a:pt x="44" y="46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6" y="42"/>
                    </a:lnTo>
                    <a:lnTo>
                      <a:pt x="83" y="27"/>
                    </a:lnTo>
                    <a:lnTo>
                      <a:pt x="81" y="21"/>
                    </a:lnTo>
                    <a:lnTo>
                      <a:pt x="44" y="40"/>
                    </a:lnTo>
                    <a:lnTo>
                      <a:pt x="6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3" name="Freeform 354"/>
              <p:cNvSpPr>
                <a:spLocks/>
              </p:cNvSpPr>
              <p:nvPr/>
            </p:nvSpPr>
            <p:spPr bwMode="auto">
              <a:xfrm>
                <a:off x="3723" y="3185"/>
                <a:ext cx="84" cy="86"/>
              </a:xfrm>
              <a:custGeom>
                <a:avLst/>
                <a:gdLst>
                  <a:gd name="T0" fmla="*/ 59 w 84"/>
                  <a:gd name="T1" fmla="*/ 1 h 86"/>
                  <a:gd name="T2" fmla="*/ 54 w 84"/>
                  <a:gd name="T3" fmla="*/ 0 h 86"/>
                  <a:gd name="T4" fmla="*/ 42 w 84"/>
                  <a:gd name="T5" fmla="*/ 40 h 86"/>
                  <a:gd name="T6" fmla="*/ 25 w 84"/>
                  <a:gd name="T7" fmla="*/ 3 h 86"/>
                  <a:gd name="T8" fmla="*/ 21 w 84"/>
                  <a:gd name="T9" fmla="*/ 5 h 86"/>
                  <a:gd name="T10" fmla="*/ 40 w 84"/>
                  <a:gd name="T11" fmla="*/ 40 h 86"/>
                  <a:gd name="T12" fmla="*/ 2 w 84"/>
                  <a:gd name="T13" fmla="*/ 26 h 86"/>
                  <a:gd name="T14" fmla="*/ 0 w 84"/>
                  <a:gd name="T15" fmla="*/ 32 h 86"/>
                  <a:gd name="T16" fmla="*/ 38 w 84"/>
                  <a:gd name="T17" fmla="*/ 44 h 86"/>
                  <a:gd name="T18" fmla="*/ 2 w 84"/>
                  <a:gd name="T19" fmla="*/ 61 h 86"/>
                  <a:gd name="T20" fmla="*/ 6 w 84"/>
                  <a:gd name="T21" fmla="*/ 67 h 86"/>
                  <a:gd name="T22" fmla="*/ 40 w 84"/>
                  <a:gd name="T23" fmla="*/ 46 h 86"/>
                  <a:gd name="T24" fmla="*/ 27 w 84"/>
                  <a:gd name="T25" fmla="*/ 84 h 86"/>
                  <a:gd name="T26" fmla="*/ 31 w 84"/>
                  <a:gd name="T27" fmla="*/ 86 h 86"/>
                  <a:gd name="T28" fmla="*/ 42 w 84"/>
                  <a:gd name="T29" fmla="*/ 48 h 86"/>
                  <a:gd name="T30" fmla="*/ 59 w 84"/>
                  <a:gd name="T31" fmla="*/ 84 h 86"/>
                  <a:gd name="T32" fmla="*/ 65 w 84"/>
                  <a:gd name="T33" fmla="*/ 82 h 86"/>
                  <a:gd name="T34" fmla="*/ 44 w 84"/>
                  <a:gd name="T35" fmla="*/ 46 h 86"/>
                  <a:gd name="T36" fmla="*/ 82 w 84"/>
                  <a:gd name="T37" fmla="*/ 59 h 86"/>
                  <a:gd name="T38" fmla="*/ 84 w 84"/>
                  <a:gd name="T39" fmla="*/ 53 h 86"/>
                  <a:gd name="T40" fmla="*/ 46 w 84"/>
                  <a:gd name="T41" fmla="*/ 44 h 86"/>
                  <a:gd name="T42" fmla="*/ 82 w 84"/>
                  <a:gd name="T43" fmla="*/ 26 h 86"/>
                  <a:gd name="T44" fmla="*/ 80 w 84"/>
                  <a:gd name="T45" fmla="*/ 21 h 86"/>
                  <a:gd name="T46" fmla="*/ 44 w 84"/>
                  <a:gd name="T47" fmla="*/ 40 h 86"/>
                  <a:gd name="T48" fmla="*/ 59 w 84"/>
                  <a:gd name="T49" fmla="*/ 1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9" y="1"/>
                    </a:moveTo>
                    <a:lnTo>
                      <a:pt x="54" y="0"/>
                    </a:lnTo>
                    <a:lnTo>
                      <a:pt x="42" y="40"/>
                    </a:lnTo>
                    <a:lnTo>
                      <a:pt x="25" y="3"/>
                    </a:lnTo>
                    <a:lnTo>
                      <a:pt x="21" y="5"/>
                    </a:lnTo>
                    <a:lnTo>
                      <a:pt x="40" y="40"/>
                    </a:lnTo>
                    <a:lnTo>
                      <a:pt x="2" y="26"/>
                    </a:lnTo>
                    <a:lnTo>
                      <a:pt x="0" y="32"/>
                    </a:lnTo>
                    <a:lnTo>
                      <a:pt x="38" y="44"/>
                    </a:lnTo>
                    <a:lnTo>
                      <a:pt x="2" y="61"/>
                    </a:lnTo>
                    <a:lnTo>
                      <a:pt x="6" y="67"/>
                    </a:lnTo>
                    <a:lnTo>
                      <a:pt x="40" y="46"/>
                    </a:lnTo>
                    <a:lnTo>
                      <a:pt x="27" y="84"/>
                    </a:lnTo>
                    <a:lnTo>
                      <a:pt x="31" y="86"/>
                    </a:lnTo>
                    <a:lnTo>
                      <a:pt x="42" y="48"/>
                    </a:lnTo>
                    <a:lnTo>
                      <a:pt x="59" y="84"/>
                    </a:lnTo>
                    <a:lnTo>
                      <a:pt x="65" y="82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4" y="53"/>
                    </a:lnTo>
                    <a:lnTo>
                      <a:pt x="46" y="44"/>
                    </a:lnTo>
                    <a:lnTo>
                      <a:pt x="82" y="26"/>
                    </a:lnTo>
                    <a:lnTo>
                      <a:pt x="80" y="21"/>
                    </a:lnTo>
                    <a:lnTo>
                      <a:pt x="44" y="40"/>
                    </a:lnTo>
                    <a:lnTo>
                      <a:pt x="59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4" name="Freeform 355"/>
              <p:cNvSpPr>
                <a:spLocks/>
              </p:cNvSpPr>
              <p:nvPr/>
            </p:nvSpPr>
            <p:spPr bwMode="auto">
              <a:xfrm>
                <a:off x="3723" y="3185"/>
                <a:ext cx="84" cy="86"/>
              </a:xfrm>
              <a:custGeom>
                <a:avLst/>
                <a:gdLst>
                  <a:gd name="T0" fmla="*/ 59 w 84"/>
                  <a:gd name="T1" fmla="*/ 1 h 86"/>
                  <a:gd name="T2" fmla="*/ 54 w 84"/>
                  <a:gd name="T3" fmla="*/ 0 h 86"/>
                  <a:gd name="T4" fmla="*/ 42 w 84"/>
                  <a:gd name="T5" fmla="*/ 40 h 86"/>
                  <a:gd name="T6" fmla="*/ 25 w 84"/>
                  <a:gd name="T7" fmla="*/ 3 h 86"/>
                  <a:gd name="T8" fmla="*/ 21 w 84"/>
                  <a:gd name="T9" fmla="*/ 5 h 86"/>
                  <a:gd name="T10" fmla="*/ 40 w 84"/>
                  <a:gd name="T11" fmla="*/ 40 h 86"/>
                  <a:gd name="T12" fmla="*/ 2 w 84"/>
                  <a:gd name="T13" fmla="*/ 26 h 86"/>
                  <a:gd name="T14" fmla="*/ 0 w 84"/>
                  <a:gd name="T15" fmla="*/ 32 h 86"/>
                  <a:gd name="T16" fmla="*/ 38 w 84"/>
                  <a:gd name="T17" fmla="*/ 44 h 86"/>
                  <a:gd name="T18" fmla="*/ 2 w 84"/>
                  <a:gd name="T19" fmla="*/ 61 h 86"/>
                  <a:gd name="T20" fmla="*/ 6 w 84"/>
                  <a:gd name="T21" fmla="*/ 67 h 86"/>
                  <a:gd name="T22" fmla="*/ 40 w 84"/>
                  <a:gd name="T23" fmla="*/ 46 h 86"/>
                  <a:gd name="T24" fmla="*/ 27 w 84"/>
                  <a:gd name="T25" fmla="*/ 84 h 86"/>
                  <a:gd name="T26" fmla="*/ 31 w 84"/>
                  <a:gd name="T27" fmla="*/ 86 h 86"/>
                  <a:gd name="T28" fmla="*/ 42 w 84"/>
                  <a:gd name="T29" fmla="*/ 48 h 86"/>
                  <a:gd name="T30" fmla="*/ 59 w 84"/>
                  <a:gd name="T31" fmla="*/ 84 h 86"/>
                  <a:gd name="T32" fmla="*/ 65 w 84"/>
                  <a:gd name="T33" fmla="*/ 82 h 86"/>
                  <a:gd name="T34" fmla="*/ 44 w 84"/>
                  <a:gd name="T35" fmla="*/ 46 h 86"/>
                  <a:gd name="T36" fmla="*/ 82 w 84"/>
                  <a:gd name="T37" fmla="*/ 59 h 86"/>
                  <a:gd name="T38" fmla="*/ 84 w 84"/>
                  <a:gd name="T39" fmla="*/ 53 h 86"/>
                  <a:gd name="T40" fmla="*/ 46 w 84"/>
                  <a:gd name="T41" fmla="*/ 44 h 86"/>
                  <a:gd name="T42" fmla="*/ 82 w 84"/>
                  <a:gd name="T43" fmla="*/ 26 h 86"/>
                  <a:gd name="T44" fmla="*/ 80 w 84"/>
                  <a:gd name="T45" fmla="*/ 21 h 86"/>
                  <a:gd name="T46" fmla="*/ 44 w 84"/>
                  <a:gd name="T47" fmla="*/ 40 h 86"/>
                  <a:gd name="T48" fmla="*/ 59 w 84"/>
                  <a:gd name="T49" fmla="*/ 1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9" y="1"/>
                    </a:moveTo>
                    <a:lnTo>
                      <a:pt x="54" y="0"/>
                    </a:lnTo>
                    <a:lnTo>
                      <a:pt x="42" y="40"/>
                    </a:lnTo>
                    <a:lnTo>
                      <a:pt x="25" y="3"/>
                    </a:lnTo>
                    <a:lnTo>
                      <a:pt x="21" y="5"/>
                    </a:lnTo>
                    <a:lnTo>
                      <a:pt x="40" y="40"/>
                    </a:lnTo>
                    <a:lnTo>
                      <a:pt x="2" y="26"/>
                    </a:lnTo>
                    <a:lnTo>
                      <a:pt x="0" y="32"/>
                    </a:lnTo>
                    <a:lnTo>
                      <a:pt x="38" y="44"/>
                    </a:lnTo>
                    <a:lnTo>
                      <a:pt x="2" y="61"/>
                    </a:lnTo>
                    <a:lnTo>
                      <a:pt x="6" y="67"/>
                    </a:lnTo>
                    <a:lnTo>
                      <a:pt x="40" y="46"/>
                    </a:lnTo>
                    <a:lnTo>
                      <a:pt x="27" y="84"/>
                    </a:lnTo>
                    <a:lnTo>
                      <a:pt x="31" y="86"/>
                    </a:lnTo>
                    <a:lnTo>
                      <a:pt x="42" y="48"/>
                    </a:lnTo>
                    <a:lnTo>
                      <a:pt x="59" y="84"/>
                    </a:lnTo>
                    <a:lnTo>
                      <a:pt x="65" y="82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4" y="53"/>
                    </a:lnTo>
                    <a:lnTo>
                      <a:pt x="46" y="44"/>
                    </a:lnTo>
                    <a:lnTo>
                      <a:pt x="82" y="26"/>
                    </a:lnTo>
                    <a:lnTo>
                      <a:pt x="80" y="21"/>
                    </a:lnTo>
                    <a:lnTo>
                      <a:pt x="44" y="40"/>
                    </a:lnTo>
                    <a:lnTo>
                      <a:pt x="59" y="1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5" name="Freeform 356"/>
              <p:cNvSpPr>
                <a:spLocks/>
              </p:cNvSpPr>
              <p:nvPr/>
            </p:nvSpPr>
            <p:spPr bwMode="auto">
              <a:xfrm>
                <a:off x="3746" y="3323"/>
                <a:ext cx="82" cy="86"/>
              </a:xfrm>
              <a:custGeom>
                <a:avLst/>
                <a:gdLst>
                  <a:gd name="T0" fmla="*/ 57 w 82"/>
                  <a:gd name="T1" fmla="*/ 2 h 86"/>
                  <a:gd name="T2" fmla="*/ 52 w 82"/>
                  <a:gd name="T3" fmla="*/ 0 h 86"/>
                  <a:gd name="T4" fmla="*/ 40 w 82"/>
                  <a:gd name="T5" fmla="*/ 38 h 86"/>
                  <a:gd name="T6" fmla="*/ 23 w 82"/>
                  <a:gd name="T7" fmla="*/ 2 h 86"/>
                  <a:gd name="T8" fmla="*/ 19 w 82"/>
                  <a:gd name="T9" fmla="*/ 5 h 86"/>
                  <a:gd name="T10" fmla="*/ 38 w 82"/>
                  <a:gd name="T11" fmla="*/ 40 h 86"/>
                  <a:gd name="T12" fmla="*/ 2 w 82"/>
                  <a:gd name="T13" fmla="*/ 27 h 86"/>
                  <a:gd name="T14" fmla="*/ 0 w 82"/>
                  <a:gd name="T15" fmla="*/ 30 h 86"/>
                  <a:gd name="T16" fmla="*/ 38 w 82"/>
                  <a:gd name="T17" fmla="*/ 44 h 86"/>
                  <a:gd name="T18" fmla="*/ 2 w 82"/>
                  <a:gd name="T19" fmla="*/ 59 h 86"/>
                  <a:gd name="T20" fmla="*/ 4 w 82"/>
                  <a:gd name="T21" fmla="*/ 65 h 86"/>
                  <a:gd name="T22" fmla="*/ 38 w 82"/>
                  <a:gd name="T23" fmla="*/ 46 h 86"/>
                  <a:gd name="T24" fmla="*/ 25 w 82"/>
                  <a:gd name="T25" fmla="*/ 84 h 86"/>
                  <a:gd name="T26" fmla="*/ 31 w 82"/>
                  <a:gd name="T27" fmla="*/ 86 h 86"/>
                  <a:gd name="T28" fmla="*/ 40 w 82"/>
                  <a:gd name="T29" fmla="*/ 46 h 86"/>
                  <a:gd name="T30" fmla="*/ 57 w 82"/>
                  <a:gd name="T31" fmla="*/ 82 h 86"/>
                  <a:gd name="T32" fmla="*/ 63 w 82"/>
                  <a:gd name="T33" fmla="*/ 80 h 86"/>
                  <a:gd name="T34" fmla="*/ 44 w 82"/>
                  <a:gd name="T35" fmla="*/ 46 h 86"/>
                  <a:gd name="T36" fmla="*/ 82 w 82"/>
                  <a:gd name="T37" fmla="*/ 59 h 86"/>
                  <a:gd name="T38" fmla="*/ 82 w 82"/>
                  <a:gd name="T39" fmla="*/ 53 h 86"/>
                  <a:gd name="T40" fmla="*/ 44 w 82"/>
                  <a:gd name="T41" fmla="*/ 42 h 86"/>
                  <a:gd name="T42" fmla="*/ 80 w 82"/>
                  <a:gd name="T43" fmla="*/ 27 h 86"/>
                  <a:gd name="T44" fmla="*/ 79 w 82"/>
                  <a:gd name="T45" fmla="*/ 21 h 86"/>
                  <a:gd name="T46" fmla="*/ 44 w 82"/>
                  <a:gd name="T47" fmla="*/ 40 h 86"/>
                  <a:gd name="T48" fmla="*/ 57 w 82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2" h="86">
                    <a:moveTo>
                      <a:pt x="57" y="2"/>
                    </a:moveTo>
                    <a:lnTo>
                      <a:pt x="52" y="0"/>
                    </a:lnTo>
                    <a:lnTo>
                      <a:pt x="40" y="38"/>
                    </a:lnTo>
                    <a:lnTo>
                      <a:pt x="23" y="2"/>
                    </a:lnTo>
                    <a:lnTo>
                      <a:pt x="19" y="5"/>
                    </a:lnTo>
                    <a:lnTo>
                      <a:pt x="38" y="40"/>
                    </a:lnTo>
                    <a:lnTo>
                      <a:pt x="2" y="27"/>
                    </a:lnTo>
                    <a:lnTo>
                      <a:pt x="0" y="30"/>
                    </a:lnTo>
                    <a:lnTo>
                      <a:pt x="38" y="44"/>
                    </a:lnTo>
                    <a:lnTo>
                      <a:pt x="2" y="59"/>
                    </a:lnTo>
                    <a:lnTo>
                      <a:pt x="4" y="65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0" y="46"/>
                    </a:lnTo>
                    <a:lnTo>
                      <a:pt x="57" y="82"/>
                    </a:lnTo>
                    <a:lnTo>
                      <a:pt x="63" y="80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2" y="53"/>
                    </a:lnTo>
                    <a:lnTo>
                      <a:pt x="44" y="42"/>
                    </a:lnTo>
                    <a:lnTo>
                      <a:pt x="80" y="27"/>
                    </a:lnTo>
                    <a:lnTo>
                      <a:pt x="79" y="21"/>
                    </a:lnTo>
                    <a:lnTo>
                      <a:pt x="44" y="40"/>
                    </a:lnTo>
                    <a:lnTo>
                      <a:pt x="57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6" name="Freeform 357"/>
              <p:cNvSpPr>
                <a:spLocks/>
              </p:cNvSpPr>
              <p:nvPr/>
            </p:nvSpPr>
            <p:spPr bwMode="auto">
              <a:xfrm>
                <a:off x="3746" y="3323"/>
                <a:ext cx="82" cy="86"/>
              </a:xfrm>
              <a:custGeom>
                <a:avLst/>
                <a:gdLst>
                  <a:gd name="T0" fmla="*/ 57 w 82"/>
                  <a:gd name="T1" fmla="*/ 2 h 86"/>
                  <a:gd name="T2" fmla="*/ 52 w 82"/>
                  <a:gd name="T3" fmla="*/ 0 h 86"/>
                  <a:gd name="T4" fmla="*/ 40 w 82"/>
                  <a:gd name="T5" fmla="*/ 38 h 86"/>
                  <a:gd name="T6" fmla="*/ 23 w 82"/>
                  <a:gd name="T7" fmla="*/ 2 h 86"/>
                  <a:gd name="T8" fmla="*/ 19 w 82"/>
                  <a:gd name="T9" fmla="*/ 5 h 86"/>
                  <a:gd name="T10" fmla="*/ 38 w 82"/>
                  <a:gd name="T11" fmla="*/ 40 h 86"/>
                  <a:gd name="T12" fmla="*/ 2 w 82"/>
                  <a:gd name="T13" fmla="*/ 27 h 86"/>
                  <a:gd name="T14" fmla="*/ 0 w 82"/>
                  <a:gd name="T15" fmla="*/ 30 h 86"/>
                  <a:gd name="T16" fmla="*/ 38 w 82"/>
                  <a:gd name="T17" fmla="*/ 44 h 86"/>
                  <a:gd name="T18" fmla="*/ 2 w 82"/>
                  <a:gd name="T19" fmla="*/ 59 h 86"/>
                  <a:gd name="T20" fmla="*/ 4 w 82"/>
                  <a:gd name="T21" fmla="*/ 65 h 86"/>
                  <a:gd name="T22" fmla="*/ 38 w 82"/>
                  <a:gd name="T23" fmla="*/ 46 h 86"/>
                  <a:gd name="T24" fmla="*/ 25 w 82"/>
                  <a:gd name="T25" fmla="*/ 84 h 86"/>
                  <a:gd name="T26" fmla="*/ 31 w 82"/>
                  <a:gd name="T27" fmla="*/ 86 h 86"/>
                  <a:gd name="T28" fmla="*/ 40 w 82"/>
                  <a:gd name="T29" fmla="*/ 46 h 86"/>
                  <a:gd name="T30" fmla="*/ 57 w 82"/>
                  <a:gd name="T31" fmla="*/ 82 h 86"/>
                  <a:gd name="T32" fmla="*/ 63 w 82"/>
                  <a:gd name="T33" fmla="*/ 80 h 86"/>
                  <a:gd name="T34" fmla="*/ 44 w 82"/>
                  <a:gd name="T35" fmla="*/ 46 h 86"/>
                  <a:gd name="T36" fmla="*/ 82 w 82"/>
                  <a:gd name="T37" fmla="*/ 59 h 86"/>
                  <a:gd name="T38" fmla="*/ 82 w 82"/>
                  <a:gd name="T39" fmla="*/ 53 h 86"/>
                  <a:gd name="T40" fmla="*/ 44 w 82"/>
                  <a:gd name="T41" fmla="*/ 42 h 86"/>
                  <a:gd name="T42" fmla="*/ 80 w 82"/>
                  <a:gd name="T43" fmla="*/ 27 h 86"/>
                  <a:gd name="T44" fmla="*/ 79 w 82"/>
                  <a:gd name="T45" fmla="*/ 21 h 86"/>
                  <a:gd name="T46" fmla="*/ 44 w 82"/>
                  <a:gd name="T47" fmla="*/ 40 h 86"/>
                  <a:gd name="T48" fmla="*/ 57 w 82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2" h="86">
                    <a:moveTo>
                      <a:pt x="57" y="2"/>
                    </a:moveTo>
                    <a:lnTo>
                      <a:pt x="52" y="0"/>
                    </a:lnTo>
                    <a:lnTo>
                      <a:pt x="40" y="38"/>
                    </a:lnTo>
                    <a:lnTo>
                      <a:pt x="23" y="2"/>
                    </a:lnTo>
                    <a:lnTo>
                      <a:pt x="19" y="5"/>
                    </a:lnTo>
                    <a:lnTo>
                      <a:pt x="38" y="40"/>
                    </a:lnTo>
                    <a:lnTo>
                      <a:pt x="2" y="27"/>
                    </a:lnTo>
                    <a:lnTo>
                      <a:pt x="0" y="30"/>
                    </a:lnTo>
                    <a:lnTo>
                      <a:pt x="38" y="44"/>
                    </a:lnTo>
                    <a:lnTo>
                      <a:pt x="2" y="59"/>
                    </a:lnTo>
                    <a:lnTo>
                      <a:pt x="4" y="65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0" y="46"/>
                    </a:lnTo>
                    <a:lnTo>
                      <a:pt x="57" y="82"/>
                    </a:lnTo>
                    <a:lnTo>
                      <a:pt x="63" y="80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2" y="53"/>
                    </a:lnTo>
                    <a:lnTo>
                      <a:pt x="44" y="42"/>
                    </a:lnTo>
                    <a:lnTo>
                      <a:pt x="80" y="27"/>
                    </a:lnTo>
                    <a:lnTo>
                      <a:pt x="79" y="21"/>
                    </a:lnTo>
                    <a:lnTo>
                      <a:pt x="44" y="40"/>
                    </a:lnTo>
                    <a:lnTo>
                      <a:pt x="57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7" name="Freeform 358"/>
              <p:cNvSpPr>
                <a:spLocks/>
              </p:cNvSpPr>
              <p:nvPr/>
            </p:nvSpPr>
            <p:spPr bwMode="auto">
              <a:xfrm>
                <a:off x="3558" y="2929"/>
                <a:ext cx="84" cy="87"/>
              </a:xfrm>
              <a:custGeom>
                <a:avLst/>
                <a:gdLst>
                  <a:gd name="T0" fmla="*/ 57 w 84"/>
                  <a:gd name="T1" fmla="*/ 2 h 87"/>
                  <a:gd name="T2" fmla="*/ 54 w 84"/>
                  <a:gd name="T3" fmla="*/ 0 h 87"/>
                  <a:gd name="T4" fmla="*/ 42 w 84"/>
                  <a:gd name="T5" fmla="*/ 41 h 87"/>
                  <a:gd name="T6" fmla="*/ 25 w 84"/>
                  <a:gd name="T7" fmla="*/ 4 h 87"/>
                  <a:gd name="T8" fmla="*/ 19 w 84"/>
                  <a:gd name="T9" fmla="*/ 6 h 87"/>
                  <a:gd name="T10" fmla="*/ 40 w 84"/>
                  <a:gd name="T11" fmla="*/ 41 h 87"/>
                  <a:gd name="T12" fmla="*/ 2 w 84"/>
                  <a:gd name="T13" fmla="*/ 27 h 87"/>
                  <a:gd name="T14" fmla="*/ 0 w 84"/>
                  <a:gd name="T15" fmla="*/ 33 h 87"/>
                  <a:gd name="T16" fmla="*/ 38 w 84"/>
                  <a:gd name="T17" fmla="*/ 45 h 87"/>
                  <a:gd name="T18" fmla="*/ 2 w 84"/>
                  <a:gd name="T19" fmla="*/ 62 h 87"/>
                  <a:gd name="T20" fmla="*/ 6 w 84"/>
                  <a:gd name="T21" fmla="*/ 68 h 87"/>
                  <a:gd name="T22" fmla="*/ 40 w 84"/>
                  <a:gd name="T23" fmla="*/ 46 h 87"/>
                  <a:gd name="T24" fmla="*/ 25 w 84"/>
                  <a:gd name="T25" fmla="*/ 85 h 87"/>
                  <a:gd name="T26" fmla="*/ 31 w 84"/>
                  <a:gd name="T27" fmla="*/ 87 h 87"/>
                  <a:gd name="T28" fmla="*/ 42 w 84"/>
                  <a:gd name="T29" fmla="*/ 48 h 87"/>
                  <a:gd name="T30" fmla="*/ 59 w 84"/>
                  <a:gd name="T31" fmla="*/ 85 h 87"/>
                  <a:gd name="T32" fmla="*/ 63 w 84"/>
                  <a:gd name="T33" fmla="*/ 83 h 87"/>
                  <a:gd name="T34" fmla="*/ 44 w 84"/>
                  <a:gd name="T35" fmla="*/ 46 h 87"/>
                  <a:gd name="T36" fmla="*/ 82 w 84"/>
                  <a:gd name="T37" fmla="*/ 60 h 87"/>
                  <a:gd name="T38" fmla="*/ 84 w 84"/>
                  <a:gd name="T39" fmla="*/ 54 h 87"/>
                  <a:gd name="T40" fmla="*/ 46 w 84"/>
                  <a:gd name="T41" fmla="*/ 45 h 87"/>
                  <a:gd name="T42" fmla="*/ 82 w 84"/>
                  <a:gd name="T43" fmla="*/ 27 h 87"/>
                  <a:gd name="T44" fmla="*/ 80 w 84"/>
                  <a:gd name="T45" fmla="*/ 23 h 87"/>
                  <a:gd name="T46" fmla="*/ 44 w 84"/>
                  <a:gd name="T47" fmla="*/ 41 h 87"/>
                  <a:gd name="T48" fmla="*/ 57 w 84"/>
                  <a:gd name="T49" fmla="*/ 2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7" y="2"/>
                    </a:moveTo>
                    <a:lnTo>
                      <a:pt x="54" y="0"/>
                    </a:lnTo>
                    <a:lnTo>
                      <a:pt x="42" y="41"/>
                    </a:lnTo>
                    <a:lnTo>
                      <a:pt x="25" y="4"/>
                    </a:lnTo>
                    <a:lnTo>
                      <a:pt x="19" y="6"/>
                    </a:lnTo>
                    <a:lnTo>
                      <a:pt x="40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8" y="45"/>
                    </a:lnTo>
                    <a:lnTo>
                      <a:pt x="2" y="62"/>
                    </a:lnTo>
                    <a:lnTo>
                      <a:pt x="6" y="68"/>
                    </a:lnTo>
                    <a:lnTo>
                      <a:pt x="40" y="46"/>
                    </a:lnTo>
                    <a:lnTo>
                      <a:pt x="25" y="85"/>
                    </a:lnTo>
                    <a:lnTo>
                      <a:pt x="31" y="87"/>
                    </a:lnTo>
                    <a:lnTo>
                      <a:pt x="42" y="48"/>
                    </a:lnTo>
                    <a:lnTo>
                      <a:pt x="59" y="85"/>
                    </a:lnTo>
                    <a:lnTo>
                      <a:pt x="63" y="83"/>
                    </a:lnTo>
                    <a:lnTo>
                      <a:pt x="44" y="46"/>
                    </a:lnTo>
                    <a:lnTo>
                      <a:pt x="82" y="60"/>
                    </a:lnTo>
                    <a:lnTo>
                      <a:pt x="84" y="54"/>
                    </a:lnTo>
                    <a:lnTo>
                      <a:pt x="46" y="45"/>
                    </a:lnTo>
                    <a:lnTo>
                      <a:pt x="82" y="27"/>
                    </a:lnTo>
                    <a:lnTo>
                      <a:pt x="80" y="23"/>
                    </a:lnTo>
                    <a:lnTo>
                      <a:pt x="44" y="41"/>
                    </a:lnTo>
                    <a:lnTo>
                      <a:pt x="57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8" name="Freeform 359"/>
              <p:cNvSpPr>
                <a:spLocks/>
              </p:cNvSpPr>
              <p:nvPr/>
            </p:nvSpPr>
            <p:spPr bwMode="auto">
              <a:xfrm>
                <a:off x="3558" y="2929"/>
                <a:ext cx="84" cy="87"/>
              </a:xfrm>
              <a:custGeom>
                <a:avLst/>
                <a:gdLst>
                  <a:gd name="T0" fmla="*/ 57 w 84"/>
                  <a:gd name="T1" fmla="*/ 2 h 87"/>
                  <a:gd name="T2" fmla="*/ 54 w 84"/>
                  <a:gd name="T3" fmla="*/ 0 h 87"/>
                  <a:gd name="T4" fmla="*/ 42 w 84"/>
                  <a:gd name="T5" fmla="*/ 41 h 87"/>
                  <a:gd name="T6" fmla="*/ 25 w 84"/>
                  <a:gd name="T7" fmla="*/ 4 h 87"/>
                  <a:gd name="T8" fmla="*/ 19 w 84"/>
                  <a:gd name="T9" fmla="*/ 6 h 87"/>
                  <a:gd name="T10" fmla="*/ 40 w 84"/>
                  <a:gd name="T11" fmla="*/ 41 h 87"/>
                  <a:gd name="T12" fmla="*/ 2 w 84"/>
                  <a:gd name="T13" fmla="*/ 27 h 87"/>
                  <a:gd name="T14" fmla="*/ 0 w 84"/>
                  <a:gd name="T15" fmla="*/ 33 h 87"/>
                  <a:gd name="T16" fmla="*/ 38 w 84"/>
                  <a:gd name="T17" fmla="*/ 45 h 87"/>
                  <a:gd name="T18" fmla="*/ 2 w 84"/>
                  <a:gd name="T19" fmla="*/ 62 h 87"/>
                  <a:gd name="T20" fmla="*/ 6 w 84"/>
                  <a:gd name="T21" fmla="*/ 68 h 87"/>
                  <a:gd name="T22" fmla="*/ 40 w 84"/>
                  <a:gd name="T23" fmla="*/ 46 h 87"/>
                  <a:gd name="T24" fmla="*/ 25 w 84"/>
                  <a:gd name="T25" fmla="*/ 85 h 87"/>
                  <a:gd name="T26" fmla="*/ 31 w 84"/>
                  <a:gd name="T27" fmla="*/ 87 h 87"/>
                  <a:gd name="T28" fmla="*/ 42 w 84"/>
                  <a:gd name="T29" fmla="*/ 48 h 87"/>
                  <a:gd name="T30" fmla="*/ 59 w 84"/>
                  <a:gd name="T31" fmla="*/ 85 h 87"/>
                  <a:gd name="T32" fmla="*/ 63 w 84"/>
                  <a:gd name="T33" fmla="*/ 83 h 87"/>
                  <a:gd name="T34" fmla="*/ 44 w 84"/>
                  <a:gd name="T35" fmla="*/ 46 h 87"/>
                  <a:gd name="T36" fmla="*/ 82 w 84"/>
                  <a:gd name="T37" fmla="*/ 60 h 87"/>
                  <a:gd name="T38" fmla="*/ 84 w 84"/>
                  <a:gd name="T39" fmla="*/ 54 h 87"/>
                  <a:gd name="T40" fmla="*/ 46 w 84"/>
                  <a:gd name="T41" fmla="*/ 45 h 87"/>
                  <a:gd name="T42" fmla="*/ 82 w 84"/>
                  <a:gd name="T43" fmla="*/ 27 h 87"/>
                  <a:gd name="T44" fmla="*/ 80 w 84"/>
                  <a:gd name="T45" fmla="*/ 23 h 87"/>
                  <a:gd name="T46" fmla="*/ 44 w 84"/>
                  <a:gd name="T47" fmla="*/ 41 h 87"/>
                  <a:gd name="T48" fmla="*/ 57 w 84"/>
                  <a:gd name="T49" fmla="*/ 2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7" y="2"/>
                    </a:moveTo>
                    <a:lnTo>
                      <a:pt x="54" y="0"/>
                    </a:lnTo>
                    <a:lnTo>
                      <a:pt x="42" y="41"/>
                    </a:lnTo>
                    <a:lnTo>
                      <a:pt x="25" y="4"/>
                    </a:lnTo>
                    <a:lnTo>
                      <a:pt x="19" y="6"/>
                    </a:lnTo>
                    <a:lnTo>
                      <a:pt x="40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8" y="45"/>
                    </a:lnTo>
                    <a:lnTo>
                      <a:pt x="2" y="62"/>
                    </a:lnTo>
                    <a:lnTo>
                      <a:pt x="6" y="68"/>
                    </a:lnTo>
                    <a:lnTo>
                      <a:pt x="40" y="46"/>
                    </a:lnTo>
                    <a:lnTo>
                      <a:pt x="25" y="85"/>
                    </a:lnTo>
                    <a:lnTo>
                      <a:pt x="31" y="87"/>
                    </a:lnTo>
                    <a:lnTo>
                      <a:pt x="42" y="48"/>
                    </a:lnTo>
                    <a:lnTo>
                      <a:pt x="59" y="85"/>
                    </a:lnTo>
                    <a:lnTo>
                      <a:pt x="63" y="83"/>
                    </a:lnTo>
                    <a:lnTo>
                      <a:pt x="44" y="46"/>
                    </a:lnTo>
                    <a:lnTo>
                      <a:pt x="82" y="60"/>
                    </a:lnTo>
                    <a:lnTo>
                      <a:pt x="84" y="54"/>
                    </a:lnTo>
                    <a:lnTo>
                      <a:pt x="46" y="45"/>
                    </a:lnTo>
                    <a:lnTo>
                      <a:pt x="82" y="27"/>
                    </a:lnTo>
                    <a:lnTo>
                      <a:pt x="80" y="23"/>
                    </a:lnTo>
                    <a:lnTo>
                      <a:pt x="44" y="41"/>
                    </a:lnTo>
                    <a:lnTo>
                      <a:pt x="57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9" name="Freeform 360"/>
              <p:cNvSpPr>
                <a:spLocks/>
              </p:cNvSpPr>
              <p:nvPr/>
            </p:nvSpPr>
            <p:spPr bwMode="auto">
              <a:xfrm>
                <a:off x="3435" y="2974"/>
                <a:ext cx="84" cy="86"/>
              </a:xfrm>
              <a:custGeom>
                <a:avLst/>
                <a:gdLst>
                  <a:gd name="T0" fmla="*/ 59 w 84"/>
                  <a:gd name="T1" fmla="*/ 1 h 86"/>
                  <a:gd name="T2" fmla="*/ 54 w 84"/>
                  <a:gd name="T3" fmla="*/ 0 h 86"/>
                  <a:gd name="T4" fmla="*/ 42 w 84"/>
                  <a:gd name="T5" fmla="*/ 38 h 86"/>
                  <a:gd name="T6" fmla="*/ 25 w 84"/>
                  <a:gd name="T7" fmla="*/ 1 h 86"/>
                  <a:gd name="T8" fmla="*/ 19 w 84"/>
                  <a:gd name="T9" fmla="*/ 5 h 86"/>
                  <a:gd name="T10" fmla="*/ 40 w 84"/>
                  <a:gd name="T11" fmla="*/ 40 h 86"/>
                  <a:gd name="T12" fmla="*/ 2 w 84"/>
                  <a:gd name="T13" fmla="*/ 26 h 86"/>
                  <a:gd name="T14" fmla="*/ 0 w 84"/>
                  <a:gd name="T15" fmla="*/ 30 h 86"/>
                  <a:gd name="T16" fmla="*/ 38 w 84"/>
                  <a:gd name="T17" fmla="*/ 44 h 86"/>
                  <a:gd name="T18" fmla="*/ 2 w 84"/>
                  <a:gd name="T19" fmla="*/ 59 h 86"/>
                  <a:gd name="T20" fmla="*/ 6 w 84"/>
                  <a:gd name="T21" fmla="*/ 65 h 86"/>
                  <a:gd name="T22" fmla="*/ 40 w 84"/>
                  <a:gd name="T23" fmla="*/ 46 h 86"/>
                  <a:gd name="T24" fmla="*/ 25 w 84"/>
                  <a:gd name="T25" fmla="*/ 84 h 86"/>
                  <a:gd name="T26" fmla="*/ 31 w 84"/>
                  <a:gd name="T27" fmla="*/ 86 h 86"/>
                  <a:gd name="T28" fmla="*/ 42 w 84"/>
                  <a:gd name="T29" fmla="*/ 46 h 86"/>
                  <a:gd name="T30" fmla="*/ 59 w 84"/>
                  <a:gd name="T31" fmla="*/ 84 h 86"/>
                  <a:gd name="T32" fmla="*/ 65 w 84"/>
                  <a:gd name="T33" fmla="*/ 80 h 86"/>
                  <a:gd name="T34" fmla="*/ 44 w 84"/>
                  <a:gd name="T35" fmla="*/ 46 h 86"/>
                  <a:gd name="T36" fmla="*/ 83 w 84"/>
                  <a:gd name="T37" fmla="*/ 59 h 86"/>
                  <a:gd name="T38" fmla="*/ 84 w 84"/>
                  <a:gd name="T39" fmla="*/ 53 h 86"/>
                  <a:gd name="T40" fmla="*/ 46 w 84"/>
                  <a:gd name="T41" fmla="*/ 42 h 86"/>
                  <a:gd name="T42" fmla="*/ 83 w 84"/>
                  <a:gd name="T43" fmla="*/ 26 h 86"/>
                  <a:gd name="T44" fmla="*/ 81 w 84"/>
                  <a:gd name="T45" fmla="*/ 21 h 86"/>
                  <a:gd name="T46" fmla="*/ 44 w 84"/>
                  <a:gd name="T47" fmla="*/ 40 h 86"/>
                  <a:gd name="T48" fmla="*/ 59 w 84"/>
                  <a:gd name="T49" fmla="*/ 1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9" y="1"/>
                    </a:moveTo>
                    <a:lnTo>
                      <a:pt x="54" y="0"/>
                    </a:lnTo>
                    <a:lnTo>
                      <a:pt x="42" y="38"/>
                    </a:lnTo>
                    <a:lnTo>
                      <a:pt x="25" y="1"/>
                    </a:lnTo>
                    <a:lnTo>
                      <a:pt x="19" y="5"/>
                    </a:lnTo>
                    <a:lnTo>
                      <a:pt x="40" y="40"/>
                    </a:lnTo>
                    <a:lnTo>
                      <a:pt x="2" y="26"/>
                    </a:lnTo>
                    <a:lnTo>
                      <a:pt x="0" y="30"/>
                    </a:lnTo>
                    <a:lnTo>
                      <a:pt x="38" y="44"/>
                    </a:lnTo>
                    <a:lnTo>
                      <a:pt x="2" y="59"/>
                    </a:lnTo>
                    <a:lnTo>
                      <a:pt x="6" y="65"/>
                    </a:lnTo>
                    <a:lnTo>
                      <a:pt x="40" y="46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2" y="46"/>
                    </a:lnTo>
                    <a:lnTo>
                      <a:pt x="59" y="84"/>
                    </a:lnTo>
                    <a:lnTo>
                      <a:pt x="65" y="80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4" y="53"/>
                    </a:lnTo>
                    <a:lnTo>
                      <a:pt x="46" y="42"/>
                    </a:lnTo>
                    <a:lnTo>
                      <a:pt x="83" y="26"/>
                    </a:lnTo>
                    <a:lnTo>
                      <a:pt x="81" y="21"/>
                    </a:lnTo>
                    <a:lnTo>
                      <a:pt x="44" y="40"/>
                    </a:lnTo>
                    <a:lnTo>
                      <a:pt x="59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0" name="Freeform 361"/>
              <p:cNvSpPr>
                <a:spLocks/>
              </p:cNvSpPr>
              <p:nvPr/>
            </p:nvSpPr>
            <p:spPr bwMode="auto">
              <a:xfrm>
                <a:off x="3435" y="2974"/>
                <a:ext cx="84" cy="86"/>
              </a:xfrm>
              <a:custGeom>
                <a:avLst/>
                <a:gdLst>
                  <a:gd name="T0" fmla="*/ 59 w 84"/>
                  <a:gd name="T1" fmla="*/ 1 h 86"/>
                  <a:gd name="T2" fmla="*/ 54 w 84"/>
                  <a:gd name="T3" fmla="*/ 0 h 86"/>
                  <a:gd name="T4" fmla="*/ 42 w 84"/>
                  <a:gd name="T5" fmla="*/ 38 h 86"/>
                  <a:gd name="T6" fmla="*/ 25 w 84"/>
                  <a:gd name="T7" fmla="*/ 1 h 86"/>
                  <a:gd name="T8" fmla="*/ 19 w 84"/>
                  <a:gd name="T9" fmla="*/ 5 h 86"/>
                  <a:gd name="T10" fmla="*/ 40 w 84"/>
                  <a:gd name="T11" fmla="*/ 40 h 86"/>
                  <a:gd name="T12" fmla="*/ 2 w 84"/>
                  <a:gd name="T13" fmla="*/ 26 h 86"/>
                  <a:gd name="T14" fmla="*/ 0 w 84"/>
                  <a:gd name="T15" fmla="*/ 30 h 86"/>
                  <a:gd name="T16" fmla="*/ 38 w 84"/>
                  <a:gd name="T17" fmla="*/ 44 h 86"/>
                  <a:gd name="T18" fmla="*/ 2 w 84"/>
                  <a:gd name="T19" fmla="*/ 59 h 86"/>
                  <a:gd name="T20" fmla="*/ 6 w 84"/>
                  <a:gd name="T21" fmla="*/ 65 h 86"/>
                  <a:gd name="T22" fmla="*/ 40 w 84"/>
                  <a:gd name="T23" fmla="*/ 46 h 86"/>
                  <a:gd name="T24" fmla="*/ 25 w 84"/>
                  <a:gd name="T25" fmla="*/ 84 h 86"/>
                  <a:gd name="T26" fmla="*/ 31 w 84"/>
                  <a:gd name="T27" fmla="*/ 86 h 86"/>
                  <a:gd name="T28" fmla="*/ 42 w 84"/>
                  <a:gd name="T29" fmla="*/ 46 h 86"/>
                  <a:gd name="T30" fmla="*/ 59 w 84"/>
                  <a:gd name="T31" fmla="*/ 84 h 86"/>
                  <a:gd name="T32" fmla="*/ 65 w 84"/>
                  <a:gd name="T33" fmla="*/ 80 h 86"/>
                  <a:gd name="T34" fmla="*/ 44 w 84"/>
                  <a:gd name="T35" fmla="*/ 46 h 86"/>
                  <a:gd name="T36" fmla="*/ 83 w 84"/>
                  <a:gd name="T37" fmla="*/ 59 h 86"/>
                  <a:gd name="T38" fmla="*/ 84 w 84"/>
                  <a:gd name="T39" fmla="*/ 53 h 86"/>
                  <a:gd name="T40" fmla="*/ 46 w 84"/>
                  <a:gd name="T41" fmla="*/ 42 h 86"/>
                  <a:gd name="T42" fmla="*/ 83 w 84"/>
                  <a:gd name="T43" fmla="*/ 26 h 86"/>
                  <a:gd name="T44" fmla="*/ 81 w 84"/>
                  <a:gd name="T45" fmla="*/ 21 h 86"/>
                  <a:gd name="T46" fmla="*/ 44 w 84"/>
                  <a:gd name="T47" fmla="*/ 40 h 86"/>
                  <a:gd name="T48" fmla="*/ 59 w 84"/>
                  <a:gd name="T49" fmla="*/ 1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9" y="1"/>
                    </a:moveTo>
                    <a:lnTo>
                      <a:pt x="54" y="0"/>
                    </a:lnTo>
                    <a:lnTo>
                      <a:pt x="42" y="38"/>
                    </a:lnTo>
                    <a:lnTo>
                      <a:pt x="25" y="1"/>
                    </a:lnTo>
                    <a:lnTo>
                      <a:pt x="19" y="5"/>
                    </a:lnTo>
                    <a:lnTo>
                      <a:pt x="40" y="40"/>
                    </a:lnTo>
                    <a:lnTo>
                      <a:pt x="2" y="26"/>
                    </a:lnTo>
                    <a:lnTo>
                      <a:pt x="0" y="30"/>
                    </a:lnTo>
                    <a:lnTo>
                      <a:pt x="38" y="44"/>
                    </a:lnTo>
                    <a:lnTo>
                      <a:pt x="2" y="59"/>
                    </a:lnTo>
                    <a:lnTo>
                      <a:pt x="6" y="65"/>
                    </a:lnTo>
                    <a:lnTo>
                      <a:pt x="40" y="46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2" y="46"/>
                    </a:lnTo>
                    <a:lnTo>
                      <a:pt x="59" y="84"/>
                    </a:lnTo>
                    <a:lnTo>
                      <a:pt x="65" y="80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4" y="53"/>
                    </a:lnTo>
                    <a:lnTo>
                      <a:pt x="46" y="42"/>
                    </a:lnTo>
                    <a:lnTo>
                      <a:pt x="83" y="26"/>
                    </a:lnTo>
                    <a:lnTo>
                      <a:pt x="81" y="21"/>
                    </a:lnTo>
                    <a:lnTo>
                      <a:pt x="44" y="40"/>
                    </a:lnTo>
                    <a:lnTo>
                      <a:pt x="59" y="1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1" name="Freeform 362"/>
              <p:cNvSpPr>
                <a:spLocks/>
              </p:cNvSpPr>
              <p:nvPr/>
            </p:nvSpPr>
            <p:spPr bwMode="auto">
              <a:xfrm>
                <a:off x="3443" y="3094"/>
                <a:ext cx="84" cy="87"/>
              </a:xfrm>
              <a:custGeom>
                <a:avLst/>
                <a:gdLst>
                  <a:gd name="T0" fmla="*/ 57 w 84"/>
                  <a:gd name="T1" fmla="*/ 2 h 87"/>
                  <a:gd name="T2" fmla="*/ 51 w 84"/>
                  <a:gd name="T3" fmla="*/ 0 h 87"/>
                  <a:gd name="T4" fmla="*/ 42 w 84"/>
                  <a:gd name="T5" fmla="*/ 41 h 87"/>
                  <a:gd name="T6" fmla="*/ 25 w 84"/>
                  <a:gd name="T7" fmla="*/ 2 h 87"/>
                  <a:gd name="T8" fmla="*/ 19 w 84"/>
                  <a:gd name="T9" fmla="*/ 6 h 87"/>
                  <a:gd name="T10" fmla="*/ 38 w 84"/>
                  <a:gd name="T11" fmla="*/ 41 h 87"/>
                  <a:gd name="T12" fmla="*/ 2 w 84"/>
                  <a:gd name="T13" fmla="*/ 27 h 87"/>
                  <a:gd name="T14" fmla="*/ 0 w 84"/>
                  <a:gd name="T15" fmla="*/ 33 h 87"/>
                  <a:gd name="T16" fmla="*/ 38 w 84"/>
                  <a:gd name="T17" fmla="*/ 45 h 87"/>
                  <a:gd name="T18" fmla="*/ 2 w 84"/>
                  <a:gd name="T19" fmla="*/ 62 h 87"/>
                  <a:gd name="T20" fmla="*/ 3 w 84"/>
                  <a:gd name="T21" fmla="*/ 66 h 87"/>
                  <a:gd name="T22" fmla="*/ 38 w 84"/>
                  <a:gd name="T23" fmla="*/ 46 h 87"/>
                  <a:gd name="T24" fmla="*/ 25 w 84"/>
                  <a:gd name="T25" fmla="*/ 85 h 87"/>
                  <a:gd name="T26" fmla="*/ 30 w 84"/>
                  <a:gd name="T27" fmla="*/ 87 h 87"/>
                  <a:gd name="T28" fmla="*/ 42 w 84"/>
                  <a:gd name="T29" fmla="*/ 48 h 87"/>
                  <a:gd name="T30" fmla="*/ 59 w 84"/>
                  <a:gd name="T31" fmla="*/ 85 h 87"/>
                  <a:gd name="T32" fmla="*/ 63 w 84"/>
                  <a:gd name="T33" fmla="*/ 81 h 87"/>
                  <a:gd name="T34" fmla="*/ 44 w 84"/>
                  <a:gd name="T35" fmla="*/ 46 h 87"/>
                  <a:gd name="T36" fmla="*/ 82 w 84"/>
                  <a:gd name="T37" fmla="*/ 60 h 87"/>
                  <a:gd name="T38" fmla="*/ 84 w 84"/>
                  <a:gd name="T39" fmla="*/ 54 h 87"/>
                  <a:gd name="T40" fmla="*/ 46 w 84"/>
                  <a:gd name="T41" fmla="*/ 43 h 87"/>
                  <a:gd name="T42" fmla="*/ 82 w 84"/>
                  <a:gd name="T43" fmla="*/ 27 h 87"/>
                  <a:gd name="T44" fmla="*/ 78 w 84"/>
                  <a:gd name="T45" fmla="*/ 22 h 87"/>
                  <a:gd name="T46" fmla="*/ 44 w 84"/>
                  <a:gd name="T47" fmla="*/ 41 h 87"/>
                  <a:gd name="T48" fmla="*/ 57 w 84"/>
                  <a:gd name="T49" fmla="*/ 2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7" y="2"/>
                    </a:moveTo>
                    <a:lnTo>
                      <a:pt x="51" y="0"/>
                    </a:lnTo>
                    <a:lnTo>
                      <a:pt x="42" y="41"/>
                    </a:lnTo>
                    <a:lnTo>
                      <a:pt x="25" y="2"/>
                    </a:lnTo>
                    <a:lnTo>
                      <a:pt x="19" y="6"/>
                    </a:lnTo>
                    <a:lnTo>
                      <a:pt x="38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8" y="45"/>
                    </a:lnTo>
                    <a:lnTo>
                      <a:pt x="2" y="62"/>
                    </a:lnTo>
                    <a:lnTo>
                      <a:pt x="3" y="66"/>
                    </a:lnTo>
                    <a:lnTo>
                      <a:pt x="38" y="46"/>
                    </a:lnTo>
                    <a:lnTo>
                      <a:pt x="25" y="85"/>
                    </a:lnTo>
                    <a:lnTo>
                      <a:pt x="30" y="87"/>
                    </a:lnTo>
                    <a:lnTo>
                      <a:pt x="42" y="48"/>
                    </a:lnTo>
                    <a:lnTo>
                      <a:pt x="59" y="85"/>
                    </a:lnTo>
                    <a:lnTo>
                      <a:pt x="63" y="81"/>
                    </a:lnTo>
                    <a:lnTo>
                      <a:pt x="44" y="46"/>
                    </a:lnTo>
                    <a:lnTo>
                      <a:pt x="82" y="60"/>
                    </a:lnTo>
                    <a:lnTo>
                      <a:pt x="84" y="54"/>
                    </a:lnTo>
                    <a:lnTo>
                      <a:pt x="46" y="43"/>
                    </a:lnTo>
                    <a:lnTo>
                      <a:pt x="82" y="27"/>
                    </a:lnTo>
                    <a:lnTo>
                      <a:pt x="78" y="22"/>
                    </a:lnTo>
                    <a:lnTo>
                      <a:pt x="44" y="41"/>
                    </a:lnTo>
                    <a:lnTo>
                      <a:pt x="57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2" name="Freeform 363"/>
              <p:cNvSpPr>
                <a:spLocks/>
              </p:cNvSpPr>
              <p:nvPr/>
            </p:nvSpPr>
            <p:spPr bwMode="auto">
              <a:xfrm>
                <a:off x="3443" y="3094"/>
                <a:ext cx="84" cy="87"/>
              </a:xfrm>
              <a:custGeom>
                <a:avLst/>
                <a:gdLst>
                  <a:gd name="T0" fmla="*/ 57 w 84"/>
                  <a:gd name="T1" fmla="*/ 2 h 87"/>
                  <a:gd name="T2" fmla="*/ 51 w 84"/>
                  <a:gd name="T3" fmla="*/ 0 h 87"/>
                  <a:gd name="T4" fmla="*/ 42 w 84"/>
                  <a:gd name="T5" fmla="*/ 41 h 87"/>
                  <a:gd name="T6" fmla="*/ 25 w 84"/>
                  <a:gd name="T7" fmla="*/ 2 h 87"/>
                  <a:gd name="T8" fmla="*/ 19 w 84"/>
                  <a:gd name="T9" fmla="*/ 6 h 87"/>
                  <a:gd name="T10" fmla="*/ 38 w 84"/>
                  <a:gd name="T11" fmla="*/ 41 h 87"/>
                  <a:gd name="T12" fmla="*/ 2 w 84"/>
                  <a:gd name="T13" fmla="*/ 27 h 87"/>
                  <a:gd name="T14" fmla="*/ 0 w 84"/>
                  <a:gd name="T15" fmla="*/ 33 h 87"/>
                  <a:gd name="T16" fmla="*/ 38 w 84"/>
                  <a:gd name="T17" fmla="*/ 45 h 87"/>
                  <a:gd name="T18" fmla="*/ 2 w 84"/>
                  <a:gd name="T19" fmla="*/ 62 h 87"/>
                  <a:gd name="T20" fmla="*/ 3 w 84"/>
                  <a:gd name="T21" fmla="*/ 66 h 87"/>
                  <a:gd name="T22" fmla="*/ 38 w 84"/>
                  <a:gd name="T23" fmla="*/ 46 h 87"/>
                  <a:gd name="T24" fmla="*/ 25 w 84"/>
                  <a:gd name="T25" fmla="*/ 85 h 87"/>
                  <a:gd name="T26" fmla="*/ 30 w 84"/>
                  <a:gd name="T27" fmla="*/ 87 h 87"/>
                  <a:gd name="T28" fmla="*/ 42 w 84"/>
                  <a:gd name="T29" fmla="*/ 48 h 87"/>
                  <a:gd name="T30" fmla="*/ 59 w 84"/>
                  <a:gd name="T31" fmla="*/ 85 h 87"/>
                  <a:gd name="T32" fmla="*/ 63 w 84"/>
                  <a:gd name="T33" fmla="*/ 81 h 87"/>
                  <a:gd name="T34" fmla="*/ 44 w 84"/>
                  <a:gd name="T35" fmla="*/ 46 h 87"/>
                  <a:gd name="T36" fmla="*/ 82 w 84"/>
                  <a:gd name="T37" fmla="*/ 60 h 87"/>
                  <a:gd name="T38" fmla="*/ 84 w 84"/>
                  <a:gd name="T39" fmla="*/ 54 h 87"/>
                  <a:gd name="T40" fmla="*/ 46 w 84"/>
                  <a:gd name="T41" fmla="*/ 43 h 87"/>
                  <a:gd name="T42" fmla="*/ 82 w 84"/>
                  <a:gd name="T43" fmla="*/ 27 h 87"/>
                  <a:gd name="T44" fmla="*/ 78 w 84"/>
                  <a:gd name="T45" fmla="*/ 22 h 87"/>
                  <a:gd name="T46" fmla="*/ 44 w 84"/>
                  <a:gd name="T47" fmla="*/ 41 h 87"/>
                  <a:gd name="T48" fmla="*/ 57 w 84"/>
                  <a:gd name="T49" fmla="*/ 2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7">
                    <a:moveTo>
                      <a:pt x="57" y="2"/>
                    </a:moveTo>
                    <a:lnTo>
                      <a:pt x="51" y="0"/>
                    </a:lnTo>
                    <a:lnTo>
                      <a:pt x="42" y="41"/>
                    </a:lnTo>
                    <a:lnTo>
                      <a:pt x="25" y="2"/>
                    </a:lnTo>
                    <a:lnTo>
                      <a:pt x="19" y="6"/>
                    </a:lnTo>
                    <a:lnTo>
                      <a:pt x="38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8" y="45"/>
                    </a:lnTo>
                    <a:lnTo>
                      <a:pt x="2" y="62"/>
                    </a:lnTo>
                    <a:lnTo>
                      <a:pt x="3" y="66"/>
                    </a:lnTo>
                    <a:lnTo>
                      <a:pt x="38" y="46"/>
                    </a:lnTo>
                    <a:lnTo>
                      <a:pt x="25" y="85"/>
                    </a:lnTo>
                    <a:lnTo>
                      <a:pt x="30" y="87"/>
                    </a:lnTo>
                    <a:lnTo>
                      <a:pt x="42" y="48"/>
                    </a:lnTo>
                    <a:lnTo>
                      <a:pt x="59" y="85"/>
                    </a:lnTo>
                    <a:lnTo>
                      <a:pt x="63" y="81"/>
                    </a:lnTo>
                    <a:lnTo>
                      <a:pt x="44" y="46"/>
                    </a:lnTo>
                    <a:lnTo>
                      <a:pt x="82" y="60"/>
                    </a:lnTo>
                    <a:lnTo>
                      <a:pt x="84" y="54"/>
                    </a:lnTo>
                    <a:lnTo>
                      <a:pt x="46" y="43"/>
                    </a:lnTo>
                    <a:lnTo>
                      <a:pt x="82" y="27"/>
                    </a:lnTo>
                    <a:lnTo>
                      <a:pt x="78" y="22"/>
                    </a:lnTo>
                    <a:lnTo>
                      <a:pt x="44" y="41"/>
                    </a:lnTo>
                    <a:lnTo>
                      <a:pt x="57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3" name="Freeform 364"/>
              <p:cNvSpPr>
                <a:spLocks/>
              </p:cNvSpPr>
              <p:nvPr/>
            </p:nvSpPr>
            <p:spPr bwMode="auto">
              <a:xfrm>
                <a:off x="3479" y="3023"/>
                <a:ext cx="85" cy="87"/>
              </a:xfrm>
              <a:custGeom>
                <a:avLst/>
                <a:gdLst>
                  <a:gd name="T0" fmla="*/ 60 w 85"/>
                  <a:gd name="T1" fmla="*/ 2 h 87"/>
                  <a:gd name="T2" fmla="*/ 54 w 85"/>
                  <a:gd name="T3" fmla="*/ 0 h 87"/>
                  <a:gd name="T4" fmla="*/ 42 w 85"/>
                  <a:gd name="T5" fmla="*/ 41 h 87"/>
                  <a:gd name="T6" fmla="*/ 25 w 85"/>
                  <a:gd name="T7" fmla="*/ 4 h 87"/>
                  <a:gd name="T8" fmla="*/ 19 w 85"/>
                  <a:gd name="T9" fmla="*/ 6 h 87"/>
                  <a:gd name="T10" fmla="*/ 40 w 85"/>
                  <a:gd name="T11" fmla="*/ 41 h 87"/>
                  <a:gd name="T12" fmla="*/ 2 w 85"/>
                  <a:gd name="T13" fmla="*/ 27 h 87"/>
                  <a:gd name="T14" fmla="*/ 0 w 85"/>
                  <a:gd name="T15" fmla="*/ 33 h 87"/>
                  <a:gd name="T16" fmla="*/ 39 w 85"/>
                  <a:gd name="T17" fmla="*/ 45 h 87"/>
                  <a:gd name="T18" fmla="*/ 2 w 85"/>
                  <a:gd name="T19" fmla="*/ 62 h 87"/>
                  <a:gd name="T20" fmla="*/ 6 w 85"/>
                  <a:gd name="T21" fmla="*/ 68 h 87"/>
                  <a:gd name="T22" fmla="*/ 40 w 85"/>
                  <a:gd name="T23" fmla="*/ 46 h 87"/>
                  <a:gd name="T24" fmla="*/ 25 w 85"/>
                  <a:gd name="T25" fmla="*/ 85 h 87"/>
                  <a:gd name="T26" fmla="*/ 31 w 85"/>
                  <a:gd name="T27" fmla="*/ 87 h 87"/>
                  <a:gd name="T28" fmla="*/ 42 w 85"/>
                  <a:gd name="T29" fmla="*/ 48 h 87"/>
                  <a:gd name="T30" fmla="*/ 60 w 85"/>
                  <a:gd name="T31" fmla="*/ 85 h 87"/>
                  <a:gd name="T32" fmla="*/ 63 w 85"/>
                  <a:gd name="T33" fmla="*/ 83 h 87"/>
                  <a:gd name="T34" fmla="*/ 44 w 85"/>
                  <a:gd name="T35" fmla="*/ 46 h 87"/>
                  <a:gd name="T36" fmla="*/ 83 w 85"/>
                  <a:gd name="T37" fmla="*/ 60 h 87"/>
                  <a:gd name="T38" fmla="*/ 85 w 85"/>
                  <a:gd name="T39" fmla="*/ 56 h 87"/>
                  <a:gd name="T40" fmla="*/ 46 w 85"/>
                  <a:gd name="T41" fmla="*/ 45 h 87"/>
                  <a:gd name="T42" fmla="*/ 83 w 85"/>
                  <a:gd name="T43" fmla="*/ 27 h 87"/>
                  <a:gd name="T44" fmla="*/ 81 w 85"/>
                  <a:gd name="T45" fmla="*/ 23 h 87"/>
                  <a:gd name="T46" fmla="*/ 44 w 85"/>
                  <a:gd name="T47" fmla="*/ 41 h 87"/>
                  <a:gd name="T48" fmla="*/ 60 w 85"/>
                  <a:gd name="T49" fmla="*/ 2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60" y="2"/>
                    </a:moveTo>
                    <a:lnTo>
                      <a:pt x="54" y="0"/>
                    </a:lnTo>
                    <a:lnTo>
                      <a:pt x="42" y="41"/>
                    </a:lnTo>
                    <a:lnTo>
                      <a:pt x="25" y="4"/>
                    </a:lnTo>
                    <a:lnTo>
                      <a:pt x="19" y="6"/>
                    </a:lnTo>
                    <a:lnTo>
                      <a:pt x="40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9" y="45"/>
                    </a:lnTo>
                    <a:lnTo>
                      <a:pt x="2" y="62"/>
                    </a:lnTo>
                    <a:lnTo>
                      <a:pt x="6" y="68"/>
                    </a:lnTo>
                    <a:lnTo>
                      <a:pt x="40" y="46"/>
                    </a:lnTo>
                    <a:lnTo>
                      <a:pt x="25" y="85"/>
                    </a:lnTo>
                    <a:lnTo>
                      <a:pt x="31" y="87"/>
                    </a:lnTo>
                    <a:lnTo>
                      <a:pt x="42" y="48"/>
                    </a:lnTo>
                    <a:lnTo>
                      <a:pt x="60" y="85"/>
                    </a:lnTo>
                    <a:lnTo>
                      <a:pt x="63" y="83"/>
                    </a:lnTo>
                    <a:lnTo>
                      <a:pt x="44" y="46"/>
                    </a:lnTo>
                    <a:lnTo>
                      <a:pt x="83" y="60"/>
                    </a:lnTo>
                    <a:lnTo>
                      <a:pt x="85" y="56"/>
                    </a:lnTo>
                    <a:lnTo>
                      <a:pt x="46" y="45"/>
                    </a:lnTo>
                    <a:lnTo>
                      <a:pt x="83" y="27"/>
                    </a:lnTo>
                    <a:lnTo>
                      <a:pt x="81" y="23"/>
                    </a:lnTo>
                    <a:lnTo>
                      <a:pt x="44" y="41"/>
                    </a:lnTo>
                    <a:lnTo>
                      <a:pt x="6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4" name="Freeform 365"/>
              <p:cNvSpPr>
                <a:spLocks/>
              </p:cNvSpPr>
              <p:nvPr/>
            </p:nvSpPr>
            <p:spPr bwMode="auto">
              <a:xfrm>
                <a:off x="3479" y="3023"/>
                <a:ext cx="85" cy="87"/>
              </a:xfrm>
              <a:custGeom>
                <a:avLst/>
                <a:gdLst>
                  <a:gd name="T0" fmla="*/ 60 w 85"/>
                  <a:gd name="T1" fmla="*/ 2 h 87"/>
                  <a:gd name="T2" fmla="*/ 54 w 85"/>
                  <a:gd name="T3" fmla="*/ 0 h 87"/>
                  <a:gd name="T4" fmla="*/ 42 w 85"/>
                  <a:gd name="T5" fmla="*/ 41 h 87"/>
                  <a:gd name="T6" fmla="*/ 25 w 85"/>
                  <a:gd name="T7" fmla="*/ 4 h 87"/>
                  <a:gd name="T8" fmla="*/ 19 w 85"/>
                  <a:gd name="T9" fmla="*/ 6 h 87"/>
                  <a:gd name="T10" fmla="*/ 40 w 85"/>
                  <a:gd name="T11" fmla="*/ 41 h 87"/>
                  <a:gd name="T12" fmla="*/ 2 w 85"/>
                  <a:gd name="T13" fmla="*/ 27 h 87"/>
                  <a:gd name="T14" fmla="*/ 0 w 85"/>
                  <a:gd name="T15" fmla="*/ 33 h 87"/>
                  <a:gd name="T16" fmla="*/ 39 w 85"/>
                  <a:gd name="T17" fmla="*/ 45 h 87"/>
                  <a:gd name="T18" fmla="*/ 2 w 85"/>
                  <a:gd name="T19" fmla="*/ 62 h 87"/>
                  <a:gd name="T20" fmla="*/ 6 w 85"/>
                  <a:gd name="T21" fmla="*/ 68 h 87"/>
                  <a:gd name="T22" fmla="*/ 40 w 85"/>
                  <a:gd name="T23" fmla="*/ 46 h 87"/>
                  <a:gd name="T24" fmla="*/ 25 w 85"/>
                  <a:gd name="T25" fmla="*/ 85 h 87"/>
                  <a:gd name="T26" fmla="*/ 31 w 85"/>
                  <a:gd name="T27" fmla="*/ 87 h 87"/>
                  <a:gd name="T28" fmla="*/ 42 w 85"/>
                  <a:gd name="T29" fmla="*/ 48 h 87"/>
                  <a:gd name="T30" fmla="*/ 60 w 85"/>
                  <a:gd name="T31" fmla="*/ 85 h 87"/>
                  <a:gd name="T32" fmla="*/ 63 w 85"/>
                  <a:gd name="T33" fmla="*/ 83 h 87"/>
                  <a:gd name="T34" fmla="*/ 44 w 85"/>
                  <a:gd name="T35" fmla="*/ 46 h 87"/>
                  <a:gd name="T36" fmla="*/ 83 w 85"/>
                  <a:gd name="T37" fmla="*/ 60 h 87"/>
                  <a:gd name="T38" fmla="*/ 85 w 85"/>
                  <a:gd name="T39" fmla="*/ 56 h 87"/>
                  <a:gd name="T40" fmla="*/ 46 w 85"/>
                  <a:gd name="T41" fmla="*/ 45 h 87"/>
                  <a:gd name="T42" fmla="*/ 83 w 85"/>
                  <a:gd name="T43" fmla="*/ 27 h 87"/>
                  <a:gd name="T44" fmla="*/ 81 w 85"/>
                  <a:gd name="T45" fmla="*/ 23 h 87"/>
                  <a:gd name="T46" fmla="*/ 44 w 85"/>
                  <a:gd name="T47" fmla="*/ 41 h 87"/>
                  <a:gd name="T48" fmla="*/ 60 w 85"/>
                  <a:gd name="T49" fmla="*/ 2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60" y="2"/>
                    </a:moveTo>
                    <a:lnTo>
                      <a:pt x="54" y="0"/>
                    </a:lnTo>
                    <a:lnTo>
                      <a:pt x="42" y="41"/>
                    </a:lnTo>
                    <a:lnTo>
                      <a:pt x="25" y="4"/>
                    </a:lnTo>
                    <a:lnTo>
                      <a:pt x="19" y="6"/>
                    </a:lnTo>
                    <a:lnTo>
                      <a:pt x="40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9" y="45"/>
                    </a:lnTo>
                    <a:lnTo>
                      <a:pt x="2" y="62"/>
                    </a:lnTo>
                    <a:lnTo>
                      <a:pt x="6" y="68"/>
                    </a:lnTo>
                    <a:lnTo>
                      <a:pt x="40" y="46"/>
                    </a:lnTo>
                    <a:lnTo>
                      <a:pt x="25" y="85"/>
                    </a:lnTo>
                    <a:lnTo>
                      <a:pt x="31" y="87"/>
                    </a:lnTo>
                    <a:lnTo>
                      <a:pt x="42" y="48"/>
                    </a:lnTo>
                    <a:lnTo>
                      <a:pt x="60" y="85"/>
                    </a:lnTo>
                    <a:lnTo>
                      <a:pt x="63" y="83"/>
                    </a:lnTo>
                    <a:lnTo>
                      <a:pt x="44" y="46"/>
                    </a:lnTo>
                    <a:lnTo>
                      <a:pt x="83" y="60"/>
                    </a:lnTo>
                    <a:lnTo>
                      <a:pt x="85" y="56"/>
                    </a:lnTo>
                    <a:lnTo>
                      <a:pt x="46" y="45"/>
                    </a:lnTo>
                    <a:lnTo>
                      <a:pt x="83" y="27"/>
                    </a:lnTo>
                    <a:lnTo>
                      <a:pt x="81" y="23"/>
                    </a:lnTo>
                    <a:lnTo>
                      <a:pt x="44" y="41"/>
                    </a:lnTo>
                    <a:lnTo>
                      <a:pt x="6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5" name="Freeform 366"/>
              <p:cNvSpPr>
                <a:spLocks/>
              </p:cNvSpPr>
              <p:nvPr/>
            </p:nvSpPr>
            <p:spPr bwMode="auto">
              <a:xfrm>
                <a:off x="3552" y="3202"/>
                <a:ext cx="84" cy="86"/>
              </a:xfrm>
              <a:custGeom>
                <a:avLst/>
                <a:gdLst>
                  <a:gd name="T0" fmla="*/ 58 w 84"/>
                  <a:gd name="T1" fmla="*/ 2 h 86"/>
                  <a:gd name="T2" fmla="*/ 52 w 84"/>
                  <a:gd name="T3" fmla="*/ 0 h 86"/>
                  <a:gd name="T4" fmla="*/ 42 w 84"/>
                  <a:gd name="T5" fmla="*/ 40 h 86"/>
                  <a:gd name="T6" fmla="*/ 25 w 84"/>
                  <a:gd name="T7" fmla="*/ 4 h 86"/>
                  <a:gd name="T8" fmla="*/ 19 w 84"/>
                  <a:gd name="T9" fmla="*/ 6 h 86"/>
                  <a:gd name="T10" fmla="*/ 38 w 84"/>
                  <a:gd name="T11" fmla="*/ 40 h 86"/>
                  <a:gd name="T12" fmla="*/ 2 w 84"/>
                  <a:gd name="T13" fmla="*/ 27 h 86"/>
                  <a:gd name="T14" fmla="*/ 0 w 84"/>
                  <a:gd name="T15" fmla="*/ 32 h 86"/>
                  <a:gd name="T16" fmla="*/ 38 w 84"/>
                  <a:gd name="T17" fmla="*/ 44 h 86"/>
                  <a:gd name="T18" fmla="*/ 2 w 84"/>
                  <a:gd name="T19" fmla="*/ 61 h 86"/>
                  <a:gd name="T20" fmla="*/ 6 w 84"/>
                  <a:gd name="T21" fmla="*/ 67 h 86"/>
                  <a:gd name="T22" fmla="*/ 38 w 84"/>
                  <a:gd name="T23" fmla="*/ 48 h 86"/>
                  <a:gd name="T24" fmla="*/ 25 w 84"/>
                  <a:gd name="T25" fmla="*/ 84 h 86"/>
                  <a:gd name="T26" fmla="*/ 31 w 84"/>
                  <a:gd name="T27" fmla="*/ 86 h 86"/>
                  <a:gd name="T28" fmla="*/ 42 w 84"/>
                  <a:gd name="T29" fmla="*/ 48 h 86"/>
                  <a:gd name="T30" fmla="*/ 60 w 84"/>
                  <a:gd name="T31" fmla="*/ 84 h 86"/>
                  <a:gd name="T32" fmla="*/ 63 w 84"/>
                  <a:gd name="T33" fmla="*/ 82 h 86"/>
                  <a:gd name="T34" fmla="*/ 44 w 84"/>
                  <a:gd name="T35" fmla="*/ 46 h 86"/>
                  <a:gd name="T36" fmla="*/ 83 w 84"/>
                  <a:gd name="T37" fmla="*/ 59 h 86"/>
                  <a:gd name="T38" fmla="*/ 84 w 84"/>
                  <a:gd name="T39" fmla="*/ 55 h 86"/>
                  <a:gd name="T40" fmla="*/ 46 w 84"/>
                  <a:gd name="T41" fmla="*/ 44 h 86"/>
                  <a:gd name="T42" fmla="*/ 83 w 84"/>
                  <a:gd name="T43" fmla="*/ 27 h 86"/>
                  <a:gd name="T44" fmla="*/ 79 w 84"/>
                  <a:gd name="T45" fmla="*/ 23 h 86"/>
                  <a:gd name="T46" fmla="*/ 44 w 84"/>
                  <a:gd name="T47" fmla="*/ 40 h 86"/>
                  <a:gd name="T48" fmla="*/ 58 w 84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8" y="2"/>
                    </a:moveTo>
                    <a:lnTo>
                      <a:pt x="52" y="0"/>
                    </a:lnTo>
                    <a:lnTo>
                      <a:pt x="42" y="40"/>
                    </a:lnTo>
                    <a:lnTo>
                      <a:pt x="25" y="4"/>
                    </a:lnTo>
                    <a:lnTo>
                      <a:pt x="19" y="6"/>
                    </a:lnTo>
                    <a:lnTo>
                      <a:pt x="38" y="40"/>
                    </a:lnTo>
                    <a:lnTo>
                      <a:pt x="2" y="27"/>
                    </a:lnTo>
                    <a:lnTo>
                      <a:pt x="0" y="32"/>
                    </a:lnTo>
                    <a:lnTo>
                      <a:pt x="38" y="44"/>
                    </a:lnTo>
                    <a:lnTo>
                      <a:pt x="2" y="61"/>
                    </a:lnTo>
                    <a:lnTo>
                      <a:pt x="6" y="67"/>
                    </a:lnTo>
                    <a:lnTo>
                      <a:pt x="38" y="48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2" y="48"/>
                    </a:lnTo>
                    <a:lnTo>
                      <a:pt x="60" y="84"/>
                    </a:lnTo>
                    <a:lnTo>
                      <a:pt x="63" y="82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4" y="55"/>
                    </a:lnTo>
                    <a:lnTo>
                      <a:pt x="46" y="44"/>
                    </a:lnTo>
                    <a:lnTo>
                      <a:pt x="83" y="27"/>
                    </a:lnTo>
                    <a:lnTo>
                      <a:pt x="79" y="23"/>
                    </a:lnTo>
                    <a:lnTo>
                      <a:pt x="44" y="40"/>
                    </a:lnTo>
                    <a:lnTo>
                      <a:pt x="58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6" name="Freeform 367"/>
              <p:cNvSpPr>
                <a:spLocks/>
              </p:cNvSpPr>
              <p:nvPr/>
            </p:nvSpPr>
            <p:spPr bwMode="auto">
              <a:xfrm>
                <a:off x="3552" y="3202"/>
                <a:ext cx="84" cy="86"/>
              </a:xfrm>
              <a:custGeom>
                <a:avLst/>
                <a:gdLst>
                  <a:gd name="T0" fmla="*/ 58 w 84"/>
                  <a:gd name="T1" fmla="*/ 2 h 86"/>
                  <a:gd name="T2" fmla="*/ 52 w 84"/>
                  <a:gd name="T3" fmla="*/ 0 h 86"/>
                  <a:gd name="T4" fmla="*/ 42 w 84"/>
                  <a:gd name="T5" fmla="*/ 40 h 86"/>
                  <a:gd name="T6" fmla="*/ 25 w 84"/>
                  <a:gd name="T7" fmla="*/ 4 h 86"/>
                  <a:gd name="T8" fmla="*/ 19 w 84"/>
                  <a:gd name="T9" fmla="*/ 6 h 86"/>
                  <a:gd name="T10" fmla="*/ 38 w 84"/>
                  <a:gd name="T11" fmla="*/ 40 h 86"/>
                  <a:gd name="T12" fmla="*/ 2 w 84"/>
                  <a:gd name="T13" fmla="*/ 27 h 86"/>
                  <a:gd name="T14" fmla="*/ 0 w 84"/>
                  <a:gd name="T15" fmla="*/ 32 h 86"/>
                  <a:gd name="T16" fmla="*/ 38 w 84"/>
                  <a:gd name="T17" fmla="*/ 44 h 86"/>
                  <a:gd name="T18" fmla="*/ 2 w 84"/>
                  <a:gd name="T19" fmla="*/ 61 h 86"/>
                  <a:gd name="T20" fmla="*/ 6 w 84"/>
                  <a:gd name="T21" fmla="*/ 67 h 86"/>
                  <a:gd name="T22" fmla="*/ 38 w 84"/>
                  <a:gd name="T23" fmla="*/ 48 h 86"/>
                  <a:gd name="T24" fmla="*/ 25 w 84"/>
                  <a:gd name="T25" fmla="*/ 84 h 86"/>
                  <a:gd name="T26" fmla="*/ 31 w 84"/>
                  <a:gd name="T27" fmla="*/ 86 h 86"/>
                  <a:gd name="T28" fmla="*/ 42 w 84"/>
                  <a:gd name="T29" fmla="*/ 48 h 86"/>
                  <a:gd name="T30" fmla="*/ 60 w 84"/>
                  <a:gd name="T31" fmla="*/ 84 h 86"/>
                  <a:gd name="T32" fmla="*/ 63 w 84"/>
                  <a:gd name="T33" fmla="*/ 82 h 86"/>
                  <a:gd name="T34" fmla="*/ 44 w 84"/>
                  <a:gd name="T35" fmla="*/ 46 h 86"/>
                  <a:gd name="T36" fmla="*/ 83 w 84"/>
                  <a:gd name="T37" fmla="*/ 59 h 86"/>
                  <a:gd name="T38" fmla="*/ 84 w 84"/>
                  <a:gd name="T39" fmla="*/ 55 h 86"/>
                  <a:gd name="T40" fmla="*/ 46 w 84"/>
                  <a:gd name="T41" fmla="*/ 44 h 86"/>
                  <a:gd name="T42" fmla="*/ 83 w 84"/>
                  <a:gd name="T43" fmla="*/ 27 h 86"/>
                  <a:gd name="T44" fmla="*/ 79 w 84"/>
                  <a:gd name="T45" fmla="*/ 23 h 86"/>
                  <a:gd name="T46" fmla="*/ 44 w 84"/>
                  <a:gd name="T47" fmla="*/ 40 h 86"/>
                  <a:gd name="T48" fmla="*/ 58 w 84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8" y="2"/>
                    </a:moveTo>
                    <a:lnTo>
                      <a:pt x="52" y="0"/>
                    </a:lnTo>
                    <a:lnTo>
                      <a:pt x="42" y="40"/>
                    </a:lnTo>
                    <a:lnTo>
                      <a:pt x="25" y="4"/>
                    </a:lnTo>
                    <a:lnTo>
                      <a:pt x="19" y="6"/>
                    </a:lnTo>
                    <a:lnTo>
                      <a:pt x="38" y="40"/>
                    </a:lnTo>
                    <a:lnTo>
                      <a:pt x="2" y="27"/>
                    </a:lnTo>
                    <a:lnTo>
                      <a:pt x="0" y="32"/>
                    </a:lnTo>
                    <a:lnTo>
                      <a:pt x="38" y="44"/>
                    </a:lnTo>
                    <a:lnTo>
                      <a:pt x="2" y="61"/>
                    </a:lnTo>
                    <a:lnTo>
                      <a:pt x="6" y="67"/>
                    </a:lnTo>
                    <a:lnTo>
                      <a:pt x="38" y="48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2" y="48"/>
                    </a:lnTo>
                    <a:lnTo>
                      <a:pt x="60" y="84"/>
                    </a:lnTo>
                    <a:lnTo>
                      <a:pt x="63" y="82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4" y="55"/>
                    </a:lnTo>
                    <a:lnTo>
                      <a:pt x="46" y="44"/>
                    </a:lnTo>
                    <a:lnTo>
                      <a:pt x="83" y="27"/>
                    </a:lnTo>
                    <a:lnTo>
                      <a:pt x="79" y="23"/>
                    </a:lnTo>
                    <a:lnTo>
                      <a:pt x="44" y="40"/>
                    </a:lnTo>
                    <a:lnTo>
                      <a:pt x="58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7" name="Freeform 368"/>
              <p:cNvSpPr>
                <a:spLocks/>
              </p:cNvSpPr>
              <p:nvPr/>
            </p:nvSpPr>
            <p:spPr bwMode="auto">
              <a:xfrm>
                <a:off x="3445" y="3179"/>
                <a:ext cx="84" cy="86"/>
              </a:xfrm>
              <a:custGeom>
                <a:avLst/>
                <a:gdLst>
                  <a:gd name="T0" fmla="*/ 57 w 84"/>
                  <a:gd name="T1" fmla="*/ 2 h 86"/>
                  <a:gd name="T2" fmla="*/ 51 w 84"/>
                  <a:gd name="T3" fmla="*/ 0 h 86"/>
                  <a:gd name="T4" fmla="*/ 40 w 84"/>
                  <a:gd name="T5" fmla="*/ 38 h 86"/>
                  <a:gd name="T6" fmla="*/ 25 w 84"/>
                  <a:gd name="T7" fmla="*/ 2 h 86"/>
                  <a:gd name="T8" fmla="*/ 19 w 84"/>
                  <a:gd name="T9" fmla="*/ 6 h 86"/>
                  <a:gd name="T10" fmla="*/ 38 w 84"/>
                  <a:gd name="T11" fmla="*/ 40 h 86"/>
                  <a:gd name="T12" fmla="*/ 1 w 84"/>
                  <a:gd name="T13" fmla="*/ 27 h 86"/>
                  <a:gd name="T14" fmla="*/ 0 w 84"/>
                  <a:gd name="T15" fmla="*/ 31 h 86"/>
                  <a:gd name="T16" fmla="*/ 38 w 84"/>
                  <a:gd name="T17" fmla="*/ 44 h 86"/>
                  <a:gd name="T18" fmla="*/ 1 w 84"/>
                  <a:gd name="T19" fmla="*/ 59 h 86"/>
                  <a:gd name="T20" fmla="*/ 3 w 84"/>
                  <a:gd name="T21" fmla="*/ 65 h 86"/>
                  <a:gd name="T22" fmla="*/ 38 w 84"/>
                  <a:gd name="T23" fmla="*/ 46 h 86"/>
                  <a:gd name="T24" fmla="*/ 25 w 84"/>
                  <a:gd name="T25" fmla="*/ 84 h 86"/>
                  <a:gd name="T26" fmla="*/ 30 w 84"/>
                  <a:gd name="T27" fmla="*/ 86 h 86"/>
                  <a:gd name="T28" fmla="*/ 42 w 84"/>
                  <a:gd name="T29" fmla="*/ 46 h 86"/>
                  <a:gd name="T30" fmla="*/ 57 w 84"/>
                  <a:gd name="T31" fmla="*/ 82 h 86"/>
                  <a:gd name="T32" fmla="*/ 63 w 84"/>
                  <a:gd name="T33" fmla="*/ 80 h 86"/>
                  <a:gd name="T34" fmla="*/ 44 w 84"/>
                  <a:gd name="T35" fmla="*/ 46 h 86"/>
                  <a:gd name="T36" fmla="*/ 82 w 84"/>
                  <a:gd name="T37" fmla="*/ 59 h 86"/>
                  <a:gd name="T38" fmla="*/ 84 w 84"/>
                  <a:gd name="T39" fmla="*/ 54 h 86"/>
                  <a:gd name="T40" fmla="*/ 44 w 84"/>
                  <a:gd name="T41" fmla="*/ 42 h 86"/>
                  <a:gd name="T42" fmla="*/ 80 w 84"/>
                  <a:gd name="T43" fmla="*/ 27 h 86"/>
                  <a:gd name="T44" fmla="*/ 78 w 84"/>
                  <a:gd name="T45" fmla="*/ 21 h 86"/>
                  <a:gd name="T46" fmla="*/ 44 w 84"/>
                  <a:gd name="T47" fmla="*/ 40 h 86"/>
                  <a:gd name="T48" fmla="*/ 57 w 84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7" y="2"/>
                    </a:moveTo>
                    <a:lnTo>
                      <a:pt x="51" y="0"/>
                    </a:lnTo>
                    <a:lnTo>
                      <a:pt x="40" y="38"/>
                    </a:lnTo>
                    <a:lnTo>
                      <a:pt x="25" y="2"/>
                    </a:lnTo>
                    <a:lnTo>
                      <a:pt x="19" y="6"/>
                    </a:lnTo>
                    <a:lnTo>
                      <a:pt x="38" y="40"/>
                    </a:lnTo>
                    <a:lnTo>
                      <a:pt x="1" y="27"/>
                    </a:lnTo>
                    <a:lnTo>
                      <a:pt x="0" y="31"/>
                    </a:lnTo>
                    <a:lnTo>
                      <a:pt x="38" y="44"/>
                    </a:lnTo>
                    <a:lnTo>
                      <a:pt x="1" y="59"/>
                    </a:lnTo>
                    <a:lnTo>
                      <a:pt x="3" y="65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0" y="86"/>
                    </a:lnTo>
                    <a:lnTo>
                      <a:pt x="42" y="46"/>
                    </a:lnTo>
                    <a:lnTo>
                      <a:pt x="57" y="82"/>
                    </a:lnTo>
                    <a:lnTo>
                      <a:pt x="63" y="80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4" y="54"/>
                    </a:lnTo>
                    <a:lnTo>
                      <a:pt x="44" y="42"/>
                    </a:lnTo>
                    <a:lnTo>
                      <a:pt x="80" y="27"/>
                    </a:lnTo>
                    <a:lnTo>
                      <a:pt x="78" y="21"/>
                    </a:lnTo>
                    <a:lnTo>
                      <a:pt x="44" y="40"/>
                    </a:lnTo>
                    <a:lnTo>
                      <a:pt x="57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8" name="Freeform 369"/>
              <p:cNvSpPr>
                <a:spLocks/>
              </p:cNvSpPr>
              <p:nvPr/>
            </p:nvSpPr>
            <p:spPr bwMode="auto">
              <a:xfrm>
                <a:off x="3445" y="3179"/>
                <a:ext cx="84" cy="86"/>
              </a:xfrm>
              <a:custGeom>
                <a:avLst/>
                <a:gdLst>
                  <a:gd name="T0" fmla="*/ 57 w 84"/>
                  <a:gd name="T1" fmla="*/ 2 h 86"/>
                  <a:gd name="T2" fmla="*/ 51 w 84"/>
                  <a:gd name="T3" fmla="*/ 0 h 86"/>
                  <a:gd name="T4" fmla="*/ 40 w 84"/>
                  <a:gd name="T5" fmla="*/ 38 h 86"/>
                  <a:gd name="T6" fmla="*/ 25 w 84"/>
                  <a:gd name="T7" fmla="*/ 2 h 86"/>
                  <a:gd name="T8" fmla="*/ 19 w 84"/>
                  <a:gd name="T9" fmla="*/ 6 h 86"/>
                  <a:gd name="T10" fmla="*/ 38 w 84"/>
                  <a:gd name="T11" fmla="*/ 40 h 86"/>
                  <a:gd name="T12" fmla="*/ 1 w 84"/>
                  <a:gd name="T13" fmla="*/ 27 h 86"/>
                  <a:gd name="T14" fmla="*/ 0 w 84"/>
                  <a:gd name="T15" fmla="*/ 31 h 86"/>
                  <a:gd name="T16" fmla="*/ 38 w 84"/>
                  <a:gd name="T17" fmla="*/ 44 h 86"/>
                  <a:gd name="T18" fmla="*/ 1 w 84"/>
                  <a:gd name="T19" fmla="*/ 59 h 86"/>
                  <a:gd name="T20" fmla="*/ 3 w 84"/>
                  <a:gd name="T21" fmla="*/ 65 h 86"/>
                  <a:gd name="T22" fmla="*/ 38 w 84"/>
                  <a:gd name="T23" fmla="*/ 46 h 86"/>
                  <a:gd name="T24" fmla="*/ 25 w 84"/>
                  <a:gd name="T25" fmla="*/ 84 h 86"/>
                  <a:gd name="T26" fmla="*/ 30 w 84"/>
                  <a:gd name="T27" fmla="*/ 86 h 86"/>
                  <a:gd name="T28" fmla="*/ 42 w 84"/>
                  <a:gd name="T29" fmla="*/ 46 h 86"/>
                  <a:gd name="T30" fmla="*/ 57 w 84"/>
                  <a:gd name="T31" fmla="*/ 82 h 86"/>
                  <a:gd name="T32" fmla="*/ 63 w 84"/>
                  <a:gd name="T33" fmla="*/ 80 h 86"/>
                  <a:gd name="T34" fmla="*/ 44 w 84"/>
                  <a:gd name="T35" fmla="*/ 46 h 86"/>
                  <a:gd name="T36" fmla="*/ 82 w 84"/>
                  <a:gd name="T37" fmla="*/ 59 h 86"/>
                  <a:gd name="T38" fmla="*/ 84 w 84"/>
                  <a:gd name="T39" fmla="*/ 54 h 86"/>
                  <a:gd name="T40" fmla="*/ 44 w 84"/>
                  <a:gd name="T41" fmla="*/ 42 h 86"/>
                  <a:gd name="T42" fmla="*/ 80 w 84"/>
                  <a:gd name="T43" fmla="*/ 27 h 86"/>
                  <a:gd name="T44" fmla="*/ 78 w 84"/>
                  <a:gd name="T45" fmla="*/ 21 h 86"/>
                  <a:gd name="T46" fmla="*/ 44 w 84"/>
                  <a:gd name="T47" fmla="*/ 40 h 86"/>
                  <a:gd name="T48" fmla="*/ 57 w 84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7" y="2"/>
                    </a:moveTo>
                    <a:lnTo>
                      <a:pt x="51" y="0"/>
                    </a:lnTo>
                    <a:lnTo>
                      <a:pt x="40" y="38"/>
                    </a:lnTo>
                    <a:lnTo>
                      <a:pt x="25" y="2"/>
                    </a:lnTo>
                    <a:lnTo>
                      <a:pt x="19" y="6"/>
                    </a:lnTo>
                    <a:lnTo>
                      <a:pt x="38" y="40"/>
                    </a:lnTo>
                    <a:lnTo>
                      <a:pt x="1" y="27"/>
                    </a:lnTo>
                    <a:lnTo>
                      <a:pt x="0" y="31"/>
                    </a:lnTo>
                    <a:lnTo>
                      <a:pt x="38" y="44"/>
                    </a:lnTo>
                    <a:lnTo>
                      <a:pt x="1" y="59"/>
                    </a:lnTo>
                    <a:lnTo>
                      <a:pt x="3" y="65"/>
                    </a:lnTo>
                    <a:lnTo>
                      <a:pt x="38" y="46"/>
                    </a:lnTo>
                    <a:lnTo>
                      <a:pt x="25" y="84"/>
                    </a:lnTo>
                    <a:lnTo>
                      <a:pt x="30" y="86"/>
                    </a:lnTo>
                    <a:lnTo>
                      <a:pt x="42" y="46"/>
                    </a:lnTo>
                    <a:lnTo>
                      <a:pt x="57" y="82"/>
                    </a:lnTo>
                    <a:lnTo>
                      <a:pt x="63" y="80"/>
                    </a:lnTo>
                    <a:lnTo>
                      <a:pt x="44" y="46"/>
                    </a:lnTo>
                    <a:lnTo>
                      <a:pt x="82" y="59"/>
                    </a:lnTo>
                    <a:lnTo>
                      <a:pt x="84" y="54"/>
                    </a:lnTo>
                    <a:lnTo>
                      <a:pt x="44" y="42"/>
                    </a:lnTo>
                    <a:lnTo>
                      <a:pt x="80" y="27"/>
                    </a:lnTo>
                    <a:lnTo>
                      <a:pt x="78" y="21"/>
                    </a:lnTo>
                    <a:lnTo>
                      <a:pt x="44" y="40"/>
                    </a:lnTo>
                    <a:lnTo>
                      <a:pt x="57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9" name="Freeform 370"/>
              <p:cNvSpPr>
                <a:spLocks/>
              </p:cNvSpPr>
              <p:nvPr/>
            </p:nvSpPr>
            <p:spPr bwMode="auto">
              <a:xfrm>
                <a:off x="3358" y="3114"/>
                <a:ext cx="83" cy="86"/>
              </a:xfrm>
              <a:custGeom>
                <a:avLst/>
                <a:gdLst>
                  <a:gd name="T0" fmla="*/ 58 w 83"/>
                  <a:gd name="T1" fmla="*/ 2 h 86"/>
                  <a:gd name="T2" fmla="*/ 52 w 83"/>
                  <a:gd name="T3" fmla="*/ 0 h 86"/>
                  <a:gd name="T4" fmla="*/ 41 w 83"/>
                  <a:gd name="T5" fmla="*/ 40 h 86"/>
                  <a:gd name="T6" fmla="*/ 23 w 83"/>
                  <a:gd name="T7" fmla="*/ 2 h 86"/>
                  <a:gd name="T8" fmla="*/ 19 w 83"/>
                  <a:gd name="T9" fmla="*/ 5 h 86"/>
                  <a:gd name="T10" fmla="*/ 39 w 83"/>
                  <a:gd name="T11" fmla="*/ 40 h 86"/>
                  <a:gd name="T12" fmla="*/ 0 w 83"/>
                  <a:gd name="T13" fmla="*/ 26 h 86"/>
                  <a:gd name="T14" fmla="*/ 0 w 83"/>
                  <a:gd name="T15" fmla="*/ 32 h 86"/>
                  <a:gd name="T16" fmla="*/ 39 w 83"/>
                  <a:gd name="T17" fmla="*/ 44 h 86"/>
                  <a:gd name="T18" fmla="*/ 2 w 83"/>
                  <a:gd name="T19" fmla="*/ 61 h 86"/>
                  <a:gd name="T20" fmla="*/ 4 w 83"/>
                  <a:gd name="T21" fmla="*/ 65 h 86"/>
                  <a:gd name="T22" fmla="*/ 39 w 83"/>
                  <a:gd name="T23" fmla="*/ 46 h 86"/>
                  <a:gd name="T24" fmla="*/ 25 w 83"/>
                  <a:gd name="T25" fmla="*/ 84 h 86"/>
                  <a:gd name="T26" fmla="*/ 31 w 83"/>
                  <a:gd name="T27" fmla="*/ 86 h 86"/>
                  <a:gd name="T28" fmla="*/ 41 w 83"/>
                  <a:gd name="T29" fmla="*/ 48 h 86"/>
                  <a:gd name="T30" fmla="*/ 58 w 83"/>
                  <a:gd name="T31" fmla="*/ 84 h 86"/>
                  <a:gd name="T32" fmla="*/ 64 w 83"/>
                  <a:gd name="T33" fmla="*/ 80 h 86"/>
                  <a:gd name="T34" fmla="*/ 44 w 83"/>
                  <a:gd name="T35" fmla="*/ 46 h 86"/>
                  <a:gd name="T36" fmla="*/ 83 w 83"/>
                  <a:gd name="T37" fmla="*/ 59 h 86"/>
                  <a:gd name="T38" fmla="*/ 83 w 83"/>
                  <a:gd name="T39" fmla="*/ 53 h 86"/>
                  <a:gd name="T40" fmla="*/ 44 w 83"/>
                  <a:gd name="T41" fmla="*/ 42 h 86"/>
                  <a:gd name="T42" fmla="*/ 81 w 83"/>
                  <a:gd name="T43" fmla="*/ 26 h 86"/>
                  <a:gd name="T44" fmla="*/ 79 w 83"/>
                  <a:gd name="T45" fmla="*/ 21 h 86"/>
                  <a:gd name="T46" fmla="*/ 44 w 83"/>
                  <a:gd name="T47" fmla="*/ 40 h 86"/>
                  <a:gd name="T48" fmla="*/ 58 w 83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6">
                    <a:moveTo>
                      <a:pt x="58" y="2"/>
                    </a:moveTo>
                    <a:lnTo>
                      <a:pt x="52" y="0"/>
                    </a:lnTo>
                    <a:lnTo>
                      <a:pt x="41" y="40"/>
                    </a:lnTo>
                    <a:lnTo>
                      <a:pt x="23" y="2"/>
                    </a:lnTo>
                    <a:lnTo>
                      <a:pt x="19" y="5"/>
                    </a:lnTo>
                    <a:lnTo>
                      <a:pt x="39" y="40"/>
                    </a:lnTo>
                    <a:lnTo>
                      <a:pt x="0" y="26"/>
                    </a:lnTo>
                    <a:lnTo>
                      <a:pt x="0" y="32"/>
                    </a:lnTo>
                    <a:lnTo>
                      <a:pt x="39" y="44"/>
                    </a:lnTo>
                    <a:lnTo>
                      <a:pt x="2" y="61"/>
                    </a:lnTo>
                    <a:lnTo>
                      <a:pt x="4" y="65"/>
                    </a:lnTo>
                    <a:lnTo>
                      <a:pt x="39" y="46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1" y="48"/>
                    </a:lnTo>
                    <a:lnTo>
                      <a:pt x="58" y="84"/>
                    </a:lnTo>
                    <a:lnTo>
                      <a:pt x="64" y="80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3" y="53"/>
                    </a:lnTo>
                    <a:lnTo>
                      <a:pt x="44" y="42"/>
                    </a:lnTo>
                    <a:lnTo>
                      <a:pt x="81" y="26"/>
                    </a:lnTo>
                    <a:lnTo>
                      <a:pt x="79" y="21"/>
                    </a:lnTo>
                    <a:lnTo>
                      <a:pt x="44" y="40"/>
                    </a:lnTo>
                    <a:lnTo>
                      <a:pt x="58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0" name="Freeform 371"/>
              <p:cNvSpPr>
                <a:spLocks/>
              </p:cNvSpPr>
              <p:nvPr/>
            </p:nvSpPr>
            <p:spPr bwMode="auto">
              <a:xfrm>
                <a:off x="3358" y="3114"/>
                <a:ext cx="83" cy="86"/>
              </a:xfrm>
              <a:custGeom>
                <a:avLst/>
                <a:gdLst>
                  <a:gd name="T0" fmla="*/ 58 w 83"/>
                  <a:gd name="T1" fmla="*/ 2 h 86"/>
                  <a:gd name="T2" fmla="*/ 52 w 83"/>
                  <a:gd name="T3" fmla="*/ 0 h 86"/>
                  <a:gd name="T4" fmla="*/ 41 w 83"/>
                  <a:gd name="T5" fmla="*/ 40 h 86"/>
                  <a:gd name="T6" fmla="*/ 23 w 83"/>
                  <a:gd name="T7" fmla="*/ 2 h 86"/>
                  <a:gd name="T8" fmla="*/ 19 w 83"/>
                  <a:gd name="T9" fmla="*/ 5 h 86"/>
                  <a:gd name="T10" fmla="*/ 39 w 83"/>
                  <a:gd name="T11" fmla="*/ 40 h 86"/>
                  <a:gd name="T12" fmla="*/ 0 w 83"/>
                  <a:gd name="T13" fmla="*/ 26 h 86"/>
                  <a:gd name="T14" fmla="*/ 0 w 83"/>
                  <a:gd name="T15" fmla="*/ 32 h 86"/>
                  <a:gd name="T16" fmla="*/ 39 w 83"/>
                  <a:gd name="T17" fmla="*/ 44 h 86"/>
                  <a:gd name="T18" fmla="*/ 2 w 83"/>
                  <a:gd name="T19" fmla="*/ 61 h 86"/>
                  <a:gd name="T20" fmla="*/ 4 w 83"/>
                  <a:gd name="T21" fmla="*/ 65 h 86"/>
                  <a:gd name="T22" fmla="*/ 39 w 83"/>
                  <a:gd name="T23" fmla="*/ 46 h 86"/>
                  <a:gd name="T24" fmla="*/ 25 w 83"/>
                  <a:gd name="T25" fmla="*/ 84 h 86"/>
                  <a:gd name="T26" fmla="*/ 31 w 83"/>
                  <a:gd name="T27" fmla="*/ 86 h 86"/>
                  <a:gd name="T28" fmla="*/ 41 w 83"/>
                  <a:gd name="T29" fmla="*/ 48 h 86"/>
                  <a:gd name="T30" fmla="*/ 58 w 83"/>
                  <a:gd name="T31" fmla="*/ 84 h 86"/>
                  <a:gd name="T32" fmla="*/ 64 w 83"/>
                  <a:gd name="T33" fmla="*/ 80 h 86"/>
                  <a:gd name="T34" fmla="*/ 44 w 83"/>
                  <a:gd name="T35" fmla="*/ 46 h 86"/>
                  <a:gd name="T36" fmla="*/ 83 w 83"/>
                  <a:gd name="T37" fmla="*/ 59 h 86"/>
                  <a:gd name="T38" fmla="*/ 83 w 83"/>
                  <a:gd name="T39" fmla="*/ 53 h 86"/>
                  <a:gd name="T40" fmla="*/ 44 w 83"/>
                  <a:gd name="T41" fmla="*/ 42 h 86"/>
                  <a:gd name="T42" fmla="*/ 81 w 83"/>
                  <a:gd name="T43" fmla="*/ 26 h 86"/>
                  <a:gd name="T44" fmla="*/ 79 w 83"/>
                  <a:gd name="T45" fmla="*/ 21 h 86"/>
                  <a:gd name="T46" fmla="*/ 44 w 83"/>
                  <a:gd name="T47" fmla="*/ 40 h 86"/>
                  <a:gd name="T48" fmla="*/ 58 w 83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6">
                    <a:moveTo>
                      <a:pt x="58" y="2"/>
                    </a:moveTo>
                    <a:lnTo>
                      <a:pt x="52" y="0"/>
                    </a:lnTo>
                    <a:lnTo>
                      <a:pt x="41" y="40"/>
                    </a:lnTo>
                    <a:lnTo>
                      <a:pt x="23" y="2"/>
                    </a:lnTo>
                    <a:lnTo>
                      <a:pt x="19" y="5"/>
                    </a:lnTo>
                    <a:lnTo>
                      <a:pt x="39" y="40"/>
                    </a:lnTo>
                    <a:lnTo>
                      <a:pt x="0" y="26"/>
                    </a:lnTo>
                    <a:lnTo>
                      <a:pt x="0" y="32"/>
                    </a:lnTo>
                    <a:lnTo>
                      <a:pt x="39" y="44"/>
                    </a:lnTo>
                    <a:lnTo>
                      <a:pt x="2" y="61"/>
                    </a:lnTo>
                    <a:lnTo>
                      <a:pt x="4" y="65"/>
                    </a:lnTo>
                    <a:lnTo>
                      <a:pt x="39" y="46"/>
                    </a:lnTo>
                    <a:lnTo>
                      <a:pt x="25" y="84"/>
                    </a:lnTo>
                    <a:lnTo>
                      <a:pt x="31" y="86"/>
                    </a:lnTo>
                    <a:lnTo>
                      <a:pt x="41" y="48"/>
                    </a:lnTo>
                    <a:lnTo>
                      <a:pt x="58" y="84"/>
                    </a:lnTo>
                    <a:lnTo>
                      <a:pt x="64" y="80"/>
                    </a:lnTo>
                    <a:lnTo>
                      <a:pt x="44" y="46"/>
                    </a:lnTo>
                    <a:lnTo>
                      <a:pt x="83" y="59"/>
                    </a:lnTo>
                    <a:lnTo>
                      <a:pt x="83" y="53"/>
                    </a:lnTo>
                    <a:lnTo>
                      <a:pt x="44" y="42"/>
                    </a:lnTo>
                    <a:lnTo>
                      <a:pt x="81" y="26"/>
                    </a:lnTo>
                    <a:lnTo>
                      <a:pt x="79" y="21"/>
                    </a:lnTo>
                    <a:lnTo>
                      <a:pt x="44" y="40"/>
                    </a:lnTo>
                    <a:lnTo>
                      <a:pt x="58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1" name="Freeform 372"/>
              <p:cNvSpPr>
                <a:spLocks/>
              </p:cNvSpPr>
              <p:nvPr/>
            </p:nvSpPr>
            <p:spPr bwMode="auto">
              <a:xfrm>
                <a:off x="3602" y="3179"/>
                <a:ext cx="84" cy="86"/>
              </a:xfrm>
              <a:custGeom>
                <a:avLst/>
                <a:gdLst>
                  <a:gd name="T0" fmla="*/ 59 w 84"/>
                  <a:gd name="T1" fmla="*/ 2 h 86"/>
                  <a:gd name="T2" fmla="*/ 54 w 84"/>
                  <a:gd name="T3" fmla="*/ 0 h 86"/>
                  <a:gd name="T4" fmla="*/ 42 w 84"/>
                  <a:gd name="T5" fmla="*/ 38 h 86"/>
                  <a:gd name="T6" fmla="*/ 25 w 84"/>
                  <a:gd name="T7" fmla="*/ 2 h 86"/>
                  <a:gd name="T8" fmla="*/ 21 w 84"/>
                  <a:gd name="T9" fmla="*/ 6 h 86"/>
                  <a:gd name="T10" fmla="*/ 40 w 84"/>
                  <a:gd name="T11" fmla="*/ 40 h 86"/>
                  <a:gd name="T12" fmla="*/ 2 w 84"/>
                  <a:gd name="T13" fmla="*/ 27 h 86"/>
                  <a:gd name="T14" fmla="*/ 0 w 84"/>
                  <a:gd name="T15" fmla="*/ 31 h 86"/>
                  <a:gd name="T16" fmla="*/ 38 w 84"/>
                  <a:gd name="T17" fmla="*/ 44 h 86"/>
                  <a:gd name="T18" fmla="*/ 4 w 84"/>
                  <a:gd name="T19" fmla="*/ 59 h 86"/>
                  <a:gd name="T20" fmla="*/ 6 w 84"/>
                  <a:gd name="T21" fmla="*/ 65 h 86"/>
                  <a:gd name="T22" fmla="*/ 40 w 84"/>
                  <a:gd name="T23" fmla="*/ 46 h 86"/>
                  <a:gd name="T24" fmla="*/ 27 w 84"/>
                  <a:gd name="T25" fmla="*/ 84 h 86"/>
                  <a:gd name="T26" fmla="*/ 31 w 84"/>
                  <a:gd name="T27" fmla="*/ 86 h 86"/>
                  <a:gd name="T28" fmla="*/ 42 w 84"/>
                  <a:gd name="T29" fmla="*/ 46 h 86"/>
                  <a:gd name="T30" fmla="*/ 59 w 84"/>
                  <a:gd name="T31" fmla="*/ 82 h 86"/>
                  <a:gd name="T32" fmla="*/ 65 w 84"/>
                  <a:gd name="T33" fmla="*/ 80 h 86"/>
                  <a:gd name="T34" fmla="*/ 46 w 84"/>
                  <a:gd name="T35" fmla="*/ 46 h 86"/>
                  <a:gd name="T36" fmla="*/ 82 w 84"/>
                  <a:gd name="T37" fmla="*/ 59 h 86"/>
                  <a:gd name="T38" fmla="*/ 84 w 84"/>
                  <a:gd name="T39" fmla="*/ 54 h 86"/>
                  <a:gd name="T40" fmla="*/ 46 w 84"/>
                  <a:gd name="T41" fmla="*/ 42 h 86"/>
                  <a:gd name="T42" fmla="*/ 82 w 84"/>
                  <a:gd name="T43" fmla="*/ 27 h 86"/>
                  <a:gd name="T44" fmla="*/ 81 w 84"/>
                  <a:gd name="T45" fmla="*/ 21 h 86"/>
                  <a:gd name="T46" fmla="*/ 46 w 84"/>
                  <a:gd name="T47" fmla="*/ 40 h 86"/>
                  <a:gd name="T48" fmla="*/ 59 w 84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9" y="2"/>
                    </a:moveTo>
                    <a:lnTo>
                      <a:pt x="54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21" y="6"/>
                    </a:lnTo>
                    <a:lnTo>
                      <a:pt x="40" y="40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8" y="44"/>
                    </a:lnTo>
                    <a:lnTo>
                      <a:pt x="4" y="59"/>
                    </a:lnTo>
                    <a:lnTo>
                      <a:pt x="6" y="65"/>
                    </a:lnTo>
                    <a:lnTo>
                      <a:pt x="40" y="46"/>
                    </a:lnTo>
                    <a:lnTo>
                      <a:pt x="27" y="84"/>
                    </a:lnTo>
                    <a:lnTo>
                      <a:pt x="31" y="86"/>
                    </a:lnTo>
                    <a:lnTo>
                      <a:pt x="42" y="46"/>
                    </a:lnTo>
                    <a:lnTo>
                      <a:pt x="59" y="82"/>
                    </a:lnTo>
                    <a:lnTo>
                      <a:pt x="65" y="80"/>
                    </a:lnTo>
                    <a:lnTo>
                      <a:pt x="46" y="46"/>
                    </a:lnTo>
                    <a:lnTo>
                      <a:pt x="82" y="59"/>
                    </a:lnTo>
                    <a:lnTo>
                      <a:pt x="84" y="54"/>
                    </a:lnTo>
                    <a:lnTo>
                      <a:pt x="46" y="42"/>
                    </a:lnTo>
                    <a:lnTo>
                      <a:pt x="82" y="27"/>
                    </a:lnTo>
                    <a:lnTo>
                      <a:pt x="81" y="21"/>
                    </a:lnTo>
                    <a:lnTo>
                      <a:pt x="46" y="40"/>
                    </a:lnTo>
                    <a:lnTo>
                      <a:pt x="59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2" name="Freeform 373"/>
              <p:cNvSpPr>
                <a:spLocks/>
              </p:cNvSpPr>
              <p:nvPr/>
            </p:nvSpPr>
            <p:spPr bwMode="auto">
              <a:xfrm>
                <a:off x="3602" y="3179"/>
                <a:ext cx="84" cy="86"/>
              </a:xfrm>
              <a:custGeom>
                <a:avLst/>
                <a:gdLst>
                  <a:gd name="T0" fmla="*/ 59 w 84"/>
                  <a:gd name="T1" fmla="*/ 2 h 86"/>
                  <a:gd name="T2" fmla="*/ 54 w 84"/>
                  <a:gd name="T3" fmla="*/ 0 h 86"/>
                  <a:gd name="T4" fmla="*/ 42 w 84"/>
                  <a:gd name="T5" fmla="*/ 38 h 86"/>
                  <a:gd name="T6" fmla="*/ 25 w 84"/>
                  <a:gd name="T7" fmla="*/ 2 h 86"/>
                  <a:gd name="T8" fmla="*/ 21 w 84"/>
                  <a:gd name="T9" fmla="*/ 6 h 86"/>
                  <a:gd name="T10" fmla="*/ 40 w 84"/>
                  <a:gd name="T11" fmla="*/ 40 h 86"/>
                  <a:gd name="T12" fmla="*/ 2 w 84"/>
                  <a:gd name="T13" fmla="*/ 27 h 86"/>
                  <a:gd name="T14" fmla="*/ 0 w 84"/>
                  <a:gd name="T15" fmla="*/ 31 h 86"/>
                  <a:gd name="T16" fmla="*/ 38 w 84"/>
                  <a:gd name="T17" fmla="*/ 44 h 86"/>
                  <a:gd name="T18" fmla="*/ 4 w 84"/>
                  <a:gd name="T19" fmla="*/ 59 h 86"/>
                  <a:gd name="T20" fmla="*/ 6 w 84"/>
                  <a:gd name="T21" fmla="*/ 65 h 86"/>
                  <a:gd name="T22" fmla="*/ 40 w 84"/>
                  <a:gd name="T23" fmla="*/ 46 h 86"/>
                  <a:gd name="T24" fmla="*/ 27 w 84"/>
                  <a:gd name="T25" fmla="*/ 84 h 86"/>
                  <a:gd name="T26" fmla="*/ 31 w 84"/>
                  <a:gd name="T27" fmla="*/ 86 h 86"/>
                  <a:gd name="T28" fmla="*/ 42 w 84"/>
                  <a:gd name="T29" fmla="*/ 46 h 86"/>
                  <a:gd name="T30" fmla="*/ 59 w 84"/>
                  <a:gd name="T31" fmla="*/ 82 h 86"/>
                  <a:gd name="T32" fmla="*/ 65 w 84"/>
                  <a:gd name="T33" fmla="*/ 80 h 86"/>
                  <a:gd name="T34" fmla="*/ 46 w 84"/>
                  <a:gd name="T35" fmla="*/ 46 h 86"/>
                  <a:gd name="T36" fmla="*/ 82 w 84"/>
                  <a:gd name="T37" fmla="*/ 59 h 86"/>
                  <a:gd name="T38" fmla="*/ 84 w 84"/>
                  <a:gd name="T39" fmla="*/ 54 h 86"/>
                  <a:gd name="T40" fmla="*/ 46 w 84"/>
                  <a:gd name="T41" fmla="*/ 42 h 86"/>
                  <a:gd name="T42" fmla="*/ 82 w 84"/>
                  <a:gd name="T43" fmla="*/ 27 h 86"/>
                  <a:gd name="T44" fmla="*/ 81 w 84"/>
                  <a:gd name="T45" fmla="*/ 21 h 86"/>
                  <a:gd name="T46" fmla="*/ 46 w 84"/>
                  <a:gd name="T47" fmla="*/ 40 h 86"/>
                  <a:gd name="T48" fmla="*/ 59 w 84"/>
                  <a:gd name="T49" fmla="*/ 2 h 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6">
                    <a:moveTo>
                      <a:pt x="59" y="2"/>
                    </a:moveTo>
                    <a:lnTo>
                      <a:pt x="54" y="0"/>
                    </a:lnTo>
                    <a:lnTo>
                      <a:pt x="42" y="38"/>
                    </a:lnTo>
                    <a:lnTo>
                      <a:pt x="25" y="2"/>
                    </a:lnTo>
                    <a:lnTo>
                      <a:pt x="21" y="6"/>
                    </a:lnTo>
                    <a:lnTo>
                      <a:pt x="40" y="40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38" y="44"/>
                    </a:lnTo>
                    <a:lnTo>
                      <a:pt x="4" y="59"/>
                    </a:lnTo>
                    <a:lnTo>
                      <a:pt x="6" y="65"/>
                    </a:lnTo>
                    <a:lnTo>
                      <a:pt x="40" y="46"/>
                    </a:lnTo>
                    <a:lnTo>
                      <a:pt x="27" y="84"/>
                    </a:lnTo>
                    <a:lnTo>
                      <a:pt x="31" y="86"/>
                    </a:lnTo>
                    <a:lnTo>
                      <a:pt x="42" y="46"/>
                    </a:lnTo>
                    <a:lnTo>
                      <a:pt x="59" y="82"/>
                    </a:lnTo>
                    <a:lnTo>
                      <a:pt x="65" y="80"/>
                    </a:lnTo>
                    <a:lnTo>
                      <a:pt x="46" y="46"/>
                    </a:lnTo>
                    <a:lnTo>
                      <a:pt x="82" y="59"/>
                    </a:lnTo>
                    <a:lnTo>
                      <a:pt x="84" y="54"/>
                    </a:lnTo>
                    <a:lnTo>
                      <a:pt x="46" y="42"/>
                    </a:lnTo>
                    <a:lnTo>
                      <a:pt x="82" y="27"/>
                    </a:lnTo>
                    <a:lnTo>
                      <a:pt x="81" y="21"/>
                    </a:lnTo>
                    <a:lnTo>
                      <a:pt x="46" y="40"/>
                    </a:lnTo>
                    <a:lnTo>
                      <a:pt x="59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3" name="Freeform 374"/>
              <p:cNvSpPr>
                <a:spLocks/>
              </p:cNvSpPr>
              <p:nvPr/>
            </p:nvSpPr>
            <p:spPr bwMode="auto">
              <a:xfrm>
                <a:off x="3567" y="3351"/>
                <a:ext cx="85" cy="87"/>
              </a:xfrm>
              <a:custGeom>
                <a:avLst/>
                <a:gdLst>
                  <a:gd name="T0" fmla="*/ 58 w 85"/>
                  <a:gd name="T1" fmla="*/ 2 h 87"/>
                  <a:gd name="T2" fmla="*/ 52 w 85"/>
                  <a:gd name="T3" fmla="*/ 0 h 87"/>
                  <a:gd name="T4" fmla="*/ 41 w 85"/>
                  <a:gd name="T5" fmla="*/ 41 h 87"/>
                  <a:gd name="T6" fmla="*/ 25 w 85"/>
                  <a:gd name="T7" fmla="*/ 4 h 87"/>
                  <a:gd name="T8" fmla="*/ 20 w 85"/>
                  <a:gd name="T9" fmla="*/ 6 h 87"/>
                  <a:gd name="T10" fmla="*/ 39 w 85"/>
                  <a:gd name="T11" fmla="*/ 41 h 87"/>
                  <a:gd name="T12" fmla="*/ 2 w 85"/>
                  <a:gd name="T13" fmla="*/ 27 h 87"/>
                  <a:gd name="T14" fmla="*/ 0 w 85"/>
                  <a:gd name="T15" fmla="*/ 33 h 87"/>
                  <a:gd name="T16" fmla="*/ 39 w 85"/>
                  <a:gd name="T17" fmla="*/ 45 h 87"/>
                  <a:gd name="T18" fmla="*/ 2 w 85"/>
                  <a:gd name="T19" fmla="*/ 62 h 87"/>
                  <a:gd name="T20" fmla="*/ 4 w 85"/>
                  <a:gd name="T21" fmla="*/ 66 h 87"/>
                  <a:gd name="T22" fmla="*/ 39 w 85"/>
                  <a:gd name="T23" fmla="*/ 47 h 87"/>
                  <a:gd name="T24" fmla="*/ 25 w 85"/>
                  <a:gd name="T25" fmla="*/ 85 h 87"/>
                  <a:gd name="T26" fmla="*/ 31 w 85"/>
                  <a:gd name="T27" fmla="*/ 87 h 87"/>
                  <a:gd name="T28" fmla="*/ 43 w 85"/>
                  <a:gd name="T29" fmla="*/ 48 h 87"/>
                  <a:gd name="T30" fmla="*/ 58 w 85"/>
                  <a:gd name="T31" fmla="*/ 85 h 87"/>
                  <a:gd name="T32" fmla="*/ 64 w 85"/>
                  <a:gd name="T33" fmla="*/ 81 h 87"/>
                  <a:gd name="T34" fmla="*/ 45 w 85"/>
                  <a:gd name="T35" fmla="*/ 47 h 87"/>
                  <a:gd name="T36" fmla="*/ 83 w 85"/>
                  <a:gd name="T37" fmla="*/ 60 h 87"/>
                  <a:gd name="T38" fmla="*/ 85 w 85"/>
                  <a:gd name="T39" fmla="*/ 54 h 87"/>
                  <a:gd name="T40" fmla="*/ 45 w 85"/>
                  <a:gd name="T41" fmla="*/ 43 h 87"/>
                  <a:gd name="T42" fmla="*/ 81 w 85"/>
                  <a:gd name="T43" fmla="*/ 27 h 87"/>
                  <a:gd name="T44" fmla="*/ 79 w 85"/>
                  <a:gd name="T45" fmla="*/ 22 h 87"/>
                  <a:gd name="T46" fmla="*/ 45 w 85"/>
                  <a:gd name="T47" fmla="*/ 41 h 87"/>
                  <a:gd name="T48" fmla="*/ 58 w 85"/>
                  <a:gd name="T49" fmla="*/ 2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58" y="2"/>
                    </a:moveTo>
                    <a:lnTo>
                      <a:pt x="52" y="0"/>
                    </a:lnTo>
                    <a:lnTo>
                      <a:pt x="41" y="41"/>
                    </a:lnTo>
                    <a:lnTo>
                      <a:pt x="25" y="4"/>
                    </a:lnTo>
                    <a:lnTo>
                      <a:pt x="20" y="6"/>
                    </a:lnTo>
                    <a:lnTo>
                      <a:pt x="39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9" y="45"/>
                    </a:lnTo>
                    <a:lnTo>
                      <a:pt x="2" y="62"/>
                    </a:lnTo>
                    <a:lnTo>
                      <a:pt x="4" y="66"/>
                    </a:lnTo>
                    <a:lnTo>
                      <a:pt x="39" y="47"/>
                    </a:lnTo>
                    <a:lnTo>
                      <a:pt x="25" y="85"/>
                    </a:lnTo>
                    <a:lnTo>
                      <a:pt x="31" y="87"/>
                    </a:lnTo>
                    <a:lnTo>
                      <a:pt x="43" y="48"/>
                    </a:lnTo>
                    <a:lnTo>
                      <a:pt x="58" y="85"/>
                    </a:lnTo>
                    <a:lnTo>
                      <a:pt x="64" y="81"/>
                    </a:lnTo>
                    <a:lnTo>
                      <a:pt x="45" y="47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5" y="43"/>
                    </a:lnTo>
                    <a:lnTo>
                      <a:pt x="81" y="27"/>
                    </a:lnTo>
                    <a:lnTo>
                      <a:pt x="79" y="22"/>
                    </a:lnTo>
                    <a:lnTo>
                      <a:pt x="45" y="41"/>
                    </a:lnTo>
                    <a:lnTo>
                      <a:pt x="58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4" name="Freeform 375"/>
              <p:cNvSpPr>
                <a:spLocks/>
              </p:cNvSpPr>
              <p:nvPr/>
            </p:nvSpPr>
            <p:spPr bwMode="auto">
              <a:xfrm>
                <a:off x="3567" y="3351"/>
                <a:ext cx="85" cy="87"/>
              </a:xfrm>
              <a:custGeom>
                <a:avLst/>
                <a:gdLst>
                  <a:gd name="T0" fmla="*/ 58 w 85"/>
                  <a:gd name="T1" fmla="*/ 2 h 87"/>
                  <a:gd name="T2" fmla="*/ 52 w 85"/>
                  <a:gd name="T3" fmla="*/ 0 h 87"/>
                  <a:gd name="T4" fmla="*/ 41 w 85"/>
                  <a:gd name="T5" fmla="*/ 41 h 87"/>
                  <a:gd name="T6" fmla="*/ 25 w 85"/>
                  <a:gd name="T7" fmla="*/ 4 h 87"/>
                  <a:gd name="T8" fmla="*/ 20 w 85"/>
                  <a:gd name="T9" fmla="*/ 6 h 87"/>
                  <a:gd name="T10" fmla="*/ 39 w 85"/>
                  <a:gd name="T11" fmla="*/ 41 h 87"/>
                  <a:gd name="T12" fmla="*/ 2 w 85"/>
                  <a:gd name="T13" fmla="*/ 27 h 87"/>
                  <a:gd name="T14" fmla="*/ 0 w 85"/>
                  <a:gd name="T15" fmla="*/ 33 h 87"/>
                  <a:gd name="T16" fmla="*/ 39 w 85"/>
                  <a:gd name="T17" fmla="*/ 45 h 87"/>
                  <a:gd name="T18" fmla="*/ 2 w 85"/>
                  <a:gd name="T19" fmla="*/ 62 h 87"/>
                  <a:gd name="T20" fmla="*/ 4 w 85"/>
                  <a:gd name="T21" fmla="*/ 66 h 87"/>
                  <a:gd name="T22" fmla="*/ 39 w 85"/>
                  <a:gd name="T23" fmla="*/ 47 h 87"/>
                  <a:gd name="T24" fmla="*/ 25 w 85"/>
                  <a:gd name="T25" fmla="*/ 85 h 87"/>
                  <a:gd name="T26" fmla="*/ 31 w 85"/>
                  <a:gd name="T27" fmla="*/ 87 h 87"/>
                  <a:gd name="T28" fmla="*/ 43 w 85"/>
                  <a:gd name="T29" fmla="*/ 48 h 87"/>
                  <a:gd name="T30" fmla="*/ 58 w 85"/>
                  <a:gd name="T31" fmla="*/ 85 h 87"/>
                  <a:gd name="T32" fmla="*/ 64 w 85"/>
                  <a:gd name="T33" fmla="*/ 81 h 87"/>
                  <a:gd name="T34" fmla="*/ 45 w 85"/>
                  <a:gd name="T35" fmla="*/ 47 h 87"/>
                  <a:gd name="T36" fmla="*/ 83 w 85"/>
                  <a:gd name="T37" fmla="*/ 60 h 87"/>
                  <a:gd name="T38" fmla="*/ 85 w 85"/>
                  <a:gd name="T39" fmla="*/ 54 h 87"/>
                  <a:gd name="T40" fmla="*/ 45 w 85"/>
                  <a:gd name="T41" fmla="*/ 43 h 87"/>
                  <a:gd name="T42" fmla="*/ 81 w 85"/>
                  <a:gd name="T43" fmla="*/ 27 h 87"/>
                  <a:gd name="T44" fmla="*/ 79 w 85"/>
                  <a:gd name="T45" fmla="*/ 22 h 87"/>
                  <a:gd name="T46" fmla="*/ 45 w 85"/>
                  <a:gd name="T47" fmla="*/ 41 h 87"/>
                  <a:gd name="T48" fmla="*/ 58 w 85"/>
                  <a:gd name="T49" fmla="*/ 2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5" h="87">
                    <a:moveTo>
                      <a:pt x="58" y="2"/>
                    </a:moveTo>
                    <a:lnTo>
                      <a:pt x="52" y="0"/>
                    </a:lnTo>
                    <a:lnTo>
                      <a:pt x="41" y="41"/>
                    </a:lnTo>
                    <a:lnTo>
                      <a:pt x="25" y="4"/>
                    </a:lnTo>
                    <a:lnTo>
                      <a:pt x="20" y="6"/>
                    </a:lnTo>
                    <a:lnTo>
                      <a:pt x="39" y="4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39" y="45"/>
                    </a:lnTo>
                    <a:lnTo>
                      <a:pt x="2" y="62"/>
                    </a:lnTo>
                    <a:lnTo>
                      <a:pt x="4" y="66"/>
                    </a:lnTo>
                    <a:lnTo>
                      <a:pt x="39" y="47"/>
                    </a:lnTo>
                    <a:lnTo>
                      <a:pt x="25" y="85"/>
                    </a:lnTo>
                    <a:lnTo>
                      <a:pt x="31" y="87"/>
                    </a:lnTo>
                    <a:lnTo>
                      <a:pt x="43" y="48"/>
                    </a:lnTo>
                    <a:lnTo>
                      <a:pt x="58" y="85"/>
                    </a:lnTo>
                    <a:lnTo>
                      <a:pt x="64" y="81"/>
                    </a:lnTo>
                    <a:lnTo>
                      <a:pt x="45" y="47"/>
                    </a:lnTo>
                    <a:lnTo>
                      <a:pt x="83" y="60"/>
                    </a:lnTo>
                    <a:lnTo>
                      <a:pt x="85" y="54"/>
                    </a:lnTo>
                    <a:lnTo>
                      <a:pt x="45" y="43"/>
                    </a:lnTo>
                    <a:lnTo>
                      <a:pt x="81" y="27"/>
                    </a:lnTo>
                    <a:lnTo>
                      <a:pt x="79" y="22"/>
                    </a:lnTo>
                    <a:lnTo>
                      <a:pt x="45" y="41"/>
                    </a:lnTo>
                    <a:lnTo>
                      <a:pt x="58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5" name="Freeform 376"/>
              <p:cNvSpPr>
                <a:spLocks/>
              </p:cNvSpPr>
              <p:nvPr/>
            </p:nvSpPr>
            <p:spPr bwMode="auto">
              <a:xfrm>
                <a:off x="3372" y="3375"/>
                <a:ext cx="84" cy="84"/>
              </a:xfrm>
              <a:custGeom>
                <a:avLst/>
                <a:gdLst>
                  <a:gd name="T0" fmla="*/ 59 w 84"/>
                  <a:gd name="T1" fmla="*/ 0 h 84"/>
                  <a:gd name="T2" fmla="*/ 53 w 84"/>
                  <a:gd name="T3" fmla="*/ 0 h 84"/>
                  <a:gd name="T4" fmla="*/ 42 w 84"/>
                  <a:gd name="T5" fmla="*/ 38 h 84"/>
                  <a:gd name="T6" fmla="*/ 25 w 84"/>
                  <a:gd name="T7" fmla="*/ 1 h 84"/>
                  <a:gd name="T8" fmla="*/ 19 w 84"/>
                  <a:gd name="T9" fmla="*/ 3 h 84"/>
                  <a:gd name="T10" fmla="*/ 40 w 84"/>
                  <a:gd name="T11" fmla="*/ 38 h 84"/>
                  <a:gd name="T12" fmla="*/ 2 w 84"/>
                  <a:gd name="T13" fmla="*/ 24 h 84"/>
                  <a:gd name="T14" fmla="*/ 0 w 84"/>
                  <a:gd name="T15" fmla="*/ 30 h 84"/>
                  <a:gd name="T16" fmla="*/ 38 w 84"/>
                  <a:gd name="T17" fmla="*/ 42 h 84"/>
                  <a:gd name="T18" fmla="*/ 2 w 84"/>
                  <a:gd name="T19" fmla="*/ 59 h 84"/>
                  <a:gd name="T20" fmla="*/ 5 w 84"/>
                  <a:gd name="T21" fmla="*/ 65 h 84"/>
                  <a:gd name="T22" fmla="*/ 40 w 84"/>
                  <a:gd name="T23" fmla="*/ 46 h 84"/>
                  <a:gd name="T24" fmla="*/ 25 w 84"/>
                  <a:gd name="T25" fmla="*/ 82 h 84"/>
                  <a:gd name="T26" fmla="*/ 30 w 84"/>
                  <a:gd name="T27" fmla="*/ 84 h 84"/>
                  <a:gd name="T28" fmla="*/ 42 w 84"/>
                  <a:gd name="T29" fmla="*/ 46 h 84"/>
                  <a:gd name="T30" fmla="*/ 59 w 84"/>
                  <a:gd name="T31" fmla="*/ 82 h 84"/>
                  <a:gd name="T32" fmla="*/ 65 w 84"/>
                  <a:gd name="T33" fmla="*/ 80 h 84"/>
                  <a:gd name="T34" fmla="*/ 44 w 84"/>
                  <a:gd name="T35" fmla="*/ 44 h 84"/>
                  <a:gd name="T36" fmla="*/ 82 w 84"/>
                  <a:gd name="T37" fmla="*/ 57 h 84"/>
                  <a:gd name="T38" fmla="*/ 84 w 84"/>
                  <a:gd name="T39" fmla="*/ 53 h 84"/>
                  <a:gd name="T40" fmla="*/ 46 w 84"/>
                  <a:gd name="T41" fmla="*/ 42 h 84"/>
                  <a:gd name="T42" fmla="*/ 82 w 84"/>
                  <a:gd name="T43" fmla="*/ 24 h 84"/>
                  <a:gd name="T44" fmla="*/ 80 w 84"/>
                  <a:gd name="T45" fmla="*/ 21 h 84"/>
                  <a:gd name="T46" fmla="*/ 44 w 84"/>
                  <a:gd name="T47" fmla="*/ 38 h 84"/>
                  <a:gd name="T48" fmla="*/ 59 w 84"/>
                  <a:gd name="T49" fmla="*/ 0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9" y="0"/>
                    </a:moveTo>
                    <a:lnTo>
                      <a:pt x="53" y="0"/>
                    </a:lnTo>
                    <a:lnTo>
                      <a:pt x="42" y="38"/>
                    </a:lnTo>
                    <a:lnTo>
                      <a:pt x="25" y="1"/>
                    </a:lnTo>
                    <a:lnTo>
                      <a:pt x="19" y="3"/>
                    </a:lnTo>
                    <a:lnTo>
                      <a:pt x="40" y="38"/>
                    </a:lnTo>
                    <a:lnTo>
                      <a:pt x="2" y="24"/>
                    </a:lnTo>
                    <a:lnTo>
                      <a:pt x="0" y="30"/>
                    </a:lnTo>
                    <a:lnTo>
                      <a:pt x="38" y="42"/>
                    </a:lnTo>
                    <a:lnTo>
                      <a:pt x="2" y="59"/>
                    </a:lnTo>
                    <a:lnTo>
                      <a:pt x="5" y="65"/>
                    </a:lnTo>
                    <a:lnTo>
                      <a:pt x="40" y="46"/>
                    </a:lnTo>
                    <a:lnTo>
                      <a:pt x="25" y="82"/>
                    </a:lnTo>
                    <a:lnTo>
                      <a:pt x="30" y="84"/>
                    </a:lnTo>
                    <a:lnTo>
                      <a:pt x="42" y="46"/>
                    </a:lnTo>
                    <a:lnTo>
                      <a:pt x="59" y="82"/>
                    </a:lnTo>
                    <a:lnTo>
                      <a:pt x="65" y="80"/>
                    </a:lnTo>
                    <a:lnTo>
                      <a:pt x="44" y="44"/>
                    </a:lnTo>
                    <a:lnTo>
                      <a:pt x="82" y="57"/>
                    </a:lnTo>
                    <a:lnTo>
                      <a:pt x="84" y="53"/>
                    </a:lnTo>
                    <a:lnTo>
                      <a:pt x="46" y="42"/>
                    </a:lnTo>
                    <a:lnTo>
                      <a:pt x="82" y="24"/>
                    </a:lnTo>
                    <a:lnTo>
                      <a:pt x="80" y="21"/>
                    </a:lnTo>
                    <a:lnTo>
                      <a:pt x="44" y="38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6" name="Freeform 377"/>
              <p:cNvSpPr>
                <a:spLocks/>
              </p:cNvSpPr>
              <p:nvPr/>
            </p:nvSpPr>
            <p:spPr bwMode="auto">
              <a:xfrm>
                <a:off x="3372" y="3375"/>
                <a:ext cx="84" cy="84"/>
              </a:xfrm>
              <a:custGeom>
                <a:avLst/>
                <a:gdLst>
                  <a:gd name="T0" fmla="*/ 59 w 84"/>
                  <a:gd name="T1" fmla="*/ 0 h 84"/>
                  <a:gd name="T2" fmla="*/ 53 w 84"/>
                  <a:gd name="T3" fmla="*/ 0 h 84"/>
                  <a:gd name="T4" fmla="*/ 42 w 84"/>
                  <a:gd name="T5" fmla="*/ 38 h 84"/>
                  <a:gd name="T6" fmla="*/ 25 w 84"/>
                  <a:gd name="T7" fmla="*/ 1 h 84"/>
                  <a:gd name="T8" fmla="*/ 19 w 84"/>
                  <a:gd name="T9" fmla="*/ 3 h 84"/>
                  <a:gd name="T10" fmla="*/ 40 w 84"/>
                  <a:gd name="T11" fmla="*/ 38 h 84"/>
                  <a:gd name="T12" fmla="*/ 2 w 84"/>
                  <a:gd name="T13" fmla="*/ 24 h 84"/>
                  <a:gd name="T14" fmla="*/ 0 w 84"/>
                  <a:gd name="T15" fmla="*/ 30 h 84"/>
                  <a:gd name="T16" fmla="*/ 38 w 84"/>
                  <a:gd name="T17" fmla="*/ 42 h 84"/>
                  <a:gd name="T18" fmla="*/ 2 w 84"/>
                  <a:gd name="T19" fmla="*/ 59 h 84"/>
                  <a:gd name="T20" fmla="*/ 5 w 84"/>
                  <a:gd name="T21" fmla="*/ 65 h 84"/>
                  <a:gd name="T22" fmla="*/ 40 w 84"/>
                  <a:gd name="T23" fmla="*/ 46 h 84"/>
                  <a:gd name="T24" fmla="*/ 25 w 84"/>
                  <a:gd name="T25" fmla="*/ 82 h 84"/>
                  <a:gd name="T26" fmla="*/ 30 w 84"/>
                  <a:gd name="T27" fmla="*/ 84 h 84"/>
                  <a:gd name="T28" fmla="*/ 42 w 84"/>
                  <a:gd name="T29" fmla="*/ 46 h 84"/>
                  <a:gd name="T30" fmla="*/ 59 w 84"/>
                  <a:gd name="T31" fmla="*/ 82 h 84"/>
                  <a:gd name="T32" fmla="*/ 65 w 84"/>
                  <a:gd name="T33" fmla="*/ 80 h 84"/>
                  <a:gd name="T34" fmla="*/ 44 w 84"/>
                  <a:gd name="T35" fmla="*/ 44 h 84"/>
                  <a:gd name="T36" fmla="*/ 82 w 84"/>
                  <a:gd name="T37" fmla="*/ 57 h 84"/>
                  <a:gd name="T38" fmla="*/ 84 w 84"/>
                  <a:gd name="T39" fmla="*/ 53 h 84"/>
                  <a:gd name="T40" fmla="*/ 46 w 84"/>
                  <a:gd name="T41" fmla="*/ 42 h 84"/>
                  <a:gd name="T42" fmla="*/ 82 w 84"/>
                  <a:gd name="T43" fmla="*/ 24 h 84"/>
                  <a:gd name="T44" fmla="*/ 80 w 84"/>
                  <a:gd name="T45" fmla="*/ 21 h 84"/>
                  <a:gd name="T46" fmla="*/ 44 w 84"/>
                  <a:gd name="T47" fmla="*/ 38 h 84"/>
                  <a:gd name="T48" fmla="*/ 59 w 84"/>
                  <a:gd name="T49" fmla="*/ 0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4" h="84">
                    <a:moveTo>
                      <a:pt x="59" y="0"/>
                    </a:moveTo>
                    <a:lnTo>
                      <a:pt x="53" y="0"/>
                    </a:lnTo>
                    <a:lnTo>
                      <a:pt x="42" y="38"/>
                    </a:lnTo>
                    <a:lnTo>
                      <a:pt x="25" y="1"/>
                    </a:lnTo>
                    <a:lnTo>
                      <a:pt x="19" y="3"/>
                    </a:lnTo>
                    <a:lnTo>
                      <a:pt x="40" y="38"/>
                    </a:lnTo>
                    <a:lnTo>
                      <a:pt x="2" y="24"/>
                    </a:lnTo>
                    <a:lnTo>
                      <a:pt x="0" y="30"/>
                    </a:lnTo>
                    <a:lnTo>
                      <a:pt x="38" y="42"/>
                    </a:lnTo>
                    <a:lnTo>
                      <a:pt x="2" y="59"/>
                    </a:lnTo>
                    <a:lnTo>
                      <a:pt x="5" y="65"/>
                    </a:lnTo>
                    <a:lnTo>
                      <a:pt x="40" y="46"/>
                    </a:lnTo>
                    <a:lnTo>
                      <a:pt x="25" y="82"/>
                    </a:lnTo>
                    <a:lnTo>
                      <a:pt x="30" y="84"/>
                    </a:lnTo>
                    <a:lnTo>
                      <a:pt x="42" y="46"/>
                    </a:lnTo>
                    <a:lnTo>
                      <a:pt x="59" y="82"/>
                    </a:lnTo>
                    <a:lnTo>
                      <a:pt x="65" y="80"/>
                    </a:lnTo>
                    <a:lnTo>
                      <a:pt x="44" y="44"/>
                    </a:lnTo>
                    <a:lnTo>
                      <a:pt x="82" y="57"/>
                    </a:lnTo>
                    <a:lnTo>
                      <a:pt x="84" y="53"/>
                    </a:lnTo>
                    <a:lnTo>
                      <a:pt x="46" y="42"/>
                    </a:lnTo>
                    <a:lnTo>
                      <a:pt x="82" y="24"/>
                    </a:lnTo>
                    <a:lnTo>
                      <a:pt x="80" y="21"/>
                    </a:lnTo>
                    <a:lnTo>
                      <a:pt x="44" y="38"/>
                    </a:lnTo>
                    <a:lnTo>
                      <a:pt x="59" y="0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7" name="Freeform 378"/>
              <p:cNvSpPr>
                <a:spLocks/>
              </p:cNvSpPr>
              <p:nvPr/>
            </p:nvSpPr>
            <p:spPr bwMode="auto">
              <a:xfrm>
                <a:off x="3813" y="3046"/>
                <a:ext cx="83" cy="85"/>
              </a:xfrm>
              <a:custGeom>
                <a:avLst/>
                <a:gdLst>
                  <a:gd name="T0" fmla="*/ 58 w 83"/>
                  <a:gd name="T1" fmla="*/ 2 h 85"/>
                  <a:gd name="T2" fmla="*/ 52 w 83"/>
                  <a:gd name="T3" fmla="*/ 0 h 85"/>
                  <a:gd name="T4" fmla="*/ 40 w 83"/>
                  <a:gd name="T5" fmla="*/ 39 h 85"/>
                  <a:gd name="T6" fmla="*/ 23 w 83"/>
                  <a:gd name="T7" fmla="*/ 2 h 85"/>
                  <a:gd name="T8" fmla="*/ 19 w 83"/>
                  <a:gd name="T9" fmla="*/ 4 h 85"/>
                  <a:gd name="T10" fmla="*/ 38 w 83"/>
                  <a:gd name="T11" fmla="*/ 41 h 85"/>
                  <a:gd name="T12" fmla="*/ 0 w 83"/>
                  <a:gd name="T13" fmla="*/ 25 h 85"/>
                  <a:gd name="T14" fmla="*/ 0 w 83"/>
                  <a:gd name="T15" fmla="*/ 31 h 85"/>
                  <a:gd name="T16" fmla="*/ 37 w 83"/>
                  <a:gd name="T17" fmla="*/ 43 h 85"/>
                  <a:gd name="T18" fmla="*/ 2 w 83"/>
                  <a:gd name="T19" fmla="*/ 60 h 85"/>
                  <a:gd name="T20" fmla="*/ 4 w 83"/>
                  <a:gd name="T21" fmla="*/ 66 h 85"/>
                  <a:gd name="T22" fmla="*/ 38 w 83"/>
                  <a:gd name="T23" fmla="*/ 46 h 85"/>
                  <a:gd name="T24" fmla="*/ 25 w 83"/>
                  <a:gd name="T25" fmla="*/ 83 h 85"/>
                  <a:gd name="T26" fmla="*/ 29 w 83"/>
                  <a:gd name="T27" fmla="*/ 85 h 85"/>
                  <a:gd name="T28" fmla="*/ 40 w 83"/>
                  <a:gd name="T29" fmla="*/ 46 h 85"/>
                  <a:gd name="T30" fmla="*/ 58 w 83"/>
                  <a:gd name="T31" fmla="*/ 83 h 85"/>
                  <a:gd name="T32" fmla="*/ 63 w 83"/>
                  <a:gd name="T33" fmla="*/ 81 h 85"/>
                  <a:gd name="T34" fmla="*/ 44 w 83"/>
                  <a:gd name="T35" fmla="*/ 45 h 85"/>
                  <a:gd name="T36" fmla="*/ 83 w 83"/>
                  <a:gd name="T37" fmla="*/ 58 h 85"/>
                  <a:gd name="T38" fmla="*/ 83 w 83"/>
                  <a:gd name="T39" fmla="*/ 54 h 85"/>
                  <a:gd name="T40" fmla="*/ 44 w 83"/>
                  <a:gd name="T41" fmla="*/ 43 h 85"/>
                  <a:gd name="T42" fmla="*/ 81 w 83"/>
                  <a:gd name="T43" fmla="*/ 25 h 85"/>
                  <a:gd name="T44" fmla="*/ 79 w 83"/>
                  <a:gd name="T45" fmla="*/ 22 h 85"/>
                  <a:gd name="T46" fmla="*/ 44 w 83"/>
                  <a:gd name="T47" fmla="*/ 41 h 85"/>
                  <a:gd name="T48" fmla="*/ 58 w 83"/>
                  <a:gd name="T49" fmla="*/ 2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5">
                    <a:moveTo>
                      <a:pt x="58" y="2"/>
                    </a:moveTo>
                    <a:lnTo>
                      <a:pt x="52" y="0"/>
                    </a:lnTo>
                    <a:lnTo>
                      <a:pt x="40" y="39"/>
                    </a:lnTo>
                    <a:lnTo>
                      <a:pt x="23" y="2"/>
                    </a:lnTo>
                    <a:lnTo>
                      <a:pt x="19" y="4"/>
                    </a:lnTo>
                    <a:lnTo>
                      <a:pt x="38" y="41"/>
                    </a:lnTo>
                    <a:lnTo>
                      <a:pt x="0" y="25"/>
                    </a:lnTo>
                    <a:lnTo>
                      <a:pt x="0" y="31"/>
                    </a:lnTo>
                    <a:lnTo>
                      <a:pt x="37" y="43"/>
                    </a:lnTo>
                    <a:lnTo>
                      <a:pt x="2" y="60"/>
                    </a:lnTo>
                    <a:lnTo>
                      <a:pt x="4" y="66"/>
                    </a:lnTo>
                    <a:lnTo>
                      <a:pt x="38" y="46"/>
                    </a:lnTo>
                    <a:lnTo>
                      <a:pt x="25" y="83"/>
                    </a:lnTo>
                    <a:lnTo>
                      <a:pt x="29" y="85"/>
                    </a:lnTo>
                    <a:lnTo>
                      <a:pt x="40" y="46"/>
                    </a:lnTo>
                    <a:lnTo>
                      <a:pt x="58" y="83"/>
                    </a:lnTo>
                    <a:lnTo>
                      <a:pt x="63" y="81"/>
                    </a:lnTo>
                    <a:lnTo>
                      <a:pt x="44" y="45"/>
                    </a:lnTo>
                    <a:lnTo>
                      <a:pt x="83" y="58"/>
                    </a:lnTo>
                    <a:lnTo>
                      <a:pt x="83" y="54"/>
                    </a:lnTo>
                    <a:lnTo>
                      <a:pt x="44" y="43"/>
                    </a:lnTo>
                    <a:lnTo>
                      <a:pt x="81" y="25"/>
                    </a:lnTo>
                    <a:lnTo>
                      <a:pt x="79" y="22"/>
                    </a:lnTo>
                    <a:lnTo>
                      <a:pt x="44" y="41"/>
                    </a:lnTo>
                    <a:lnTo>
                      <a:pt x="58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8" name="Freeform 379"/>
              <p:cNvSpPr>
                <a:spLocks/>
              </p:cNvSpPr>
              <p:nvPr/>
            </p:nvSpPr>
            <p:spPr bwMode="auto">
              <a:xfrm>
                <a:off x="3813" y="3046"/>
                <a:ext cx="83" cy="85"/>
              </a:xfrm>
              <a:custGeom>
                <a:avLst/>
                <a:gdLst>
                  <a:gd name="T0" fmla="*/ 58 w 83"/>
                  <a:gd name="T1" fmla="*/ 2 h 85"/>
                  <a:gd name="T2" fmla="*/ 52 w 83"/>
                  <a:gd name="T3" fmla="*/ 0 h 85"/>
                  <a:gd name="T4" fmla="*/ 40 w 83"/>
                  <a:gd name="T5" fmla="*/ 39 h 85"/>
                  <a:gd name="T6" fmla="*/ 23 w 83"/>
                  <a:gd name="T7" fmla="*/ 2 h 85"/>
                  <a:gd name="T8" fmla="*/ 19 w 83"/>
                  <a:gd name="T9" fmla="*/ 4 h 85"/>
                  <a:gd name="T10" fmla="*/ 38 w 83"/>
                  <a:gd name="T11" fmla="*/ 41 h 85"/>
                  <a:gd name="T12" fmla="*/ 0 w 83"/>
                  <a:gd name="T13" fmla="*/ 25 h 85"/>
                  <a:gd name="T14" fmla="*/ 0 w 83"/>
                  <a:gd name="T15" fmla="*/ 31 h 85"/>
                  <a:gd name="T16" fmla="*/ 37 w 83"/>
                  <a:gd name="T17" fmla="*/ 43 h 85"/>
                  <a:gd name="T18" fmla="*/ 2 w 83"/>
                  <a:gd name="T19" fmla="*/ 60 h 85"/>
                  <a:gd name="T20" fmla="*/ 4 w 83"/>
                  <a:gd name="T21" fmla="*/ 66 h 85"/>
                  <a:gd name="T22" fmla="*/ 38 w 83"/>
                  <a:gd name="T23" fmla="*/ 46 h 85"/>
                  <a:gd name="T24" fmla="*/ 25 w 83"/>
                  <a:gd name="T25" fmla="*/ 83 h 85"/>
                  <a:gd name="T26" fmla="*/ 29 w 83"/>
                  <a:gd name="T27" fmla="*/ 85 h 85"/>
                  <a:gd name="T28" fmla="*/ 40 w 83"/>
                  <a:gd name="T29" fmla="*/ 46 h 85"/>
                  <a:gd name="T30" fmla="*/ 58 w 83"/>
                  <a:gd name="T31" fmla="*/ 83 h 85"/>
                  <a:gd name="T32" fmla="*/ 63 w 83"/>
                  <a:gd name="T33" fmla="*/ 81 h 85"/>
                  <a:gd name="T34" fmla="*/ 44 w 83"/>
                  <a:gd name="T35" fmla="*/ 45 h 85"/>
                  <a:gd name="T36" fmla="*/ 83 w 83"/>
                  <a:gd name="T37" fmla="*/ 58 h 85"/>
                  <a:gd name="T38" fmla="*/ 83 w 83"/>
                  <a:gd name="T39" fmla="*/ 54 h 85"/>
                  <a:gd name="T40" fmla="*/ 44 w 83"/>
                  <a:gd name="T41" fmla="*/ 43 h 85"/>
                  <a:gd name="T42" fmla="*/ 81 w 83"/>
                  <a:gd name="T43" fmla="*/ 25 h 85"/>
                  <a:gd name="T44" fmla="*/ 79 w 83"/>
                  <a:gd name="T45" fmla="*/ 22 h 85"/>
                  <a:gd name="T46" fmla="*/ 44 w 83"/>
                  <a:gd name="T47" fmla="*/ 41 h 85"/>
                  <a:gd name="T48" fmla="*/ 58 w 83"/>
                  <a:gd name="T49" fmla="*/ 2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3" h="85">
                    <a:moveTo>
                      <a:pt x="58" y="2"/>
                    </a:moveTo>
                    <a:lnTo>
                      <a:pt x="52" y="0"/>
                    </a:lnTo>
                    <a:lnTo>
                      <a:pt x="40" y="39"/>
                    </a:lnTo>
                    <a:lnTo>
                      <a:pt x="23" y="2"/>
                    </a:lnTo>
                    <a:lnTo>
                      <a:pt x="19" y="4"/>
                    </a:lnTo>
                    <a:lnTo>
                      <a:pt x="38" y="41"/>
                    </a:lnTo>
                    <a:lnTo>
                      <a:pt x="0" y="25"/>
                    </a:lnTo>
                    <a:lnTo>
                      <a:pt x="0" y="31"/>
                    </a:lnTo>
                    <a:lnTo>
                      <a:pt x="37" y="43"/>
                    </a:lnTo>
                    <a:lnTo>
                      <a:pt x="2" y="60"/>
                    </a:lnTo>
                    <a:lnTo>
                      <a:pt x="4" y="66"/>
                    </a:lnTo>
                    <a:lnTo>
                      <a:pt x="38" y="46"/>
                    </a:lnTo>
                    <a:lnTo>
                      <a:pt x="25" y="83"/>
                    </a:lnTo>
                    <a:lnTo>
                      <a:pt x="29" y="85"/>
                    </a:lnTo>
                    <a:lnTo>
                      <a:pt x="40" y="46"/>
                    </a:lnTo>
                    <a:lnTo>
                      <a:pt x="58" y="83"/>
                    </a:lnTo>
                    <a:lnTo>
                      <a:pt x="63" y="81"/>
                    </a:lnTo>
                    <a:lnTo>
                      <a:pt x="44" y="45"/>
                    </a:lnTo>
                    <a:lnTo>
                      <a:pt x="83" y="58"/>
                    </a:lnTo>
                    <a:lnTo>
                      <a:pt x="83" y="54"/>
                    </a:lnTo>
                    <a:lnTo>
                      <a:pt x="44" y="43"/>
                    </a:lnTo>
                    <a:lnTo>
                      <a:pt x="81" y="25"/>
                    </a:lnTo>
                    <a:lnTo>
                      <a:pt x="79" y="22"/>
                    </a:lnTo>
                    <a:lnTo>
                      <a:pt x="44" y="41"/>
                    </a:lnTo>
                    <a:lnTo>
                      <a:pt x="58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9" name="Rectangle 380"/>
              <p:cNvSpPr>
                <a:spLocks noChangeArrowheads="1"/>
              </p:cNvSpPr>
              <p:nvPr/>
            </p:nvSpPr>
            <p:spPr bwMode="auto">
              <a:xfrm>
                <a:off x="2926" y="2543"/>
                <a:ext cx="1552" cy="1148"/>
              </a:xfrm>
              <a:prstGeom prst="rect">
                <a:avLst/>
              </a:prstGeom>
              <a:noFill/>
              <a:ln w="38100">
                <a:solidFill>
                  <a:schemeClr val="tx2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</p:grpSp>
        <p:sp>
          <p:nvSpPr>
            <p:cNvPr id="303" name="Text Box 381"/>
            <p:cNvSpPr txBox="1">
              <a:spLocks noChangeArrowheads="1"/>
            </p:cNvSpPr>
            <p:nvPr/>
          </p:nvSpPr>
          <p:spPr bwMode="auto">
            <a:xfrm>
              <a:off x="2722" y="3555"/>
              <a:ext cx="1818" cy="350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 typeface="Marlett" pitchFamily="2" charset="2"/>
                <a:buNone/>
              </a:pPr>
              <a:r>
                <a:rPr lang="sk-SK" altLang="sk-SK" sz="1400" b="1">
                  <a:latin typeface="Tahoma" panose="020B0604030504040204" pitchFamily="34" charset="0"/>
                </a:rPr>
                <a:t>medzi premennými</a:t>
              </a:r>
              <a:br>
                <a:rPr lang="sk-SK" altLang="sk-SK" sz="1400" b="1">
                  <a:latin typeface="Tahoma" panose="020B0604030504040204" pitchFamily="34" charset="0"/>
                </a:rPr>
              </a:br>
              <a:r>
                <a:rPr lang="sk-SK" altLang="sk-SK" sz="1400" b="1">
                  <a:latin typeface="Tahoma" panose="020B0604030504040204" pitchFamily="34" charset="0"/>
                </a:rPr>
                <a:t>neexistuje jasný vzťah</a:t>
              </a:r>
            </a:p>
          </p:txBody>
        </p:sp>
      </p:grpSp>
      <p:sp>
        <p:nvSpPr>
          <p:cNvPr id="382" name="Text Box 382"/>
          <p:cNvSpPr txBox="1">
            <a:spLocks noChangeArrowheads="1"/>
          </p:cNvSpPr>
          <p:nvPr/>
        </p:nvSpPr>
        <p:spPr bwMode="auto">
          <a:xfrm>
            <a:off x="6934075" y="4144467"/>
            <a:ext cx="229101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 typeface="Marlett" pitchFamily="2" charset="2"/>
              <a:buNone/>
            </a:pPr>
            <a:r>
              <a:rPr lang="sk-SK" altLang="sk-SK" sz="1800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Presnú odpoveď </a:t>
            </a:r>
            <a:br>
              <a:rPr lang="sk-SK" altLang="sk-SK" sz="1800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</a:br>
            <a:r>
              <a:rPr lang="sk-SK" altLang="sk-SK" sz="1800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poskytne výpočet </a:t>
            </a:r>
            <a:br>
              <a:rPr lang="sk-SK" altLang="sk-SK" sz="1800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</a:br>
            <a:r>
              <a:rPr lang="sk-SK" altLang="sk-SK" sz="1800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štatistík </a:t>
            </a:r>
            <a:r>
              <a:rPr lang="sk-SK" altLang="sk-SK" sz="1800" b="1" dirty="0" err="1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RaKA</a:t>
            </a:r>
            <a:endParaRPr lang="sk-SK" altLang="sk-SK" sz="1800" b="1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</a:endParaRPr>
          </a:p>
        </p:txBody>
      </p:sp>
      <p:sp>
        <p:nvSpPr>
          <p:cNvPr id="387" name="Right Brace 386"/>
          <p:cNvSpPr/>
          <p:nvPr/>
        </p:nvSpPr>
        <p:spPr>
          <a:xfrm>
            <a:off x="6274027" y="3258332"/>
            <a:ext cx="660048" cy="2377350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979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2316"/>
          </a:xfrm>
        </p:spPr>
        <p:txBody>
          <a:bodyPr/>
          <a:lstStyle/>
          <a:p>
            <a:r>
              <a:rPr lang="sk-SK" altLang="sk-SK" b="1" dirty="0"/>
              <a:t>Bodový graf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35243"/>
            <a:ext cx="8596668" cy="4806120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sk-SK" altLang="sk-SK" sz="2400" b="1" dirty="0">
                <a:solidFill>
                  <a:schemeClr val="tx1"/>
                </a:solidFill>
                <a:cs typeface="Times New Roman" pitchFamily="18" charset="0"/>
              </a:rPr>
              <a:t>Bodový graf slúži  na:</a:t>
            </a:r>
            <a:endParaRPr lang="cs-CZ" altLang="sk-SK" sz="2400" dirty="0">
              <a:solidFill>
                <a:schemeClr val="tx1"/>
              </a:solidFill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sk-SK" altLang="sk-SK" sz="2400" dirty="0">
                <a:solidFill>
                  <a:schemeClr val="tx1"/>
                </a:solidFill>
                <a:cs typeface="Times New Roman" pitchFamily="18" charset="0"/>
              </a:rPr>
              <a:t>úvodné preskúmanie vzťahov medzi dvomi </a:t>
            </a:r>
            <a:r>
              <a:rPr lang="sk-SK" altLang="sk-SK" sz="2400" dirty="0" smtClean="0">
                <a:solidFill>
                  <a:schemeClr val="tx1"/>
                </a:solidFill>
                <a:cs typeface="Times New Roman" pitchFamily="18" charset="0"/>
              </a:rPr>
              <a:t>premennými,</a:t>
            </a:r>
            <a:endParaRPr lang="cs-CZ" altLang="sk-SK" sz="2400" dirty="0">
              <a:solidFill>
                <a:schemeClr val="tx1"/>
              </a:solidFill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sk-SK" altLang="sk-SK" sz="2400" dirty="0">
                <a:solidFill>
                  <a:schemeClr val="tx1"/>
                </a:solidFill>
                <a:cs typeface="Times New Roman" pitchFamily="18" charset="0"/>
              </a:rPr>
              <a:t>určenie extrémnych alebo typických </a:t>
            </a:r>
            <a:r>
              <a:rPr lang="sk-SK" altLang="sk-SK" sz="2400" dirty="0" smtClean="0">
                <a:solidFill>
                  <a:schemeClr val="tx1"/>
                </a:solidFill>
                <a:cs typeface="Times New Roman" pitchFamily="18" charset="0"/>
              </a:rPr>
              <a:t>hodnôt,</a:t>
            </a:r>
            <a:endParaRPr lang="cs-CZ" altLang="sk-SK" sz="2400" dirty="0">
              <a:solidFill>
                <a:schemeClr val="tx1"/>
              </a:solidFill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sk-SK" altLang="sk-SK" sz="2400" dirty="0">
                <a:solidFill>
                  <a:schemeClr val="tx1"/>
                </a:solidFill>
                <a:cs typeface="Times New Roman" pitchFamily="18" charset="0"/>
              </a:rPr>
              <a:t>určenie možného tvaru </a:t>
            </a:r>
            <a:r>
              <a:rPr lang="sk-SK" altLang="sk-SK" sz="2400" dirty="0" smtClean="0">
                <a:solidFill>
                  <a:schemeClr val="tx1"/>
                </a:solidFill>
                <a:cs typeface="Times New Roman" pitchFamily="18" charset="0"/>
              </a:rPr>
              <a:t>závislosti,</a:t>
            </a:r>
            <a:endParaRPr lang="cs-CZ" altLang="sk-SK" sz="2400" dirty="0">
              <a:solidFill>
                <a:schemeClr val="tx1"/>
              </a:solidFill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sk-SK" altLang="sk-SK" sz="2400" dirty="0">
                <a:solidFill>
                  <a:schemeClr val="tx1"/>
                </a:solidFill>
                <a:cs typeface="Times New Roman" pitchFamily="18" charset="0"/>
              </a:rPr>
              <a:t>porovnanie a prezentáciu výsledkov </a:t>
            </a:r>
            <a:r>
              <a:rPr lang="sk-SK" altLang="sk-SK" sz="2400" dirty="0" smtClean="0">
                <a:solidFill>
                  <a:schemeClr val="tx1"/>
                </a:solidFill>
                <a:cs typeface="Times New Roman" pitchFamily="18" charset="0"/>
              </a:rPr>
              <a:t>analýzy.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sk-SK" altLang="sk-SK" sz="24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sk-SK" altLang="sk-SK" sz="2400" dirty="0">
                <a:solidFill>
                  <a:schemeClr val="tx1"/>
                </a:solidFill>
                <a:cs typeface="Times New Roman" pitchFamily="18" charset="0"/>
              </a:rPr>
              <a:t>Bodové grafy nám vždy slúžia na získanie </a:t>
            </a:r>
            <a:r>
              <a:rPr lang="sk-SK" altLang="sk-SK" sz="24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základnej predstavy</a:t>
            </a:r>
            <a:r>
              <a:rPr lang="sk-SK" altLang="sk-SK" sz="2400" dirty="0">
                <a:cs typeface="Times New Roman" pitchFamily="18" charset="0"/>
              </a:rPr>
              <a:t>. </a:t>
            </a:r>
            <a:r>
              <a:rPr lang="sk-SK" altLang="sk-SK" sz="2400" dirty="0">
                <a:solidFill>
                  <a:schemeClr val="tx1"/>
                </a:solidFill>
                <a:cs typeface="Times New Roman" pitchFamily="18" charset="0"/>
              </a:rPr>
              <a:t>Každý analytik však v grafe môže vidieť niečo iné. Presné potvrdenie našich domnienok poskytnú až </a:t>
            </a:r>
            <a:r>
              <a:rPr lang="sk-SK" altLang="sk-SK" sz="2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exaktné štatistické nástroje.</a:t>
            </a:r>
            <a:endParaRPr lang="sk-SK" altLang="sk-SK" sz="2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sk-SK" altLang="sk-SK" sz="2000" dirty="0">
              <a:cs typeface="Times New Roman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8544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997" y="850233"/>
            <a:ext cx="9044182" cy="5367594"/>
          </a:xfrm>
        </p:spPr>
        <p:txBody>
          <a:bodyPr/>
          <a:lstStyle/>
          <a:p>
            <a:pPr marL="0" indent="0" algn="just">
              <a:buNone/>
            </a:pPr>
            <a:r>
              <a:rPr lang="sk-SK" altLang="sk-SK" sz="2200" dirty="0">
                <a:solidFill>
                  <a:schemeClr val="tx1"/>
                </a:solidFill>
                <a:cs typeface="Times New Roman" pitchFamily="18" charset="0"/>
              </a:rPr>
              <a:t>Po úvodnom grafickom preskúmaní nastupuje fáza hľadania presných štatistík, ktoré potvrdia odhady z grafov. Pre tieto účely používame</a:t>
            </a:r>
            <a:r>
              <a:rPr lang="sk-SK" altLang="sk-SK" sz="2200" dirty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sk-SK" altLang="sk-SK" sz="2200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štatistické nástroje </a:t>
            </a:r>
            <a:r>
              <a:rPr lang="sk-SK" altLang="sk-SK" sz="2200" dirty="0">
                <a:solidFill>
                  <a:schemeClr val="tx1"/>
                </a:solidFill>
                <a:cs typeface="Times New Roman" pitchFamily="18" charset="0"/>
              </a:rPr>
              <a:t>korelačnej analýzy. </a:t>
            </a:r>
            <a:endParaRPr lang="sk-SK" altLang="sk-SK" sz="2200" dirty="0">
              <a:solidFill>
                <a:schemeClr val="tx1"/>
              </a:solidFill>
            </a:endParaRPr>
          </a:p>
          <a:p>
            <a:pPr marL="352425" algn="just">
              <a:spcBef>
                <a:spcPct val="0"/>
              </a:spcBef>
              <a:buClrTx/>
              <a:buSzTx/>
              <a:buNone/>
            </a:pPr>
            <a:r>
              <a:rPr lang="sk-SK" altLang="sk-SK" sz="2200" dirty="0">
                <a:solidFill>
                  <a:schemeClr val="tx1"/>
                </a:solidFill>
              </a:rPr>
              <a:t>Korelačné štatistiky  zisťujú </a:t>
            </a:r>
            <a:r>
              <a:rPr lang="sk-SK" altLang="sk-SK" sz="2200" b="1" dirty="0">
                <a:solidFill>
                  <a:schemeClr val="tx1"/>
                </a:solidFill>
              </a:rPr>
              <a:t>či medzi premennými existuje </a:t>
            </a:r>
            <a:r>
              <a:rPr lang="sk-SK" altLang="sk-SK" sz="2200" b="1" dirty="0" smtClean="0">
                <a:solidFill>
                  <a:schemeClr val="tx1"/>
                </a:solidFill>
              </a:rPr>
              <a:t>korelácia a ak áno aká </a:t>
            </a:r>
            <a:r>
              <a:rPr lang="sk-SK" altLang="sk-SK" sz="2200" b="1" dirty="0">
                <a:solidFill>
                  <a:schemeClr val="tx1"/>
                </a:solidFill>
              </a:rPr>
              <a:t>je </a:t>
            </a:r>
            <a:r>
              <a:rPr lang="sk-SK" altLang="sk-SK" sz="2200" b="1" dirty="0" smtClean="0">
                <a:solidFill>
                  <a:schemeClr val="tx1"/>
                </a:solidFill>
              </a:rPr>
              <a:t>jej sila. </a:t>
            </a:r>
            <a:r>
              <a:rPr lang="sk-SK" altLang="sk-SK" sz="2200" b="1" dirty="0">
                <a:solidFill>
                  <a:schemeClr val="tx1"/>
                </a:solidFill>
              </a:rPr>
              <a:t>Koreláciou nazývame vzájomný vzťah – závislosť dvoch premenných. </a:t>
            </a:r>
            <a:r>
              <a:rPr lang="sk-SK" altLang="sk-SK" sz="2200" dirty="0">
                <a:solidFill>
                  <a:schemeClr val="tx1"/>
                </a:solidFill>
              </a:rPr>
              <a:t>Tento vzťah môže byť:</a:t>
            </a:r>
          </a:p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sk-SK" altLang="sk-SK" sz="2200" b="1" u="sng" dirty="0">
                <a:solidFill>
                  <a:schemeClr val="accent2">
                    <a:lumMod val="75000"/>
                  </a:schemeClr>
                </a:solidFill>
              </a:rPr>
              <a:t>priamy</a:t>
            </a:r>
            <a:r>
              <a:rPr lang="sk-SK" altLang="sk-SK" sz="2200" b="1" dirty="0">
                <a:solidFill>
                  <a:schemeClr val="tx1"/>
                </a:solidFill>
              </a:rPr>
              <a:t> – </a:t>
            </a:r>
            <a:r>
              <a:rPr lang="sk-SK" altLang="sk-SK" sz="2200" dirty="0">
                <a:solidFill>
                  <a:schemeClr val="tx1"/>
                </a:solidFill>
              </a:rPr>
              <a:t>s rastúcimi hodnotami jednej premennej rastú aj hodnoty druhej premennej</a:t>
            </a:r>
          </a:p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sk-SK" altLang="sk-SK" sz="2200" b="1" u="sng" dirty="0">
                <a:solidFill>
                  <a:schemeClr val="accent2">
                    <a:lumMod val="75000"/>
                  </a:schemeClr>
                </a:solidFill>
              </a:rPr>
              <a:t>nepriamy</a:t>
            </a:r>
            <a:r>
              <a:rPr lang="sk-SK" altLang="sk-SK" sz="2200" b="1" dirty="0">
                <a:solidFill>
                  <a:schemeClr val="tx1"/>
                </a:solidFill>
              </a:rPr>
              <a:t> – </a:t>
            </a:r>
            <a:r>
              <a:rPr lang="sk-SK" altLang="sk-SK" sz="2200" dirty="0">
                <a:solidFill>
                  <a:schemeClr val="tx1"/>
                </a:solidFill>
              </a:rPr>
              <a:t>s rastúcimi hodnotami jednej premennej klesajú hodnoty druhej premennej</a:t>
            </a:r>
          </a:p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sk-SK" altLang="sk-SK" sz="2200" dirty="0">
                <a:solidFill>
                  <a:schemeClr val="tx1"/>
                </a:solidFill>
              </a:rPr>
              <a:t>Ak medzi hodnotami dvoch premenných neexistuje ani priama ani nepriama lineárna závislosť, hovoríme, že sú </a:t>
            </a:r>
            <a:r>
              <a:rPr lang="sk-SK" altLang="sk-SK" sz="2200" b="1" u="sng" dirty="0" err="1">
                <a:solidFill>
                  <a:schemeClr val="accent2">
                    <a:lumMod val="75000"/>
                  </a:schemeClr>
                </a:solidFill>
              </a:rPr>
              <a:t>nekorelované</a:t>
            </a:r>
            <a:r>
              <a:rPr lang="sk-SK" altLang="sk-SK" sz="2200" b="1" dirty="0">
                <a:solidFill>
                  <a:schemeClr val="tx1"/>
                </a:solidFill>
              </a:rPr>
              <a:t>. </a:t>
            </a:r>
            <a:endParaRPr lang="sk-SK" altLang="sk-SK" sz="2200" dirty="0">
              <a:solidFill>
                <a:schemeClr val="tx1"/>
              </a:solidFill>
            </a:endParaRPr>
          </a:p>
          <a:p>
            <a:endParaRPr lang="sk-SK" dirty="0"/>
          </a:p>
        </p:txBody>
      </p:sp>
      <p:sp>
        <p:nvSpPr>
          <p:cNvPr id="2" name="Horizontal Scroll 1"/>
          <p:cNvSpPr/>
          <p:nvPr/>
        </p:nvSpPr>
        <p:spPr>
          <a:xfrm>
            <a:off x="10635916" y="5945111"/>
            <a:ext cx="1090863" cy="54543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/>
              <a:t>GRAF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84428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08547"/>
            <a:ext cx="8596668" cy="850232"/>
          </a:xfrm>
        </p:spPr>
        <p:txBody>
          <a:bodyPr/>
          <a:lstStyle/>
          <a:p>
            <a:r>
              <a:rPr lang="sk-SK" altLang="sk-SK" b="1" dirty="0"/>
              <a:t>Nástroje analýzy závislostí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171074"/>
            <a:ext cx="8947929" cy="54703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altLang="sk-SK" sz="2800" dirty="0">
                <a:solidFill>
                  <a:schemeClr val="tx1"/>
                </a:solidFill>
              </a:rPr>
              <a:t>Štatistické – regresná a korelačná analýza</a:t>
            </a:r>
          </a:p>
          <a:p>
            <a:pPr lvl="1">
              <a:lnSpc>
                <a:spcPct val="90000"/>
              </a:lnSpc>
            </a:pPr>
            <a:r>
              <a:rPr lang="sk-SK" altLang="sk-SK" sz="2200" dirty="0">
                <a:solidFill>
                  <a:schemeClr val="tx1"/>
                </a:solidFill>
              </a:rPr>
              <a:t>sa zaoberá kvantifikáciou závislostí medzi kvantitatívnymi </a:t>
            </a:r>
            <a:r>
              <a:rPr lang="sk-SK" altLang="sk-SK" sz="2200" dirty="0" smtClean="0">
                <a:solidFill>
                  <a:schemeClr val="tx1"/>
                </a:solidFill>
              </a:rPr>
              <a:t>znakmi,</a:t>
            </a:r>
            <a:endParaRPr lang="sk-SK" altLang="sk-SK" sz="22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sk-SK" altLang="sk-SK" sz="2200" dirty="0">
                <a:solidFill>
                  <a:schemeClr val="tx1"/>
                </a:solidFill>
              </a:rPr>
              <a:t>rieši dve </a:t>
            </a:r>
            <a:r>
              <a:rPr lang="sk-SK" altLang="sk-SK" sz="2200" dirty="0" smtClean="0">
                <a:solidFill>
                  <a:schemeClr val="tx1"/>
                </a:solidFill>
              </a:rPr>
              <a:t>úlohy:</a:t>
            </a:r>
            <a:endParaRPr lang="sk-SK" altLang="sk-SK" sz="2200" dirty="0">
              <a:solidFill>
                <a:schemeClr val="tx1"/>
              </a:solidFill>
            </a:endParaRPr>
          </a:p>
          <a:p>
            <a:pPr lvl="2">
              <a:lnSpc>
                <a:spcPct val="90000"/>
              </a:lnSpc>
            </a:pPr>
            <a:r>
              <a:rPr lang="sk-SK" altLang="sk-SK" sz="2000" b="1" u="sng" dirty="0">
                <a:solidFill>
                  <a:schemeClr val="accent2">
                    <a:lumMod val="75000"/>
                  </a:schemeClr>
                </a:solidFill>
              </a:rPr>
              <a:t>regresnú úlohu</a:t>
            </a:r>
          </a:p>
          <a:p>
            <a:pPr lvl="3">
              <a:lnSpc>
                <a:spcPct val="90000"/>
              </a:lnSpc>
            </a:pPr>
            <a:r>
              <a:rPr lang="sk-SK" altLang="sk-SK" sz="2000" dirty="0">
                <a:solidFill>
                  <a:schemeClr val="tx1"/>
                </a:solidFill>
              </a:rPr>
              <a:t>popísanie priebehu tejto závislosti</a:t>
            </a:r>
          </a:p>
          <a:p>
            <a:pPr lvl="3">
              <a:lnSpc>
                <a:spcPct val="90000"/>
              </a:lnSpc>
            </a:pPr>
            <a:r>
              <a:rPr lang="sk-SK" altLang="sk-SK" sz="2000" dirty="0">
                <a:solidFill>
                  <a:schemeClr val="tx1"/>
                </a:solidFill>
              </a:rPr>
              <a:t>odhad funkčného vzťahu - matematickej funkcie </a:t>
            </a:r>
            <a:r>
              <a:rPr lang="sk-SK" altLang="sk-SK" sz="2000" dirty="0" smtClean="0">
                <a:solidFill>
                  <a:schemeClr val="tx1"/>
                </a:solidFill>
              </a:rPr>
              <a:t>podľa </a:t>
            </a:r>
            <a:r>
              <a:rPr lang="sk-SK" altLang="sk-SK" sz="2000" dirty="0">
                <a:solidFill>
                  <a:schemeClr val="tx1"/>
                </a:solidFill>
              </a:rPr>
              <a:t>ktorej sa mení závisle premenná pri zmenách nezávisle premennej/premenných, </a:t>
            </a:r>
            <a:r>
              <a:rPr lang="sk-SK" altLang="sk-SK" sz="2000" dirty="0" err="1" smtClean="0">
                <a:solidFill>
                  <a:schemeClr val="tx1"/>
                </a:solidFill>
              </a:rPr>
              <a:t>t.j</a:t>
            </a:r>
            <a:r>
              <a:rPr lang="sk-SK" altLang="sk-SK" sz="2000" dirty="0">
                <a:solidFill>
                  <a:schemeClr val="tx1"/>
                </a:solidFill>
              </a:rPr>
              <a:t>. výber funkcie a odhad jej parametrov</a:t>
            </a:r>
          </a:p>
          <a:p>
            <a:pPr lvl="2">
              <a:lnSpc>
                <a:spcPct val="90000"/>
              </a:lnSpc>
            </a:pPr>
            <a:r>
              <a:rPr lang="sk-SK" altLang="sk-SK" sz="2000" b="1" u="sng" dirty="0">
                <a:solidFill>
                  <a:schemeClr val="accent2">
                    <a:lumMod val="75000"/>
                  </a:schemeClr>
                </a:solidFill>
              </a:rPr>
              <a:t>korelačnú úlohu</a:t>
            </a:r>
            <a:endParaRPr lang="sk-SK" altLang="sk-SK" sz="2000" u="sng" dirty="0">
              <a:solidFill>
                <a:schemeClr val="accent2">
                  <a:lumMod val="75000"/>
                </a:schemeClr>
              </a:solidFill>
            </a:endParaRPr>
          </a:p>
          <a:p>
            <a:pPr lvl="3">
              <a:lnSpc>
                <a:spcPct val="90000"/>
              </a:lnSpc>
            </a:pPr>
            <a:r>
              <a:rPr lang="sk-SK" altLang="sk-SK" sz="2000" dirty="0">
                <a:solidFill>
                  <a:schemeClr val="tx1"/>
                </a:solidFill>
              </a:rPr>
              <a:t>popísanie tesnosti závislostí</a:t>
            </a:r>
          </a:p>
          <a:p>
            <a:pPr lvl="3">
              <a:lnSpc>
                <a:spcPct val="90000"/>
              </a:lnSpc>
            </a:pPr>
            <a:r>
              <a:rPr lang="sk-SK" altLang="sk-SK" sz="2000" dirty="0">
                <a:solidFill>
                  <a:schemeClr val="tx1"/>
                </a:solidFill>
              </a:rPr>
              <a:t>výpočet charakteristík určujúcich do akej miery uvažované nezávislé premenné vysvetľujú variabilitu závisle premennej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8688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4379"/>
            <a:ext cx="8596668" cy="898358"/>
          </a:xfrm>
        </p:spPr>
        <p:txBody>
          <a:bodyPr/>
          <a:lstStyle/>
          <a:p>
            <a:r>
              <a:rPr lang="sk-SK" altLang="sk-SK" b="1" dirty="0"/>
              <a:t>Regresná analýza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98358"/>
            <a:ext cx="8596668" cy="5759116"/>
          </a:xfrm>
        </p:spPr>
        <p:txBody>
          <a:bodyPr>
            <a:normAutofit/>
          </a:bodyPr>
          <a:lstStyle/>
          <a:p>
            <a:pPr marL="381000" indent="-381000">
              <a:lnSpc>
                <a:spcPct val="80000"/>
              </a:lnSpc>
              <a:buSzTx/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umožňuje popísať vzťah medzi dvoma alebo viacerými premennými</a:t>
            </a:r>
          </a:p>
          <a:p>
            <a:pPr marL="381000" indent="-381000">
              <a:lnSpc>
                <a:spcPct val="80000"/>
              </a:lnSpc>
              <a:defRPr/>
            </a:pPr>
            <a:r>
              <a:rPr lang="sk-SK" altLang="sk-SK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cieľ regresnej </a:t>
            </a:r>
            <a:r>
              <a:rPr lang="sk-SK" altLang="sk-SK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analýzy:</a:t>
            </a:r>
            <a:endParaRPr lang="sk-SK" altLang="sk-SK" sz="2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333500" lvl="2" indent="-285750">
              <a:lnSpc>
                <a:spcPct val="8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odhadnúť funkčný vzťah medzi premennými</a:t>
            </a:r>
          </a:p>
          <a:p>
            <a:pPr marL="1333500" lvl="2" indent="-285750">
              <a:lnSpc>
                <a:spcPct val="8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odhadnúť parametre regresnej funkcie</a:t>
            </a:r>
          </a:p>
          <a:p>
            <a:pPr marL="381000" indent="-381000">
              <a:lnSpc>
                <a:spcPct val="80000"/>
              </a:lnSpc>
              <a:defRPr/>
            </a:pPr>
            <a:r>
              <a:rPr lang="sk-SK" altLang="sk-SK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typy premenných v regresnej </a:t>
            </a:r>
            <a:r>
              <a:rPr lang="sk-SK" altLang="sk-SK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analýze:</a:t>
            </a:r>
            <a:endParaRPr lang="sk-SK" altLang="sk-SK" sz="2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333500" lvl="2" indent="-285750">
              <a:lnSpc>
                <a:spcPct val="80000"/>
              </a:lnSpc>
              <a:defRPr/>
            </a:pPr>
            <a:r>
              <a:rPr lang="sk-SK" altLang="sk-SK" sz="2000" b="1" u="sng" dirty="0" smtClean="0">
                <a:solidFill>
                  <a:schemeClr val="accent2">
                    <a:lumMod val="75000"/>
                  </a:schemeClr>
                </a:solidFill>
              </a:rPr>
              <a:t>závisle </a:t>
            </a:r>
            <a:r>
              <a:rPr lang="sk-SK" altLang="sk-SK" sz="2000" b="1" u="sng" dirty="0">
                <a:solidFill>
                  <a:schemeClr val="accent2">
                    <a:lumMod val="75000"/>
                  </a:schemeClr>
                </a:solidFill>
              </a:rPr>
              <a:t>premenné</a:t>
            </a:r>
          </a:p>
          <a:p>
            <a:pPr marL="1809750" lvl="3" indent="-285750">
              <a:lnSpc>
                <a:spcPct val="8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označenie: </a:t>
            </a:r>
            <a:r>
              <a:rPr lang="sk-SK" altLang="sk-SK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</a:t>
            </a:r>
          </a:p>
          <a:p>
            <a:pPr marL="1809750" lvl="3" indent="-285750">
              <a:lnSpc>
                <a:spcPct val="8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sú v centre pozornosti, pretože ich variabilitu sa snažíme vysvetliť</a:t>
            </a:r>
          </a:p>
          <a:p>
            <a:pPr marL="1809750" lvl="3" indent="-285750">
              <a:lnSpc>
                <a:spcPct val="8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tzv. vysvetľované premenné</a:t>
            </a:r>
          </a:p>
          <a:p>
            <a:pPr marL="1333500" lvl="2" indent="-285750">
              <a:lnSpc>
                <a:spcPct val="80000"/>
              </a:lnSpc>
              <a:defRPr/>
            </a:pPr>
            <a:r>
              <a:rPr lang="sk-SK" altLang="sk-SK" sz="2000" b="1" u="sng" dirty="0" smtClean="0">
                <a:solidFill>
                  <a:schemeClr val="accent2">
                    <a:lumMod val="75000"/>
                  </a:schemeClr>
                </a:solidFill>
              </a:rPr>
              <a:t>nezávisle </a:t>
            </a:r>
            <a:r>
              <a:rPr lang="sk-SK" altLang="sk-SK" sz="2000" b="1" u="sng" dirty="0">
                <a:solidFill>
                  <a:schemeClr val="accent2">
                    <a:lumMod val="75000"/>
                  </a:schemeClr>
                </a:solidFill>
              </a:rPr>
              <a:t>premenné</a:t>
            </a:r>
          </a:p>
          <a:p>
            <a:pPr marL="1809750" lvl="3" indent="-285750">
              <a:lnSpc>
                <a:spcPct val="8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označenie: </a:t>
            </a:r>
            <a:r>
              <a:rPr lang="sk-SK" altLang="sk-SK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endParaRPr lang="sk-SK" altLang="sk-SK" sz="2000" dirty="0">
              <a:solidFill>
                <a:schemeClr val="tx1"/>
              </a:solidFill>
            </a:endParaRPr>
          </a:p>
          <a:p>
            <a:pPr marL="1809750" lvl="3" indent="-285750">
              <a:lnSpc>
                <a:spcPct val="8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sú premenné, ktoré používame na vysvetlenie zmien v hodnotách závislej premennej</a:t>
            </a:r>
          </a:p>
          <a:p>
            <a:pPr marL="1809750" lvl="3" indent="-285750">
              <a:lnSpc>
                <a:spcPct val="8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predpokladáme, že ich hodnoty sa nemenia</a:t>
            </a:r>
          </a:p>
          <a:p>
            <a:pPr marL="1809750" lvl="3" indent="-285750">
              <a:lnSpc>
                <a:spcPct val="8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tzv. vysvetľujúce premenné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9665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40632"/>
            <a:ext cx="8596668" cy="882315"/>
          </a:xfrm>
        </p:spPr>
        <p:txBody>
          <a:bodyPr/>
          <a:lstStyle/>
          <a:p>
            <a:r>
              <a:rPr lang="sk-SK" altLang="sk-SK" b="1" dirty="0"/>
              <a:t>Regresná analýza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22948"/>
            <a:ext cx="8596668" cy="5085348"/>
          </a:xfrm>
        </p:spPr>
        <p:txBody>
          <a:bodyPr/>
          <a:lstStyle/>
          <a:p>
            <a:pPr marL="381000" indent="-381000">
              <a:lnSpc>
                <a:spcPct val="90000"/>
              </a:lnSpc>
            </a:pPr>
            <a:r>
              <a:rPr lang="sk-SK" altLang="sk-SK" sz="2200" b="1" dirty="0">
                <a:solidFill>
                  <a:schemeClr val="tx1"/>
                </a:solidFill>
              </a:rPr>
              <a:t>typy regresnej analýzy podľa </a:t>
            </a:r>
            <a:r>
              <a:rPr lang="sk-SK" altLang="sk-SK" sz="2200" b="1" u="sng" dirty="0">
                <a:solidFill>
                  <a:schemeClr val="tx1"/>
                </a:solidFill>
              </a:rPr>
              <a:t>počtu premenných</a:t>
            </a:r>
          </a:p>
          <a:p>
            <a:pPr marL="1333500" lvl="2" indent="-285750">
              <a:lnSpc>
                <a:spcPct val="80000"/>
              </a:lnSpc>
            </a:pPr>
            <a:r>
              <a:rPr lang="sk-SK" altLang="sk-SK" sz="2000" dirty="0">
                <a:solidFill>
                  <a:schemeClr val="accent2">
                    <a:lumMod val="75000"/>
                  </a:schemeClr>
                </a:solidFill>
              </a:rPr>
              <a:t>jednoduchá regresia</a:t>
            </a:r>
          </a:p>
          <a:p>
            <a:pPr marL="1809750" lvl="3" indent="-285750">
              <a:lnSpc>
                <a:spcPct val="80000"/>
              </a:lnSpc>
            </a:pPr>
            <a:r>
              <a:rPr lang="sk-SK" altLang="sk-SK" sz="2000" dirty="0">
                <a:solidFill>
                  <a:schemeClr val="tx1"/>
                </a:solidFill>
              </a:rPr>
              <a:t>ak popisujeme závislosť jednej kvantitatívnej </a:t>
            </a:r>
            <a:r>
              <a:rPr lang="sk-SK" altLang="sk-SK" sz="2000" dirty="0" smtClean="0">
                <a:solidFill>
                  <a:schemeClr val="tx1"/>
                </a:solidFill>
              </a:rPr>
              <a:t>závisle </a:t>
            </a:r>
            <a:r>
              <a:rPr lang="sk-SK" altLang="sk-SK" sz="2000" dirty="0">
                <a:solidFill>
                  <a:schemeClr val="tx1"/>
                </a:solidFill>
              </a:rPr>
              <a:t>premennej od jednej kvantitatívnej nezávisle premennej</a:t>
            </a:r>
          </a:p>
          <a:p>
            <a:pPr marL="1333500" lvl="2" indent="-285750">
              <a:lnSpc>
                <a:spcPct val="80000"/>
              </a:lnSpc>
            </a:pPr>
            <a:r>
              <a:rPr lang="sk-SK" altLang="sk-SK" sz="2000" dirty="0">
                <a:solidFill>
                  <a:schemeClr val="accent2">
                    <a:lumMod val="75000"/>
                  </a:schemeClr>
                </a:solidFill>
              </a:rPr>
              <a:t>viacnásobná regresia</a:t>
            </a:r>
          </a:p>
          <a:p>
            <a:pPr marL="1809750" lvl="3" indent="-285750">
              <a:lnSpc>
                <a:spcPct val="80000"/>
              </a:lnSpc>
            </a:pPr>
            <a:r>
              <a:rPr lang="sk-SK" altLang="sk-SK" sz="2000" dirty="0">
                <a:solidFill>
                  <a:schemeClr val="tx1"/>
                </a:solidFill>
              </a:rPr>
              <a:t>ak popisujeme závislosť jednej kvantitatívnej </a:t>
            </a:r>
            <a:r>
              <a:rPr lang="sk-SK" altLang="sk-SK" sz="2000" dirty="0" smtClean="0">
                <a:solidFill>
                  <a:schemeClr val="tx1"/>
                </a:solidFill>
              </a:rPr>
              <a:t>závisle </a:t>
            </a:r>
            <a:r>
              <a:rPr lang="sk-SK" altLang="sk-SK" sz="2000" dirty="0">
                <a:solidFill>
                  <a:schemeClr val="tx1"/>
                </a:solidFill>
              </a:rPr>
              <a:t>premennej od viacerých kvantitatívnych </a:t>
            </a:r>
            <a:r>
              <a:rPr lang="sk-SK" altLang="sk-SK" sz="2000" dirty="0" smtClean="0">
                <a:solidFill>
                  <a:schemeClr val="tx1"/>
                </a:solidFill>
              </a:rPr>
              <a:t>nezávisle </a:t>
            </a:r>
            <a:r>
              <a:rPr lang="sk-SK" altLang="sk-SK" sz="2000" dirty="0">
                <a:solidFill>
                  <a:schemeClr val="tx1"/>
                </a:solidFill>
              </a:rPr>
              <a:t>premenných</a:t>
            </a:r>
          </a:p>
          <a:p>
            <a:pPr marL="381000" indent="-381000">
              <a:lnSpc>
                <a:spcPct val="80000"/>
              </a:lnSpc>
            </a:pPr>
            <a:r>
              <a:rPr lang="sk-SK" altLang="sk-SK" sz="2200" b="1" dirty="0">
                <a:solidFill>
                  <a:schemeClr val="tx1"/>
                </a:solidFill>
              </a:rPr>
              <a:t>typy regresnej analýzy podľa </a:t>
            </a:r>
            <a:r>
              <a:rPr lang="sk-SK" altLang="sk-SK" sz="2200" b="1" u="sng" dirty="0">
                <a:solidFill>
                  <a:schemeClr val="tx1"/>
                </a:solidFill>
              </a:rPr>
              <a:t>typu závislosti</a:t>
            </a:r>
          </a:p>
          <a:p>
            <a:pPr marL="1333500" lvl="2" indent="-285750">
              <a:lnSpc>
                <a:spcPct val="80000"/>
              </a:lnSpc>
            </a:pPr>
            <a:r>
              <a:rPr lang="sk-SK" altLang="sk-SK" sz="2000" dirty="0">
                <a:solidFill>
                  <a:schemeClr val="accent2">
                    <a:lumMod val="75000"/>
                  </a:schemeClr>
                </a:solidFill>
              </a:rPr>
              <a:t>lineárna regresia</a:t>
            </a:r>
          </a:p>
          <a:p>
            <a:pPr marL="1809750" lvl="3" indent="-285750">
              <a:lnSpc>
                <a:spcPct val="80000"/>
              </a:lnSpc>
            </a:pPr>
            <a:r>
              <a:rPr lang="sk-SK" altLang="sk-SK" sz="2000" dirty="0">
                <a:solidFill>
                  <a:schemeClr val="tx1"/>
                </a:solidFill>
              </a:rPr>
              <a:t>ak popisujeme závislosť premenných pomocou priamky</a:t>
            </a:r>
          </a:p>
          <a:p>
            <a:pPr marL="1333500" lvl="2" indent="-285750">
              <a:lnSpc>
                <a:spcPct val="80000"/>
              </a:lnSpc>
            </a:pPr>
            <a:r>
              <a:rPr lang="sk-SK" altLang="sk-SK" sz="2000" dirty="0">
                <a:solidFill>
                  <a:schemeClr val="accent2">
                    <a:lumMod val="75000"/>
                  </a:schemeClr>
                </a:solidFill>
              </a:rPr>
              <a:t>nelineárna regresia</a:t>
            </a:r>
          </a:p>
          <a:p>
            <a:pPr marL="1809750" lvl="3" indent="-285750">
              <a:lnSpc>
                <a:spcPct val="80000"/>
              </a:lnSpc>
            </a:pPr>
            <a:r>
              <a:rPr lang="sk-SK" altLang="sk-SK" sz="2000" dirty="0">
                <a:solidFill>
                  <a:schemeClr val="tx1"/>
                </a:solidFill>
              </a:rPr>
              <a:t>ak popisujeme závislosť premenných pomocou inej krivky ako priamka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8794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20843"/>
            <a:ext cx="8596668" cy="946484"/>
          </a:xfrm>
        </p:spPr>
        <p:txBody>
          <a:bodyPr>
            <a:normAutofit fontScale="90000"/>
          </a:bodyPr>
          <a:lstStyle/>
          <a:p>
            <a:r>
              <a:rPr lang="sk-SK" altLang="sk-SK" sz="4000" b="1" dirty="0" smtClean="0"/>
              <a:t>Štatistiky merajúce lineárnu závislosť</a:t>
            </a:r>
            <a:r>
              <a:rPr lang="sk-SK" altLang="sk-SK" b="1" dirty="0" smtClean="0">
                <a:solidFill>
                  <a:srgbClr val="0066FF"/>
                </a:solidFill>
              </a:rPr>
              <a:t/>
            </a:r>
            <a:br>
              <a:rPr lang="sk-SK" altLang="sk-SK" b="1" dirty="0" smtClean="0">
                <a:solidFill>
                  <a:srgbClr val="0066FF"/>
                </a:solidFill>
              </a:rPr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58779"/>
            <a:ext cx="8596668" cy="4982583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dirty="0">
                <a:solidFill>
                  <a:schemeClr val="tx1"/>
                </a:solidFill>
                <a:cs typeface="Times New Roman" panose="02020603050405020304" pitchFamily="18" charset="0"/>
              </a:rPr>
              <a:t>Prvou mierou, ktorú používame, aby sme potvrdili alebo </a:t>
            </a:r>
            <a:r>
              <a:rPr lang="sk-SK" altLang="sk-SK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vyvrátili existenciu lineárnej </a:t>
            </a:r>
            <a:r>
              <a:rPr lang="sk-SK" altLang="sk-SK" sz="2000" dirty="0">
                <a:solidFill>
                  <a:schemeClr val="tx1"/>
                </a:solidFill>
                <a:cs typeface="Times New Roman" panose="02020603050405020304" pitchFamily="18" charset="0"/>
              </a:rPr>
              <a:t>závislosti </a:t>
            </a:r>
            <a:r>
              <a:rPr lang="sk-SK" altLang="sk-SK" sz="2000" dirty="0">
                <a:solidFill>
                  <a:schemeClr val="tx1"/>
                </a:solidFill>
              </a:rPr>
              <a:t>(</a:t>
            </a:r>
            <a:r>
              <a:rPr lang="sk-SK" altLang="sk-SK" sz="2000" dirty="0">
                <a:solidFill>
                  <a:schemeClr val="tx1"/>
                </a:solidFill>
                <a:cs typeface="Times New Roman" panose="02020603050405020304" pitchFamily="18" charset="0"/>
              </a:rPr>
              <a:t>korelácie</a:t>
            </a:r>
            <a:r>
              <a:rPr lang="sk-SK" altLang="sk-SK" sz="2000" dirty="0">
                <a:solidFill>
                  <a:schemeClr val="tx1"/>
                </a:solidFill>
              </a:rPr>
              <a:t>)</a:t>
            </a:r>
            <a:r>
              <a:rPr lang="sk-SK" altLang="sk-SK" sz="2000" dirty="0">
                <a:solidFill>
                  <a:schemeClr val="tx1"/>
                </a:solidFill>
                <a:cs typeface="Times New Roman" panose="02020603050405020304" pitchFamily="18" charset="0"/>
              </a:rPr>
              <a:t> je </a:t>
            </a:r>
            <a:r>
              <a:rPr lang="sk-SK" altLang="sk-SK" sz="2000" b="1" dirty="0" err="1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kovariancia</a:t>
            </a:r>
            <a:r>
              <a:rPr lang="sk-SK" altLang="sk-SK" sz="2000" i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.</a:t>
            </a:r>
            <a:endParaRPr lang="cs-CZ" altLang="sk-SK" sz="2000" i="1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 b="1" dirty="0">
              <a:solidFill>
                <a:schemeClr val="accent2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 dirty="0" err="1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Kovariania</a:t>
            </a:r>
            <a:r>
              <a:rPr lang="sk-SK" altLang="sk-SK" sz="2000" dirty="0" smtClean="0">
                <a:cs typeface="Times New Roman" panose="02020603050405020304" pitchFamily="18" charset="0"/>
              </a:rPr>
              <a:t> </a:t>
            </a:r>
            <a:r>
              <a:rPr lang="sk-SK" altLang="sk-SK" sz="2000" dirty="0">
                <a:solidFill>
                  <a:schemeClr val="tx1"/>
                </a:solidFill>
                <a:cs typeface="Times New Roman" panose="02020603050405020304" pitchFamily="18" charset="0"/>
              </a:rPr>
              <a:t>sa vypočíta ako:</a:t>
            </a:r>
            <a:endParaRPr lang="cs-CZ" altLang="sk-SK" sz="2000" dirty="0">
              <a:solidFill>
                <a:schemeClr val="tx1"/>
              </a:solidFill>
            </a:endParaRPr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sz="2000" b="1" dirty="0" err="1" smtClean="0">
                <a:solidFill>
                  <a:schemeClr val="tx1"/>
                </a:solidFill>
              </a:rPr>
              <a:t>cov</a:t>
            </a:r>
            <a:r>
              <a:rPr lang="sk-SK" sz="2000" b="1" dirty="0" smtClean="0">
                <a:solidFill>
                  <a:schemeClr val="tx1"/>
                </a:solidFill>
              </a:rPr>
              <a:t> </a:t>
            </a:r>
            <a:r>
              <a:rPr lang="sk-SK" sz="2000" b="1" dirty="0" err="1" smtClean="0">
                <a:solidFill>
                  <a:schemeClr val="tx1"/>
                </a:solidFill>
              </a:rPr>
              <a:t>xy</a:t>
            </a:r>
            <a:r>
              <a:rPr lang="sk-SK" sz="2000" b="1" dirty="0" smtClean="0">
                <a:solidFill>
                  <a:schemeClr val="tx1"/>
                </a:solidFill>
              </a:rPr>
              <a:t> = 0</a:t>
            </a:r>
            <a:r>
              <a:rPr lang="sk-SK" sz="2000" dirty="0" smtClean="0">
                <a:solidFill>
                  <a:schemeClr val="tx1"/>
                </a:solidFill>
              </a:rPr>
              <a:t>, medzi premennými </a:t>
            </a:r>
            <a:r>
              <a:rPr lang="sk-SK" sz="2000" b="1" dirty="0" smtClean="0">
                <a:solidFill>
                  <a:schemeClr val="tx1"/>
                </a:solidFill>
              </a:rPr>
              <a:t>nie je lineárny vzťah</a:t>
            </a:r>
          </a:p>
          <a:p>
            <a:r>
              <a:rPr lang="sk-SK" sz="2000" b="1" dirty="0" err="1" smtClean="0">
                <a:solidFill>
                  <a:schemeClr val="tx1"/>
                </a:solidFill>
              </a:rPr>
              <a:t>cov</a:t>
            </a:r>
            <a:r>
              <a:rPr lang="sk-SK" sz="2000" b="1" dirty="0" smtClean="0">
                <a:solidFill>
                  <a:schemeClr val="tx1"/>
                </a:solidFill>
              </a:rPr>
              <a:t> </a:t>
            </a:r>
            <a:r>
              <a:rPr lang="sk-SK" sz="2000" b="1" dirty="0" err="1" smtClean="0">
                <a:solidFill>
                  <a:schemeClr val="tx1"/>
                </a:solidFill>
              </a:rPr>
              <a:t>xy</a:t>
            </a:r>
            <a:r>
              <a:rPr lang="sk-SK" sz="2000" b="1" dirty="0" smtClean="0">
                <a:solidFill>
                  <a:schemeClr val="tx1"/>
                </a:solidFill>
              </a:rPr>
              <a:t> &gt; 0</a:t>
            </a:r>
            <a:r>
              <a:rPr lang="sk-SK" sz="2000" dirty="0" smtClean="0">
                <a:solidFill>
                  <a:schemeClr val="tx1"/>
                </a:solidFill>
              </a:rPr>
              <a:t>, medzi premennými </a:t>
            </a:r>
            <a:r>
              <a:rPr lang="sk-SK" sz="2000" b="1" dirty="0" smtClean="0">
                <a:solidFill>
                  <a:schemeClr val="tx1"/>
                </a:solidFill>
              </a:rPr>
              <a:t>je priamy lineárny vzťah</a:t>
            </a:r>
          </a:p>
          <a:p>
            <a:r>
              <a:rPr lang="sk-SK" sz="2000" b="1" dirty="0" err="1" smtClean="0">
                <a:solidFill>
                  <a:schemeClr val="tx1"/>
                </a:solidFill>
              </a:rPr>
              <a:t>cov</a:t>
            </a:r>
            <a:r>
              <a:rPr lang="sk-SK" sz="2000" b="1" dirty="0" smtClean="0">
                <a:solidFill>
                  <a:schemeClr val="tx1"/>
                </a:solidFill>
              </a:rPr>
              <a:t> </a:t>
            </a:r>
            <a:r>
              <a:rPr lang="sk-SK" sz="2000" b="1" dirty="0" err="1" smtClean="0">
                <a:solidFill>
                  <a:schemeClr val="tx1"/>
                </a:solidFill>
              </a:rPr>
              <a:t>xy</a:t>
            </a:r>
            <a:r>
              <a:rPr lang="sk-SK" sz="2000" b="1" dirty="0" smtClean="0">
                <a:solidFill>
                  <a:schemeClr val="tx1"/>
                </a:solidFill>
              </a:rPr>
              <a:t> &lt; 0</a:t>
            </a:r>
            <a:r>
              <a:rPr lang="sk-SK" sz="2000" dirty="0" smtClean="0">
                <a:solidFill>
                  <a:schemeClr val="tx1"/>
                </a:solidFill>
              </a:rPr>
              <a:t>, medzi premennými </a:t>
            </a:r>
            <a:r>
              <a:rPr lang="sk-SK" sz="2000" b="1" dirty="0" smtClean="0">
                <a:solidFill>
                  <a:schemeClr val="tx1"/>
                </a:solidFill>
              </a:rPr>
              <a:t>je nepriamy lineárny vzťah</a:t>
            </a:r>
            <a:endParaRPr lang="sk-SK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975410"/>
              </p:ext>
            </p:extLst>
          </p:nvPr>
        </p:nvGraphicFramePr>
        <p:xfrm>
          <a:off x="2090487" y="2421188"/>
          <a:ext cx="4667250" cy="129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3" imgW="1917700" imgH="457200" progId="Equation.DSMT4">
                  <p:embed/>
                </p:oleObj>
              </mc:Choice>
              <mc:Fallback>
                <p:oleObj name="Equation" r:id="rId3" imgW="19177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0487" y="2421188"/>
                        <a:ext cx="4667250" cy="129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379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6732"/>
            <a:ext cx="8596668" cy="866274"/>
          </a:xfrm>
        </p:spPr>
        <p:txBody>
          <a:bodyPr/>
          <a:lstStyle/>
          <a:p>
            <a:r>
              <a:rPr lang="sk-SK" altLang="sk-SK" b="1" dirty="0"/>
              <a:t>Model jednoduchej lineárnej regresie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62526"/>
            <a:ext cx="8596668" cy="5895474"/>
          </a:xfrm>
        </p:spPr>
        <p:txBody>
          <a:bodyPr tIns="0" bIns="0">
            <a:normAutofit/>
          </a:bodyPr>
          <a:lstStyle/>
          <a:p>
            <a:pPr marL="381000" indent="-381000">
              <a:lnSpc>
                <a:spcPct val="90000"/>
              </a:lnSpc>
              <a:tabLst>
                <a:tab pos="1231900" algn="l"/>
              </a:tabLst>
              <a:defRPr/>
            </a:pPr>
            <a:r>
              <a:rPr lang="sk-SK" altLang="sk-SK" sz="2200" b="1" dirty="0"/>
              <a:t>Popis závislosti v ZS</a:t>
            </a:r>
          </a:p>
          <a:p>
            <a:pPr marL="857250" lvl="1">
              <a:lnSpc>
                <a:spcPct val="90000"/>
              </a:lnSpc>
              <a:tabLst>
                <a:tab pos="1231900" algn="l"/>
              </a:tabLst>
              <a:defRPr/>
            </a:pPr>
            <a:r>
              <a:rPr lang="sk-SK" altLang="sk-SK" sz="2200" b="1" dirty="0"/>
              <a:t>rovnica modelu</a:t>
            </a:r>
          </a:p>
          <a:p>
            <a:pPr marL="857250" lvl="1" algn="ctr">
              <a:lnSpc>
                <a:spcPct val="90000"/>
              </a:lnSpc>
              <a:buNone/>
              <a:tabLst>
                <a:tab pos="1231900" algn="l"/>
              </a:tabLst>
              <a:defRPr/>
            </a:pPr>
            <a:r>
              <a:rPr lang="sk-SK" altLang="sk-SK" sz="2200" dirty="0"/>
              <a:t>	</a:t>
            </a:r>
            <a:r>
              <a:rPr lang="sk-SK" altLang="sk-SK" sz="2400" b="1" dirty="0">
                <a:solidFill>
                  <a:schemeClr val="accent2">
                    <a:lumMod val="75000"/>
                  </a:schemeClr>
                </a:solidFill>
              </a:rPr>
              <a:t>Y = </a:t>
            </a:r>
            <a:r>
              <a:rPr lang="sk-SK" altLang="sk-SK" sz="2400" b="1" dirty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</a:t>
            </a:r>
            <a:r>
              <a:rPr lang="sk-SK" altLang="sk-SK" sz="2400" b="1" baseline="-25000" dirty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0</a:t>
            </a:r>
            <a:r>
              <a:rPr lang="sk-SK" altLang="sk-SK" sz="2400" b="1" dirty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 + </a:t>
            </a:r>
            <a:r>
              <a:rPr lang="sk-SK" altLang="sk-SK" sz="2400" b="1" baseline="-25000" dirty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1</a:t>
            </a:r>
            <a:r>
              <a:rPr lang="sk-SK" altLang="sk-SK" sz="2400" b="1" dirty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X + </a:t>
            </a:r>
            <a:r>
              <a:rPr lang="sk-SK" altLang="sk-SK" sz="2400" b="1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e</a:t>
            </a:r>
          </a:p>
          <a:p>
            <a:pPr marL="857250" lvl="1">
              <a:lnSpc>
                <a:spcPct val="90000"/>
              </a:lnSpc>
              <a:buNone/>
              <a:tabLst>
                <a:tab pos="1231900" algn="l"/>
              </a:tabLst>
              <a:defRPr/>
            </a:pPr>
            <a:r>
              <a:rPr lang="sk-SK" altLang="sk-SK" sz="2200" b="1" dirty="0" smtClean="0"/>
              <a:t>kde</a:t>
            </a:r>
            <a:r>
              <a:rPr lang="sk-SK" altLang="sk-SK" sz="2200" b="1" dirty="0" smtClean="0"/>
              <a:t>:</a:t>
            </a:r>
            <a:r>
              <a:rPr lang="sk-SK" altLang="sk-SK" sz="2200" dirty="0" smtClean="0"/>
              <a:t> </a:t>
            </a:r>
            <a:r>
              <a:rPr lang="sk-SK" altLang="sk-SK" sz="2200" b="1" dirty="0" smtClean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sk-SK" altLang="sk-SK" sz="2200" dirty="0" smtClean="0"/>
              <a:t> </a:t>
            </a:r>
            <a:r>
              <a:rPr lang="sk-SK" altLang="sk-SK" sz="2200" dirty="0" smtClean="0">
                <a:solidFill>
                  <a:schemeClr val="tx1"/>
                </a:solidFill>
              </a:rPr>
              <a:t>- závisle premenná</a:t>
            </a:r>
          </a:p>
          <a:p>
            <a:pPr marL="857250" lvl="1">
              <a:buNone/>
              <a:tabLst>
                <a:tab pos="1231900" algn="l"/>
              </a:tabLst>
              <a:defRPr/>
            </a:pPr>
            <a:r>
              <a:rPr lang="sk-SK" altLang="sk-SK" sz="2200" dirty="0" smtClean="0"/>
              <a:t>	    </a:t>
            </a:r>
            <a:r>
              <a:rPr lang="sk-SK" altLang="sk-SK" sz="2200" b="1" dirty="0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sk-SK" altLang="sk-SK" sz="22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k-SK" altLang="sk-SK" sz="2200" dirty="0" smtClean="0">
                <a:solidFill>
                  <a:schemeClr val="tx1"/>
                </a:solidFill>
              </a:rPr>
              <a:t>- nezávisle premenná</a:t>
            </a:r>
          </a:p>
          <a:p>
            <a:pPr marL="857250" lvl="1">
              <a:lnSpc>
                <a:spcPct val="90000"/>
              </a:lnSpc>
              <a:buNone/>
              <a:tabLst>
                <a:tab pos="1231900" algn="l"/>
              </a:tabLst>
              <a:defRPr/>
            </a:pPr>
            <a:r>
              <a:rPr lang="sk-SK" altLang="sk-SK" sz="2200" dirty="0" smtClean="0"/>
              <a:t>	    </a:t>
            </a:r>
            <a:r>
              <a:rPr lang="sk-SK" altLang="sk-SK" sz="2200" b="1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</a:t>
            </a:r>
            <a:r>
              <a:rPr lang="sk-SK" altLang="sk-SK" sz="2200" b="1" baseline="-25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0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-je parameter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modelu, tzv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.</a:t>
            </a:r>
            <a:r>
              <a:rPr lang="sk-SK" altLang="sk-SK" sz="2200" dirty="0" smtClean="0">
                <a:sym typeface="Symbol" pitchFamily="18" charset="2"/>
              </a:rPr>
              <a:t> </a:t>
            </a:r>
            <a:r>
              <a:rPr lang="sk-SK" altLang="sk-SK" sz="2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lokujúca konštanta</a:t>
            </a:r>
            <a:r>
              <a:rPr lang="sk-SK" altLang="sk-SK" sz="2200" dirty="0" smtClean="0">
                <a:sym typeface="Symbol" pitchFamily="18" charset="2"/>
              </a:rPr>
              <a:t>,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ktorá 	vyjadruje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akú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hodnotu</a:t>
            </a:r>
            <a:r>
              <a:rPr lang="sk-SK" altLang="sk-SK" sz="2200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nadobudne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závisle premenná Y,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	ak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nezávisle premenná X bude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ma</a:t>
            </a:r>
            <a:r>
              <a:rPr lang="sk-SK" altLang="sk-SK" sz="2200" dirty="0" smtClean="0">
                <a:solidFill>
                  <a:schemeClr val="tx1"/>
                </a:solidFill>
              </a:rPr>
              <a:t>ť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hodnotu 0.</a:t>
            </a:r>
          </a:p>
          <a:p>
            <a:pPr marL="857250" lvl="1">
              <a:buNone/>
              <a:tabLst>
                <a:tab pos="1231900" algn="l"/>
              </a:tabLst>
              <a:defRPr/>
            </a:pPr>
            <a:r>
              <a:rPr lang="sk-SK" altLang="sk-SK" sz="2200" dirty="0">
                <a:sym typeface="Symbol" pitchFamily="18" charset="2"/>
              </a:rPr>
              <a:t>	</a:t>
            </a:r>
            <a:r>
              <a:rPr lang="sk-SK" altLang="sk-SK" sz="2200" dirty="0" smtClean="0">
                <a:sym typeface="Symbol" pitchFamily="18" charset="2"/>
              </a:rPr>
              <a:t>	</a:t>
            </a:r>
            <a:r>
              <a:rPr lang="sk-SK" altLang="sk-SK" sz="2200" b="1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</a:t>
            </a:r>
            <a:r>
              <a:rPr lang="sk-SK" altLang="sk-SK" sz="2200" b="1" baseline="-25000" dirty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1</a:t>
            </a:r>
            <a:r>
              <a:rPr lang="sk-SK" altLang="sk-SK" sz="2200" dirty="0">
                <a:sym typeface="Symbol" pitchFamily="18" charset="2"/>
              </a:rPr>
              <a:t> 	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je parameter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modelu tzv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.</a:t>
            </a:r>
            <a:r>
              <a:rPr lang="sk-SK" altLang="sk-SK" sz="2200" dirty="0" smtClean="0">
                <a:sym typeface="Symbol" pitchFamily="18" charset="2"/>
              </a:rPr>
              <a:t> </a:t>
            </a:r>
            <a:r>
              <a:rPr lang="sk-SK" altLang="sk-SK" sz="2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regresný koeficient</a:t>
            </a:r>
            <a:r>
              <a:rPr lang="sk-SK" altLang="sk-SK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,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	ktorý vyjadruje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sklon regresnej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priamky. Udáva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o ko</a:t>
            </a:r>
            <a:r>
              <a:rPr lang="sk-SK" altLang="sk-SK" sz="2200" dirty="0" smtClean="0">
                <a:solidFill>
                  <a:schemeClr val="tx1"/>
                </a:solidFill>
              </a:rPr>
              <a:t>ľ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ko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	jednotiek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sa v priemere zmení Y, ak sa X zmení o 1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	jednotku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,  </a:t>
            </a:r>
            <a:r>
              <a:rPr lang="sk-SK" altLang="sk-SK" sz="2200" baseline="-25000" dirty="0" smtClean="0">
                <a:solidFill>
                  <a:schemeClr val="tx1"/>
                </a:solidFill>
                <a:sym typeface="Symbol" pitchFamily="18" charset="2"/>
              </a:rPr>
              <a:t>1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sk-SK" sz="2200" dirty="0" smtClean="0">
                <a:solidFill>
                  <a:schemeClr val="tx1"/>
                </a:solidFill>
                <a:sym typeface="Symbol" pitchFamily="18" charset="2"/>
              </a:rPr>
              <a:t>&gt;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 0 - priama lineárna závislosť -  pozitívna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	závislosť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, </a:t>
            </a:r>
            <a:r>
              <a:rPr lang="sk-SK" altLang="sk-SK" sz="2200" baseline="-25000" dirty="0" smtClean="0">
                <a:solidFill>
                  <a:schemeClr val="tx1"/>
                </a:solidFill>
                <a:sym typeface="Symbol" pitchFamily="18" charset="2"/>
              </a:rPr>
              <a:t>1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sk-SK" sz="2200" dirty="0" smtClean="0">
                <a:solidFill>
                  <a:schemeClr val="tx1"/>
                </a:solidFill>
                <a:sym typeface="Symbol" pitchFamily="18" charset="2"/>
              </a:rPr>
              <a:t>&lt;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 0 – nepriama lineárna závislosť -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	negatívna </a:t>
            </a:r>
            <a:r>
              <a:rPr lang="sk-SK" altLang="sk-SK" sz="2200" dirty="0" smtClean="0">
                <a:solidFill>
                  <a:schemeClr val="tx1"/>
                </a:solidFill>
                <a:sym typeface="Symbol" pitchFamily="18" charset="2"/>
              </a:rPr>
              <a:t>závislosť.</a:t>
            </a:r>
          </a:p>
          <a:p>
            <a:endParaRPr lang="sk-SK" sz="2000" dirty="0"/>
          </a:p>
        </p:txBody>
      </p:sp>
      <p:sp>
        <p:nvSpPr>
          <p:cNvPr id="41" name="Horizontal Scroll 40"/>
          <p:cNvSpPr/>
          <p:nvPr/>
        </p:nvSpPr>
        <p:spPr>
          <a:xfrm>
            <a:off x="10635916" y="5945111"/>
            <a:ext cx="1090863" cy="54543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/>
              <a:t>GRAF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40217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28337"/>
            <a:ext cx="8596668" cy="786063"/>
          </a:xfrm>
        </p:spPr>
        <p:txBody>
          <a:bodyPr/>
          <a:lstStyle/>
          <a:p>
            <a:r>
              <a:rPr lang="sk-SK" altLang="sk-SK" b="1" dirty="0"/>
              <a:t>Model jednoduchej lineárnej regresie</a:t>
            </a:r>
            <a:endParaRPr lang="sk-SK" b="1" dirty="0"/>
          </a:p>
        </p:txBody>
      </p:sp>
      <p:grpSp>
        <p:nvGrpSpPr>
          <p:cNvPr id="5" name="Group 198"/>
          <p:cNvGrpSpPr>
            <a:grpSpLocks/>
          </p:cNvGrpSpPr>
          <p:nvPr/>
        </p:nvGrpSpPr>
        <p:grpSpPr bwMode="auto">
          <a:xfrm>
            <a:off x="677333" y="1074821"/>
            <a:ext cx="4471375" cy="3448050"/>
            <a:chOff x="558" y="1687"/>
            <a:chExt cx="2169" cy="2213"/>
          </a:xfrm>
        </p:grpSpPr>
        <p:sp>
          <p:nvSpPr>
            <p:cNvPr id="6" name="Rectangle 199"/>
            <p:cNvSpPr>
              <a:spLocks noChangeArrowheads="1"/>
            </p:cNvSpPr>
            <p:nvPr/>
          </p:nvSpPr>
          <p:spPr bwMode="auto">
            <a:xfrm>
              <a:off x="558" y="1687"/>
              <a:ext cx="2169" cy="2213"/>
            </a:xfrm>
            <a:prstGeom prst="rect">
              <a:avLst/>
            </a:prstGeom>
            <a:gradFill rotWithShape="0">
              <a:gsLst>
                <a:gs pos="0">
                  <a:srgbClr val="DDDDDD"/>
                </a:gs>
                <a:gs pos="50000">
                  <a:schemeClr val="bg1"/>
                </a:gs>
                <a:gs pos="100000">
                  <a:srgbClr val="DDDDDD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sk-SK">
                <a:latin typeface="Arial" charset="0"/>
              </a:endParaRPr>
            </a:p>
          </p:txBody>
        </p:sp>
        <p:grpSp>
          <p:nvGrpSpPr>
            <p:cNvPr id="7" name="Group 200"/>
            <p:cNvGrpSpPr>
              <a:grpSpLocks/>
            </p:cNvGrpSpPr>
            <p:nvPr/>
          </p:nvGrpSpPr>
          <p:grpSpPr bwMode="auto">
            <a:xfrm>
              <a:off x="644" y="1848"/>
              <a:ext cx="1993" cy="1316"/>
              <a:chOff x="536" y="2042"/>
              <a:chExt cx="2129" cy="1316"/>
            </a:xfrm>
          </p:grpSpPr>
          <p:grpSp>
            <p:nvGrpSpPr>
              <p:cNvPr id="9" name="Group 201"/>
              <p:cNvGrpSpPr>
                <a:grpSpLocks/>
              </p:cNvGrpSpPr>
              <p:nvPr/>
            </p:nvGrpSpPr>
            <p:grpSpPr bwMode="auto">
              <a:xfrm>
                <a:off x="926" y="2246"/>
                <a:ext cx="1595" cy="906"/>
                <a:chOff x="1534" y="1321"/>
                <a:chExt cx="2494" cy="1602"/>
              </a:xfrm>
            </p:grpSpPr>
            <p:sp>
              <p:nvSpPr>
                <p:cNvPr id="16" name="Freeform 202"/>
                <p:cNvSpPr>
                  <a:spLocks/>
                </p:cNvSpPr>
                <p:nvPr/>
              </p:nvSpPr>
              <p:spPr bwMode="auto">
                <a:xfrm>
                  <a:off x="1626" y="2351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31 w 41"/>
                    <a:gd name="T3" fmla="*/ 4 h 42"/>
                    <a:gd name="T4" fmla="*/ 21 w 41"/>
                    <a:gd name="T5" fmla="*/ 19 h 42"/>
                    <a:gd name="T6" fmla="*/ 18 w 41"/>
                    <a:gd name="T7" fmla="*/ 0 h 42"/>
                    <a:gd name="T8" fmla="*/ 14 w 41"/>
                    <a:gd name="T9" fmla="*/ 2 h 42"/>
                    <a:gd name="T10" fmla="*/ 19 w 41"/>
                    <a:gd name="T11" fmla="*/ 21 h 42"/>
                    <a:gd name="T12" fmla="*/ 4 w 41"/>
                    <a:gd name="T13" fmla="*/ 10 h 42"/>
                    <a:gd name="T14" fmla="*/ 2 w 41"/>
                    <a:gd name="T15" fmla="*/ 11 h 42"/>
                    <a:gd name="T16" fmla="*/ 19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9 h 42"/>
                    <a:gd name="T22" fmla="*/ 19 w 41"/>
                    <a:gd name="T23" fmla="*/ 23 h 42"/>
                    <a:gd name="T24" fmla="*/ 8 w 41"/>
                    <a:gd name="T25" fmla="*/ 38 h 42"/>
                    <a:gd name="T26" fmla="*/ 10 w 41"/>
                    <a:gd name="T27" fmla="*/ 40 h 42"/>
                    <a:gd name="T28" fmla="*/ 19 w 41"/>
                    <a:gd name="T29" fmla="*/ 23 h 42"/>
                    <a:gd name="T30" fmla="*/ 23 w 41"/>
                    <a:gd name="T31" fmla="*/ 42 h 42"/>
                    <a:gd name="T32" fmla="*/ 27 w 41"/>
                    <a:gd name="T33" fmla="*/ 42 h 42"/>
                    <a:gd name="T34" fmla="*/ 21 w 41"/>
                    <a:gd name="T35" fmla="*/ 23 h 42"/>
                    <a:gd name="T36" fmla="*/ 39 w 41"/>
                    <a:gd name="T37" fmla="*/ 34 h 42"/>
                    <a:gd name="T38" fmla="*/ 39 w 41"/>
                    <a:gd name="T39" fmla="*/ 33 h 42"/>
                    <a:gd name="T40" fmla="*/ 21 w 41"/>
                    <a:gd name="T41" fmla="*/ 21 h 42"/>
                    <a:gd name="T42" fmla="*/ 41 w 41"/>
                    <a:gd name="T43" fmla="*/ 19 h 42"/>
                    <a:gd name="T44" fmla="*/ 41 w 41"/>
                    <a:gd name="T45" fmla="*/ 15 h 42"/>
                    <a:gd name="T46" fmla="*/ 21 w 41"/>
                    <a:gd name="T47" fmla="*/ 21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31" y="4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4" y="2"/>
                      </a:lnTo>
                      <a:lnTo>
                        <a:pt x="19" y="21"/>
                      </a:lnTo>
                      <a:lnTo>
                        <a:pt x="4" y="10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4"/>
                      </a:lnTo>
                      <a:lnTo>
                        <a:pt x="39" y="33"/>
                      </a:lnTo>
                      <a:lnTo>
                        <a:pt x="21" y="21"/>
                      </a:lnTo>
                      <a:lnTo>
                        <a:pt x="41" y="19"/>
                      </a:lnTo>
                      <a:lnTo>
                        <a:pt x="41" y="15"/>
                      </a:lnTo>
                      <a:lnTo>
                        <a:pt x="21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" name="Freeform 203"/>
                <p:cNvSpPr>
                  <a:spLocks/>
                </p:cNvSpPr>
                <p:nvPr/>
              </p:nvSpPr>
              <p:spPr bwMode="auto">
                <a:xfrm>
                  <a:off x="1626" y="2351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31 w 41"/>
                    <a:gd name="T3" fmla="*/ 4 h 42"/>
                    <a:gd name="T4" fmla="*/ 21 w 41"/>
                    <a:gd name="T5" fmla="*/ 19 h 42"/>
                    <a:gd name="T6" fmla="*/ 18 w 41"/>
                    <a:gd name="T7" fmla="*/ 0 h 42"/>
                    <a:gd name="T8" fmla="*/ 14 w 41"/>
                    <a:gd name="T9" fmla="*/ 2 h 42"/>
                    <a:gd name="T10" fmla="*/ 19 w 41"/>
                    <a:gd name="T11" fmla="*/ 21 h 42"/>
                    <a:gd name="T12" fmla="*/ 4 w 41"/>
                    <a:gd name="T13" fmla="*/ 10 h 42"/>
                    <a:gd name="T14" fmla="*/ 2 w 41"/>
                    <a:gd name="T15" fmla="*/ 11 h 42"/>
                    <a:gd name="T16" fmla="*/ 19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9 h 42"/>
                    <a:gd name="T22" fmla="*/ 19 w 41"/>
                    <a:gd name="T23" fmla="*/ 23 h 42"/>
                    <a:gd name="T24" fmla="*/ 8 w 41"/>
                    <a:gd name="T25" fmla="*/ 38 h 42"/>
                    <a:gd name="T26" fmla="*/ 10 w 41"/>
                    <a:gd name="T27" fmla="*/ 40 h 42"/>
                    <a:gd name="T28" fmla="*/ 19 w 41"/>
                    <a:gd name="T29" fmla="*/ 23 h 42"/>
                    <a:gd name="T30" fmla="*/ 23 w 41"/>
                    <a:gd name="T31" fmla="*/ 42 h 42"/>
                    <a:gd name="T32" fmla="*/ 27 w 41"/>
                    <a:gd name="T33" fmla="*/ 42 h 42"/>
                    <a:gd name="T34" fmla="*/ 21 w 41"/>
                    <a:gd name="T35" fmla="*/ 23 h 42"/>
                    <a:gd name="T36" fmla="*/ 39 w 41"/>
                    <a:gd name="T37" fmla="*/ 34 h 42"/>
                    <a:gd name="T38" fmla="*/ 39 w 41"/>
                    <a:gd name="T39" fmla="*/ 33 h 42"/>
                    <a:gd name="T40" fmla="*/ 21 w 41"/>
                    <a:gd name="T41" fmla="*/ 21 h 42"/>
                    <a:gd name="T42" fmla="*/ 41 w 41"/>
                    <a:gd name="T43" fmla="*/ 19 h 42"/>
                    <a:gd name="T44" fmla="*/ 41 w 41"/>
                    <a:gd name="T45" fmla="*/ 15 h 42"/>
                    <a:gd name="T46" fmla="*/ 21 w 41"/>
                    <a:gd name="T47" fmla="*/ 21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31" y="4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4" y="2"/>
                      </a:lnTo>
                      <a:lnTo>
                        <a:pt x="19" y="21"/>
                      </a:lnTo>
                      <a:lnTo>
                        <a:pt x="4" y="10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4"/>
                      </a:lnTo>
                      <a:lnTo>
                        <a:pt x="39" y="33"/>
                      </a:lnTo>
                      <a:lnTo>
                        <a:pt x="21" y="21"/>
                      </a:lnTo>
                      <a:lnTo>
                        <a:pt x="41" y="19"/>
                      </a:lnTo>
                      <a:lnTo>
                        <a:pt x="41" y="15"/>
                      </a:lnTo>
                      <a:lnTo>
                        <a:pt x="21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" name="Freeform 204"/>
                <p:cNvSpPr>
                  <a:spLocks/>
                </p:cNvSpPr>
                <p:nvPr/>
              </p:nvSpPr>
              <p:spPr bwMode="auto">
                <a:xfrm>
                  <a:off x="2129" y="2297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6 w 42"/>
                    <a:gd name="T9" fmla="*/ 2 h 42"/>
                    <a:gd name="T10" fmla="*/ 19 w 42"/>
                    <a:gd name="T11" fmla="*/ 19 h 42"/>
                    <a:gd name="T12" fmla="*/ 4 w 42"/>
                    <a:gd name="T13" fmla="*/ 10 h 42"/>
                    <a:gd name="T14" fmla="*/ 2 w 42"/>
                    <a:gd name="T15" fmla="*/ 12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0 w 42"/>
                    <a:gd name="T21" fmla="*/ 27 h 42"/>
                    <a:gd name="T22" fmla="*/ 19 w 42"/>
                    <a:gd name="T23" fmla="*/ 23 h 42"/>
                    <a:gd name="T24" fmla="*/ 8 w 42"/>
                    <a:gd name="T25" fmla="*/ 39 h 42"/>
                    <a:gd name="T26" fmla="*/ 10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2 h 42"/>
                    <a:gd name="T34" fmla="*/ 21 w 42"/>
                    <a:gd name="T35" fmla="*/ 23 h 42"/>
                    <a:gd name="T36" fmla="*/ 39 w 42"/>
                    <a:gd name="T37" fmla="*/ 33 h 42"/>
                    <a:gd name="T38" fmla="*/ 39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6 h 42"/>
                    <a:gd name="T46" fmla="*/ 23 w 42"/>
                    <a:gd name="T47" fmla="*/ 21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6" y="2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8" y="39"/>
                      </a:lnTo>
                      <a:lnTo>
                        <a:pt x="10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6"/>
                      </a:lnTo>
                      <a:lnTo>
                        <a:pt x="23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9" name="Freeform 205"/>
                <p:cNvSpPr>
                  <a:spLocks/>
                </p:cNvSpPr>
                <p:nvPr/>
              </p:nvSpPr>
              <p:spPr bwMode="auto">
                <a:xfrm>
                  <a:off x="2129" y="2297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6 w 42"/>
                    <a:gd name="T9" fmla="*/ 2 h 42"/>
                    <a:gd name="T10" fmla="*/ 19 w 42"/>
                    <a:gd name="T11" fmla="*/ 19 h 42"/>
                    <a:gd name="T12" fmla="*/ 4 w 42"/>
                    <a:gd name="T13" fmla="*/ 10 h 42"/>
                    <a:gd name="T14" fmla="*/ 2 w 42"/>
                    <a:gd name="T15" fmla="*/ 12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0 w 42"/>
                    <a:gd name="T21" fmla="*/ 27 h 42"/>
                    <a:gd name="T22" fmla="*/ 19 w 42"/>
                    <a:gd name="T23" fmla="*/ 23 h 42"/>
                    <a:gd name="T24" fmla="*/ 8 w 42"/>
                    <a:gd name="T25" fmla="*/ 39 h 42"/>
                    <a:gd name="T26" fmla="*/ 10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2 h 42"/>
                    <a:gd name="T34" fmla="*/ 21 w 42"/>
                    <a:gd name="T35" fmla="*/ 23 h 42"/>
                    <a:gd name="T36" fmla="*/ 39 w 42"/>
                    <a:gd name="T37" fmla="*/ 33 h 42"/>
                    <a:gd name="T38" fmla="*/ 39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6 h 42"/>
                    <a:gd name="T46" fmla="*/ 23 w 42"/>
                    <a:gd name="T47" fmla="*/ 21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6" y="2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8" y="39"/>
                      </a:lnTo>
                      <a:lnTo>
                        <a:pt x="10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6"/>
                      </a:lnTo>
                      <a:lnTo>
                        <a:pt x="23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0" name="Freeform 206"/>
                <p:cNvSpPr>
                  <a:spLocks/>
                </p:cNvSpPr>
                <p:nvPr/>
              </p:nvSpPr>
              <p:spPr bwMode="auto">
                <a:xfrm>
                  <a:off x="2035" y="2765"/>
                  <a:ext cx="40" cy="43"/>
                </a:xfrm>
                <a:custGeom>
                  <a:avLst/>
                  <a:gdLst>
                    <a:gd name="T0" fmla="*/ 33 w 40"/>
                    <a:gd name="T1" fmla="*/ 4 h 43"/>
                    <a:gd name="T2" fmla="*/ 31 w 40"/>
                    <a:gd name="T3" fmla="*/ 2 h 43"/>
                    <a:gd name="T4" fmla="*/ 21 w 40"/>
                    <a:gd name="T5" fmla="*/ 20 h 43"/>
                    <a:gd name="T6" fmla="*/ 17 w 40"/>
                    <a:gd name="T7" fmla="*/ 0 h 43"/>
                    <a:gd name="T8" fmla="*/ 14 w 40"/>
                    <a:gd name="T9" fmla="*/ 0 h 43"/>
                    <a:gd name="T10" fmla="*/ 19 w 40"/>
                    <a:gd name="T11" fmla="*/ 20 h 43"/>
                    <a:gd name="T12" fmla="*/ 4 w 40"/>
                    <a:gd name="T13" fmla="*/ 8 h 43"/>
                    <a:gd name="T14" fmla="*/ 2 w 40"/>
                    <a:gd name="T15" fmla="*/ 12 h 43"/>
                    <a:gd name="T16" fmla="*/ 19 w 40"/>
                    <a:gd name="T17" fmla="*/ 21 h 43"/>
                    <a:gd name="T18" fmla="*/ 0 w 40"/>
                    <a:gd name="T19" fmla="*/ 25 h 43"/>
                    <a:gd name="T20" fmla="*/ 0 w 40"/>
                    <a:gd name="T21" fmla="*/ 27 h 43"/>
                    <a:gd name="T22" fmla="*/ 19 w 40"/>
                    <a:gd name="T23" fmla="*/ 21 h 43"/>
                    <a:gd name="T24" fmla="*/ 8 w 40"/>
                    <a:gd name="T25" fmla="*/ 39 h 43"/>
                    <a:gd name="T26" fmla="*/ 10 w 40"/>
                    <a:gd name="T27" fmla="*/ 39 h 43"/>
                    <a:gd name="T28" fmla="*/ 19 w 40"/>
                    <a:gd name="T29" fmla="*/ 23 h 43"/>
                    <a:gd name="T30" fmla="*/ 23 w 40"/>
                    <a:gd name="T31" fmla="*/ 43 h 43"/>
                    <a:gd name="T32" fmla="*/ 27 w 40"/>
                    <a:gd name="T33" fmla="*/ 41 h 43"/>
                    <a:gd name="T34" fmla="*/ 21 w 40"/>
                    <a:gd name="T35" fmla="*/ 23 h 43"/>
                    <a:gd name="T36" fmla="*/ 37 w 40"/>
                    <a:gd name="T37" fmla="*/ 33 h 43"/>
                    <a:gd name="T38" fmla="*/ 38 w 40"/>
                    <a:gd name="T39" fmla="*/ 31 h 43"/>
                    <a:gd name="T40" fmla="*/ 21 w 40"/>
                    <a:gd name="T41" fmla="*/ 21 h 43"/>
                    <a:gd name="T42" fmla="*/ 40 w 40"/>
                    <a:gd name="T43" fmla="*/ 18 h 43"/>
                    <a:gd name="T44" fmla="*/ 40 w 40"/>
                    <a:gd name="T45" fmla="*/ 16 h 43"/>
                    <a:gd name="T46" fmla="*/ 21 w 40"/>
                    <a:gd name="T47" fmla="*/ 20 h 43"/>
                    <a:gd name="T48" fmla="*/ 33 w 40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9" y="20"/>
                      </a:lnTo>
                      <a:lnTo>
                        <a:pt x="4" y="8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9"/>
                      </a:lnTo>
                      <a:lnTo>
                        <a:pt x="10" y="39"/>
                      </a:lnTo>
                      <a:lnTo>
                        <a:pt x="19" y="23"/>
                      </a:lnTo>
                      <a:lnTo>
                        <a:pt x="23" y="43"/>
                      </a:lnTo>
                      <a:lnTo>
                        <a:pt x="27" y="41"/>
                      </a:lnTo>
                      <a:lnTo>
                        <a:pt x="21" y="23"/>
                      </a:lnTo>
                      <a:lnTo>
                        <a:pt x="37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8"/>
                      </a:lnTo>
                      <a:lnTo>
                        <a:pt x="40" y="16"/>
                      </a:lnTo>
                      <a:lnTo>
                        <a:pt x="21" y="20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1" name="Freeform 207"/>
                <p:cNvSpPr>
                  <a:spLocks/>
                </p:cNvSpPr>
                <p:nvPr/>
              </p:nvSpPr>
              <p:spPr bwMode="auto">
                <a:xfrm>
                  <a:off x="2035" y="2765"/>
                  <a:ext cx="40" cy="43"/>
                </a:xfrm>
                <a:custGeom>
                  <a:avLst/>
                  <a:gdLst>
                    <a:gd name="T0" fmla="*/ 33 w 40"/>
                    <a:gd name="T1" fmla="*/ 4 h 43"/>
                    <a:gd name="T2" fmla="*/ 31 w 40"/>
                    <a:gd name="T3" fmla="*/ 2 h 43"/>
                    <a:gd name="T4" fmla="*/ 21 w 40"/>
                    <a:gd name="T5" fmla="*/ 20 h 43"/>
                    <a:gd name="T6" fmla="*/ 17 w 40"/>
                    <a:gd name="T7" fmla="*/ 0 h 43"/>
                    <a:gd name="T8" fmla="*/ 14 w 40"/>
                    <a:gd name="T9" fmla="*/ 0 h 43"/>
                    <a:gd name="T10" fmla="*/ 19 w 40"/>
                    <a:gd name="T11" fmla="*/ 20 h 43"/>
                    <a:gd name="T12" fmla="*/ 4 w 40"/>
                    <a:gd name="T13" fmla="*/ 8 h 43"/>
                    <a:gd name="T14" fmla="*/ 2 w 40"/>
                    <a:gd name="T15" fmla="*/ 12 h 43"/>
                    <a:gd name="T16" fmla="*/ 19 w 40"/>
                    <a:gd name="T17" fmla="*/ 21 h 43"/>
                    <a:gd name="T18" fmla="*/ 0 w 40"/>
                    <a:gd name="T19" fmla="*/ 25 h 43"/>
                    <a:gd name="T20" fmla="*/ 0 w 40"/>
                    <a:gd name="T21" fmla="*/ 27 h 43"/>
                    <a:gd name="T22" fmla="*/ 19 w 40"/>
                    <a:gd name="T23" fmla="*/ 21 h 43"/>
                    <a:gd name="T24" fmla="*/ 8 w 40"/>
                    <a:gd name="T25" fmla="*/ 39 h 43"/>
                    <a:gd name="T26" fmla="*/ 10 w 40"/>
                    <a:gd name="T27" fmla="*/ 39 h 43"/>
                    <a:gd name="T28" fmla="*/ 19 w 40"/>
                    <a:gd name="T29" fmla="*/ 23 h 43"/>
                    <a:gd name="T30" fmla="*/ 23 w 40"/>
                    <a:gd name="T31" fmla="*/ 43 h 43"/>
                    <a:gd name="T32" fmla="*/ 27 w 40"/>
                    <a:gd name="T33" fmla="*/ 41 h 43"/>
                    <a:gd name="T34" fmla="*/ 21 w 40"/>
                    <a:gd name="T35" fmla="*/ 23 h 43"/>
                    <a:gd name="T36" fmla="*/ 37 w 40"/>
                    <a:gd name="T37" fmla="*/ 33 h 43"/>
                    <a:gd name="T38" fmla="*/ 38 w 40"/>
                    <a:gd name="T39" fmla="*/ 31 h 43"/>
                    <a:gd name="T40" fmla="*/ 21 w 40"/>
                    <a:gd name="T41" fmla="*/ 21 h 43"/>
                    <a:gd name="T42" fmla="*/ 40 w 40"/>
                    <a:gd name="T43" fmla="*/ 18 h 43"/>
                    <a:gd name="T44" fmla="*/ 40 w 40"/>
                    <a:gd name="T45" fmla="*/ 16 h 43"/>
                    <a:gd name="T46" fmla="*/ 21 w 40"/>
                    <a:gd name="T47" fmla="*/ 20 h 43"/>
                    <a:gd name="T48" fmla="*/ 33 w 40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9" y="20"/>
                      </a:lnTo>
                      <a:lnTo>
                        <a:pt x="4" y="8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9"/>
                      </a:lnTo>
                      <a:lnTo>
                        <a:pt x="10" y="39"/>
                      </a:lnTo>
                      <a:lnTo>
                        <a:pt x="19" y="23"/>
                      </a:lnTo>
                      <a:lnTo>
                        <a:pt x="23" y="43"/>
                      </a:lnTo>
                      <a:lnTo>
                        <a:pt x="27" y="41"/>
                      </a:lnTo>
                      <a:lnTo>
                        <a:pt x="21" y="23"/>
                      </a:lnTo>
                      <a:lnTo>
                        <a:pt x="37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8"/>
                      </a:lnTo>
                      <a:lnTo>
                        <a:pt x="40" y="16"/>
                      </a:lnTo>
                      <a:lnTo>
                        <a:pt x="21" y="20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2" name="Freeform 208"/>
                <p:cNvSpPr>
                  <a:spLocks/>
                </p:cNvSpPr>
                <p:nvPr/>
              </p:nvSpPr>
              <p:spPr bwMode="auto">
                <a:xfrm>
                  <a:off x="3125" y="1837"/>
                  <a:ext cx="43" cy="42"/>
                </a:xfrm>
                <a:custGeom>
                  <a:avLst/>
                  <a:gdLst>
                    <a:gd name="T0" fmla="*/ 35 w 43"/>
                    <a:gd name="T1" fmla="*/ 4 h 42"/>
                    <a:gd name="T2" fmla="*/ 31 w 43"/>
                    <a:gd name="T3" fmla="*/ 2 h 42"/>
                    <a:gd name="T4" fmla="*/ 22 w 43"/>
                    <a:gd name="T5" fmla="*/ 19 h 42"/>
                    <a:gd name="T6" fmla="*/ 18 w 43"/>
                    <a:gd name="T7" fmla="*/ 0 h 42"/>
                    <a:gd name="T8" fmla="*/ 16 w 43"/>
                    <a:gd name="T9" fmla="*/ 0 h 42"/>
                    <a:gd name="T10" fmla="*/ 22 w 43"/>
                    <a:gd name="T11" fmla="*/ 19 h 42"/>
                    <a:gd name="T12" fmla="*/ 4 w 43"/>
                    <a:gd name="T13" fmla="*/ 9 h 42"/>
                    <a:gd name="T14" fmla="*/ 4 w 43"/>
                    <a:gd name="T15" fmla="*/ 11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7 h 42"/>
                    <a:gd name="T22" fmla="*/ 20 w 43"/>
                    <a:gd name="T23" fmla="*/ 23 h 42"/>
                    <a:gd name="T24" fmla="*/ 10 w 43"/>
                    <a:gd name="T25" fmla="*/ 38 h 42"/>
                    <a:gd name="T26" fmla="*/ 12 w 43"/>
                    <a:gd name="T27" fmla="*/ 40 h 42"/>
                    <a:gd name="T28" fmla="*/ 22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3 w 43"/>
                    <a:gd name="T35" fmla="*/ 23 h 42"/>
                    <a:gd name="T36" fmla="*/ 39 w 43"/>
                    <a:gd name="T37" fmla="*/ 32 h 42"/>
                    <a:gd name="T38" fmla="*/ 41 w 43"/>
                    <a:gd name="T39" fmla="*/ 30 h 42"/>
                    <a:gd name="T40" fmla="*/ 23 w 43"/>
                    <a:gd name="T41" fmla="*/ 21 h 42"/>
                    <a:gd name="T42" fmla="*/ 43 w 43"/>
                    <a:gd name="T43" fmla="*/ 17 h 42"/>
                    <a:gd name="T44" fmla="*/ 43 w 43"/>
                    <a:gd name="T45" fmla="*/ 15 h 42"/>
                    <a:gd name="T46" fmla="*/ 23 w 43"/>
                    <a:gd name="T47" fmla="*/ 19 h 42"/>
                    <a:gd name="T48" fmla="*/ 35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5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2" y="19"/>
                      </a:lnTo>
                      <a:lnTo>
                        <a:pt x="4" y="9"/>
                      </a:lnTo>
                      <a:lnTo>
                        <a:pt x="4" y="11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3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2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3" y="23"/>
                      </a:lnTo>
                      <a:lnTo>
                        <a:pt x="39" y="32"/>
                      </a:lnTo>
                      <a:lnTo>
                        <a:pt x="41" y="30"/>
                      </a:lnTo>
                      <a:lnTo>
                        <a:pt x="23" y="21"/>
                      </a:lnTo>
                      <a:lnTo>
                        <a:pt x="43" y="17"/>
                      </a:lnTo>
                      <a:lnTo>
                        <a:pt x="43" y="15"/>
                      </a:lnTo>
                      <a:lnTo>
                        <a:pt x="23" y="19"/>
                      </a:lnTo>
                      <a:lnTo>
                        <a:pt x="35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3" name="Freeform 209"/>
                <p:cNvSpPr>
                  <a:spLocks/>
                </p:cNvSpPr>
                <p:nvPr/>
              </p:nvSpPr>
              <p:spPr bwMode="auto">
                <a:xfrm>
                  <a:off x="3125" y="1837"/>
                  <a:ext cx="43" cy="42"/>
                </a:xfrm>
                <a:custGeom>
                  <a:avLst/>
                  <a:gdLst>
                    <a:gd name="T0" fmla="*/ 35 w 43"/>
                    <a:gd name="T1" fmla="*/ 4 h 42"/>
                    <a:gd name="T2" fmla="*/ 31 w 43"/>
                    <a:gd name="T3" fmla="*/ 2 h 42"/>
                    <a:gd name="T4" fmla="*/ 22 w 43"/>
                    <a:gd name="T5" fmla="*/ 19 h 42"/>
                    <a:gd name="T6" fmla="*/ 18 w 43"/>
                    <a:gd name="T7" fmla="*/ 0 h 42"/>
                    <a:gd name="T8" fmla="*/ 16 w 43"/>
                    <a:gd name="T9" fmla="*/ 0 h 42"/>
                    <a:gd name="T10" fmla="*/ 22 w 43"/>
                    <a:gd name="T11" fmla="*/ 19 h 42"/>
                    <a:gd name="T12" fmla="*/ 4 w 43"/>
                    <a:gd name="T13" fmla="*/ 9 h 42"/>
                    <a:gd name="T14" fmla="*/ 4 w 43"/>
                    <a:gd name="T15" fmla="*/ 11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7 h 42"/>
                    <a:gd name="T22" fmla="*/ 20 w 43"/>
                    <a:gd name="T23" fmla="*/ 23 h 42"/>
                    <a:gd name="T24" fmla="*/ 10 w 43"/>
                    <a:gd name="T25" fmla="*/ 38 h 42"/>
                    <a:gd name="T26" fmla="*/ 12 w 43"/>
                    <a:gd name="T27" fmla="*/ 40 h 42"/>
                    <a:gd name="T28" fmla="*/ 22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3 w 43"/>
                    <a:gd name="T35" fmla="*/ 23 h 42"/>
                    <a:gd name="T36" fmla="*/ 39 w 43"/>
                    <a:gd name="T37" fmla="*/ 32 h 42"/>
                    <a:gd name="T38" fmla="*/ 41 w 43"/>
                    <a:gd name="T39" fmla="*/ 30 h 42"/>
                    <a:gd name="T40" fmla="*/ 23 w 43"/>
                    <a:gd name="T41" fmla="*/ 21 h 42"/>
                    <a:gd name="T42" fmla="*/ 43 w 43"/>
                    <a:gd name="T43" fmla="*/ 17 h 42"/>
                    <a:gd name="T44" fmla="*/ 43 w 43"/>
                    <a:gd name="T45" fmla="*/ 15 h 42"/>
                    <a:gd name="T46" fmla="*/ 23 w 43"/>
                    <a:gd name="T47" fmla="*/ 19 h 42"/>
                    <a:gd name="T48" fmla="*/ 35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5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2" y="19"/>
                      </a:lnTo>
                      <a:lnTo>
                        <a:pt x="4" y="9"/>
                      </a:lnTo>
                      <a:lnTo>
                        <a:pt x="4" y="11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3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2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3" y="23"/>
                      </a:lnTo>
                      <a:lnTo>
                        <a:pt x="39" y="32"/>
                      </a:lnTo>
                      <a:lnTo>
                        <a:pt x="41" y="30"/>
                      </a:lnTo>
                      <a:lnTo>
                        <a:pt x="23" y="21"/>
                      </a:lnTo>
                      <a:lnTo>
                        <a:pt x="43" y="17"/>
                      </a:lnTo>
                      <a:lnTo>
                        <a:pt x="43" y="15"/>
                      </a:lnTo>
                      <a:lnTo>
                        <a:pt x="23" y="19"/>
                      </a:lnTo>
                      <a:lnTo>
                        <a:pt x="35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4" name="Freeform 210"/>
                <p:cNvSpPr>
                  <a:spLocks/>
                </p:cNvSpPr>
                <p:nvPr/>
              </p:nvSpPr>
              <p:spPr bwMode="auto">
                <a:xfrm>
                  <a:off x="2636" y="2000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7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1 h 42"/>
                    <a:gd name="T24" fmla="*/ 8 w 40"/>
                    <a:gd name="T25" fmla="*/ 38 h 42"/>
                    <a:gd name="T26" fmla="*/ 10 w 40"/>
                    <a:gd name="T27" fmla="*/ 38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0" y="38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5" name="Freeform 211"/>
                <p:cNvSpPr>
                  <a:spLocks/>
                </p:cNvSpPr>
                <p:nvPr/>
              </p:nvSpPr>
              <p:spPr bwMode="auto">
                <a:xfrm>
                  <a:off x="2636" y="2000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7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1 h 42"/>
                    <a:gd name="T24" fmla="*/ 8 w 40"/>
                    <a:gd name="T25" fmla="*/ 38 h 42"/>
                    <a:gd name="T26" fmla="*/ 10 w 40"/>
                    <a:gd name="T27" fmla="*/ 38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0" y="38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6" name="Freeform 212"/>
                <p:cNvSpPr>
                  <a:spLocks/>
                </p:cNvSpPr>
                <p:nvPr/>
              </p:nvSpPr>
              <p:spPr bwMode="auto">
                <a:xfrm>
                  <a:off x="3026" y="1979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28 w 40"/>
                    <a:gd name="T3" fmla="*/ 2 h 42"/>
                    <a:gd name="T4" fmla="*/ 19 w 40"/>
                    <a:gd name="T5" fmla="*/ 19 h 42"/>
                    <a:gd name="T6" fmla="*/ 15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2 w 40"/>
                    <a:gd name="T13" fmla="*/ 9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7 w 40"/>
                    <a:gd name="T23" fmla="*/ 23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28" y="2"/>
                      </a:lnTo>
                      <a:lnTo>
                        <a:pt x="19" y="19"/>
                      </a:lnTo>
                      <a:lnTo>
                        <a:pt x="15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2" y="9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7" y="23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7" name="Freeform 213"/>
                <p:cNvSpPr>
                  <a:spLocks/>
                </p:cNvSpPr>
                <p:nvPr/>
              </p:nvSpPr>
              <p:spPr bwMode="auto">
                <a:xfrm>
                  <a:off x="3026" y="1979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28 w 40"/>
                    <a:gd name="T3" fmla="*/ 2 h 42"/>
                    <a:gd name="T4" fmla="*/ 19 w 40"/>
                    <a:gd name="T5" fmla="*/ 19 h 42"/>
                    <a:gd name="T6" fmla="*/ 15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2 w 40"/>
                    <a:gd name="T13" fmla="*/ 9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7 w 40"/>
                    <a:gd name="T23" fmla="*/ 23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28" y="2"/>
                      </a:lnTo>
                      <a:lnTo>
                        <a:pt x="19" y="19"/>
                      </a:lnTo>
                      <a:lnTo>
                        <a:pt x="15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2" y="9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7" y="23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8" name="Freeform 214"/>
                <p:cNvSpPr>
                  <a:spLocks/>
                </p:cNvSpPr>
                <p:nvPr/>
              </p:nvSpPr>
              <p:spPr bwMode="auto">
                <a:xfrm>
                  <a:off x="2534" y="2142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6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0 h 42"/>
                    <a:gd name="T34" fmla="*/ 21 w 40"/>
                    <a:gd name="T35" fmla="*/ 23 h 42"/>
                    <a:gd name="T36" fmla="*/ 39 w 40"/>
                    <a:gd name="T37" fmla="*/ 32 h 42"/>
                    <a:gd name="T38" fmla="*/ 39 w 40"/>
                    <a:gd name="T39" fmla="*/ 30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9" y="32"/>
                      </a:lnTo>
                      <a:lnTo>
                        <a:pt x="39" y="30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9" name="Freeform 215"/>
                <p:cNvSpPr>
                  <a:spLocks/>
                </p:cNvSpPr>
                <p:nvPr/>
              </p:nvSpPr>
              <p:spPr bwMode="auto">
                <a:xfrm>
                  <a:off x="2534" y="2142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6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0 h 42"/>
                    <a:gd name="T34" fmla="*/ 21 w 40"/>
                    <a:gd name="T35" fmla="*/ 23 h 42"/>
                    <a:gd name="T36" fmla="*/ 39 w 40"/>
                    <a:gd name="T37" fmla="*/ 32 h 42"/>
                    <a:gd name="T38" fmla="*/ 39 w 40"/>
                    <a:gd name="T39" fmla="*/ 30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9" y="32"/>
                      </a:lnTo>
                      <a:lnTo>
                        <a:pt x="39" y="30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0" name="Freeform 216"/>
                <p:cNvSpPr>
                  <a:spLocks/>
                </p:cNvSpPr>
                <p:nvPr/>
              </p:nvSpPr>
              <p:spPr bwMode="auto">
                <a:xfrm>
                  <a:off x="1820" y="2407"/>
                  <a:ext cx="42" cy="42"/>
                </a:xfrm>
                <a:custGeom>
                  <a:avLst/>
                  <a:gdLst>
                    <a:gd name="T0" fmla="*/ 33 w 42"/>
                    <a:gd name="T1" fmla="*/ 3 h 42"/>
                    <a:gd name="T2" fmla="*/ 31 w 42"/>
                    <a:gd name="T3" fmla="*/ 1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19 w 42"/>
                    <a:gd name="T11" fmla="*/ 19 h 42"/>
                    <a:gd name="T12" fmla="*/ 4 w 42"/>
                    <a:gd name="T13" fmla="*/ 7 h 42"/>
                    <a:gd name="T14" fmla="*/ 2 w 42"/>
                    <a:gd name="T15" fmla="*/ 9 h 42"/>
                    <a:gd name="T16" fmla="*/ 19 w 42"/>
                    <a:gd name="T17" fmla="*/ 21 h 42"/>
                    <a:gd name="T18" fmla="*/ 0 w 42"/>
                    <a:gd name="T19" fmla="*/ 24 h 42"/>
                    <a:gd name="T20" fmla="*/ 0 w 42"/>
                    <a:gd name="T21" fmla="*/ 26 h 42"/>
                    <a:gd name="T22" fmla="*/ 19 w 42"/>
                    <a:gd name="T23" fmla="*/ 21 h 42"/>
                    <a:gd name="T24" fmla="*/ 8 w 42"/>
                    <a:gd name="T25" fmla="*/ 38 h 42"/>
                    <a:gd name="T26" fmla="*/ 12 w 42"/>
                    <a:gd name="T27" fmla="*/ 38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1 w 42"/>
                    <a:gd name="T35" fmla="*/ 21 h 42"/>
                    <a:gd name="T36" fmla="*/ 39 w 42"/>
                    <a:gd name="T37" fmla="*/ 32 h 42"/>
                    <a:gd name="T38" fmla="*/ 39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3 w 42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3"/>
                      </a:moveTo>
                      <a:lnTo>
                        <a:pt x="31" y="1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19" y="21"/>
                      </a:lnTo>
                      <a:lnTo>
                        <a:pt x="0" y="24"/>
                      </a:lnTo>
                      <a:lnTo>
                        <a:pt x="0" y="26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2" y="38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9" y="32"/>
                      </a:lnTo>
                      <a:lnTo>
                        <a:pt x="39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3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1" name="Freeform 217"/>
                <p:cNvSpPr>
                  <a:spLocks/>
                </p:cNvSpPr>
                <p:nvPr/>
              </p:nvSpPr>
              <p:spPr bwMode="auto">
                <a:xfrm>
                  <a:off x="1820" y="2407"/>
                  <a:ext cx="42" cy="42"/>
                </a:xfrm>
                <a:custGeom>
                  <a:avLst/>
                  <a:gdLst>
                    <a:gd name="T0" fmla="*/ 33 w 42"/>
                    <a:gd name="T1" fmla="*/ 3 h 42"/>
                    <a:gd name="T2" fmla="*/ 31 w 42"/>
                    <a:gd name="T3" fmla="*/ 1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19 w 42"/>
                    <a:gd name="T11" fmla="*/ 19 h 42"/>
                    <a:gd name="T12" fmla="*/ 4 w 42"/>
                    <a:gd name="T13" fmla="*/ 7 h 42"/>
                    <a:gd name="T14" fmla="*/ 2 w 42"/>
                    <a:gd name="T15" fmla="*/ 9 h 42"/>
                    <a:gd name="T16" fmla="*/ 19 w 42"/>
                    <a:gd name="T17" fmla="*/ 21 h 42"/>
                    <a:gd name="T18" fmla="*/ 0 w 42"/>
                    <a:gd name="T19" fmla="*/ 24 h 42"/>
                    <a:gd name="T20" fmla="*/ 0 w 42"/>
                    <a:gd name="T21" fmla="*/ 26 h 42"/>
                    <a:gd name="T22" fmla="*/ 19 w 42"/>
                    <a:gd name="T23" fmla="*/ 21 h 42"/>
                    <a:gd name="T24" fmla="*/ 8 w 42"/>
                    <a:gd name="T25" fmla="*/ 38 h 42"/>
                    <a:gd name="T26" fmla="*/ 12 w 42"/>
                    <a:gd name="T27" fmla="*/ 38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1 w 42"/>
                    <a:gd name="T35" fmla="*/ 21 h 42"/>
                    <a:gd name="T36" fmla="*/ 39 w 42"/>
                    <a:gd name="T37" fmla="*/ 32 h 42"/>
                    <a:gd name="T38" fmla="*/ 39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3 w 42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3"/>
                      </a:moveTo>
                      <a:lnTo>
                        <a:pt x="31" y="1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19" y="21"/>
                      </a:lnTo>
                      <a:lnTo>
                        <a:pt x="0" y="24"/>
                      </a:lnTo>
                      <a:lnTo>
                        <a:pt x="0" y="26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2" y="38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9" y="32"/>
                      </a:lnTo>
                      <a:lnTo>
                        <a:pt x="39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3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2" name="Freeform 218"/>
                <p:cNvSpPr>
                  <a:spLocks/>
                </p:cNvSpPr>
                <p:nvPr/>
              </p:nvSpPr>
              <p:spPr bwMode="auto">
                <a:xfrm>
                  <a:off x="2791" y="2142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31 w 41"/>
                    <a:gd name="T3" fmla="*/ 2 h 42"/>
                    <a:gd name="T4" fmla="*/ 22 w 41"/>
                    <a:gd name="T5" fmla="*/ 19 h 42"/>
                    <a:gd name="T6" fmla="*/ 18 w 41"/>
                    <a:gd name="T7" fmla="*/ 0 h 42"/>
                    <a:gd name="T8" fmla="*/ 14 w 41"/>
                    <a:gd name="T9" fmla="*/ 0 h 42"/>
                    <a:gd name="T10" fmla="*/ 20 w 41"/>
                    <a:gd name="T11" fmla="*/ 19 h 42"/>
                    <a:gd name="T12" fmla="*/ 4 w 41"/>
                    <a:gd name="T13" fmla="*/ 9 h 42"/>
                    <a:gd name="T14" fmla="*/ 2 w 41"/>
                    <a:gd name="T15" fmla="*/ 11 h 42"/>
                    <a:gd name="T16" fmla="*/ 20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7 h 42"/>
                    <a:gd name="T22" fmla="*/ 20 w 41"/>
                    <a:gd name="T23" fmla="*/ 23 h 42"/>
                    <a:gd name="T24" fmla="*/ 8 w 41"/>
                    <a:gd name="T25" fmla="*/ 38 h 42"/>
                    <a:gd name="T26" fmla="*/ 10 w 41"/>
                    <a:gd name="T27" fmla="*/ 40 h 42"/>
                    <a:gd name="T28" fmla="*/ 20 w 41"/>
                    <a:gd name="T29" fmla="*/ 23 h 42"/>
                    <a:gd name="T30" fmla="*/ 23 w 41"/>
                    <a:gd name="T31" fmla="*/ 42 h 42"/>
                    <a:gd name="T32" fmla="*/ 27 w 41"/>
                    <a:gd name="T33" fmla="*/ 40 h 42"/>
                    <a:gd name="T34" fmla="*/ 22 w 41"/>
                    <a:gd name="T35" fmla="*/ 23 h 42"/>
                    <a:gd name="T36" fmla="*/ 37 w 41"/>
                    <a:gd name="T37" fmla="*/ 32 h 42"/>
                    <a:gd name="T38" fmla="*/ 39 w 41"/>
                    <a:gd name="T39" fmla="*/ 30 h 42"/>
                    <a:gd name="T40" fmla="*/ 22 w 41"/>
                    <a:gd name="T41" fmla="*/ 21 h 42"/>
                    <a:gd name="T42" fmla="*/ 41 w 41"/>
                    <a:gd name="T43" fmla="*/ 17 h 42"/>
                    <a:gd name="T44" fmla="*/ 41 w 41"/>
                    <a:gd name="T45" fmla="*/ 15 h 42"/>
                    <a:gd name="T46" fmla="*/ 22 w 41"/>
                    <a:gd name="T47" fmla="*/ 19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20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20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20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2" y="23"/>
                      </a:lnTo>
                      <a:lnTo>
                        <a:pt x="37" y="32"/>
                      </a:lnTo>
                      <a:lnTo>
                        <a:pt x="39" y="30"/>
                      </a:lnTo>
                      <a:lnTo>
                        <a:pt x="22" y="21"/>
                      </a:lnTo>
                      <a:lnTo>
                        <a:pt x="41" y="17"/>
                      </a:lnTo>
                      <a:lnTo>
                        <a:pt x="41" y="15"/>
                      </a:lnTo>
                      <a:lnTo>
                        <a:pt x="22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3" name="Freeform 219"/>
                <p:cNvSpPr>
                  <a:spLocks/>
                </p:cNvSpPr>
                <p:nvPr/>
              </p:nvSpPr>
              <p:spPr bwMode="auto">
                <a:xfrm>
                  <a:off x="2791" y="2142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31 w 41"/>
                    <a:gd name="T3" fmla="*/ 2 h 42"/>
                    <a:gd name="T4" fmla="*/ 22 w 41"/>
                    <a:gd name="T5" fmla="*/ 19 h 42"/>
                    <a:gd name="T6" fmla="*/ 18 w 41"/>
                    <a:gd name="T7" fmla="*/ 0 h 42"/>
                    <a:gd name="T8" fmla="*/ 14 w 41"/>
                    <a:gd name="T9" fmla="*/ 0 h 42"/>
                    <a:gd name="T10" fmla="*/ 20 w 41"/>
                    <a:gd name="T11" fmla="*/ 19 h 42"/>
                    <a:gd name="T12" fmla="*/ 4 w 41"/>
                    <a:gd name="T13" fmla="*/ 9 h 42"/>
                    <a:gd name="T14" fmla="*/ 2 w 41"/>
                    <a:gd name="T15" fmla="*/ 11 h 42"/>
                    <a:gd name="T16" fmla="*/ 20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7 h 42"/>
                    <a:gd name="T22" fmla="*/ 20 w 41"/>
                    <a:gd name="T23" fmla="*/ 23 h 42"/>
                    <a:gd name="T24" fmla="*/ 8 w 41"/>
                    <a:gd name="T25" fmla="*/ 38 h 42"/>
                    <a:gd name="T26" fmla="*/ 10 w 41"/>
                    <a:gd name="T27" fmla="*/ 40 h 42"/>
                    <a:gd name="T28" fmla="*/ 20 w 41"/>
                    <a:gd name="T29" fmla="*/ 23 h 42"/>
                    <a:gd name="T30" fmla="*/ 23 w 41"/>
                    <a:gd name="T31" fmla="*/ 42 h 42"/>
                    <a:gd name="T32" fmla="*/ 27 w 41"/>
                    <a:gd name="T33" fmla="*/ 40 h 42"/>
                    <a:gd name="T34" fmla="*/ 22 w 41"/>
                    <a:gd name="T35" fmla="*/ 23 h 42"/>
                    <a:gd name="T36" fmla="*/ 37 w 41"/>
                    <a:gd name="T37" fmla="*/ 32 h 42"/>
                    <a:gd name="T38" fmla="*/ 39 w 41"/>
                    <a:gd name="T39" fmla="*/ 30 h 42"/>
                    <a:gd name="T40" fmla="*/ 22 w 41"/>
                    <a:gd name="T41" fmla="*/ 21 h 42"/>
                    <a:gd name="T42" fmla="*/ 41 w 41"/>
                    <a:gd name="T43" fmla="*/ 17 h 42"/>
                    <a:gd name="T44" fmla="*/ 41 w 41"/>
                    <a:gd name="T45" fmla="*/ 15 h 42"/>
                    <a:gd name="T46" fmla="*/ 22 w 41"/>
                    <a:gd name="T47" fmla="*/ 19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20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20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20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2" y="23"/>
                      </a:lnTo>
                      <a:lnTo>
                        <a:pt x="37" y="32"/>
                      </a:lnTo>
                      <a:lnTo>
                        <a:pt x="39" y="30"/>
                      </a:lnTo>
                      <a:lnTo>
                        <a:pt x="22" y="21"/>
                      </a:lnTo>
                      <a:lnTo>
                        <a:pt x="41" y="17"/>
                      </a:lnTo>
                      <a:lnTo>
                        <a:pt x="41" y="15"/>
                      </a:lnTo>
                      <a:lnTo>
                        <a:pt x="22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4" name="Freeform 220"/>
                <p:cNvSpPr>
                  <a:spLocks/>
                </p:cNvSpPr>
                <p:nvPr/>
              </p:nvSpPr>
              <p:spPr bwMode="auto">
                <a:xfrm>
                  <a:off x="2077" y="2407"/>
                  <a:ext cx="41" cy="42"/>
                </a:xfrm>
                <a:custGeom>
                  <a:avLst/>
                  <a:gdLst>
                    <a:gd name="T0" fmla="*/ 33 w 41"/>
                    <a:gd name="T1" fmla="*/ 3 h 42"/>
                    <a:gd name="T2" fmla="*/ 31 w 41"/>
                    <a:gd name="T3" fmla="*/ 1 h 42"/>
                    <a:gd name="T4" fmla="*/ 21 w 41"/>
                    <a:gd name="T5" fmla="*/ 19 h 42"/>
                    <a:gd name="T6" fmla="*/ 18 w 41"/>
                    <a:gd name="T7" fmla="*/ 0 h 42"/>
                    <a:gd name="T8" fmla="*/ 16 w 41"/>
                    <a:gd name="T9" fmla="*/ 0 h 42"/>
                    <a:gd name="T10" fmla="*/ 20 w 41"/>
                    <a:gd name="T11" fmla="*/ 19 h 42"/>
                    <a:gd name="T12" fmla="*/ 4 w 41"/>
                    <a:gd name="T13" fmla="*/ 7 h 42"/>
                    <a:gd name="T14" fmla="*/ 2 w 41"/>
                    <a:gd name="T15" fmla="*/ 9 h 42"/>
                    <a:gd name="T16" fmla="*/ 20 w 41"/>
                    <a:gd name="T17" fmla="*/ 21 h 42"/>
                    <a:gd name="T18" fmla="*/ 0 w 41"/>
                    <a:gd name="T19" fmla="*/ 24 h 42"/>
                    <a:gd name="T20" fmla="*/ 0 w 41"/>
                    <a:gd name="T21" fmla="*/ 26 h 42"/>
                    <a:gd name="T22" fmla="*/ 20 w 41"/>
                    <a:gd name="T23" fmla="*/ 21 h 42"/>
                    <a:gd name="T24" fmla="*/ 8 w 41"/>
                    <a:gd name="T25" fmla="*/ 38 h 42"/>
                    <a:gd name="T26" fmla="*/ 10 w 41"/>
                    <a:gd name="T27" fmla="*/ 38 h 42"/>
                    <a:gd name="T28" fmla="*/ 20 w 41"/>
                    <a:gd name="T29" fmla="*/ 23 h 42"/>
                    <a:gd name="T30" fmla="*/ 23 w 41"/>
                    <a:gd name="T31" fmla="*/ 42 h 42"/>
                    <a:gd name="T32" fmla="*/ 27 w 41"/>
                    <a:gd name="T33" fmla="*/ 40 h 42"/>
                    <a:gd name="T34" fmla="*/ 21 w 41"/>
                    <a:gd name="T35" fmla="*/ 21 h 42"/>
                    <a:gd name="T36" fmla="*/ 39 w 41"/>
                    <a:gd name="T37" fmla="*/ 32 h 42"/>
                    <a:gd name="T38" fmla="*/ 39 w 41"/>
                    <a:gd name="T39" fmla="*/ 30 h 42"/>
                    <a:gd name="T40" fmla="*/ 23 w 41"/>
                    <a:gd name="T41" fmla="*/ 21 h 42"/>
                    <a:gd name="T42" fmla="*/ 41 w 41"/>
                    <a:gd name="T43" fmla="*/ 17 h 42"/>
                    <a:gd name="T44" fmla="*/ 41 w 41"/>
                    <a:gd name="T45" fmla="*/ 15 h 42"/>
                    <a:gd name="T46" fmla="*/ 21 w 41"/>
                    <a:gd name="T47" fmla="*/ 19 h 42"/>
                    <a:gd name="T48" fmla="*/ 33 w 41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3"/>
                      </a:moveTo>
                      <a:lnTo>
                        <a:pt x="31" y="1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0" y="19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20" y="21"/>
                      </a:lnTo>
                      <a:lnTo>
                        <a:pt x="0" y="24"/>
                      </a:lnTo>
                      <a:lnTo>
                        <a:pt x="0" y="26"/>
                      </a:lnTo>
                      <a:lnTo>
                        <a:pt x="20" y="21"/>
                      </a:lnTo>
                      <a:lnTo>
                        <a:pt x="8" y="38"/>
                      </a:lnTo>
                      <a:lnTo>
                        <a:pt x="10" y="38"/>
                      </a:lnTo>
                      <a:lnTo>
                        <a:pt x="20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9" y="32"/>
                      </a:lnTo>
                      <a:lnTo>
                        <a:pt x="39" y="30"/>
                      </a:lnTo>
                      <a:lnTo>
                        <a:pt x="23" y="21"/>
                      </a:lnTo>
                      <a:lnTo>
                        <a:pt x="41" y="17"/>
                      </a:lnTo>
                      <a:lnTo>
                        <a:pt x="41" y="15"/>
                      </a:lnTo>
                      <a:lnTo>
                        <a:pt x="21" y="19"/>
                      </a:lnTo>
                      <a:lnTo>
                        <a:pt x="33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5" name="Freeform 221"/>
                <p:cNvSpPr>
                  <a:spLocks/>
                </p:cNvSpPr>
                <p:nvPr/>
              </p:nvSpPr>
              <p:spPr bwMode="auto">
                <a:xfrm>
                  <a:off x="2077" y="2407"/>
                  <a:ext cx="41" cy="42"/>
                </a:xfrm>
                <a:custGeom>
                  <a:avLst/>
                  <a:gdLst>
                    <a:gd name="T0" fmla="*/ 33 w 41"/>
                    <a:gd name="T1" fmla="*/ 3 h 42"/>
                    <a:gd name="T2" fmla="*/ 31 w 41"/>
                    <a:gd name="T3" fmla="*/ 1 h 42"/>
                    <a:gd name="T4" fmla="*/ 21 w 41"/>
                    <a:gd name="T5" fmla="*/ 19 h 42"/>
                    <a:gd name="T6" fmla="*/ 18 w 41"/>
                    <a:gd name="T7" fmla="*/ 0 h 42"/>
                    <a:gd name="T8" fmla="*/ 16 w 41"/>
                    <a:gd name="T9" fmla="*/ 0 h 42"/>
                    <a:gd name="T10" fmla="*/ 20 w 41"/>
                    <a:gd name="T11" fmla="*/ 19 h 42"/>
                    <a:gd name="T12" fmla="*/ 4 w 41"/>
                    <a:gd name="T13" fmla="*/ 7 h 42"/>
                    <a:gd name="T14" fmla="*/ 2 w 41"/>
                    <a:gd name="T15" fmla="*/ 9 h 42"/>
                    <a:gd name="T16" fmla="*/ 20 w 41"/>
                    <a:gd name="T17" fmla="*/ 21 h 42"/>
                    <a:gd name="T18" fmla="*/ 0 w 41"/>
                    <a:gd name="T19" fmla="*/ 24 h 42"/>
                    <a:gd name="T20" fmla="*/ 0 w 41"/>
                    <a:gd name="T21" fmla="*/ 26 h 42"/>
                    <a:gd name="T22" fmla="*/ 20 w 41"/>
                    <a:gd name="T23" fmla="*/ 21 h 42"/>
                    <a:gd name="T24" fmla="*/ 8 w 41"/>
                    <a:gd name="T25" fmla="*/ 38 h 42"/>
                    <a:gd name="T26" fmla="*/ 10 w 41"/>
                    <a:gd name="T27" fmla="*/ 38 h 42"/>
                    <a:gd name="T28" fmla="*/ 20 w 41"/>
                    <a:gd name="T29" fmla="*/ 23 h 42"/>
                    <a:gd name="T30" fmla="*/ 23 w 41"/>
                    <a:gd name="T31" fmla="*/ 42 h 42"/>
                    <a:gd name="T32" fmla="*/ 27 w 41"/>
                    <a:gd name="T33" fmla="*/ 40 h 42"/>
                    <a:gd name="T34" fmla="*/ 21 w 41"/>
                    <a:gd name="T35" fmla="*/ 21 h 42"/>
                    <a:gd name="T36" fmla="*/ 39 w 41"/>
                    <a:gd name="T37" fmla="*/ 32 h 42"/>
                    <a:gd name="T38" fmla="*/ 39 w 41"/>
                    <a:gd name="T39" fmla="*/ 30 h 42"/>
                    <a:gd name="T40" fmla="*/ 23 w 41"/>
                    <a:gd name="T41" fmla="*/ 21 h 42"/>
                    <a:gd name="T42" fmla="*/ 41 w 41"/>
                    <a:gd name="T43" fmla="*/ 17 h 42"/>
                    <a:gd name="T44" fmla="*/ 41 w 41"/>
                    <a:gd name="T45" fmla="*/ 15 h 42"/>
                    <a:gd name="T46" fmla="*/ 21 w 41"/>
                    <a:gd name="T47" fmla="*/ 19 h 42"/>
                    <a:gd name="T48" fmla="*/ 33 w 41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3"/>
                      </a:moveTo>
                      <a:lnTo>
                        <a:pt x="31" y="1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0" y="19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20" y="21"/>
                      </a:lnTo>
                      <a:lnTo>
                        <a:pt x="0" y="24"/>
                      </a:lnTo>
                      <a:lnTo>
                        <a:pt x="0" y="26"/>
                      </a:lnTo>
                      <a:lnTo>
                        <a:pt x="20" y="21"/>
                      </a:lnTo>
                      <a:lnTo>
                        <a:pt x="8" y="38"/>
                      </a:lnTo>
                      <a:lnTo>
                        <a:pt x="10" y="38"/>
                      </a:lnTo>
                      <a:lnTo>
                        <a:pt x="20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9" y="32"/>
                      </a:lnTo>
                      <a:lnTo>
                        <a:pt x="39" y="30"/>
                      </a:lnTo>
                      <a:lnTo>
                        <a:pt x="23" y="21"/>
                      </a:lnTo>
                      <a:lnTo>
                        <a:pt x="41" y="17"/>
                      </a:lnTo>
                      <a:lnTo>
                        <a:pt x="41" y="15"/>
                      </a:lnTo>
                      <a:lnTo>
                        <a:pt x="21" y="19"/>
                      </a:lnTo>
                      <a:lnTo>
                        <a:pt x="33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6" name="Freeform 222"/>
                <p:cNvSpPr>
                  <a:spLocks/>
                </p:cNvSpPr>
                <p:nvPr/>
              </p:nvSpPr>
              <p:spPr bwMode="auto">
                <a:xfrm>
                  <a:off x="2010" y="2345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6 w 42"/>
                    <a:gd name="T9" fmla="*/ 0 h 42"/>
                    <a:gd name="T10" fmla="*/ 19 w 42"/>
                    <a:gd name="T11" fmla="*/ 19 h 42"/>
                    <a:gd name="T12" fmla="*/ 4 w 42"/>
                    <a:gd name="T13" fmla="*/ 8 h 42"/>
                    <a:gd name="T14" fmla="*/ 2 w 42"/>
                    <a:gd name="T15" fmla="*/ 12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1 h 42"/>
                    <a:gd name="T24" fmla="*/ 8 w 42"/>
                    <a:gd name="T25" fmla="*/ 39 h 42"/>
                    <a:gd name="T26" fmla="*/ 12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1 w 42"/>
                    <a:gd name="T35" fmla="*/ 23 h 42"/>
                    <a:gd name="T36" fmla="*/ 39 w 42"/>
                    <a:gd name="T37" fmla="*/ 33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6 h 42"/>
                    <a:gd name="T46" fmla="*/ 23 w 42"/>
                    <a:gd name="T47" fmla="*/ 19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8" y="39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6"/>
                      </a:lnTo>
                      <a:lnTo>
                        <a:pt x="23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7" name="Freeform 223"/>
                <p:cNvSpPr>
                  <a:spLocks/>
                </p:cNvSpPr>
                <p:nvPr/>
              </p:nvSpPr>
              <p:spPr bwMode="auto">
                <a:xfrm>
                  <a:off x="2010" y="2345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6 w 42"/>
                    <a:gd name="T9" fmla="*/ 0 h 42"/>
                    <a:gd name="T10" fmla="*/ 19 w 42"/>
                    <a:gd name="T11" fmla="*/ 19 h 42"/>
                    <a:gd name="T12" fmla="*/ 4 w 42"/>
                    <a:gd name="T13" fmla="*/ 8 h 42"/>
                    <a:gd name="T14" fmla="*/ 2 w 42"/>
                    <a:gd name="T15" fmla="*/ 12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1 h 42"/>
                    <a:gd name="T24" fmla="*/ 8 w 42"/>
                    <a:gd name="T25" fmla="*/ 39 h 42"/>
                    <a:gd name="T26" fmla="*/ 12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1 w 42"/>
                    <a:gd name="T35" fmla="*/ 23 h 42"/>
                    <a:gd name="T36" fmla="*/ 39 w 42"/>
                    <a:gd name="T37" fmla="*/ 33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6 h 42"/>
                    <a:gd name="T46" fmla="*/ 23 w 42"/>
                    <a:gd name="T47" fmla="*/ 19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8" y="39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6"/>
                      </a:lnTo>
                      <a:lnTo>
                        <a:pt x="23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8" name="Freeform 224"/>
                <p:cNvSpPr>
                  <a:spLocks/>
                </p:cNvSpPr>
                <p:nvPr/>
              </p:nvSpPr>
              <p:spPr bwMode="auto">
                <a:xfrm>
                  <a:off x="2724" y="2169"/>
                  <a:ext cx="41" cy="42"/>
                </a:xfrm>
                <a:custGeom>
                  <a:avLst/>
                  <a:gdLst>
                    <a:gd name="T0" fmla="*/ 33 w 41"/>
                    <a:gd name="T1" fmla="*/ 3 h 42"/>
                    <a:gd name="T2" fmla="*/ 29 w 41"/>
                    <a:gd name="T3" fmla="*/ 2 h 42"/>
                    <a:gd name="T4" fmla="*/ 19 w 41"/>
                    <a:gd name="T5" fmla="*/ 19 h 42"/>
                    <a:gd name="T6" fmla="*/ 17 w 41"/>
                    <a:gd name="T7" fmla="*/ 0 h 42"/>
                    <a:gd name="T8" fmla="*/ 14 w 41"/>
                    <a:gd name="T9" fmla="*/ 0 h 42"/>
                    <a:gd name="T10" fmla="*/ 19 w 41"/>
                    <a:gd name="T11" fmla="*/ 19 h 42"/>
                    <a:gd name="T12" fmla="*/ 4 w 41"/>
                    <a:gd name="T13" fmla="*/ 9 h 42"/>
                    <a:gd name="T14" fmla="*/ 2 w 41"/>
                    <a:gd name="T15" fmla="*/ 11 h 42"/>
                    <a:gd name="T16" fmla="*/ 17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6 h 42"/>
                    <a:gd name="T22" fmla="*/ 17 w 41"/>
                    <a:gd name="T23" fmla="*/ 23 h 42"/>
                    <a:gd name="T24" fmla="*/ 8 w 41"/>
                    <a:gd name="T25" fmla="*/ 38 h 42"/>
                    <a:gd name="T26" fmla="*/ 10 w 41"/>
                    <a:gd name="T27" fmla="*/ 40 h 42"/>
                    <a:gd name="T28" fmla="*/ 19 w 41"/>
                    <a:gd name="T29" fmla="*/ 23 h 42"/>
                    <a:gd name="T30" fmla="*/ 23 w 41"/>
                    <a:gd name="T31" fmla="*/ 42 h 42"/>
                    <a:gd name="T32" fmla="*/ 25 w 41"/>
                    <a:gd name="T33" fmla="*/ 42 h 42"/>
                    <a:gd name="T34" fmla="*/ 21 w 41"/>
                    <a:gd name="T35" fmla="*/ 23 h 42"/>
                    <a:gd name="T36" fmla="*/ 37 w 41"/>
                    <a:gd name="T37" fmla="*/ 32 h 42"/>
                    <a:gd name="T38" fmla="*/ 39 w 41"/>
                    <a:gd name="T39" fmla="*/ 30 h 42"/>
                    <a:gd name="T40" fmla="*/ 21 w 41"/>
                    <a:gd name="T41" fmla="*/ 21 h 42"/>
                    <a:gd name="T42" fmla="*/ 41 w 41"/>
                    <a:gd name="T43" fmla="*/ 17 h 42"/>
                    <a:gd name="T44" fmla="*/ 41 w 41"/>
                    <a:gd name="T45" fmla="*/ 15 h 42"/>
                    <a:gd name="T46" fmla="*/ 21 w 41"/>
                    <a:gd name="T47" fmla="*/ 19 h 42"/>
                    <a:gd name="T48" fmla="*/ 33 w 41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3"/>
                      </a:moveTo>
                      <a:lnTo>
                        <a:pt x="29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6"/>
                      </a:lnTo>
                      <a:lnTo>
                        <a:pt x="17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7" y="32"/>
                      </a:lnTo>
                      <a:lnTo>
                        <a:pt x="39" y="30"/>
                      </a:lnTo>
                      <a:lnTo>
                        <a:pt x="21" y="21"/>
                      </a:lnTo>
                      <a:lnTo>
                        <a:pt x="41" y="17"/>
                      </a:lnTo>
                      <a:lnTo>
                        <a:pt x="41" y="15"/>
                      </a:lnTo>
                      <a:lnTo>
                        <a:pt x="21" y="19"/>
                      </a:lnTo>
                      <a:lnTo>
                        <a:pt x="33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9" name="Freeform 225"/>
                <p:cNvSpPr>
                  <a:spLocks/>
                </p:cNvSpPr>
                <p:nvPr/>
              </p:nvSpPr>
              <p:spPr bwMode="auto">
                <a:xfrm>
                  <a:off x="2724" y="2169"/>
                  <a:ext cx="41" cy="42"/>
                </a:xfrm>
                <a:custGeom>
                  <a:avLst/>
                  <a:gdLst>
                    <a:gd name="T0" fmla="*/ 33 w 41"/>
                    <a:gd name="T1" fmla="*/ 3 h 42"/>
                    <a:gd name="T2" fmla="*/ 29 w 41"/>
                    <a:gd name="T3" fmla="*/ 2 h 42"/>
                    <a:gd name="T4" fmla="*/ 19 w 41"/>
                    <a:gd name="T5" fmla="*/ 19 h 42"/>
                    <a:gd name="T6" fmla="*/ 17 w 41"/>
                    <a:gd name="T7" fmla="*/ 0 h 42"/>
                    <a:gd name="T8" fmla="*/ 14 w 41"/>
                    <a:gd name="T9" fmla="*/ 0 h 42"/>
                    <a:gd name="T10" fmla="*/ 19 w 41"/>
                    <a:gd name="T11" fmla="*/ 19 h 42"/>
                    <a:gd name="T12" fmla="*/ 4 w 41"/>
                    <a:gd name="T13" fmla="*/ 9 h 42"/>
                    <a:gd name="T14" fmla="*/ 2 w 41"/>
                    <a:gd name="T15" fmla="*/ 11 h 42"/>
                    <a:gd name="T16" fmla="*/ 17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6 h 42"/>
                    <a:gd name="T22" fmla="*/ 17 w 41"/>
                    <a:gd name="T23" fmla="*/ 23 h 42"/>
                    <a:gd name="T24" fmla="*/ 8 w 41"/>
                    <a:gd name="T25" fmla="*/ 38 h 42"/>
                    <a:gd name="T26" fmla="*/ 10 w 41"/>
                    <a:gd name="T27" fmla="*/ 40 h 42"/>
                    <a:gd name="T28" fmla="*/ 19 w 41"/>
                    <a:gd name="T29" fmla="*/ 23 h 42"/>
                    <a:gd name="T30" fmla="*/ 23 w 41"/>
                    <a:gd name="T31" fmla="*/ 42 h 42"/>
                    <a:gd name="T32" fmla="*/ 25 w 41"/>
                    <a:gd name="T33" fmla="*/ 42 h 42"/>
                    <a:gd name="T34" fmla="*/ 21 w 41"/>
                    <a:gd name="T35" fmla="*/ 23 h 42"/>
                    <a:gd name="T36" fmla="*/ 37 w 41"/>
                    <a:gd name="T37" fmla="*/ 32 h 42"/>
                    <a:gd name="T38" fmla="*/ 39 w 41"/>
                    <a:gd name="T39" fmla="*/ 30 h 42"/>
                    <a:gd name="T40" fmla="*/ 21 w 41"/>
                    <a:gd name="T41" fmla="*/ 21 h 42"/>
                    <a:gd name="T42" fmla="*/ 41 w 41"/>
                    <a:gd name="T43" fmla="*/ 17 h 42"/>
                    <a:gd name="T44" fmla="*/ 41 w 41"/>
                    <a:gd name="T45" fmla="*/ 15 h 42"/>
                    <a:gd name="T46" fmla="*/ 21 w 41"/>
                    <a:gd name="T47" fmla="*/ 19 h 42"/>
                    <a:gd name="T48" fmla="*/ 33 w 41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3"/>
                      </a:moveTo>
                      <a:lnTo>
                        <a:pt x="29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6"/>
                      </a:lnTo>
                      <a:lnTo>
                        <a:pt x="17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7" y="32"/>
                      </a:lnTo>
                      <a:lnTo>
                        <a:pt x="39" y="30"/>
                      </a:lnTo>
                      <a:lnTo>
                        <a:pt x="21" y="21"/>
                      </a:lnTo>
                      <a:lnTo>
                        <a:pt x="41" y="17"/>
                      </a:lnTo>
                      <a:lnTo>
                        <a:pt x="41" y="15"/>
                      </a:lnTo>
                      <a:lnTo>
                        <a:pt x="21" y="19"/>
                      </a:lnTo>
                      <a:lnTo>
                        <a:pt x="33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40" name="Freeform 226"/>
                <p:cNvSpPr>
                  <a:spLocks/>
                </p:cNvSpPr>
                <p:nvPr/>
              </p:nvSpPr>
              <p:spPr bwMode="auto">
                <a:xfrm>
                  <a:off x="2112" y="2359"/>
                  <a:ext cx="40" cy="42"/>
                </a:xfrm>
                <a:custGeom>
                  <a:avLst/>
                  <a:gdLst>
                    <a:gd name="T0" fmla="*/ 33 w 40"/>
                    <a:gd name="T1" fmla="*/ 3 h 42"/>
                    <a:gd name="T2" fmla="*/ 29 w 40"/>
                    <a:gd name="T3" fmla="*/ 2 h 42"/>
                    <a:gd name="T4" fmla="*/ 19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6 h 42"/>
                    <a:gd name="T22" fmla="*/ 17 w 40"/>
                    <a:gd name="T23" fmla="*/ 23 h 42"/>
                    <a:gd name="T24" fmla="*/ 8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3"/>
                      </a:moveTo>
                      <a:lnTo>
                        <a:pt x="29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6"/>
                      </a:lnTo>
                      <a:lnTo>
                        <a:pt x="17" y="23"/>
                      </a:lnTo>
                      <a:lnTo>
                        <a:pt x="8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0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41" name="Freeform 227"/>
                <p:cNvSpPr>
                  <a:spLocks/>
                </p:cNvSpPr>
                <p:nvPr/>
              </p:nvSpPr>
              <p:spPr bwMode="auto">
                <a:xfrm>
                  <a:off x="2112" y="2359"/>
                  <a:ext cx="40" cy="42"/>
                </a:xfrm>
                <a:custGeom>
                  <a:avLst/>
                  <a:gdLst>
                    <a:gd name="T0" fmla="*/ 33 w 40"/>
                    <a:gd name="T1" fmla="*/ 3 h 42"/>
                    <a:gd name="T2" fmla="*/ 29 w 40"/>
                    <a:gd name="T3" fmla="*/ 2 h 42"/>
                    <a:gd name="T4" fmla="*/ 19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6 h 42"/>
                    <a:gd name="T22" fmla="*/ 17 w 40"/>
                    <a:gd name="T23" fmla="*/ 23 h 42"/>
                    <a:gd name="T24" fmla="*/ 8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3"/>
                      </a:moveTo>
                      <a:lnTo>
                        <a:pt x="29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6"/>
                      </a:lnTo>
                      <a:lnTo>
                        <a:pt x="17" y="23"/>
                      </a:lnTo>
                      <a:lnTo>
                        <a:pt x="8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0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42" name="Freeform 228"/>
                <p:cNvSpPr>
                  <a:spLocks/>
                </p:cNvSpPr>
                <p:nvPr/>
              </p:nvSpPr>
              <p:spPr bwMode="auto">
                <a:xfrm>
                  <a:off x="3129" y="1783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31 w 41"/>
                    <a:gd name="T3" fmla="*/ 2 h 42"/>
                    <a:gd name="T4" fmla="*/ 21 w 41"/>
                    <a:gd name="T5" fmla="*/ 19 h 42"/>
                    <a:gd name="T6" fmla="*/ 18 w 41"/>
                    <a:gd name="T7" fmla="*/ 0 h 42"/>
                    <a:gd name="T8" fmla="*/ 14 w 41"/>
                    <a:gd name="T9" fmla="*/ 0 h 42"/>
                    <a:gd name="T10" fmla="*/ 19 w 41"/>
                    <a:gd name="T11" fmla="*/ 19 h 42"/>
                    <a:gd name="T12" fmla="*/ 4 w 41"/>
                    <a:gd name="T13" fmla="*/ 8 h 42"/>
                    <a:gd name="T14" fmla="*/ 2 w 41"/>
                    <a:gd name="T15" fmla="*/ 11 h 42"/>
                    <a:gd name="T16" fmla="*/ 19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7 h 42"/>
                    <a:gd name="T22" fmla="*/ 19 w 41"/>
                    <a:gd name="T23" fmla="*/ 21 h 42"/>
                    <a:gd name="T24" fmla="*/ 8 w 41"/>
                    <a:gd name="T25" fmla="*/ 38 h 42"/>
                    <a:gd name="T26" fmla="*/ 10 w 41"/>
                    <a:gd name="T27" fmla="*/ 38 h 42"/>
                    <a:gd name="T28" fmla="*/ 19 w 41"/>
                    <a:gd name="T29" fmla="*/ 23 h 42"/>
                    <a:gd name="T30" fmla="*/ 23 w 41"/>
                    <a:gd name="T31" fmla="*/ 42 h 42"/>
                    <a:gd name="T32" fmla="*/ 27 w 41"/>
                    <a:gd name="T33" fmla="*/ 40 h 42"/>
                    <a:gd name="T34" fmla="*/ 21 w 41"/>
                    <a:gd name="T35" fmla="*/ 23 h 42"/>
                    <a:gd name="T36" fmla="*/ 39 w 41"/>
                    <a:gd name="T37" fmla="*/ 33 h 42"/>
                    <a:gd name="T38" fmla="*/ 39 w 41"/>
                    <a:gd name="T39" fmla="*/ 31 h 42"/>
                    <a:gd name="T40" fmla="*/ 23 w 41"/>
                    <a:gd name="T41" fmla="*/ 21 h 42"/>
                    <a:gd name="T42" fmla="*/ 41 w 41"/>
                    <a:gd name="T43" fmla="*/ 17 h 42"/>
                    <a:gd name="T44" fmla="*/ 41 w 41"/>
                    <a:gd name="T45" fmla="*/ 15 h 42"/>
                    <a:gd name="T46" fmla="*/ 21 w 41"/>
                    <a:gd name="T47" fmla="*/ 19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0" y="38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1" y="17"/>
                      </a:lnTo>
                      <a:lnTo>
                        <a:pt x="41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43" name="Freeform 229"/>
                <p:cNvSpPr>
                  <a:spLocks/>
                </p:cNvSpPr>
                <p:nvPr/>
              </p:nvSpPr>
              <p:spPr bwMode="auto">
                <a:xfrm>
                  <a:off x="3129" y="1783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31 w 41"/>
                    <a:gd name="T3" fmla="*/ 2 h 42"/>
                    <a:gd name="T4" fmla="*/ 21 w 41"/>
                    <a:gd name="T5" fmla="*/ 19 h 42"/>
                    <a:gd name="T6" fmla="*/ 18 w 41"/>
                    <a:gd name="T7" fmla="*/ 0 h 42"/>
                    <a:gd name="T8" fmla="*/ 14 w 41"/>
                    <a:gd name="T9" fmla="*/ 0 h 42"/>
                    <a:gd name="T10" fmla="*/ 19 w 41"/>
                    <a:gd name="T11" fmla="*/ 19 h 42"/>
                    <a:gd name="T12" fmla="*/ 4 w 41"/>
                    <a:gd name="T13" fmla="*/ 8 h 42"/>
                    <a:gd name="T14" fmla="*/ 2 w 41"/>
                    <a:gd name="T15" fmla="*/ 11 h 42"/>
                    <a:gd name="T16" fmla="*/ 19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7 h 42"/>
                    <a:gd name="T22" fmla="*/ 19 w 41"/>
                    <a:gd name="T23" fmla="*/ 21 h 42"/>
                    <a:gd name="T24" fmla="*/ 8 w 41"/>
                    <a:gd name="T25" fmla="*/ 38 h 42"/>
                    <a:gd name="T26" fmla="*/ 10 w 41"/>
                    <a:gd name="T27" fmla="*/ 38 h 42"/>
                    <a:gd name="T28" fmla="*/ 19 w 41"/>
                    <a:gd name="T29" fmla="*/ 23 h 42"/>
                    <a:gd name="T30" fmla="*/ 23 w 41"/>
                    <a:gd name="T31" fmla="*/ 42 h 42"/>
                    <a:gd name="T32" fmla="*/ 27 w 41"/>
                    <a:gd name="T33" fmla="*/ 40 h 42"/>
                    <a:gd name="T34" fmla="*/ 21 w 41"/>
                    <a:gd name="T35" fmla="*/ 23 h 42"/>
                    <a:gd name="T36" fmla="*/ 39 w 41"/>
                    <a:gd name="T37" fmla="*/ 33 h 42"/>
                    <a:gd name="T38" fmla="*/ 39 w 41"/>
                    <a:gd name="T39" fmla="*/ 31 h 42"/>
                    <a:gd name="T40" fmla="*/ 23 w 41"/>
                    <a:gd name="T41" fmla="*/ 21 h 42"/>
                    <a:gd name="T42" fmla="*/ 41 w 41"/>
                    <a:gd name="T43" fmla="*/ 17 h 42"/>
                    <a:gd name="T44" fmla="*/ 41 w 41"/>
                    <a:gd name="T45" fmla="*/ 15 h 42"/>
                    <a:gd name="T46" fmla="*/ 21 w 41"/>
                    <a:gd name="T47" fmla="*/ 19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0" y="38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1" y="17"/>
                      </a:lnTo>
                      <a:lnTo>
                        <a:pt x="41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44" name="Freeform 230"/>
                <p:cNvSpPr>
                  <a:spLocks/>
                </p:cNvSpPr>
                <p:nvPr/>
              </p:nvSpPr>
              <p:spPr bwMode="auto">
                <a:xfrm>
                  <a:off x="2415" y="2136"/>
                  <a:ext cx="42" cy="40"/>
                </a:xfrm>
                <a:custGeom>
                  <a:avLst/>
                  <a:gdLst>
                    <a:gd name="T0" fmla="*/ 33 w 42"/>
                    <a:gd name="T1" fmla="*/ 2 h 40"/>
                    <a:gd name="T2" fmla="*/ 31 w 42"/>
                    <a:gd name="T3" fmla="*/ 2 h 40"/>
                    <a:gd name="T4" fmla="*/ 21 w 42"/>
                    <a:gd name="T5" fmla="*/ 17 h 40"/>
                    <a:gd name="T6" fmla="*/ 17 w 42"/>
                    <a:gd name="T7" fmla="*/ 0 h 40"/>
                    <a:gd name="T8" fmla="*/ 16 w 42"/>
                    <a:gd name="T9" fmla="*/ 0 h 40"/>
                    <a:gd name="T10" fmla="*/ 19 w 42"/>
                    <a:gd name="T11" fmla="*/ 19 h 40"/>
                    <a:gd name="T12" fmla="*/ 4 w 42"/>
                    <a:gd name="T13" fmla="*/ 8 h 40"/>
                    <a:gd name="T14" fmla="*/ 2 w 42"/>
                    <a:gd name="T15" fmla="*/ 10 h 40"/>
                    <a:gd name="T16" fmla="*/ 19 w 42"/>
                    <a:gd name="T17" fmla="*/ 19 h 40"/>
                    <a:gd name="T18" fmla="*/ 0 w 42"/>
                    <a:gd name="T19" fmla="*/ 23 h 40"/>
                    <a:gd name="T20" fmla="*/ 0 w 42"/>
                    <a:gd name="T21" fmla="*/ 27 h 40"/>
                    <a:gd name="T22" fmla="*/ 19 w 42"/>
                    <a:gd name="T23" fmla="*/ 21 h 40"/>
                    <a:gd name="T24" fmla="*/ 8 w 42"/>
                    <a:gd name="T25" fmla="*/ 36 h 40"/>
                    <a:gd name="T26" fmla="*/ 12 w 42"/>
                    <a:gd name="T27" fmla="*/ 38 h 40"/>
                    <a:gd name="T28" fmla="*/ 21 w 42"/>
                    <a:gd name="T29" fmla="*/ 21 h 40"/>
                    <a:gd name="T30" fmla="*/ 25 w 42"/>
                    <a:gd name="T31" fmla="*/ 40 h 40"/>
                    <a:gd name="T32" fmla="*/ 27 w 42"/>
                    <a:gd name="T33" fmla="*/ 40 h 40"/>
                    <a:gd name="T34" fmla="*/ 21 w 42"/>
                    <a:gd name="T35" fmla="*/ 21 h 40"/>
                    <a:gd name="T36" fmla="*/ 39 w 42"/>
                    <a:gd name="T37" fmla="*/ 33 h 40"/>
                    <a:gd name="T38" fmla="*/ 39 w 42"/>
                    <a:gd name="T39" fmla="*/ 31 h 40"/>
                    <a:gd name="T40" fmla="*/ 23 w 42"/>
                    <a:gd name="T41" fmla="*/ 19 h 40"/>
                    <a:gd name="T42" fmla="*/ 42 w 42"/>
                    <a:gd name="T43" fmla="*/ 17 h 40"/>
                    <a:gd name="T44" fmla="*/ 40 w 42"/>
                    <a:gd name="T45" fmla="*/ 13 h 40"/>
                    <a:gd name="T46" fmla="*/ 23 w 42"/>
                    <a:gd name="T47" fmla="*/ 19 h 40"/>
                    <a:gd name="T48" fmla="*/ 33 w 42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0">
                      <a:moveTo>
                        <a:pt x="33" y="2"/>
                      </a:moveTo>
                      <a:lnTo>
                        <a:pt x="31" y="2"/>
                      </a:lnTo>
                      <a:lnTo>
                        <a:pt x="21" y="17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6"/>
                      </a:lnTo>
                      <a:lnTo>
                        <a:pt x="12" y="38"/>
                      </a:lnTo>
                      <a:lnTo>
                        <a:pt x="21" y="21"/>
                      </a:lnTo>
                      <a:lnTo>
                        <a:pt x="25" y="40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9" y="33"/>
                      </a:lnTo>
                      <a:lnTo>
                        <a:pt x="39" y="31"/>
                      </a:lnTo>
                      <a:lnTo>
                        <a:pt x="23" y="19"/>
                      </a:lnTo>
                      <a:lnTo>
                        <a:pt x="42" y="17"/>
                      </a:lnTo>
                      <a:lnTo>
                        <a:pt x="40" y="13"/>
                      </a:lnTo>
                      <a:lnTo>
                        <a:pt x="23" y="19"/>
                      </a:lnTo>
                      <a:lnTo>
                        <a:pt x="33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45" name="Freeform 231"/>
                <p:cNvSpPr>
                  <a:spLocks/>
                </p:cNvSpPr>
                <p:nvPr/>
              </p:nvSpPr>
              <p:spPr bwMode="auto">
                <a:xfrm>
                  <a:off x="2415" y="2136"/>
                  <a:ext cx="42" cy="40"/>
                </a:xfrm>
                <a:custGeom>
                  <a:avLst/>
                  <a:gdLst>
                    <a:gd name="T0" fmla="*/ 33 w 42"/>
                    <a:gd name="T1" fmla="*/ 2 h 40"/>
                    <a:gd name="T2" fmla="*/ 31 w 42"/>
                    <a:gd name="T3" fmla="*/ 2 h 40"/>
                    <a:gd name="T4" fmla="*/ 21 w 42"/>
                    <a:gd name="T5" fmla="*/ 17 h 40"/>
                    <a:gd name="T6" fmla="*/ 17 w 42"/>
                    <a:gd name="T7" fmla="*/ 0 h 40"/>
                    <a:gd name="T8" fmla="*/ 16 w 42"/>
                    <a:gd name="T9" fmla="*/ 0 h 40"/>
                    <a:gd name="T10" fmla="*/ 19 w 42"/>
                    <a:gd name="T11" fmla="*/ 19 h 40"/>
                    <a:gd name="T12" fmla="*/ 4 w 42"/>
                    <a:gd name="T13" fmla="*/ 8 h 40"/>
                    <a:gd name="T14" fmla="*/ 2 w 42"/>
                    <a:gd name="T15" fmla="*/ 10 h 40"/>
                    <a:gd name="T16" fmla="*/ 19 w 42"/>
                    <a:gd name="T17" fmla="*/ 19 h 40"/>
                    <a:gd name="T18" fmla="*/ 0 w 42"/>
                    <a:gd name="T19" fmla="*/ 23 h 40"/>
                    <a:gd name="T20" fmla="*/ 0 w 42"/>
                    <a:gd name="T21" fmla="*/ 27 h 40"/>
                    <a:gd name="T22" fmla="*/ 19 w 42"/>
                    <a:gd name="T23" fmla="*/ 21 h 40"/>
                    <a:gd name="T24" fmla="*/ 8 w 42"/>
                    <a:gd name="T25" fmla="*/ 36 h 40"/>
                    <a:gd name="T26" fmla="*/ 12 w 42"/>
                    <a:gd name="T27" fmla="*/ 38 h 40"/>
                    <a:gd name="T28" fmla="*/ 21 w 42"/>
                    <a:gd name="T29" fmla="*/ 21 h 40"/>
                    <a:gd name="T30" fmla="*/ 25 w 42"/>
                    <a:gd name="T31" fmla="*/ 40 h 40"/>
                    <a:gd name="T32" fmla="*/ 27 w 42"/>
                    <a:gd name="T33" fmla="*/ 40 h 40"/>
                    <a:gd name="T34" fmla="*/ 21 w 42"/>
                    <a:gd name="T35" fmla="*/ 21 h 40"/>
                    <a:gd name="T36" fmla="*/ 39 w 42"/>
                    <a:gd name="T37" fmla="*/ 33 h 40"/>
                    <a:gd name="T38" fmla="*/ 39 w 42"/>
                    <a:gd name="T39" fmla="*/ 31 h 40"/>
                    <a:gd name="T40" fmla="*/ 23 w 42"/>
                    <a:gd name="T41" fmla="*/ 19 h 40"/>
                    <a:gd name="T42" fmla="*/ 42 w 42"/>
                    <a:gd name="T43" fmla="*/ 17 h 40"/>
                    <a:gd name="T44" fmla="*/ 40 w 42"/>
                    <a:gd name="T45" fmla="*/ 13 h 40"/>
                    <a:gd name="T46" fmla="*/ 23 w 42"/>
                    <a:gd name="T47" fmla="*/ 19 h 40"/>
                    <a:gd name="T48" fmla="*/ 33 w 42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0">
                      <a:moveTo>
                        <a:pt x="33" y="2"/>
                      </a:moveTo>
                      <a:lnTo>
                        <a:pt x="31" y="2"/>
                      </a:lnTo>
                      <a:lnTo>
                        <a:pt x="21" y="17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6"/>
                      </a:lnTo>
                      <a:lnTo>
                        <a:pt x="12" y="38"/>
                      </a:lnTo>
                      <a:lnTo>
                        <a:pt x="21" y="21"/>
                      </a:lnTo>
                      <a:lnTo>
                        <a:pt x="25" y="40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9" y="33"/>
                      </a:lnTo>
                      <a:lnTo>
                        <a:pt x="39" y="31"/>
                      </a:lnTo>
                      <a:lnTo>
                        <a:pt x="23" y="19"/>
                      </a:lnTo>
                      <a:lnTo>
                        <a:pt x="42" y="17"/>
                      </a:lnTo>
                      <a:lnTo>
                        <a:pt x="40" y="13"/>
                      </a:lnTo>
                      <a:lnTo>
                        <a:pt x="23" y="19"/>
                      </a:lnTo>
                      <a:lnTo>
                        <a:pt x="33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46" name="Freeform 232"/>
                <p:cNvSpPr>
                  <a:spLocks/>
                </p:cNvSpPr>
                <p:nvPr/>
              </p:nvSpPr>
              <p:spPr bwMode="auto">
                <a:xfrm>
                  <a:off x="1749" y="2447"/>
                  <a:ext cx="42" cy="42"/>
                </a:xfrm>
                <a:custGeom>
                  <a:avLst/>
                  <a:gdLst>
                    <a:gd name="T0" fmla="*/ 35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21 w 42"/>
                    <a:gd name="T11" fmla="*/ 19 h 42"/>
                    <a:gd name="T12" fmla="*/ 4 w 42"/>
                    <a:gd name="T13" fmla="*/ 8 h 42"/>
                    <a:gd name="T14" fmla="*/ 4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1 h 42"/>
                    <a:gd name="T24" fmla="*/ 10 w 42"/>
                    <a:gd name="T25" fmla="*/ 38 h 42"/>
                    <a:gd name="T26" fmla="*/ 12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3 w 42"/>
                    <a:gd name="T35" fmla="*/ 23 h 42"/>
                    <a:gd name="T36" fmla="*/ 38 w 42"/>
                    <a:gd name="T37" fmla="*/ 32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2 w 42"/>
                    <a:gd name="T45" fmla="*/ 15 h 42"/>
                    <a:gd name="T46" fmla="*/ 23 w 42"/>
                    <a:gd name="T47" fmla="*/ 19 h 42"/>
                    <a:gd name="T48" fmla="*/ 35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5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4" y="8"/>
                      </a:lnTo>
                      <a:lnTo>
                        <a:pt x="4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3" y="23"/>
                      </a:lnTo>
                      <a:lnTo>
                        <a:pt x="38" y="32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2" y="15"/>
                      </a:lnTo>
                      <a:lnTo>
                        <a:pt x="23" y="19"/>
                      </a:lnTo>
                      <a:lnTo>
                        <a:pt x="35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47" name="Freeform 233"/>
                <p:cNvSpPr>
                  <a:spLocks/>
                </p:cNvSpPr>
                <p:nvPr/>
              </p:nvSpPr>
              <p:spPr bwMode="auto">
                <a:xfrm>
                  <a:off x="1749" y="2447"/>
                  <a:ext cx="42" cy="42"/>
                </a:xfrm>
                <a:custGeom>
                  <a:avLst/>
                  <a:gdLst>
                    <a:gd name="T0" fmla="*/ 35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21 w 42"/>
                    <a:gd name="T11" fmla="*/ 19 h 42"/>
                    <a:gd name="T12" fmla="*/ 4 w 42"/>
                    <a:gd name="T13" fmla="*/ 8 h 42"/>
                    <a:gd name="T14" fmla="*/ 4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1 h 42"/>
                    <a:gd name="T24" fmla="*/ 10 w 42"/>
                    <a:gd name="T25" fmla="*/ 38 h 42"/>
                    <a:gd name="T26" fmla="*/ 12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3 w 42"/>
                    <a:gd name="T35" fmla="*/ 23 h 42"/>
                    <a:gd name="T36" fmla="*/ 38 w 42"/>
                    <a:gd name="T37" fmla="*/ 32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2 w 42"/>
                    <a:gd name="T45" fmla="*/ 15 h 42"/>
                    <a:gd name="T46" fmla="*/ 23 w 42"/>
                    <a:gd name="T47" fmla="*/ 19 h 42"/>
                    <a:gd name="T48" fmla="*/ 35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5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4" y="8"/>
                      </a:lnTo>
                      <a:lnTo>
                        <a:pt x="4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3" y="23"/>
                      </a:lnTo>
                      <a:lnTo>
                        <a:pt x="38" y="32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2" y="15"/>
                      </a:lnTo>
                      <a:lnTo>
                        <a:pt x="23" y="19"/>
                      </a:lnTo>
                      <a:lnTo>
                        <a:pt x="35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48" name="Freeform 234"/>
                <p:cNvSpPr>
                  <a:spLocks/>
                </p:cNvSpPr>
                <p:nvPr/>
              </p:nvSpPr>
              <p:spPr bwMode="auto">
                <a:xfrm>
                  <a:off x="2734" y="2107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1 w 40"/>
                    <a:gd name="T3" fmla="*/ 2 h 42"/>
                    <a:gd name="T4" fmla="*/ 19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4 w 40"/>
                    <a:gd name="T13" fmla="*/ 10 h 42"/>
                    <a:gd name="T14" fmla="*/ 2 w 40"/>
                    <a:gd name="T15" fmla="*/ 12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9 w 40"/>
                    <a:gd name="T23" fmla="*/ 23 h 42"/>
                    <a:gd name="T24" fmla="*/ 7 w 40"/>
                    <a:gd name="T25" fmla="*/ 39 h 42"/>
                    <a:gd name="T26" fmla="*/ 9 w 40"/>
                    <a:gd name="T27" fmla="*/ 41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5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6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1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9" y="23"/>
                      </a:lnTo>
                      <a:lnTo>
                        <a:pt x="7" y="39"/>
                      </a:lnTo>
                      <a:lnTo>
                        <a:pt x="9" y="41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6" y="35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6"/>
                      </a:lnTo>
                      <a:lnTo>
                        <a:pt x="21" y="21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49" name="Freeform 235"/>
                <p:cNvSpPr>
                  <a:spLocks/>
                </p:cNvSpPr>
                <p:nvPr/>
              </p:nvSpPr>
              <p:spPr bwMode="auto">
                <a:xfrm>
                  <a:off x="2734" y="2107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1 w 40"/>
                    <a:gd name="T3" fmla="*/ 2 h 42"/>
                    <a:gd name="T4" fmla="*/ 19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4 w 40"/>
                    <a:gd name="T13" fmla="*/ 10 h 42"/>
                    <a:gd name="T14" fmla="*/ 2 w 40"/>
                    <a:gd name="T15" fmla="*/ 12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9 w 40"/>
                    <a:gd name="T23" fmla="*/ 23 h 42"/>
                    <a:gd name="T24" fmla="*/ 7 w 40"/>
                    <a:gd name="T25" fmla="*/ 39 h 42"/>
                    <a:gd name="T26" fmla="*/ 9 w 40"/>
                    <a:gd name="T27" fmla="*/ 41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5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6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1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9" y="23"/>
                      </a:lnTo>
                      <a:lnTo>
                        <a:pt x="7" y="39"/>
                      </a:lnTo>
                      <a:lnTo>
                        <a:pt x="9" y="41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6" y="35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6"/>
                      </a:lnTo>
                      <a:lnTo>
                        <a:pt x="21" y="21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50" name="Freeform 236"/>
                <p:cNvSpPr>
                  <a:spLocks/>
                </p:cNvSpPr>
                <p:nvPr/>
              </p:nvSpPr>
              <p:spPr bwMode="auto">
                <a:xfrm>
                  <a:off x="2189" y="2712"/>
                  <a:ext cx="40" cy="40"/>
                </a:xfrm>
                <a:custGeom>
                  <a:avLst/>
                  <a:gdLst>
                    <a:gd name="T0" fmla="*/ 32 w 40"/>
                    <a:gd name="T1" fmla="*/ 2 h 40"/>
                    <a:gd name="T2" fmla="*/ 30 w 40"/>
                    <a:gd name="T3" fmla="*/ 2 h 40"/>
                    <a:gd name="T4" fmla="*/ 21 w 40"/>
                    <a:gd name="T5" fmla="*/ 19 h 40"/>
                    <a:gd name="T6" fmla="*/ 17 w 40"/>
                    <a:gd name="T7" fmla="*/ 0 h 40"/>
                    <a:gd name="T8" fmla="*/ 13 w 40"/>
                    <a:gd name="T9" fmla="*/ 0 h 40"/>
                    <a:gd name="T10" fmla="*/ 19 w 40"/>
                    <a:gd name="T11" fmla="*/ 19 h 40"/>
                    <a:gd name="T12" fmla="*/ 4 w 40"/>
                    <a:gd name="T13" fmla="*/ 7 h 40"/>
                    <a:gd name="T14" fmla="*/ 2 w 40"/>
                    <a:gd name="T15" fmla="*/ 9 h 40"/>
                    <a:gd name="T16" fmla="*/ 19 w 40"/>
                    <a:gd name="T17" fmla="*/ 19 h 40"/>
                    <a:gd name="T18" fmla="*/ 0 w 40"/>
                    <a:gd name="T19" fmla="*/ 23 h 40"/>
                    <a:gd name="T20" fmla="*/ 0 w 40"/>
                    <a:gd name="T21" fmla="*/ 26 h 40"/>
                    <a:gd name="T22" fmla="*/ 19 w 40"/>
                    <a:gd name="T23" fmla="*/ 21 h 40"/>
                    <a:gd name="T24" fmla="*/ 7 w 40"/>
                    <a:gd name="T25" fmla="*/ 38 h 40"/>
                    <a:gd name="T26" fmla="*/ 9 w 40"/>
                    <a:gd name="T27" fmla="*/ 38 h 40"/>
                    <a:gd name="T28" fmla="*/ 19 w 40"/>
                    <a:gd name="T29" fmla="*/ 21 h 40"/>
                    <a:gd name="T30" fmla="*/ 23 w 40"/>
                    <a:gd name="T31" fmla="*/ 40 h 40"/>
                    <a:gd name="T32" fmla="*/ 27 w 40"/>
                    <a:gd name="T33" fmla="*/ 40 h 40"/>
                    <a:gd name="T34" fmla="*/ 21 w 40"/>
                    <a:gd name="T35" fmla="*/ 21 h 40"/>
                    <a:gd name="T36" fmla="*/ 36 w 40"/>
                    <a:gd name="T37" fmla="*/ 32 h 40"/>
                    <a:gd name="T38" fmla="*/ 38 w 40"/>
                    <a:gd name="T39" fmla="*/ 30 h 40"/>
                    <a:gd name="T40" fmla="*/ 21 w 40"/>
                    <a:gd name="T41" fmla="*/ 21 h 40"/>
                    <a:gd name="T42" fmla="*/ 40 w 40"/>
                    <a:gd name="T43" fmla="*/ 17 h 40"/>
                    <a:gd name="T44" fmla="*/ 40 w 40"/>
                    <a:gd name="T45" fmla="*/ 13 h 40"/>
                    <a:gd name="T46" fmla="*/ 21 w 40"/>
                    <a:gd name="T47" fmla="*/ 19 h 40"/>
                    <a:gd name="T48" fmla="*/ 32 w 40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0">
                      <a:moveTo>
                        <a:pt x="32" y="2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0" y="26"/>
                      </a:lnTo>
                      <a:lnTo>
                        <a:pt x="19" y="21"/>
                      </a:lnTo>
                      <a:lnTo>
                        <a:pt x="7" y="38"/>
                      </a:lnTo>
                      <a:lnTo>
                        <a:pt x="9" y="38"/>
                      </a:lnTo>
                      <a:lnTo>
                        <a:pt x="19" y="21"/>
                      </a:lnTo>
                      <a:lnTo>
                        <a:pt x="23" y="40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6" y="32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3"/>
                      </a:lnTo>
                      <a:lnTo>
                        <a:pt x="21" y="19"/>
                      </a:lnTo>
                      <a:lnTo>
                        <a:pt x="32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51" name="Freeform 237"/>
                <p:cNvSpPr>
                  <a:spLocks/>
                </p:cNvSpPr>
                <p:nvPr/>
              </p:nvSpPr>
              <p:spPr bwMode="auto">
                <a:xfrm>
                  <a:off x="2189" y="2712"/>
                  <a:ext cx="40" cy="40"/>
                </a:xfrm>
                <a:custGeom>
                  <a:avLst/>
                  <a:gdLst>
                    <a:gd name="T0" fmla="*/ 32 w 40"/>
                    <a:gd name="T1" fmla="*/ 2 h 40"/>
                    <a:gd name="T2" fmla="*/ 30 w 40"/>
                    <a:gd name="T3" fmla="*/ 2 h 40"/>
                    <a:gd name="T4" fmla="*/ 21 w 40"/>
                    <a:gd name="T5" fmla="*/ 19 h 40"/>
                    <a:gd name="T6" fmla="*/ 17 w 40"/>
                    <a:gd name="T7" fmla="*/ 0 h 40"/>
                    <a:gd name="T8" fmla="*/ 13 w 40"/>
                    <a:gd name="T9" fmla="*/ 0 h 40"/>
                    <a:gd name="T10" fmla="*/ 19 w 40"/>
                    <a:gd name="T11" fmla="*/ 19 h 40"/>
                    <a:gd name="T12" fmla="*/ 4 w 40"/>
                    <a:gd name="T13" fmla="*/ 7 h 40"/>
                    <a:gd name="T14" fmla="*/ 2 w 40"/>
                    <a:gd name="T15" fmla="*/ 9 h 40"/>
                    <a:gd name="T16" fmla="*/ 19 w 40"/>
                    <a:gd name="T17" fmla="*/ 19 h 40"/>
                    <a:gd name="T18" fmla="*/ 0 w 40"/>
                    <a:gd name="T19" fmla="*/ 23 h 40"/>
                    <a:gd name="T20" fmla="*/ 0 w 40"/>
                    <a:gd name="T21" fmla="*/ 26 h 40"/>
                    <a:gd name="T22" fmla="*/ 19 w 40"/>
                    <a:gd name="T23" fmla="*/ 21 h 40"/>
                    <a:gd name="T24" fmla="*/ 7 w 40"/>
                    <a:gd name="T25" fmla="*/ 38 h 40"/>
                    <a:gd name="T26" fmla="*/ 9 w 40"/>
                    <a:gd name="T27" fmla="*/ 38 h 40"/>
                    <a:gd name="T28" fmla="*/ 19 w 40"/>
                    <a:gd name="T29" fmla="*/ 21 h 40"/>
                    <a:gd name="T30" fmla="*/ 23 w 40"/>
                    <a:gd name="T31" fmla="*/ 40 h 40"/>
                    <a:gd name="T32" fmla="*/ 27 w 40"/>
                    <a:gd name="T33" fmla="*/ 40 h 40"/>
                    <a:gd name="T34" fmla="*/ 21 w 40"/>
                    <a:gd name="T35" fmla="*/ 21 h 40"/>
                    <a:gd name="T36" fmla="*/ 36 w 40"/>
                    <a:gd name="T37" fmla="*/ 32 h 40"/>
                    <a:gd name="T38" fmla="*/ 38 w 40"/>
                    <a:gd name="T39" fmla="*/ 30 h 40"/>
                    <a:gd name="T40" fmla="*/ 21 w 40"/>
                    <a:gd name="T41" fmla="*/ 21 h 40"/>
                    <a:gd name="T42" fmla="*/ 40 w 40"/>
                    <a:gd name="T43" fmla="*/ 17 h 40"/>
                    <a:gd name="T44" fmla="*/ 40 w 40"/>
                    <a:gd name="T45" fmla="*/ 13 h 40"/>
                    <a:gd name="T46" fmla="*/ 21 w 40"/>
                    <a:gd name="T47" fmla="*/ 19 h 40"/>
                    <a:gd name="T48" fmla="*/ 32 w 40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0">
                      <a:moveTo>
                        <a:pt x="32" y="2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0" y="26"/>
                      </a:lnTo>
                      <a:lnTo>
                        <a:pt x="19" y="21"/>
                      </a:lnTo>
                      <a:lnTo>
                        <a:pt x="7" y="38"/>
                      </a:lnTo>
                      <a:lnTo>
                        <a:pt x="9" y="38"/>
                      </a:lnTo>
                      <a:lnTo>
                        <a:pt x="19" y="21"/>
                      </a:lnTo>
                      <a:lnTo>
                        <a:pt x="23" y="40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6" y="32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3"/>
                      </a:lnTo>
                      <a:lnTo>
                        <a:pt x="21" y="19"/>
                      </a:lnTo>
                      <a:lnTo>
                        <a:pt x="32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52" name="Freeform 238"/>
                <p:cNvSpPr>
                  <a:spLocks/>
                </p:cNvSpPr>
                <p:nvPr/>
              </p:nvSpPr>
              <p:spPr bwMode="auto">
                <a:xfrm>
                  <a:off x="3960" y="1424"/>
                  <a:ext cx="41" cy="40"/>
                </a:xfrm>
                <a:custGeom>
                  <a:avLst/>
                  <a:gdLst>
                    <a:gd name="T0" fmla="*/ 33 w 41"/>
                    <a:gd name="T1" fmla="*/ 4 h 40"/>
                    <a:gd name="T2" fmla="*/ 31 w 41"/>
                    <a:gd name="T3" fmla="*/ 2 h 40"/>
                    <a:gd name="T4" fmla="*/ 22 w 41"/>
                    <a:gd name="T5" fmla="*/ 19 h 40"/>
                    <a:gd name="T6" fmla="*/ 18 w 41"/>
                    <a:gd name="T7" fmla="*/ 0 h 40"/>
                    <a:gd name="T8" fmla="*/ 14 w 41"/>
                    <a:gd name="T9" fmla="*/ 0 h 40"/>
                    <a:gd name="T10" fmla="*/ 20 w 41"/>
                    <a:gd name="T11" fmla="*/ 19 h 40"/>
                    <a:gd name="T12" fmla="*/ 4 w 41"/>
                    <a:gd name="T13" fmla="*/ 8 h 40"/>
                    <a:gd name="T14" fmla="*/ 2 w 41"/>
                    <a:gd name="T15" fmla="*/ 10 h 40"/>
                    <a:gd name="T16" fmla="*/ 18 w 41"/>
                    <a:gd name="T17" fmla="*/ 21 h 40"/>
                    <a:gd name="T18" fmla="*/ 0 w 41"/>
                    <a:gd name="T19" fmla="*/ 23 h 40"/>
                    <a:gd name="T20" fmla="*/ 0 w 41"/>
                    <a:gd name="T21" fmla="*/ 27 h 40"/>
                    <a:gd name="T22" fmla="*/ 20 w 41"/>
                    <a:gd name="T23" fmla="*/ 21 h 40"/>
                    <a:gd name="T24" fmla="*/ 8 w 41"/>
                    <a:gd name="T25" fmla="*/ 39 h 40"/>
                    <a:gd name="T26" fmla="*/ 10 w 41"/>
                    <a:gd name="T27" fmla="*/ 39 h 40"/>
                    <a:gd name="T28" fmla="*/ 20 w 41"/>
                    <a:gd name="T29" fmla="*/ 23 h 40"/>
                    <a:gd name="T30" fmla="*/ 23 w 41"/>
                    <a:gd name="T31" fmla="*/ 40 h 40"/>
                    <a:gd name="T32" fmla="*/ 27 w 41"/>
                    <a:gd name="T33" fmla="*/ 40 h 40"/>
                    <a:gd name="T34" fmla="*/ 22 w 41"/>
                    <a:gd name="T35" fmla="*/ 21 h 40"/>
                    <a:gd name="T36" fmla="*/ 37 w 41"/>
                    <a:gd name="T37" fmla="*/ 33 h 40"/>
                    <a:gd name="T38" fmla="*/ 39 w 41"/>
                    <a:gd name="T39" fmla="*/ 31 h 40"/>
                    <a:gd name="T40" fmla="*/ 22 w 41"/>
                    <a:gd name="T41" fmla="*/ 21 h 40"/>
                    <a:gd name="T42" fmla="*/ 41 w 41"/>
                    <a:gd name="T43" fmla="*/ 17 h 40"/>
                    <a:gd name="T44" fmla="*/ 41 w 41"/>
                    <a:gd name="T45" fmla="*/ 16 h 40"/>
                    <a:gd name="T46" fmla="*/ 22 w 41"/>
                    <a:gd name="T47" fmla="*/ 19 h 40"/>
                    <a:gd name="T48" fmla="*/ 33 w 41"/>
                    <a:gd name="T49" fmla="*/ 4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0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20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8" y="21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20" y="21"/>
                      </a:lnTo>
                      <a:lnTo>
                        <a:pt x="8" y="39"/>
                      </a:lnTo>
                      <a:lnTo>
                        <a:pt x="10" y="39"/>
                      </a:lnTo>
                      <a:lnTo>
                        <a:pt x="20" y="23"/>
                      </a:lnTo>
                      <a:lnTo>
                        <a:pt x="23" y="40"/>
                      </a:lnTo>
                      <a:lnTo>
                        <a:pt x="27" y="40"/>
                      </a:lnTo>
                      <a:lnTo>
                        <a:pt x="22" y="21"/>
                      </a:lnTo>
                      <a:lnTo>
                        <a:pt x="37" y="33"/>
                      </a:lnTo>
                      <a:lnTo>
                        <a:pt x="39" y="31"/>
                      </a:lnTo>
                      <a:lnTo>
                        <a:pt x="22" y="21"/>
                      </a:lnTo>
                      <a:lnTo>
                        <a:pt x="41" y="17"/>
                      </a:lnTo>
                      <a:lnTo>
                        <a:pt x="41" y="16"/>
                      </a:lnTo>
                      <a:lnTo>
                        <a:pt x="22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53" name="Freeform 239"/>
                <p:cNvSpPr>
                  <a:spLocks/>
                </p:cNvSpPr>
                <p:nvPr/>
              </p:nvSpPr>
              <p:spPr bwMode="auto">
                <a:xfrm>
                  <a:off x="3960" y="1424"/>
                  <a:ext cx="41" cy="40"/>
                </a:xfrm>
                <a:custGeom>
                  <a:avLst/>
                  <a:gdLst>
                    <a:gd name="T0" fmla="*/ 33 w 41"/>
                    <a:gd name="T1" fmla="*/ 4 h 40"/>
                    <a:gd name="T2" fmla="*/ 31 w 41"/>
                    <a:gd name="T3" fmla="*/ 2 h 40"/>
                    <a:gd name="T4" fmla="*/ 22 w 41"/>
                    <a:gd name="T5" fmla="*/ 19 h 40"/>
                    <a:gd name="T6" fmla="*/ 18 w 41"/>
                    <a:gd name="T7" fmla="*/ 0 h 40"/>
                    <a:gd name="T8" fmla="*/ 14 w 41"/>
                    <a:gd name="T9" fmla="*/ 0 h 40"/>
                    <a:gd name="T10" fmla="*/ 20 w 41"/>
                    <a:gd name="T11" fmla="*/ 19 h 40"/>
                    <a:gd name="T12" fmla="*/ 4 w 41"/>
                    <a:gd name="T13" fmla="*/ 8 h 40"/>
                    <a:gd name="T14" fmla="*/ 2 w 41"/>
                    <a:gd name="T15" fmla="*/ 10 h 40"/>
                    <a:gd name="T16" fmla="*/ 18 w 41"/>
                    <a:gd name="T17" fmla="*/ 21 h 40"/>
                    <a:gd name="T18" fmla="*/ 0 w 41"/>
                    <a:gd name="T19" fmla="*/ 23 h 40"/>
                    <a:gd name="T20" fmla="*/ 0 w 41"/>
                    <a:gd name="T21" fmla="*/ 27 h 40"/>
                    <a:gd name="T22" fmla="*/ 20 w 41"/>
                    <a:gd name="T23" fmla="*/ 21 h 40"/>
                    <a:gd name="T24" fmla="*/ 8 w 41"/>
                    <a:gd name="T25" fmla="*/ 39 h 40"/>
                    <a:gd name="T26" fmla="*/ 10 w 41"/>
                    <a:gd name="T27" fmla="*/ 39 h 40"/>
                    <a:gd name="T28" fmla="*/ 20 w 41"/>
                    <a:gd name="T29" fmla="*/ 23 h 40"/>
                    <a:gd name="T30" fmla="*/ 23 w 41"/>
                    <a:gd name="T31" fmla="*/ 40 h 40"/>
                    <a:gd name="T32" fmla="*/ 27 w 41"/>
                    <a:gd name="T33" fmla="*/ 40 h 40"/>
                    <a:gd name="T34" fmla="*/ 22 w 41"/>
                    <a:gd name="T35" fmla="*/ 21 h 40"/>
                    <a:gd name="T36" fmla="*/ 37 w 41"/>
                    <a:gd name="T37" fmla="*/ 33 h 40"/>
                    <a:gd name="T38" fmla="*/ 39 w 41"/>
                    <a:gd name="T39" fmla="*/ 31 h 40"/>
                    <a:gd name="T40" fmla="*/ 22 w 41"/>
                    <a:gd name="T41" fmla="*/ 21 h 40"/>
                    <a:gd name="T42" fmla="*/ 41 w 41"/>
                    <a:gd name="T43" fmla="*/ 17 h 40"/>
                    <a:gd name="T44" fmla="*/ 41 w 41"/>
                    <a:gd name="T45" fmla="*/ 16 h 40"/>
                    <a:gd name="T46" fmla="*/ 22 w 41"/>
                    <a:gd name="T47" fmla="*/ 19 h 40"/>
                    <a:gd name="T48" fmla="*/ 33 w 41"/>
                    <a:gd name="T49" fmla="*/ 4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0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20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8" y="21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20" y="21"/>
                      </a:lnTo>
                      <a:lnTo>
                        <a:pt x="8" y="39"/>
                      </a:lnTo>
                      <a:lnTo>
                        <a:pt x="10" y="39"/>
                      </a:lnTo>
                      <a:lnTo>
                        <a:pt x="20" y="23"/>
                      </a:lnTo>
                      <a:lnTo>
                        <a:pt x="23" y="40"/>
                      </a:lnTo>
                      <a:lnTo>
                        <a:pt x="27" y="40"/>
                      </a:lnTo>
                      <a:lnTo>
                        <a:pt x="22" y="21"/>
                      </a:lnTo>
                      <a:lnTo>
                        <a:pt x="37" y="33"/>
                      </a:lnTo>
                      <a:lnTo>
                        <a:pt x="39" y="31"/>
                      </a:lnTo>
                      <a:lnTo>
                        <a:pt x="22" y="21"/>
                      </a:lnTo>
                      <a:lnTo>
                        <a:pt x="41" y="17"/>
                      </a:lnTo>
                      <a:lnTo>
                        <a:pt x="41" y="16"/>
                      </a:lnTo>
                      <a:lnTo>
                        <a:pt x="22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54" name="Freeform 240"/>
                <p:cNvSpPr>
                  <a:spLocks/>
                </p:cNvSpPr>
                <p:nvPr/>
              </p:nvSpPr>
              <p:spPr bwMode="auto">
                <a:xfrm>
                  <a:off x="1697" y="2873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1 w 43"/>
                    <a:gd name="T5" fmla="*/ 19 h 42"/>
                    <a:gd name="T6" fmla="*/ 18 w 43"/>
                    <a:gd name="T7" fmla="*/ 0 h 42"/>
                    <a:gd name="T8" fmla="*/ 16 w 43"/>
                    <a:gd name="T9" fmla="*/ 2 h 42"/>
                    <a:gd name="T10" fmla="*/ 21 w 43"/>
                    <a:gd name="T11" fmla="*/ 19 h 42"/>
                    <a:gd name="T12" fmla="*/ 4 w 43"/>
                    <a:gd name="T13" fmla="*/ 9 h 42"/>
                    <a:gd name="T14" fmla="*/ 2 w 43"/>
                    <a:gd name="T15" fmla="*/ 11 h 42"/>
                    <a:gd name="T16" fmla="*/ 19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9 h 42"/>
                    <a:gd name="T22" fmla="*/ 19 w 43"/>
                    <a:gd name="T23" fmla="*/ 23 h 42"/>
                    <a:gd name="T24" fmla="*/ 10 w 43"/>
                    <a:gd name="T25" fmla="*/ 38 h 42"/>
                    <a:gd name="T26" fmla="*/ 12 w 43"/>
                    <a:gd name="T27" fmla="*/ 40 h 42"/>
                    <a:gd name="T28" fmla="*/ 21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1 w 43"/>
                    <a:gd name="T35" fmla="*/ 23 h 42"/>
                    <a:gd name="T36" fmla="*/ 39 w 43"/>
                    <a:gd name="T37" fmla="*/ 34 h 42"/>
                    <a:gd name="T38" fmla="*/ 41 w 43"/>
                    <a:gd name="T39" fmla="*/ 30 h 42"/>
                    <a:gd name="T40" fmla="*/ 23 w 43"/>
                    <a:gd name="T41" fmla="*/ 21 h 42"/>
                    <a:gd name="T42" fmla="*/ 43 w 43"/>
                    <a:gd name="T43" fmla="*/ 19 h 42"/>
                    <a:gd name="T44" fmla="*/ 41 w 43"/>
                    <a:gd name="T45" fmla="*/ 15 h 42"/>
                    <a:gd name="T46" fmla="*/ 23 w 43"/>
                    <a:gd name="T47" fmla="*/ 21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1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9"/>
                      </a:lnTo>
                      <a:lnTo>
                        <a:pt x="19" y="23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4"/>
                      </a:lnTo>
                      <a:lnTo>
                        <a:pt x="41" y="30"/>
                      </a:lnTo>
                      <a:lnTo>
                        <a:pt x="23" y="21"/>
                      </a:lnTo>
                      <a:lnTo>
                        <a:pt x="43" y="19"/>
                      </a:lnTo>
                      <a:lnTo>
                        <a:pt x="41" y="15"/>
                      </a:lnTo>
                      <a:lnTo>
                        <a:pt x="23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55" name="Freeform 241"/>
                <p:cNvSpPr>
                  <a:spLocks/>
                </p:cNvSpPr>
                <p:nvPr/>
              </p:nvSpPr>
              <p:spPr bwMode="auto">
                <a:xfrm>
                  <a:off x="1697" y="2873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1 w 43"/>
                    <a:gd name="T5" fmla="*/ 19 h 42"/>
                    <a:gd name="T6" fmla="*/ 18 w 43"/>
                    <a:gd name="T7" fmla="*/ 0 h 42"/>
                    <a:gd name="T8" fmla="*/ 16 w 43"/>
                    <a:gd name="T9" fmla="*/ 2 h 42"/>
                    <a:gd name="T10" fmla="*/ 21 w 43"/>
                    <a:gd name="T11" fmla="*/ 19 h 42"/>
                    <a:gd name="T12" fmla="*/ 4 w 43"/>
                    <a:gd name="T13" fmla="*/ 9 h 42"/>
                    <a:gd name="T14" fmla="*/ 2 w 43"/>
                    <a:gd name="T15" fmla="*/ 11 h 42"/>
                    <a:gd name="T16" fmla="*/ 19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9 h 42"/>
                    <a:gd name="T22" fmla="*/ 19 w 43"/>
                    <a:gd name="T23" fmla="*/ 23 h 42"/>
                    <a:gd name="T24" fmla="*/ 10 w 43"/>
                    <a:gd name="T25" fmla="*/ 38 h 42"/>
                    <a:gd name="T26" fmla="*/ 12 w 43"/>
                    <a:gd name="T27" fmla="*/ 40 h 42"/>
                    <a:gd name="T28" fmla="*/ 21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1 w 43"/>
                    <a:gd name="T35" fmla="*/ 23 h 42"/>
                    <a:gd name="T36" fmla="*/ 39 w 43"/>
                    <a:gd name="T37" fmla="*/ 34 h 42"/>
                    <a:gd name="T38" fmla="*/ 41 w 43"/>
                    <a:gd name="T39" fmla="*/ 30 h 42"/>
                    <a:gd name="T40" fmla="*/ 23 w 43"/>
                    <a:gd name="T41" fmla="*/ 21 h 42"/>
                    <a:gd name="T42" fmla="*/ 43 w 43"/>
                    <a:gd name="T43" fmla="*/ 19 h 42"/>
                    <a:gd name="T44" fmla="*/ 41 w 43"/>
                    <a:gd name="T45" fmla="*/ 15 h 42"/>
                    <a:gd name="T46" fmla="*/ 23 w 43"/>
                    <a:gd name="T47" fmla="*/ 21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1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9"/>
                      </a:lnTo>
                      <a:lnTo>
                        <a:pt x="19" y="23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4"/>
                      </a:lnTo>
                      <a:lnTo>
                        <a:pt x="41" y="30"/>
                      </a:lnTo>
                      <a:lnTo>
                        <a:pt x="23" y="21"/>
                      </a:lnTo>
                      <a:lnTo>
                        <a:pt x="43" y="19"/>
                      </a:lnTo>
                      <a:lnTo>
                        <a:pt x="41" y="15"/>
                      </a:lnTo>
                      <a:lnTo>
                        <a:pt x="23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56" name="Freeform 242"/>
                <p:cNvSpPr>
                  <a:spLocks/>
                </p:cNvSpPr>
                <p:nvPr/>
              </p:nvSpPr>
              <p:spPr bwMode="auto">
                <a:xfrm>
                  <a:off x="3147" y="1959"/>
                  <a:ext cx="40" cy="41"/>
                </a:xfrm>
                <a:custGeom>
                  <a:avLst/>
                  <a:gdLst>
                    <a:gd name="T0" fmla="*/ 32 w 40"/>
                    <a:gd name="T1" fmla="*/ 4 h 41"/>
                    <a:gd name="T2" fmla="*/ 28 w 40"/>
                    <a:gd name="T3" fmla="*/ 2 h 41"/>
                    <a:gd name="T4" fmla="*/ 19 w 40"/>
                    <a:gd name="T5" fmla="*/ 20 h 41"/>
                    <a:gd name="T6" fmla="*/ 15 w 40"/>
                    <a:gd name="T7" fmla="*/ 0 h 41"/>
                    <a:gd name="T8" fmla="*/ 13 w 40"/>
                    <a:gd name="T9" fmla="*/ 0 h 41"/>
                    <a:gd name="T10" fmla="*/ 19 w 40"/>
                    <a:gd name="T11" fmla="*/ 20 h 41"/>
                    <a:gd name="T12" fmla="*/ 1 w 40"/>
                    <a:gd name="T13" fmla="*/ 8 h 41"/>
                    <a:gd name="T14" fmla="*/ 1 w 40"/>
                    <a:gd name="T15" fmla="*/ 10 h 41"/>
                    <a:gd name="T16" fmla="*/ 17 w 40"/>
                    <a:gd name="T17" fmla="*/ 20 h 41"/>
                    <a:gd name="T18" fmla="*/ 0 w 40"/>
                    <a:gd name="T19" fmla="*/ 24 h 41"/>
                    <a:gd name="T20" fmla="*/ 0 w 40"/>
                    <a:gd name="T21" fmla="*/ 27 h 41"/>
                    <a:gd name="T22" fmla="*/ 17 w 40"/>
                    <a:gd name="T23" fmla="*/ 22 h 41"/>
                    <a:gd name="T24" fmla="*/ 7 w 40"/>
                    <a:gd name="T25" fmla="*/ 39 h 41"/>
                    <a:gd name="T26" fmla="*/ 9 w 40"/>
                    <a:gd name="T27" fmla="*/ 39 h 41"/>
                    <a:gd name="T28" fmla="*/ 19 w 40"/>
                    <a:gd name="T29" fmla="*/ 24 h 41"/>
                    <a:gd name="T30" fmla="*/ 23 w 40"/>
                    <a:gd name="T31" fmla="*/ 41 h 41"/>
                    <a:gd name="T32" fmla="*/ 24 w 40"/>
                    <a:gd name="T33" fmla="*/ 41 h 41"/>
                    <a:gd name="T34" fmla="*/ 21 w 40"/>
                    <a:gd name="T35" fmla="*/ 22 h 41"/>
                    <a:gd name="T36" fmla="*/ 36 w 40"/>
                    <a:gd name="T37" fmla="*/ 33 h 41"/>
                    <a:gd name="T38" fmla="*/ 38 w 40"/>
                    <a:gd name="T39" fmla="*/ 31 h 41"/>
                    <a:gd name="T40" fmla="*/ 21 w 40"/>
                    <a:gd name="T41" fmla="*/ 22 h 41"/>
                    <a:gd name="T42" fmla="*/ 40 w 40"/>
                    <a:gd name="T43" fmla="*/ 18 h 41"/>
                    <a:gd name="T44" fmla="*/ 40 w 40"/>
                    <a:gd name="T45" fmla="*/ 16 h 41"/>
                    <a:gd name="T46" fmla="*/ 21 w 40"/>
                    <a:gd name="T47" fmla="*/ 20 h 41"/>
                    <a:gd name="T48" fmla="*/ 32 w 40"/>
                    <a:gd name="T49" fmla="*/ 4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1">
                      <a:moveTo>
                        <a:pt x="32" y="4"/>
                      </a:moveTo>
                      <a:lnTo>
                        <a:pt x="28" y="2"/>
                      </a:lnTo>
                      <a:lnTo>
                        <a:pt x="19" y="20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9" y="20"/>
                      </a:lnTo>
                      <a:lnTo>
                        <a:pt x="1" y="8"/>
                      </a:lnTo>
                      <a:lnTo>
                        <a:pt x="1" y="10"/>
                      </a:lnTo>
                      <a:lnTo>
                        <a:pt x="17" y="20"/>
                      </a:lnTo>
                      <a:lnTo>
                        <a:pt x="0" y="24"/>
                      </a:lnTo>
                      <a:lnTo>
                        <a:pt x="0" y="27"/>
                      </a:lnTo>
                      <a:lnTo>
                        <a:pt x="17" y="22"/>
                      </a:lnTo>
                      <a:lnTo>
                        <a:pt x="7" y="39"/>
                      </a:lnTo>
                      <a:lnTo>
                        <a:pt x="9" y="39"/>
                      </a:lnTo>
                      <a:lnTo>
                        <a:pt x="19" y="24"/>
                      </a:lnTo>
                      <a:lnTo>
                        <a:pt x="23" y="41"/>
                      </a:lnTo>
                      <a:lnTo>
                        <a:pt x="24" y="41"/>
                      </a:lnTo>
                      <a:lnTo>
                        <a:pt x="21" y="22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2"/>
                      </a:lnTo>
                      <a:lnTo>
                        <a:pt x="40" y="18"/>
                      </a:lnTo>
                      <a:lnTo>
                        <a:pt x="40" y="16"/>
                      </a:lnTo>
                      <a:lnTo>
                        <a:pt x="21" y="20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57" name="Freeform 243"/>
                <p:cNvSpPr>
                  <a:spLocks/>
                </p:cNvSpPr>
                <p:nvPr/>
              </p:nvSpPr>
              <p:spPr bwMode="auto">
                <a:xfrm>
                  <a:off x="3147" y="1959"/>
                  <a:ext cx="40" cy="41"/>
                </a:xfrm>
                <a:custGeom>
                  <a:avLst/>
                  <a:gdLst>
                    <a:gd name="T0" fmla="*/ 32 w 40"/>
                    <a:gd name="T1" fmla="*/ 4 h 41"/>
                    <a:gd name="T2" fmla="*/ 28 w 40"/>
                    <a:gd name="T3" fmla="*/ 2 h 41"/>
                    <a:gd name="T4" fmla="*/ 19 w 40"/>
                    <a:gd name="T5" fmla="*/ 20 h 41"/>
                    <a:gd name="T6" fmla="*/ 15 w 40"/>
                    <a:gd name="T7" fmla="*/ 0 h 41"/>
                    <a:gd name="T8" fmla="*/ 13 w 40"/>
                    <a:gd name="T9" fmla="*/ 0 h 41"/>
                    <a:gd name="T10" fmla="*/ 19 w 40"/>
                    <a:gd name="T11" fmla="*/ 20 h 41"/>
                    <a:gd name="T12" fmla="*/ 1 w 40"/>
                    <a:gd name="T13" fmla="*/ 8 h 41"/>
                    <a:gd name="T14" fmla="*/ 1 w 40"/>
                    <a:gd name="T15" fmla="*/ 10 h 41"/>
                    <a:gd name="T16" fmla="*/ 17 w 40"/>
                    <a:gd name="T17" fmla="*/ 20 h 41"/>
                    <a:gd name="T18" fmla="*/ 0 w 40"/>
                    <a:gd name="T19" fmla="*/ 24 h 41"/>
                    <a:gd name="T20" fmla="*/ 0 w 40"/>
                    <a:gd name="T21" fmla="*/ 27 h 41"/>
                    <a:gd name="T22" fmla="*/ 17 w 40"/>
                    <a:gd name="T23" fmla="*/ 22 h 41"/>
                    <a:gd name="T24" fmla="*/ 7 w 40"/>
                    <a:gd name="T25" fmla="*/ 39 h 41"/>
                    <a:gd name="T26" fmla="*/ 9 w 40"/>
                    <a:gd name="T27" fmla="*/ 39 h 41"/>
                    <a:gd name="T28" fmla="*/ 19 w 40"/>
                    <a:gd name="T29" fmla="*/ 24 h 41"/>
                    <a:gd name="T30" fmla="*/ 23 w 40"/>
                    <a:gd name="T31" fmla="*/ 41 h 41"/>
                    <a:gd name="T32" fmla="*/ 24 w 40"/>
                    <a:gd name="T33" fmla="*/ 41 h 41"/>
                    <a:gd name="T34" fmla="*/ 21 w 40"/>
                    <a:gd name="T35" fmla="*/ 22 h 41"/>
                    <a:gd name="T36" fmla="*/ 36 w 40"/>
                    <a:gd name="T37" fmla="*/ 33 h 41"/>
                    <a:gd name="T38" fmla="*/ 38 w 40"/>
                    <a:gd name="T39" fmla="*/ 31 h 41"/>
                    <a:gd name="T40" fmla="*/ 21 w 40"/>
                    <a:gd name="T41" fmla="*/ 22 h 41"/>
                    <a:gd name="T42" fmla="*/ 40 w 40"/>
                    <a:gd name="T43" fmla="*/ 18 h 41"/>
                    <a:gd name="T44" fmla="*/ 40 w 40"/>
                    <a:gd name="T45" fmla="*/ 16 h 41"/>
                    <a:gd name="T46" fmla="*/ 21 w 40"/>
                    <a:gd name="T47" fmla="*/ 20 h 41"/>
                    <a:gd name="T48" fmla="*/ 32 w 40"/>
                    <a:gd name="T49" fmla="*/ 4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1">
                      <a:moveTo>
                        <a:pt x="32" y="4"/>
                      </a:moveTo>
                      <a:lnTo>
                        <a:pt x="28" y="2"/>
                      </a:lnTo>
                      <a:lnTo>
                        <a:pt x="19" y="20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9" y="20"/>
                      </a:lnTo>
                      <a:lnTo>
                        <a:pt x="1" y="8"/>
                      </a:lnTo>
                      <a:lnTo>
                        <a:pt x="1" y="10"/>
                      </a:lnTo>
                      <a:lnTo>
                        <a:pt x="17" y="20"/>
                      </a:lnTo>
                      <a:lnTo>
                        <a:pt x="0" y="24"/>
                      </a:lnTo>
                      <a:lnTo>
                        <a:pt x="0" y="27"/>
                      </a:lnTo>
                      <a:lnTo>
                        <a:pt x="17" y="22"/>
                      </a:lnTo>
                      <a:lnTo>
                        <a:pt x="7" y="39"/>
                      </a:lnTo>
                      <a:lnTo>
                        <a:pt x="9" y="39"/>
                      </a:lnTo>
                      <a:lnTo>
                        <a:pt x="19" y="24"/>
                      </a:lnTo>
                      <a:lnTo>
                        <a:pt x="23" y="41"/>
                      </a:lnTo>
                      <a:lnTo>
                        <a:pt x="24" y="41"/>
                      </a:lnTo>
                      <a:lnTo>
                        <a:pt x="21" y="22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2"/>
                      </a:lnTo>
                      <a:lnTo>
                        <a:pt x="40" y="18"/>
                      </a:lnTo>
                      <a:lnTo>
                        <a:pt x="40" y="16"/>
                      </a:lnTo>
                      <a:lnTo>
                        <a:pt x="21" y="20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58" name="Freeform 244"/>
                <p:cNvSpPr>
                  <a:spLocks/>
                </p:cNvSpPr>
                <p:nvPr/>
              </p:nvSpPr>
              <p:spPr bwMode="auto">
                <a:xfrm>
                  <a:off x="1820" y="2637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19 w 42"/>
                    <a:gd name="T11" fmla="*/ 19 h 42"/>
                    <a:gd name="T12" fmla="*/ 4 w 42"/>
                    <a:gd name="T13" fmla="*/ 7 h 42"/>
                    <a:gd name="T14" fmla="*/ 2 w 42"/>
                    <a:gd name="T15" fmla="*/ 9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0 w 42"/>
                    <a:gd name="T21" fmla="*/ 27 h 42"/>
                    <a:gd name="T22" fmla="*/ 19 w 42"/>
                    <a:gd name="T23" fmla="*/ 21 h 42"/>
                    <a:gd name="T24" fmla="*/ 8 w 42"/>
                    <a:gd name="T25" fmla="*/ 38 h 42"/>
                    <a:gd name="T26" fmla="*/ 12 w 42"/>
                    <a:gd name="T27" fmla="*/ 38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1 w 42"/>
                    <a:gd name="T35" fmla="*/ 21 h 42"/>
                    <a:gd name="T36" fmla="*/ 39 w 42"/>
                    <a:gd name="T37" fmla="*/ 32 h 42"/>
                    <a:gd name="T38" fmla="*/ 39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2" y="38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9" y="32"/>
                      </a:lnTo>
                      <a:lnTo>
                        <a:pt x="39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59" name="Freeform 245"/>
                <p:cNvSpPr>
                  <a:spLocks/>
                </p:cNvSpPr>
                <p:nvPr/>
              </p:nvSpPr>
              <p:spPr bwMode="auto">
                <a:xfrm>
                  <a:off x="1820" y="2637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19 w 42"/>
                    <a:gd name="T11" fmla="*/ 19 h 42"/>
                    <a:gd name="T12" fmla="*/ 4 w 42"/>
                    <a:gd name="T13" fmla="*/ 7 h 42"/>
                    <a:gd name="T14" fmla="*/ 2 w 42"/>
                    <a:gd name="T15" fmla="*/ 9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0 w 42"/>
                    <a:gd name="T21" fmla="*/ 27 h 42"/>
                    <a:gd name="T22" fmla="*/ 19 w 42"/>
                    <a:gd name="T23" fmla="*/ 21 h 42"/>
                    <a:gd name="T24" fmla="*/ 8 w 42"/>
                    <a:gd name="T25" fmla="*/ 38 h 42"/>
                    <a:gd name="T26" fmla="*/ 12 w 42"/>
                    <a:gd name="T27" fmla="*/ 38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1 w 42"/>
                    <a:gd name="T35" fmla="*/ 21 h 42"/>
                    <a:gd name="T36" fmla="*/ 39 w 42"/>
                    <a:gd name="T37" fmla="*/ 32 h 42"/>
                    <a:gd name="T38" fmla="*/ 39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2" y="38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9" y="32"/>
                      </a:lnTo>
                      <a:lnTo>
                        <a:pt x="39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60" name="Freeform 246"/>
                <p:cNvSpPr>
                  <a:spLocks/>
                </p:cNvSpPr>
                <p:nvPr/>
              </p:nvSpPr>
              <p:spPr bwMode="auto">
                <a:xfrm>
                  <a:off x="2406" y="2297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28 w 40"/>
                    <a:gd name="T3" fmla="*/ 2 h 42"/>
                    <a:gd name="T4" fmla="*/ 19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3 w 40"/>
                    <a:gd name="T13" fmla="*/ 10 h 42"/>
                    <a:gd name="T14" fmla="*/ 1 w 40"/>
                    <a:gd name="T15" fmla="*/ 12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7 w 40"/>
                    <a:gd name="T23" fmla="*/ 23 h 42"/>
                    <a:gd name="T24" fmla="*/ 7 w 40"/>
                    <a:gd name="T25" fmla="*/ 39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3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6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28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3" y="10"/>
                      </a:lnTo>
                      <a:lnTo>
                        <a:pt x="1" y="12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7" y="23"/>
                      </a:lnTo>
                      <a:lnTo>
                        <a:pt x="7" y="39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6"/>
                      </a:lnTo>
                      <a:lnTo>
                        <a:pt x="21" y="21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61" name="Freeform 247"/>
                <p:cNvSpPr>
                  <a:spLocks/>
                </p:cNvSpPr>
                <p:nvPr/>
              </p:nvSpPr>
              <p:spPr bwMode="auto">
                <a:xfrm>
                  <a:off x="2406" y="2297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28 w 40"/>
                    <a:gd name="T3" fmla="*/ 2 h 42"/>
                    <a:gd name="T4" fmla="*/ 19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3 w 40"/>
                    <a:gd name="T13" fmla="*/ 10 h 42"/>
                    <a:gd name="T14" fmla="*/ 1 w 40"/>
                    <a:gd name="T15" fmla="*/ 12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7 w 40"/>
                    <a:gd name="T23" fmla="*/ 23 h 42"/>
                    <a:gd name="T24" fmla="*/ 7 w 40"/>
                    <a:gd name="T25" fmla="*/ 39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3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6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28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3" y="10"/>
                      </a:lnTo>
                      <a:lnTo>
                        <a:pt x="1" y="12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7" y="23"/>
                      </a:lnTo>
                      <a:lnTo>
                        <a:pt x="7" y="39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6"/>
                      </a:lnTo>
                      <a:lnTo>
                        <a:pt x="21" y="21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62" name="Freeform 248"/>
                <p:cNvSpPr>
                  <a:spLocks/>
                </p:cNvSpPr>
                <p:nvPr/>
              </p:nvSpPr>
              <p:spPr bwMode="auto">
                <a:xfrm>
                  <a:off x="1697" y="2656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1 w 43"/>
                    <a:gd name="T5" fmla="*/ 19 h 42"/>
                    <a:gd name="T6" fmla="*/ 18 w 43"/>
                    <a:gd name="T7" fmla="*/ 0 h 42"/>
                    <a:gd name="T8" fmla="*/ 16 w 43"/>
                    <a:gd name="T9" fmla="*/ 2 h 42"/>
                    <a:gd name="T10" fmla="*/ 21 w 43"/>
                    <a:gd name="T11" fmla="*/ 19 h 42"/>
                    <a:gd name="T12" fmla="*/ 4 w 43"/>
                    <a:gd name="T13" fmla="*/ 10 h 42"/>
                    <a:gd name="T14" fmla="*/ 2 w 43"/>
                    <a:gd name="T15" fmla="*/ 11 h 42"/>
                    <a:gd name="T16" fmla="*/ 19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9 h 42"/>
                    <a:gd name="T22" fmla="*/ 19 w 43"/>
                    <a:gd name="T23" fmla="*/ 23 h 42"/>
                    <a:gd name="T24" fmla="*/ 10 w 43"/>
                    <a:gd name="T25" fmla="*/ 38 h 42"/>
                    <a:gd name="T26" fmla="*/ 12 w 43"/>
                    <a:gd name="T27" fmla="*/ 40 h 42"/>
                    <a:gd name="T28" fmla="*/ 21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1 w 43"/>
                    <a:gd name="T35" fmla="*/ 23 h 42"/>
                    <a:gd name="T36" fmla="*/ 39 w 43"/>
                    <a:gd name="T37" fmla="*/ 35 h 42"/>
                    <a:gd name="T38" fmla="*/ 41 w 43"/>
                    <a:gd name="T39" fmla="*/ 31 h 42"/>
                    <a:gd name="T40" fmla="*/ 23 w 43"/>
                    <a:gd name="T41" fmla="*/ 21 h 42"/>
                    <a:gd name="T42" fmla="*/ 43 w 43"/>
                    <a:gd name="T43" fmla="*/ 19 h 42"/>
                    <a:gd name="T44" fmla="*/ 41 w 43"/>
                    <a:gd name="T45" fmla="*/ 15 h 42"/>
                    <a:gd name="T46" fmla="*/ 23 w 43"/>
                    <a:gd name="T47" fmla="*/ 21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1" y="19"/>
                      </a:lnTo>
                      <a:lnTo>
                        <a:pt x="4" y="10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9"/>
                      </a:lnTo>
                      <a:lnTo>
                        <a:pt x="19" y="23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5"/>
                      </a:lnTo>
                      <a:lnTo>
                        <a:pt x="41" y="31"/>
                      </a:lnTo>
                      <a:lnTo>
                        <a:pt x="23" y="21"/>
                      </a:lnTo>
                      <a:lnTo>
                        <a:pt x="43" y="19"/>
                      </a:lnTo>
                      <a:lnTo>
                        <a:pt x="41" y="15"/>
                      </a:lnTo>
                      <a:lnTo>
                        <a:pt x="23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63" name="Freeform 249"/>
                <p:cNvSpPr>
                  <a:spLocks/>
                </p:cNvSpPr>
                <p:nvPr/>
              </p:nvSpPr>
              <p:spPr bwMode="auto">
                <a:xfrm>
                  <a:off x="1697" y="2656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1 w 43"/>
                    <a:gd name="T5" fmla="*/ 19 h 42"/>
                    <a:gd name="T6" fmla="*/ 18 w 43"/>
                    <a:gd name="T7" fmla="*/ 0 h 42"/>
                    <a:gd name="T8" fmla="*/ 16 w 43"/>
                    <a:gd name="T9" fmla="*/ 2 h 42"/>
                    <a:gd name="T10" fmla="*/ 21 w 43"/>
                    <a:gd name="T11" fmla="*/ 19 h 42"/>
                    <a:gd name="T12" fmla="*/ 4 w 43"/>
                    <a:gd name="T13" fmla="*/ 10 h 42"/>
                    <a:gd name="T14" fmla="*/ 2 w 43"/>
                    <a:gd name="T15" fmla="*/ 11 h 42"/>
                    <a:gd name="T16" fmla="*/ 19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9 h 42"/>
                    <a:gd name="T22" fmla="*/ 19 w 43"/>
                    <a:gd name="T23" fmla="*/ 23 h 42"/>
                    <a:gd name="T24" fmla="*/ 10 w 43"/>
                    <a:gd name="T25" fmla="*/ 38 h 42"/>
                    <a:gd name="T26" fmla="*/ 12 w 43"/>
                    <a:gd name="T27" fmla="*/ 40 h 42"/>
                    <a:gd name="T28" fmla="*/ 21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1 w 43"/>
                    <a:gd name="T35" fmla="*/ 23 h 42"/>
                    <a:gd name="T36" fmla="*/ 39 w 43"/>
                    <a:gd name="T37" fmla="*/ 35 h 42"/>
                    <a:gd name="T38" fmla="*/ 41 w 43"/>
                    <a:gd name="T39" fmla="*/ 31 h 42"/>
                    <a:gd name="T40" fmla="*/ 23 w 43"/>
                    <a:gd name="T41" fmla="*/ 21 h 42"/>
                    <a:gd name="T42" fmla="*/ 43 w 43"/>
                    <a:gd name="T43" fmla="*/ 19 h 42"/>
                    <a:gd name="T44" fmla="*/ 41 w 43"/>
                    <a:gd name="T45" fmla="*/ 15 h 42"/>
                    <a:gd name="T46" fmla="*/ 23 w 43"/>
                    <a:gd name="T47" fmla="*/ 21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1" y="19"/>
                      </a:lnTo>
                      <a:lnTo>
                        <a:pt x="4" y="10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9"/>
                      </a:lnTo>
                      <a:lnTo>
                        <a:pt x="19" y="23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5"/>
                      </a:lnTo>
                      <a:lnTo>
                        <a:pt x="41" y="31"/>
                      </a:lnTo>
                      <a:lnTo>
                        <a:pt x="23" y="21"/>
                      </a:lnTo>
                      <a:lnTo>
                        <a:pt x="43" y="19"/>
                      </a:lnTo>
                      <a:lnTo>
                        <a:pt x="41" y="15"/>
                      </a:lnTo>
                      <a:lnTo>
                        <a:pt x="23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64" name="Freeform 250"/>
                <p:cNvSpPr>
                  <a:spLocks/>
                </p:cNvSpPr>
                <p:nvPr/>
              </p:nvSpPr>
              <p:spPr bwMode="auto">
                <a:xfrm>
                  <a:off x="2811" y="1850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3 w 40"/>
                    <a:gd name="T13" fmla="*/ 10 h 42"/>
                    <a:gd name="T14" fmla="*/ 2 w 40"/>
                    <a:gd name="T15" fmla="*/ 12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3 h 42"/>
                    <a:gd name="T24" fmla="*/ 7 w 40"/>
                    <a:gd name="T25" fmla="*/ 39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6 w 40"/>
                    <a:gd name="T33" fmla="*/ 42 h 42"/>
                    <a:gd name="T34" fmla="*/ 21 w 40"/>
                    <a:gd name="T35" fmla="*/ 23 h 42"/>
                    <a:gd name="T36" fmla="*/ 38 w 40"/>
                    <a:gd name="T37" fmla="*/ 33 h 42"/>
                    <a:gd name="T38" fmla="*/ 38 w 40"/>
                    <a:gd name="T39" fmla="*/ 31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3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7" y="39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6" y="42"/>
                      </a:lnTo>
                      <a:lnTo>
                        <a:pt x="21" y="23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65" name="Freeform 251"/>
                <p:cNvSpPr>
                  <a:spLocks/>
                </p:cNvSpPr>
                <p:nvPr/>
              </p:nvSpPr>
              <p:spPr bwMode="auto">
                <a:xfrm>
                  <a:off x="2811" y="1850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3 w 40"/>
                    <a:gd name="T13" fmla="*/ 10 h 42"/>
                    <a:gd name="T14" fmla="*/ 2 w 40"/>
                    <a:gd name="T15" fmla="*/ 12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3 h 42"/>
                    <a:gd name="T24" fmla="*/ 7 w 40"/>
                    <a:gd name="T25" fmla="*/ 39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6 w 40"/>
                    <a:gd name="T33" fmla="*/ 42 h 42"/>
                    <a:gd name="T34" fmla="*/ 21 w 40"/>
                    <a:gd name="T35" fmla="*/ 23 h 42"/>
                    <a:gd name="T36" fmla="*/ 38 w 40"/>
                    <a:gd name="T37" fmla="*/ 33 h 42"/>
                    <a:gd name="T38" fmla="*/ 38 w 40"/>
                    <a:gd name="T39" fmla="*/ 31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3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7" y="39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6" y="42"/>
                      </a:lnTo>
                      <a:lnTo>
                        <a:pt x="21" y="23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66" name="Freeform 252"/>
                <p:cNvSpPr>
                  <a:spLocks/>
                </p:cNvSpPr>
                <p:nvPr/>
              </p:nvSpPr>
              <p:spPr bwMode="auto">
                <a:xfrm>
                  <a:off x="2730" y="1904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19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4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6" y="34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67" name="Freeform 253"/>
                <p:cNvSpPr>
                  <a:spLocks/>
                </p:cNvSpPr>
                <p:nvPr/>
              </p:nvSpPr>
              <p:spPr bwMode="auto">
                <a:xfrm>
                  <a:off x="2730" y="1904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19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4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6" y="34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68" name="Freeform 254"/>
                <p:cNvSpPr>
                  <a:spLocks/>
                </p:cNvSpPr>
                <p:nvPr/>
              </p:nvSpPr>
              <p:spPr bwMode="auto">
                <a:xfrm>
                  <a:off x="2550" y="2251"/>
                  <a:ext cx="42" cy="40"/>
                </a:xfrm>
                <a:custGeom>
                  <a:avLst/>
                  <a:gdLst>
                    <a:gd name="T0" fmla="*/ 32 w 42"/>
                    <a:gd name="T1" fmla="*/ 2 h 40"/>
                    <a:gd name="T2" fmla="*/ 30 w 42"/>
                    <a:gd name="T3" fmla="*/ 2 h 40"/>
                    <a:gd name="T4" fmla="*/ 21 w 42"/>
                    <a:gd name="T5" fmla="*/ 17 h 40"/>
                    <a:gd name="T6" fmla="*/ 17 w 42"/>
                    <a:gd name="T7" fmla="*/ 0 h 40"/>
                    <a:gd name="T8" fmla="*/ 15 w 42"/>
                    <a:gd name="T9" fmla="*/ 0 h 40"/>
                    <a:gd name="T10" fmla="*/ 19 w 42"/>
                    <a:gd name="T11" fmla="*/ 19 h 40"/>
                    <a:gd name="T12" fmla="*/ 3 w 42"/>
                    <a:gd name="T13" fmla="*/ 8 h 40"/>
                    <a:gd name="T14" fmla="*/ 1 w 42"/>
                    <a:gd name="T15" fmla="*/ 10 h 40"/>
                    <a:gd name="T16" fmla="*/ 19 w 42"/>
                    <a:gd name="T17" fmla="*/ 19 h 40"/>
                    <a:gd name="T18" fmla="*/ 0 w 42"/>
                    <a:gd name="T19" fmla="*/ 23 h 40"/>
                    <a:gd name="T20" fmla="*/ 0 w 42"/>
                    <a:gd name="T21" fmla="*/ 27 h 40"/>
                    <a:gd name="T22" fmla="*/ 19 w 42"/>
                    <a:gd name="T23" fmla="*/ 21 h 40"/>
                    <a:gd name="T24" fmla="*/ 7 w 42"/>
                    <a:gd name="T25" fmla="*/ 37 h 40"/>
                    <a:gd name="T26" fmla="*/ 9 w 42"/>
                    <a:gd name="T27" fmla="*/ 39 h 40"/>
                    <a:gd name="T28" fmla="*/ 21 w 42"/>
                    <a:gd name="T29" fmla="*/ 21 h 40"/>
                    <a:gd name="T30" fmla="*/ 24 w 42"/>
                    <a:gd name="T31" fmla="*/ 40 h 40"/>
                    <a:gd name="T32" fmla="*/ 26 w 42"/>
                    <a:gd name="T33" fmla="*/ 40 h 40"/>
                    <a:gd name="T34" fmla="*/ 21 w 42"/>
                    <a:gd name="T35" fmla="*/ 21 h 40"/>
                    <a:gd name="T36" fmla="*/ 38 w 42"/>
                    <a:gd name="T37" fmla="*/ 33 h 40"/>
                    <a:gd name="T38" fmla="*/ 38 w 42"/>
                    <a:gd name="T39" fmla="*/ 31 h 40"/>
                    <a:gd name="T40" fmla="*/ 23 w 42"/>
                    <a:gd name="T41" fmla="*/ 21 h 40"/>
                    <a:gd name="T42" fmla="*/ 42 w 42"/>
                    <a:gd name="T43" fmla="*/ 17 h 40"/>
                    <a:gd name="T44" fmla="*/ 40 w 42"/>
                    <a:gd name="T45" fmla="*/ 14 h 40"/>
                    <a:gd name="T46" fmla="*/ 23 w 42"/>
                    <a:gd name="T47" fmla="*/ 19 h 40"/>
                    <a:gd name="T48" fmla="*/ 32 w 42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0">
                      <a:moveTo>
                        <a:pt x="32" y="2"/>
                      </a:moveTo>
                      <a:lnTo>
                        <a:pt x="30" y="2"/>
                      </a:lnTo>
                      <a:lnTo>
                        <a:pt x="21" y="17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3" y="8"/>
                      </a:lnTo>
                      <a:lnTo>
                        <a:pt x="1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7"/>
                      </a:lnTo>
                      <a:lnTo>
                        <a:pt x="9" y="39"/>
                      </a:lnTo>
                      <a:lnTo>
                        <a:pt x="21" y="21"/>
                      </a:lnTo>
                      <a:lnTo>
                        <a:pt x="24" y="40"/>
                      </a:lnTo>
                      <a:lnTo>
                        <a:pt x="26" y="40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4"/>
                      </a:lnTo>
                      <a:lnTo>
                        <a:pt x="23" y="19"/>
                      </a:lnTo>
                      <a:lnTo>
                        <a:pt x="32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69" name="Freeform 255"/>
                <p:cNvSpPr>
                  <a:spLocks/>
                </p:cNvSpPr>
                <p:nvPr/>
              </p:nvSpPr>
              <p:spPr bwMode="auto">
                <a:xfrm>
                  <a:off x="2550" y="2251"/>
                  <a:ext cx="42" cy="40"/>
                </a:xfrm>
                <a:custGeom>
                  <a:avLst/>
                  <a:gdLst>
                    <a:gd name="T0" fmla="*/ 32 w 42"/>
                    <a:gd name="T1" fmla="*/ 2 h 40"/>
                    <a:gd name="T2" fmla="*/ 30 w 42"/>
                    <a:gd name="T3" fmla="*/ 2 h 40"/>
                    <a:gd name="T4" fmla="*/ 21 w 42"/>
                    <a:gd name="T5" fmla="*/ 17 h 40"/>
                    <a:gd name="T6" fmla="*/ 17 w 42"/>
                    <a:gd name="T7" fmla="*/ 0 h 40"/>
                    <a:gd name="T8" fmla="*/ 15 w 42"/>
                    <a:gd name="T9" fmla="*/ 0 h 40"/>
                    <a:gd name="T10" fmla="*/ 19 w 42"/>
                    <a:gd name="T11" fmla="*/ 19 h 40"/>
                    <a:gd name="T12" fmla="*/ 3 w 42"/>
                    <a:gd name="T13" fmla="*/ 8 h 40"/>
                    <a:gd name="T14" fmla="*/ 1 w 42"/>
                    <a:gd name="T15" fmla="*/ 10 h 40"/>
                    <a:gd name="T16" fmla="*/ 19 w 42"/>
                    <a:gd name="T17" fmla="*/ 19 h 40"/>
                    <a:gd name="T18" fmla="*/ 0 w 42"/>
                    <a:gd name="T19" fmla="*/ 23 h 40"/>
                    <a:gd name="T20" fmla="*/ 0 w 42"/>
                    <a:gd name="T21" fmla="*/ 27 h 40"/>
                    <a:gd name="T22" fmla="*/ 19 w 42"/>
                    <a:gd name="T23" fmla="*/ 21 h 40"/>
                    <a:gd name="T24" fmla="*/ 7 w 42"/>
                    <a:gd name="T25" fmla="*/ 37 h 40"/>
                    <a:gd name="T26" fmla="*/ 9 w 42"/>
                    <a:gd name="T27" fmla="*/ 39 h 40"/>
                    <a:gd name="T28" fmla="*/ 21 w 42"/>
                    <a:gd name="T29" fmla="*/ 21 h 40"/>
                    <a:gd name="T30" fmla="*/ 24 w 42"/>
                    <a:gd name="T31" fmla="*/ 40 h 40"/>
                    <a:gd name="T32" fmla="*/ 26 w 42"/>
                    <a:gd name="T33" fmla="*/ 40 h 40"/>
                    <a:gd name="T34" fmla="*/ 21 w 42"/>
                    <a:gd name="T35" fmla="*/ 21 h 40"/>
                    <a:gd name="T36" fmla="*/ 38 w 42"/>
                    <a:gd name="T37" fmla="*/ 33 h 40"/>
                    <a:gd name="T38" fmla="*/ 38 w 42"/>
                    <a:gd name="T39" fmla="*/ 31 h 40"/>
                    <a:gd name="T40" fmla="*/ 23 w 42"/>
                    <a:gd name="T41" fmla="*/ 21 h 40"/>
                    <a:gd name="T42" fmla="*/ 42 w 42"/>
                    <a:gd name="T43" fmla="*/ 17 h 40"/>
                    <a:gd name="T44" fmla="*/ 40 w 42"/>
                    <a:gd name="T45" fmla="*/ 14 h 40"/>
                    <a:gd name="T46" fmla="*/ 23 w 42"/>
                    <a:gd name="T47" fmla="*/ 19 h 40"/>
                    <a:gd name="T48" fmla="*/ 32 w 42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0">
                      <a:moveTo>
                        <a:pt x="32" y="2"/>
                      </a:moveTo>
                      <a:lnTo>
                        <a:pt x="30" y="2"/>
                      </a:lnTo>
                      <a:lnTo>
                        <a:pt x="21" y="17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3" y="8"/>
                      </a:lnTo>
                      <a:lnTo>
                        <a:pt x="1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7"/>
                      </a:lnTo>
                      <a:lnTo>
                        <a:pt x="9" y="39"/>
                      </a:lnTo>
                      <a:lnTo>
                        <a:pt x="21" y="21"/>
                      </a:lnTo>
                      <a:lnTo>
                        <a:pt x="24" y="40"/>
                      </a:lnTo>
                      <a:lnTo>
                        <a:pt x="26" y="40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4"/>
                      </a:lnTo>
                      <a:lnTo>
                        <a:pt x="23" y="19"/>
                      </a:lnTo>
                      <a:lnTo>
                        <a:pt x="32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70" name="Freeform 256"/>
                <p:cNvSpPr>
                  <a:spLocks/>
                </p:cNvSpPr>
                <p:nvPr/>
              </p:nvSpPr>
              <p:spPr bwMode="auto">
                <a:xfrm>
                  <a:off x="1835" y="2514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2 w 43"/>
                    <a:gd name="T5" fmla="*/ 19 h 42"/>
                    <a:gd name="T6" fmla="*/ 18 w 43"/>
                    <a:gd name="T7" fmla="*/ 0 h 42"/>
                    <a:gd name="T8" fmla="*/ 16 w 43"/>
                    <a:gd name="T9" fmla="*/ 2 h 42"/>
                    <a:gd name="T10" fmla="*/ 20 w 43"/>
                    <a:gd name="T11" fmla="*/ 19 h 42"/>
                    <a:gd name="T12" fmla="*/ 4 w 43"/>
                    <a:gd name="T13" fmla="*/ 10 h 42"/>
                    <a:gd name="T14" fmla="*/ 2 w 43"/>
                    <a:gd name="T15" fmla="*/ 12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7 h 42"/>
                    <a:gd name="T22" fmla="*/ 20 w 43"/>
                    <a:gd name="T23" fmla="*/ 23 h 42"/>
                    <a:gd name="T24" fmla="*/ 8 w 43"/>
                    <a:gd name="T25" fmla="*/ 38 h 42"/>
                    <a:gd name="T26" fmla="*/ 12 w 43"/>
                    <a:gd name="T27" fmla="*/ 40 h 42"/>
                    <a:gd name="T28" fmla="*/ 22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2 w 43"/>
                    <a:gd name="T35" fmla="*/ 23 h 42"/>
                    <a:gd name="T36" fmla="*/ 39 w 43"/>
                    <a:gd name="T37" fmla="*/ 33 h 42"/>
                    <a:gd name="T38" fmla="*/ 41 w 43"/>
                    <a:gd name="T39" fmla="*/ 31 h 42"/>
                    <a:gd name="T40" fmla="*/ 24 w 43"/>
                    <a:gd name="T41" fmla="*/ 21 h 42"/>
                    <a:gd name="T42" fmla="*/ 43 w 43"/>
                    <a:gd name="T43" fmla="*/ 17 h 42"/>
                    <a:gd name="T44" fmla="*/ 41 w 43"/>
                    <a:gd name="T45" fmla="*/ 15 h 42"/>
                    <a:gd name="T46" fmla="*/ 24 w 43"/>
                    <a:gd name="T47" fmla="*/ 21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0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3"/>
                      </a:lnTo>
                      <a:lnTo>
                        <a:pt x="8" y="38"/>
                      </a:lnTo>
                      <a:lnTo>
                        <a:pt x="12" y="40"/>
                      </a:lnTo>
                      <a:lnTo>
                        <a:pt x="22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2" y="23"/>
                      </a:lnTo>
                      <a:lnTo>
                        <a:pt x="39" y="33"/>
                      </a:lnTo>
                      <a:lnTo>
                        <a:pt x="41" y="31"/>
                      </a:lnTo>
                      <a:lnTo>
                        <a:pt x="24" y="21"/>
                      </a:lnTo>
                      <a:lnTo>
                        <a:pt x="43" y="17"/>
                      </a:lnTo>
                      <a:lnTo>
                        <a:pt x="41" y="15"/>
                      </a:lnTo>
                      <a:lnTo>
                        <a:pt x="24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71" name="Freeform 257"/>
                <p:cNvSpPr>
                  <a:spLocks/>
                </p:cNvSpPr>
                <p:nvPr/>
              </p:nvSpPr>
              <p:spPr bwMode="auto">
                <a:xfrm>
                  <a:off x="1835" y="2514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2 w 43"/>
                    <a:gd name="T5" fmla="*/ 19 h 42"/>
                    <a:gd name="T6" fmla="*/ 18 w 43"/>
                    <a:gd name="T7" fmla="*/ 0 h 42"/>
                    <a:gd name="T8" fmla="*/ 16 w 43"/>
                    <a:gd name="T9" fmla="*/ 2 h 42"/>
                    <a:gd name="T10" fmla="*/ 20 w 43"/>
                    <a:gd name="T11" fmla="*/ 19 h 42"/>
                    <a:gd name="T12" fmla="*/ 4 w 43"/>
                    <a:gd name="T13" fmla="*/ 10 h 42"/>
                    <a:gd name="T14" fmla="*/ 2 w 43"/>
                    <a:gd name="T15" fmla="*/ 12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7 h 42"/>
                    <a:gd name="T22" fmla="*/ 20 w 43"/>
                    <a:gd name="T23" fmla="*/ 23 h 42"/>
                    <a:gd name="T24" fmla="*/ 8 w 43"/>
                    <a:gd name="T25" fmla="*/ 38 h 42"/>
                    <a:gd name="T26" fmla="*/ 12 w 43"/>
                    <a:gd name="T27" fmla="*/ 40 h 42"/>
                    <a:gd name="T28" fmla="*/ 22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2 w 43"/>
                    <a:gd name="T35" fmla="*/ 23 h 42"/>
                    <a:gd name="T36" fmla="*/ 39 w 43"/>
                    <a:gd name="T37" fmla="*/ 33 h 42"/>
                    <a:gd name="T38" fmla="*/ 41 w 43"/>
                    <a:gd name="T39" fmla="*/ 31 h 42"/>
                    <a:gd name="T40" fmla="*/ 24 w 43"/>
                    <a:gd name="T41" fmla="*/ 21 h 42"/>
                    <a:gd name="T42" fmla="*/ 43 w 43"/>
                    <a:gd name="T43" fmla="*/ 17 h 42"/>
                    <a:gd name="T44" fmla="*/ 41 w 43"/>
                    <a:gd name="T45" fmla="*/ 15 h 42"/>
                    <a:gd name="T46" fmla="*/ 24 w 43"/>
                    <a:gd name="T47" fmla="*/ 21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0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3"/>
                      </a:lnTo>
                      <a:lnTo>
                        <a:pt x="8" y="38"/>
                      </a:lnTo>
                      <a:lnTo>
                        <a:pt x="12" y="40"/>
                      </a:lnTo>
                      <a:lnTo>
                        <a:pt x="22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2" y="23"/>
                      </a:lnTo>
                      <a:lnTo>
                        <a:pt x="39" y="33"/>
                      </a:lnTo>
                      <a:lnTo>
                        <a:pt x="41" y="31"/>
                      </a:lnTo>
                      <a:lnTo>
                        <a:pt x="24" y="21"/>
                      </a:lnTo>
                      <a:lnTo>
                        <a:pt x="43" y="17"/>
                      </a:lnTo>
                      <a:lnTo>
                        <a:pt x="41" y="15"/>
                      </a:lnTo>
                      <a:lnTo>
                        <a:pt x="24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72" name="Freeform 258"/>
                <p:cNvSpPr>
                  <a:spLocks/>
                </p:cNvSpPr>
                <p:nvPr/>
              </p:nvSpPr>
              <p:spPr bwMode="auto">
                <a:xfrm>
                  <a:off x="2425" y="2027"/>
                  <a:ext cx="40" cy="42"/>
                </a:xfrm>
                <a:custGeom>
                  <a:avLst/>
                  <a:gdLst>
                    <a:gd name="T0" fmla="*/ 32 w 40"/>
                    <a:gd name="T1" fmla="*/ 3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7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1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2 w 40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3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0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2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73" name="Freeform 259"/>
                <p:cNvSpPr>
                  <a:spLocks/>
                </p:cNvSpPr>
                <p:nvPr/>
              </p:nvSpPr>
              <p:spPr bwMode="auto">
                <a:xfrm>
                  <a:off x="2425" y="2027"/>
                  <a:ext cx="40" cy="42"/>
                </a:xfrm>
                <a:custGeom>
                  <a:avLst/>
                  <a:gdLst>
                    <a:gd name="T0" fmla="*/ 32 w 40"/>
                    <a:gd name="T1" fmla="*/ 3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7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1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2 w 40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3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0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2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74" name="Freeform 260"/>
                <p:cNvSpPr>
                  <a:spLocks/>
                </p:cNvSpPr>
                <p:nvPr/>
              </p:nvSpPr>
              <p:spPr bwMode="auto">
                <a:xfrm>
                  <a:off x="3244" y="2101"/>
                  <a:ext cx="43" cy="43"/>
                </a:xfrm>
                <a:custGeom>
                  <a:avLst/>
                  <a:gdLst>
                    <a:gd name="T0" fmla="*/ 35 w 43"/>
                    <a:gd name="T1" fmla="*/ 4 h 43"/>
                    <a:gd name="T2" fmla="*/ 31 w 43"/>
                    <a:gd name="T3" fmla="*/ 2 h 43"/>
                    <a:gd name="T4" fmla="*/ 22 w 43"/>
                    <a:gd name="T5" fmla="*/ 20 h 43"/>
                    <a:gd name="T6" fmla="*/ 18 w 43"/>
                    <a:gd name="T7" fmla="*/ 0 h 43"/>
                    <a:gd name="T8" fmla="*/ 16 w 43"/>
                    <a:gd name="T9" fmla="*/ 0 h 43"/>
                    <a:gd name="T10" fmla="*/ 22 w 43"/>
                    <a:gd name="T11" fmla="*/ 20 h 43"/>
                    <a:gd name="T12" fmla="*/ 4 w 43"/>
                    <a:gd name="T13" fmla="*/ 8 h 43"/>
                    <a:gd name="T14" fmla="*/ 4 w 43"/>
                    <a:gd name="T15" fmla="*/ 10 h 43"/>
                    <a:gd name="T16" fmla="*/ 20 w 43"/>
                    <a:gd name="T17" fmla="*/ 22 h 43"/>
                    <a:gd name="T18" fmla="*/ 0 w 43"/>
                    <a:gd name="T19" fmla="*/ 25 h 43"/>
                    <a:gd name="T20" fmla="*/ 2 w 43"/>
                    <a:gd name="T21" fmla="*/ 27 h 43"/>
                    <a:gd name="T22" fmla="*/ 20 w 43"/>
                    <a:gd name="T23" fmla="*/ 22 h 43"/>
                    <a:gd name="T24" fmla="*/ 10 w 43"/>
                    <a:gd name="T25" fmla="*/ 39 h 43"/>
                    <a:gd name="T26" fmla="*/ 12 w 43"/>
                    <a:gd name="T27" fmla="*/ 39 h 43"/>
                    <a:gd name="T28" fmla="*/ 22 w 43"/>
                    <a:gd name="T29" fmla="*/ 24 h 43"/>
                    <a:gd name="T30" fmla="*/ 25 w 43"/>
                    <a:gd name="T31" fmla="*/ 43 h 43"/>
                    <a:gd name="T32" fmla="*/ 27 w 43"/>
                    <a:gd name="T33" fmla="*/ 41 h 43"/>
                    <a:gd name="T34" fmla="*/ 23 w 43"/>
                    <a:gd name="T35" fmla="*/ 24 h 43"/>
                    <a:gd name="T36" fmla="*/ 39 w 43"/>
                    <a:gd name="T37" fmla="*/ 33 h 43"/>
                    <a:gd name="T38" fmla="*/ 41 w 43"/>
                    <a:gd name="T39" fmla="*/ 31 h 43"/>
                    <a:gd name="T40" fmla="*/ 23 w 43"/>
                    <a:gd name="T41" fmla="*/ 22 h 43"/>
                    <a:gd name="T42" fmla="*/ 43 w 43"/>
                    <a:gd name="T43" fmla="*/ 18 h 43"/>
                    <a:gd name="T44" fmla="*/ 43 w 43"/>
                    <a:gd name="T45" fmla="*/ 16 h 43"/>
                    <a:gd name="T46" fmla="*/ 23 w 43"/>
                    <a:gd name="T47" fmla="*/ 20 h 43"/>
                    <a:gd name="T48" fmla="*/ 35 w 43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3">
                      <a:moveTo>
                        <a:pt x="35" y="4"/>
                      </a:moveTo>
                      <a:lnTo>
                        <a:pt x="31" y="2"/>
                      </a:lnTo>
                      <a:lnTo>
                        <a:pt x="22" y="20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2" y="20"/>
                      </a:lnTo>
                      <a:lnTo>
                        <a:pt x="4" y="8"/>
                      </a:lnTo>
                      <a:lnTo>
                        <a:pt x="4" y="10"/>
                      </a:lnTo>
                      <a:lnTo>
                        <a:pt x="20" y="22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2"/>
                      </a:lnTo>
                      <a:lnTo>
                        <a:pt x="10" y="39"/>
                      </a:lnTo>
                      <a:lnTo>
                        <a:pt x="12" y="39"/>
                      </a:lnTo>
                      <a:lnTo>
                        <a:pt x="22" y="24"/>
                      </a:lnTo>
                      <a:lnTo>
                        <a:pt x="25" y="43"/>
                      </a:lnTo>
                      <a:lnTo>
                        <a:pt x="27" y="41"/>
                      </a:lnTo>
                      <a:lnTo>
                        <a:pt x="23" y="24"/>
                      </a:lnTo>
                      <a:lnTo>
                        <a:pt x="39" y="33"/>
                      </a:lnTo>
                      <a:lnTo>
                        <a:pt x="41" y="31"/>
                      </a:lnTo>
                      <a:lnTo>
                        <a:pt x="23" y="22"/>
                      </a:lnTo>
                      <a:lnTo>
                        <a:pt x="43" y="18"/>
                      </a:lnTo>
                      <a:lnTo>
                        <a:pt x="43" y="16"/>
                      </a:lnTo>
                      <a:lnTo>
                        <a:pt x="23" y="20"/>
                      </a:lnTo>
                      <a:lnTo>
                        <a:pt x="35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75" name="Freeform 261"/>
                <p:cNvSpPr>
                  <a:spLocks/>
                </p:cNvSpPr>
                <p:nvPr/>
              </p:nvSpPr>
              <p:spPr bwMode="auto">
                <a:xfrm>
                  <a:off x="3244" y="2101"/>
                  <a:ext cx="43" cy="43"/>
                </a:xfrm>
                <a:custGeom>
                  <a:avLst/>
                  <a:gdLst>
                    <a:gd name="T0" fmla="*/ 35 w 43"/>
                    <a:gd name="T1" fmla="*/ 4 h 43"/>
                    <a:gd name="T2" fmla="*/ 31 w 43"/>
                    <a:gd name="T3" fmla="*/ 2 h 43"/>
                    <a:gd name="T4" fmla="*/ 22 w 43"/>
                    <a:gd name="T5" fmla="*/ 20 h 43"/>
                    <a:gd name="T6" fmla="*/ 18 w 43"/>
                    <a:gd name="T7" fmla="*/ 0 h 43"/>
                    <a:gd name="T8" fmla="*/ 16 w 43"/>
                    <a:gd name="T9" fmla="*/ 0 h 43"/>
                    <a:gd name="T10" fmla="*/ 22 w 43"/>
                    <a:gd name="T11" fmla="*/ 20 h 43"/>
                    <a:gd name="T12" fmla="*/ 4 w 43"/>
                    <a:gd name="T13" fmla="*/ 8 h 43"/>
                    <a:gd name="T14" fmla="*/ 4 w 43"/>
                    <a:gd name="T15" fmla="*/ 10 h 43"/>
                    <a:gd name="T16" fmla="*/ 20 w 43"/>
                    <a:gd name="T17" fmla="*/ 22 h 43"/>
                    <a:gd name="T18" fmla="*/ 0 w 43"/>
                    <a:gd name="T19" fmla="*/ 25 h 43"/>
                    <a:gd name="T20" fmla="*/ 2 w 43"/>
                    <a:gd name="T21" fmla="*/ 27 h 43"/>
                    <a:gd name="T22" fmla="*/ 20 w 43"/>
                    <a:gd name="T23" fmla="*/ 22 h 43"/>
                    <a:gd name="T24" fmla="*/ 10 w 43"/>
                    <a:gd name="T25" fmla="*/ 39 h 43"/>
                    <a:gd name="T26" fmla="*/ 12 w 43"/>
                    <a:gd name="T27" fmla="*/ 39 h 43"/>
                    <a:gd name="T28" fmla="*/ 22 w 43"/>
                    <a:gd name="T29" fmla="*/ 24 h 43"/>
                    <a:gd name="T30" fmla="*/ 25 w 43"/>
                    <a:gd name="T31" fmla="*/ 43 h 43"/>
                    <a:gd name="T32" fmla="*/ 27 w 43"/>
                    <a:gd name="T33" fmla="*/ 41 h 43"/>
                    <a:gd name="T34" fmla="*/ 23 w 43"/>
                    <a:gd name="T35" fmla="*/ 24 h 43"/>
                    <a:gd name="T36" fmla="*/ 39 w 43"/>
                    <a:gd name="T37" fmla="*/ 33 h 43"/>
                    <a:gd name="T38" fmla="*/ 41 w 43"/>
                    <a:gd name="T39" fmla="*/ 31 h 43"/>
                    <a:gd name="T40" fmla="*/ 23 w 43"/>
                    <a:gd name="T41" fmla="*/ 22 h 43"/>
                    <a:gd name="T42" fmla="*/ 43 w 43"/>
                    <a:gd name="T43" fmla="*/ 18 h 43"/>
                    <a:gd name="T44" fmla="*/ 43 w 43"/>
                    <a:gd name="T45" fmla="*/ 16 h 43"/>
                    <a:gd name="T46" fmla="*/ 23 w 43"/>
                    <a:gd name="T47" fmla="*/ 20 h 43"/>
                    <a:gd name="T48" fmla="*/ 35 w 43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3">
                      <a:moveTo>
                        <a:pt x="35" y="4"/>
                      </a:moveTo>
                      <a:lnTo>
                        <a:pt x="31" y="2"/>
                      </a:lnTo>
                      <a:lnTo>
                        <a:pt x="22" y="20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2" y="20"/>
                      </a:lnTo>
                      <a:lnTo>
                        <a:pt x="4" y="8"/>
                      </a:lnTo>
                      <a:lnTo>
                        <a:pt x="4" y="10"/>
                      </a:lnTo>
                      <a:lnTo>
                        <a:pt x="20" y="22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2"/>
                      </a:lnTo>
                      <a:lnTo>
                        <a:pt x="10" y="39"/>
                      </a:lnTo>
                      <a:lnTo>
                        <a:pt x="12" y="39"/>
                      </a:lnTo>
                      <a:lnTo>
                        <a:pt x="22" y="24"/>
                      </a:lnTo>
                      <a:lnTo>
                        <a:pt x="25" y="43"/>
                      </a:lnTo>
                      <a:lnTo>
                        <a:pt x="27" y="41"/>
                      </a:lnTo>
                      <a:lnTo>
                        <a:pt x="23" y="24"/>
                      </a:lnTo>
                      <a:lnTo>
                        <a:pt x="39" y="33"/>
                      </a:lnTo>
                      <a:lnTo>
                        <a:pt x="41" y="31"/>
                      </a:lnTo>
                      <a:lnTo>
                        <a:pt x="23" y="22"/>
                      </a:lnTo>
                      <a:lnTo>
                        <a:pt x="43" y="18"/>
                      </a:lnTo>
                      <a:lnTo>
                        <a:pt x="43" y="16"/>
                      </a:lnTo>
                      <a:lnTo>
                        <a:pt x="23" y="20"/>
                      </a:lnTo>
                      <a:lnTo>
                        <a:pt x="35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76" name="Freeform 262"/>
                <p:cNvSpPr>
                  <a:spLocks/>
                </p:cNvSpPr>
                <p:nvPr/>
              </p:nvSpPr>
              <p:spPr bwMode="auto">
                <a:xfrm>
                  <a:off x="2431" y="2447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3 w 40"/>
                    <a:gd name="T13" fmla="*/ 8 h 42"/>
                    <a:gd name="T14" fmla="*/ 1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1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6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3" y="8"/>
                      </a:lnTo>
                      <a:lnTo>
                        <a:pt x="1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6" y="40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77" name="Freeform 263"/>
                <p:cNvSpPr>
                  <a:spLocks/>
                </p:cNvSpPr>
                <p:nvPr/>
              </p:nvSpPr>
              <p:spPr bwMode="auto">
                <a:xfrm>
                  <a:off x="2431" y="2447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3 w 40"/>
                    <a:gd name="T13" fmla="*/ 8 h 42"/>
                    <a:gd name="T14" fmla="*/ 1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1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6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3" y="8"/>
                      </a:lnTo>
                      <a:lnTo>
                        <a:pt x="1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6" y="40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78" name="Freeform 264"/>
                <p:cNvSpPr>
                  <a:spLocks/>
                </p:cNvSpPr>
                <p:nvPr/>
              </p:nvSpPr>
              <p:spPr bwMode="auto">
                <a:xfrm>
                  <a:off x="2315" y="2412"/>
                  <a:ext cx="43" cy="43"/>
                </a:xfrm>
                <a:custGeom>
                  <a:avLst/>
                  <a:gdLst>
                    <a:gd name="T0" fmla="*/ 33 w 43"/>
                    <a:gd name="T1" fmla="*/ 4 h 43"/>
                    <a:gd name="T2" fmla="*/ 31 w 43"/>
                    <a:gd name="T3" fmla="*/ 2 h 43"/>
                    <a:gd name="T4" fmla="*/ 21 w 43"/>
                    <a:gd name="T5" fmla="*/ 19 h 43"/>
                    <a:gd name="T6" fmla="*/ 18 w 43"/>
                    <a:gd name="T7" fmla="*/ 0 h 43"/>
                    <a:gd name="T8" fmla="*/ 16 w 43"/>
                    <a:gd name="T9" fmla="*/ 2 h 43"/>
                    <a:gd name="T10" fmla="*/ 21 w 43"/>
                    <a:gd name="T11" fmla="*/ 19 h 43"/>
                    <a:gd name="T12" fmla="*/ 4 w 43"/>
                    <a:gd name="T13" fmla="*/ 10 h 43"/>
                    <a:gd name="T14" fmla="*/ 4 w 43"/>
                    <a:gd name="T15" fmla="*/ 12 h 43"/>
                    <a:gd name="T16" fmla="*/ 20 w 43"/>
                    <a:gd name="T17" fmla="*/ 21 h 43"/>
                    <a:gd name="T18" fmla="*/ 0 w 43"/>
                    <a:gd name="T19" fmla="*/ 25 h 43"/>
                    <a:gd name="T20" fmla="*/ 2 w 43"/>
                    <a:gd name="T21" fmla="*/ 27 h 43"/>
                    <a:gd name="T22" fmla="*/ 20 w 43"/>
                    <a:gd name="T23" fmla="*/ 23 h 43"/>
                    <a:gd name="T24" fmla="*/ 10 w 43"/>
                    <a:gd name="T25" fmla="*/ 39 h 43"/>
                    <a:gd name="T26" fmla="*/ 12 w 43"/>
                    <a:gd name="T27" fmla="*/ 41 h 43"/>
                    <a:gd name="T28" fmla="*/ 21 w 43"/>
                    <a:gd name="T29" fmla="*/ 23 h 43"/>
                    <a:gd name="T30" fmla="*/ 25 w 43"/>
                    <a:gd name="T31" fmla="*/ 43 h 43"/>
                    <a:gd name="T32" fmla="*/ 27 w 43"/>
                    <a:gd name="T33" fmla="*/ 43 h 43"/>
                    <a:gd name="T34" fmla="*/ 21 w 43"/>
                    <a:gd name="T35" fmla="*/ 23 h 43"/>
                    <a:gd name="T36" fmla="*/ 39 w 43"/>
                    <a:gd name="T37" fmla="*/ 33 h 43"/>
                    <a:gd name="T38" fmla="*/ 41 w 43"/>
                    <a:gd name="T39" fmla="*/ 31 h 43"/>
                    <a:gd name="T40" fmla="*/ 23 w 43"/>
                    <a:gd name="T41" fmla="*/ 21 h 43"/>
                    <a:gd name="T42" fmla="*/ 43 w 43"/>
                    <a:gd name="T43" fmla="*/ 18 h 43"/>
                    <a:gd name="T44" fmla="*/ 41 w 43"/>
                    <a:gd name="T45" fmla="*/ 16 h 43"/>
                    <a:gd name="T46" fmla="*/ 23 w 43"/>
                    <a:gd name="T47" fmla="*/ 21 h 43"/>
                    <a:gd name="T48" fmla="*/ 33 w 43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1" y="19"/>
                      </a:lnTo>
                      <a:lnTo>
                        <a:pt x="4" y="10"/>
                      </a:lnTo>
                      <a:lnTo>
                        <a:pt x="4" y="12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3"/>
                      </a:lnTo>
                      <a:lnTo>
                        <a:pt x="10" y="39"/>
                      </a:lnTo>
                      <a:lnTo>
                        <a:pt x="12" y="41"/>
                      </a:lnTo>
                      <a:lnTo>
                        <a:pt x="21" y="23"/>
                      </a:lnTo>
                      <a:lnTo>
                        <a:pt x="25" y="43"/>
                      </a:lnTo>
                      <a:lnTo>
                        <a:pt x="27" y="43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41" y="31"/>
                      </a:lnTo>
                      <a:lnTo>
                        <a:pt x="23" y="21"/>
                      </a:lnTo>
                      <a:lnTo>
                        <a:pt x="43" y="18"/>
                      </a:lnTo>
                      <a:lnTo>
                        <a:pt x="41" y="16"/>
                      </a:lnTo>
                      <a:lnTo>
                        <a:pt x="23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79" name="Freeform 265"/>
                <p:cNvSpPr>
                  <a:spLocks/>
                </p:cNvSpPr>
                <p:nvPr/>
              </p:nvSpPr>
              <p:spPr bwMode="auto">
                <a:xfrm>
                  <a:off x="2315" y="2412"/>
                  <a:ext cx="43" cy="43"/>
                </a:xfrm>
                <a:custGeom>
                  <a:avLst/>
                  <a:gdLst>
                    <a:gd name="T0" fmla="*/ 33 w 43"/>
                    <a:gd name="T1" fmla="*/ 4 h 43"/>
                    <a:gd name="T2" fmla="*/ 31 w 43"/>
                    <a:gd name="T3" fmla="*/ 2 h 43"/>
                    <a:gd name="T4" fmla="*/ 21 w 43"/>
                    <a:gd name="T5" fmla="*/ 19 h 43"/>
                    <a:gd name="T6" fmla="*/ 18 w 43"/>
                    <a:gd name="T7" fmla="*/ 0 h 43"/>
                    <a:gd name="T8" fmla="*/ 16 w 43"/>
                    <a:gd name="T9" fmla="*/ 2 h 43"/>
                    <a:gd name="T10" fmla="*/ 21 w 43"/>
                    <a:gd name="T11" fmla="*/ 19 h 43"/>
                    <a:gd name="T12" fmla="*/ 4 w 43"/>
                    <a:gd name="T13" fmla="*/ 10 h 43"/>
                    <a:gd name="T14" fmla="*/ 4 w 43"/>
                    <a:gd name="T15" fmla="*/ 12 h 43"/>
                    <a:gd name="T16" fmla="*/ 20 w 43"/>
                    <a:gd name="T17" fmla="*/ 21 h 43"/>
                    <a:gd name="T18" fmla="*/ 0 w 43"/>
                    <a:gd name="T19" fmla="*/ 25 h 43"/>
                    <a:gd name="T20" fmla="*/ 2 w 43"/>
                    <a:gd name="T21" fmla="*/ 27 h 43"/>
                    <a:gd name="T22" fmla="*/ 20 w 43"/>
                    <a:gd name="T23" fmla="*/ 23 h 43"/>
                    <a:gd name="T24" fmla="*/ 10 w 43"/>
                    <a:gd name="T25" fmla="*/ 39 h 43"/>
                    <a:gd name="T26" fmla="*/ 12 w 43"/>
                    <a:gd name="T27" fmla="*/ 41 h 43"/>
                    <a:gd name="T28" fmla="*/ 21 w 43"/>
                    <a:gd name="T29" fmla="*/ 23 h 43"/>
                    <a:gd name="T30" fmla="*/ 25 w 43"/>
                    <a:gd name="T31" fmla="*/ 43 h 43"/>
                    <a:gd name="T32" fmla="*/ 27 w 43"/>
                    <a:gd name="T33" fmla="*/ 43 h 43"/>
                    <a:gd name="T34" fmla="*/ 21 w 43"/>
                    <a:gd name="T35" fmla="*/ 23 h 43"/>
                    <a:gd name="T36" fmla="*/ 39 w 43"/>
                    <a:gd name="T37" fmla="*/ 33 h 43"/>
                    <a:gd name="T38" fmla="*/ 41 w 43"/>
                    <a:gd name="T39" fmla="*/ 31 h 43"/>
                    <a:gd name="T40" fmla="*/ 23 w 43"/>
                    <a:gd name="T41" fmla="*/ 21 h 43"/>
                    <a:gd name="T42" fmla="*/ 43 w 43"/>
                    <a:gd name="T43" fmla="*/ 18 h 43"/>
                    <a:gd name="T44" fmla="*/ 41 w 43"/>
                    <a:gd name="T45" fmla="*/ 16 h 43"/>
                    <a:gd name="T46" fmla="*/ 23 w 43"/>
                    <a:gd name="T47" fmla="*/ 21 h 43"/>
                    <a:gd name="T48" fmla="*/ 33 w 43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1" y="19"/>
                      </a:lnTo>
                      <a:lnTo>
                        <a:pt x="4" y="10"/>
                      </a:lnTo>
                      <a:lnTo>
                        <a:pt x="4" y="12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3"/>
                      </a:lnTo>
                      <a:lnTo>
                        <a:pt x="10" y="39"/>
                      </a:lnTo>
                      <a:lnTo>
                        <a:pt x="12" y="41"/>
                      </a:lnTo>
                      <a:lnTo>
                        <a:pt x="21" y="23"/>
                      </a:lnTo>
                      <a:lnTo>
                        <a:pt x="25" y="43"/>
                      </a:lnTo>
                      <a:lnTo>
                        <a:pt x="27" y="43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41" y="31"/>
                      </a:lnTo>
                      <a:lnTo>
                        <a:pt x="23" y="21"/>
                      </a:lnTo>
                      <a:lnTo>
                        <a:pt x="43" y="18"/>
                      </a:lnTo>
                      <a:lnTo>
                        <a:pt x="41" y="16"/>
                      </a:lnTo>
                      <a:lnTo>
                        <a:pt x="23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80" name="Freeform 266"/>
                <p:cNvSpPr>
                  <a:spLocks/>
                </p:cNvSpPr>
                <p:nvPr/>
              </p:nvSpPr>
              <p:spPr bwMode="auto">
                <a:xfrm>
                  <a:off x="1603" y="2677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29 w 41"/>
                    <a:gd name="T3" fmla="*/ 2 h 42"/>
                    <a:gd name="T4" fmla="*/ 19 w 41"/>
                    <a:gd name="T5" fmla="*/ 19 h 42"/>
                    <a:gd name="T6" fmla="*/ 16 w 41"/>
                    <a:gd name="T7" fmla="*/ 0 h 42"/>
                    <a:gd name="T8" fmla="*/ 14 w 41"/>
                    <a:gd name="T9" fmla="*/ 0 h 42"/>
                    <a:gd name="T10" fmla="*/ 19 w 41"/>
                    <a:gd name="T11" fmla="*/ 19 h 42"/>
                    <a:gd name="T12" fmla="*/ 2 w 41"/>
                    <a:gd name="T13" fmla="*/ 8 h 42"/>
                    <a:gd name="T14" fmla="*/ 2 w 41"/>
                    <a:gd name="T15" fmla="*/ 12 h 42"/>
                    <a:gd name="T16" fmla="*/ 17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7 h 42"/>
                    <a:gd name="T22" fmla="*/ 17 w 41"/>
                    <a:gd name="T23" fmla="*/ 21 h 42"/>
                    <a:gd name="T24" fmla="*/ 8 w 41"/>
                    <a:gd name="T25" fmla="*/ 38 h 42"/>
                    <a:gd name="T26" fmla="*/ 10 w 41"/>
                    <a:gd name="T27" fmla="*/ 40 h 42"/>
                    <a:gd name="T28" fmla="*/ 19 w 41"/>
                    <a:gd name="T29" fmla="*/ 23 h 42"/>
                    <a:gd name="T30" fmla="*/ 23 w 41"/>
                    <a:gd name="T31" fmla="*/ 42 h 42"/>
                    <a:gd name="T32" fmla="*/ 25 w 41"/>
                    <a:gd name="T33" fmla="*/ 40 h 42"/>
                    <a:gd name="T34" fmla="*/ 21 w 41"/>
                    <a:gd name="T35" fmla="*/ 23 h 42"/>
                    <a:gd name="T36" fmla="*/ 37 w 41"/>
                    <a:gd name="T37" fmla="*/ 33 h 42"/>
                    <a:gd name="T38" fmla="*/ 39 w 41"/>
                    <a:gd name="T39" fmla="*/ 31 h 42"/>
                    <a:gd name="T40" fmla="*/ 21 w 41"/>
                    <a:gd name="T41" fmla="*/ 21 h 42"/>
                    <a:gd name="T42" fmla="*/ 41 w 41"/>
                    <a:gd name="T43" fmla="*/ 17 h 42"/>
                    <a:gd name="T44" fmla="*/ 41 w 41"/>
                    <a:gd name="T45" fmla="*/ 15 h 42"/>
                    <a:gd name="T46" fmla="*/ 21 w 41"/>
                    <a:gd name="T47" fmla="*/ 19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29" y="2"/>
                      </a:lnTo>
                      <a:lnTo>
                        <a:pt x="19" y="19"/>
                      </a:lnTo>
                      <a:lnTo>
                        <a:pt x="16" y="0"/>
                      </a:lnTo>
                      <a:lnTo>
                        <a:pt x="14" y="0"/>
                      </a:lnTo>
                      <a:lnTo>
                        <a:pt x="19" y="19"/>
                      </a:lnTo>
                      <a:lnTo>
                        <a:pt x="2" y="8"/>
                      </a:lnTo>
                      <a:lnTo>
                        <a:pt x="2" y="12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7" y="21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0"/>
                      </a:lnTo>
                      <a:lnTo>
                        <a:pt x="21" y="23"/>
                      </a:lnTo>
                      <a:lnTo>
                        <a:pt x="37" y="33"/>
                      </a:lnTo>
                      <a:lnTo>
                        <a:pt x="39" y="31"/>
                      </a:lnTo>
                      <a:lnTo>
                        <a:pt x="21" y="21"/>
                      </a:lnTo>
                      <a:lnTo>
                        <a:pt x="41" y="17"/>
                      </a:lnTo>
                      <a:lnTo>
                        <a:pt x="41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81" name="Freeform 267"/>
                <p:cNvSpPr>
                  <a:spLocks/>
                </p:cNvSpPr>
                <p:nvPr/>
              </p:nvSpPr>
              <p:spPr bwMode="auto">
                <a:xfrm>
                  <a:off x="1603" y="2677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29 w 41"/>
                    <a:gd name="T3" fmla="*/ 2 h 42"/>
                    <a:gd name="T4" fmla="*/ 19 w 41"/>
                    <a:gd name="T5" fmla="*/ 19 h 42"/>
                    <a:gd name="T6" fmla="*/ 16 w 41"/>
                    <a:gd name="T7" fmla="*/ 0 h 42"/>
                    <a:gd name="T8" fmla="*/ 14 w 41"/>
                    <a:gd name="T9" fmla="*/ 0 h 42"/>
                    <a:gd name="T10" fmla="*/ 19 w 41"/>
                    <a:gd name="T11" fmla="*/ 19 h 42"/>
                    <a:gd name="T12" fmla="*/ 2 w 41"/>
                    <a:gd name="T13" fmla="*/ 8 h 42"/>
                    <a:gd name="T14" fmla="*/ 2 w 41"/>
                    <a:gd name="T15" fmla="*/ 12 h 42"/>
                    <a:gd name="T16" fmla="*/ 17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7 h 42"/>
                    <a:gd name="T22" fmla="*/ 17 w 41"/>
                    <a:gd name="T23" fmla="*/ 21 h 42"/>
                    <a:gd name="T24" fmla="*/ 8 w 41"/>
                    <a:gd name="T25" fmla="*/ 38 h 42"/>
                    <a:gd name="T26" fmla="*/ 10 w 41"/>
                    <a:gd name="T27" fmla="*/ 40 h 42"/>
                    <a:gd name="T28" fmla="*/ 19 w 41"/>
                    <a:gd name="T29" fmla="*/ 23 h 42"/>
                    <a:gd name="T30" fmla="*/ 23 w 41"/>
                    <a:gd name="T31" fmla="*/ 42 h 42"/>
                    <a:gd name="T32" fmla="*/ 25 w 41"/>
                    <a:gd name="T33" fmla="*/ 40 h 42"/>
                    <a:gd name="T34" fmla="*/ 21 w 41"/>
                    <a:gd name="T35" fmla="*/ 23 h 42"/>
                    <a:gd name="T36" fmla="*/ 37 w 41"/>
                    <a:gd name="T37" fmla="*/ 33 h 42"/>
                    <a:gd name="T38" fmla="*/ 39 w 41"/>
                    <a:gd name="T39" fmla="*/ 31 h 42"/>
                    <a:gd name="T40" fmla="*/ 21 w 41"/>
                    <a:gd name="T41" fmla="*/ 21 h 42"/>
                    <a:gd name="T42" fmla="*/ 41 w 41"/>
                    <a:gd name="T43" fmla="*/ 17 h 42"/>
                    <a:gd name="T44" fmla="*/ 41 w 41"/>
                    <a:gd name="T45" fmla="*/ 15 h 42"/>
                    <a:gd name="T46" fmla="*/ 21 w 41"/>
                    <a:gd name="T47" fmla="*/ 19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29" y="2"/>
                      </a:lnTo>
                      <a:lnTo>
                        <a:pt x="19" y="19"/>
                      </a:lnTo>
                      <a:lnTo>
                        <a:pt x="16" y="0"/>
                      </a:lnTo>
                      <a:lnTo>
                        <a:pt x="14" y="0"/>
                      </a:lnTo>
                      <a:lnTo>
                        <a:pt x="19" y="19"/>
                      </a:lnTo>
                      <a:lnTo>
                        <a:pt x="2" y="8"/>
                      </a:lnTo>
                      <a:lnTo>
                        <a:pt x="2" y="12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7" y="21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0"/>
                      </a:lnTo>
                      <a:lnTo>
                        <a:pt x="21" y="23"/>
                      </a:lnTo>
                      <a:lnTo>
                        <a:pt x="37" y="33"/>
                      </a:lnTo>
                      <a:lnTo>
                        <a:pt x="39" y="31"/>
                      </a:lnTo>
                      <a:lnTo>
                        <a:pt x="21" y="21"/>
                      </a:lnTo>
                      <a:lnTo>
                        <a:pt x="41" y="17"/>
                      </a:lnTo>
                      <a:lnTo>
                        <a:pt x="41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82" name="Freeform 268"/>
                <p:cNvSpPr>
                  <a:spLocks/>
                </p:cNvSpPr>
                <p:nvPr/>
              </p:nvSpPr>
              <p:spPr bwMode="auto">
                <a:xfrm>
                  <a:off x="3408" y="1486"/>
                  <a:ext cx="40" cy="40"/>
                </a:xfrm>
                <a:custGeom>
                  <a:avLst/>
                  <a:gdLst>
                    <a:gd name="T0" fmla="*/ 32 w 40"/>
                    <a:gd name="T1" fmla="*/ 2 h 40"/>
                    <a:gd name="T2" fmla="*/ 30 w 40"/>
                    <a:gd name="T3" fmla="*/ 2 h 40"/>
                    <a:gd name="T4" fmla="*/ 21 w 40"/>
                    <a:gd name="T5" fmla="*/ 17 h 40"/>
                    <a:gd name="T6" fmla="*/ 17 w 40"/>
                    <a:gd name="T7" fmla="*/ 0 h 40"/>
                    <a:gd name="T8" fmla="*/ 13 w 40"/>
                    <a:gd name="T9" fmla="*/ 0 h 40"/>
                    <a:gd name="T10" fmla="*/ 19 w 40"/>
                    <a:gd name="T11" fmla="*/ 19 h 40"/>
                    <a:gd name="T12" fmla="*/ 3 w 40"/>
                    <a:gd name="T13" fmla="*/ 7 h 40"/>
                    <a:gd name="T14" fmla="*/ 1 w 40"/>
                    <a:gd name="T15" fmla="*/ 9 h 40"/>
                    <a:gd name="T16" fmla="*/ 19 w 40"/>
                    <a:gd name="T17" fmla="*/ 19 h 40"/>
                    <a:gd name="T18" fmla="*/ 0 w 40"/>
                    <a:gd name="T19" fmla="*/ 23 h 40"/>
                    <a:gd name="T20" fmla="*/ 0 w 40"/>
                    <a:gd name="T21" fmla="*/ 26 h 40"/>
                    <a:gd name="T22" fmla="*/ 19 w 40"/>
                    <a:gd name="T23" fmla="*/ 21 h 40"/>
                    <a:gd name="T24" fmla="*/ 7 w 40"/>
                    <a:gd name="T25" fmla="*/ 36 h 40"/>
                    <a:gd name="T26" fmla="*/ 9 w 40"/>
                    <a:gd name="T27" fmla="*/ 38 h 40"/>
                    <a:gd name="T28" fmla="*/ 19 w 40"/>
                    <a:gd name="T29" fmla="*/ 21 h 40"/>
                    <a:gd name="T30" fmla="*/ 23 w 40"/>
                    <a:gd name="T31" fmla="*/ 40 h 40"/>
                    <a:gd name="T32" fmla="*/ 26 w 40"/>
                    <a:gd name="T33" fmla="*/ 40 h 40"/>
                    <a:gd name="T34" fmla="*/ 21 w 40"/>
                    <a:gd name="T35" fmla="*/ 21 h 40"/>
                    <a:gd name="T36" fmla="*/ 38 w 40"/>
                    <a:gd name="T37" fmla="*/ 32 h 40"/>
                    <a:gd name="T38" fmla="*/ 38 w 40"/>
                    <a:gd name="T39" fmla="*/ 30 h 40"/>
                    <a:gd name="T40" fmla="*/ 23 w 40"/>
                    <a:gd name="T41" fmla="*/ 21 h 40"/>
                    <a:gd name="T42" fmla="*/ 40 w 40"/>
                    <a:gd name="T43" fmla="*/ 17 h 40"/>
                    <a:gd name="T44" fmla="*/ 40 w 40"/>
                    <a:gd name="T45" fmla="*/ 13 h 40"/>
                    <a:gd name="T46" fmla="*/ 21 w 40"/>
                    <a:gd name="T47" fmla="*/ 19 h 40"/>
                    <a:gd name="T48" fmla="*/ 32 w 40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0">
                      <a:moveTo>
                        <a:pt x="32" y="2"/>
                      </a:moveTo>
                      <a:lnTo>
                        <a:pt x="30" y="2"/>
                      </a:lnTo>
                      <a:lnTo>
                        <a:pt x="21" y="17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0" y="26"/>
                      </a:lnTo>
                      <a:lnTo>
                        <a:pt x="19" y="21"/>
                      </a:lnTo>
                      <a:lnTo>
                        <a:pt x="7" y="36"/>
                      </a:lnTo>
                      <a:lnTo>
                        <a:pt x="9" y="38"/>
                      </a:lnTo>
                      <a:lnTo>
                        <a:pt x="19" y="21"/>
                      </a:lnTo>
                      <a:lnTo>
                        <a:pt x="23" y="40"/>
                      </a:lnTo>
                      <a:lnTo>
                        <a:pt x="26" y="40"/>
                      </a:lnTo>
                      <a:lnTo>
                        <a:pt x="21" y="21"/>
                      </a:lnTo>
                      <a:lnTo>
                        <a:pt x="38" y="32"/>
                      </a:lnTo>
                      <a:lnTo>
                        <a:pt x="38" y="30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3"/>
                      </a:lnTo>
                      <a:lnTo>
                        <a:pt x="21" y="19"/>
                      </a:lnTo>
                      <a:lnTo>
                        <a:pt x="32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83" name="Freeform 269"/>
                <p:cNvSpPr>
                  <a:spLocks/>
                </p:cNvSpPr>
                <p:nvPr/>
              </p:nvSpPr>
              <p:spPr bwMode="auto">
                <a:xfrm>
                  <a:off x="3408" y="1486"/>
                  <a:ext cx="40" cy="40"/>
                </a:xfrm>
                <a:custGeom>
                  <a:avLst/>
                  <a:gdLst>
                    <a:gd name="T0" fmla="*/ 32 w 40"/>
                    <a:gd name="T1" fmla="*/ 2 h 40"/>
                    <a:gd name="T2" fmla="*/ 30 w 40"/>
                    <a:gd name="T3" fmla="*/ 2 h 40"/>
                    <a:gd name="T4" fmla="*/ 21 w 40"/>
                    <a:gd name="T5" fmla="*/ 17 h 40"/>
                    <a:gd name="T6" fmla="*/ 17 w 40"/>
                    <a:gd name="T7" fmla="*/ 0 h 40"/>
                    <a:gd name="T8" fmla="*/ 13 w 40"/>
                    <a:gd name="T9" fmla="*/ 0 h 40"/>
                    <a:gd name="T10" fmla="*/ 19 w 40"/>
                    <a:gd name="T11" fmla="*/ 19 h 40"/>
                    <a:gd name="T12" fmla="*/ 3 w 40"/>
                    <a:gd name="T13" fmla="*/ 7 h 40"/>
                    <a:gd name="T14" fmla="*/ 1 w 40"/>
                    <a:gd name="T15" fmla="*/ 9 h 40"/>
                    <a:gd name="T16" fmla="*/ 19 w 40"/>
                    <a:gd name="T17" fmla="*/ 19 h 40"/>
                    <a:gd name="T18" fmla="*/ 0 w 40"/>
                    <a:gd name="T19" fmla="*/ 23 h 40"/>
                    <a:gd name="T20" fmla="*/ 0 w 40"/>
                    <a:gd name="T21" fmla="*/ 26 h 40"/>
                    <a:gd name="T22" fmla="*/ 19 w 40"/>
                    <a:gd name="T23" fmla="*/ 21 h 40"/>
                    <a:gd name="T24" fmla="*/ 7 w 40"/>
                    <a:gd name="T25" fmla="*/ 36 h 40"/>
                    <a:gd name="T26" fmla="*/ 9 w 40"/>
                    <a:gd name="T27" fmla="*/ 38 h 40"/>
                    <a:gd name="T28" fmla="*/ 19 w 40"/>
                    <a:gd name="T29" fmla="*/ 21 h 40"/>
                    <a:gd name="T30" fmla="*/ 23 w 40"/>
                    <a:gd name="T31" fmla="*/ 40 h 40"/>
                    <a:gd name="T32" fmla="*/ 26 w 40"/>
                    <a:gd name="T33" fmla="*/ 40 h 40"/>
                    <a:gd name="T34" fmla="*/ 21 w 40"/>
                    <a:gd name="T35" fmla="*/ 21 h 40"/>
                    <a:gd name="T36" fmla="*/ 38 w 40"/>
                    <a:gd name="T37" fmla="*/ 32 h 40"/>
                    <a:gd name="T38" fmla="*/ 38 w 40"/>
                    <a:gd name="T39" fmla="*/ 30 h 40"/>
                    <a:gd name="T40" fmla="*/ 23 w 40"/>
                    <a:gd name="T41" fmla="*/ 21 h 40"/>
                    <a:gd name="T42" fmla="*/ 40 w 40"/>
                    <a:gd name="T43" fmla="*/ 17 h 40"/>
                    <a:gd name="T44" fmla="*/ 40 w 40"/>
                    <a:gd name="T45" fmla="*/ 13 h 40"/>
                    <a:gd name="T46" fmla="*/ 21 w 40"/>
                    <a:gd name="T47" fmla="*/ 19 h 40"/>
                    <a:gd name="T48" fmla="*/ 32 w 40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0">
                      <a:moveTo>
                        <a:pt x="32" y="2"/>
                      </a:moveTo>
                      <a:lnTo>
                        <a:pt x="30" y="2"/>
                      </a:lnTo>
                      <a:lnTo>
                        <a:pt x="21" y="17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0" y="26"/>
                      </a:lnTo>
                      <a:lnTo>
                        <a:pt x="19" y="21"/>
                      </a:lnTo>
                      <a:lnTo>
                        <a:pt x="7" y="36"/>
                      </a:lnTo>
                      <a:lnTo>
                        <a:pt x="9" y="38"/>
                      </a:lnTo>
                      <a:lnTo>
                        <a:pt x="19" y="21"/>
                      </a:lnTo>
                      <a:lnTo>
                        <a:pt x="23" y="40"/>
                      </a:lnTo>
                      <a:lnTo>
                        <a:pt x="26" y="40"/>
                      </a:lnTo>
                      <a:lnTo>
                        <a:pt x="21" y="21"/>
                      </a:lnTo>
                      <a:lnTo>
                        <a:pt x="38" y="32"/>
                      </a:lnTo>
                      <a:lnTo>
                        <a:pt x="38" y="30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3"/>
                      </a:lnTo>
                      <a:lnTo>
                        <a:pt x="21" y="19"/>
                      </a:lnTo>
                      <a:lnTo>
                        <a:pt x="32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84" name="Freeform 270"/>
                <p:cNvSpPr>
                  <a:spLocks/>
                </p:cNvSpPr>
                <p:nvPr/>
              </p:nvSpPr>
              <p:spPr bwMode="auto">
                <a:xfrm>
                  <a:off x="3567" y="1783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29 w 40"/>
                    <a:gd name="T3" fmla="*/ 2 h 42"/>
                    <a:gd name="T4" fmla="*/ 19 w 40"/>
                    <a:gd name="T5" fmla="*/ 19 h 42"/>
                    <a:gd name="T6" fmla="*/ 15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2 w 40"/>
                    <a:gd name="T13" fmla="*/ 8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7 w 40"/>
                    <a:gd name="T23" fmla="*/ 21 h 42"/>
                    <a:gd name="T24" fmla="*/ 8 w 40"/>
                    <a:gd name="T25" fmla="*/ 38 h 42"/>
                    <a:gd name="T26" fmla="*/ 9 w 40"/>
                    <a:gd name="T27" fmla="*/ 38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3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29" y="2"/>
                      </a:lnTo>
                      <a:lnTo>
                        <a:pt x="19" y="19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2" y="8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7" y="21"/>
                      </a:lnTo>
                      <a:lnTo>
                        <a:pt x="8" y="38"/>
                      </a:lnTo>
                      <a:lnTo>
                        <a:pt x="9" y="38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0"/>
                      </a:lnTo>
                      <a:lnTo>
                        <a:pt x="21" y="23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85" name="Freeform 271"/>
                <p:cNvSpPr>
                  <a:spLocks/>
                </p:cNvSpPr>
                <p:nvPr/>
              </p:nvSpPr>
              <p:spPr bwMode="auto">
                <a:xfrm>
                  <a:off x="3567" y="1783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29 w 40"/>
                    <a:gd name="T3" fmla="*/ 2 h 42"/>
                    <a:gd name="T4" fmla="*/ 19 w 40"/>
                    <a:gd name="T5" fmla="*/ 19 h 42"/>
                    <a:gd name="T6" fmla="*/ 15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2 w 40"/>
                    <a:gd name="T13" fmla="*/ 8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7 w 40"/>
                    <a:gd name="T23" fmla="*/ 21 h 42"/>
                    <a:gd name="T24" fmla="*/ 8 w 40"/>
                    <a:gd name="T25" fmla="*/ 38 h 42"/>
                    <a:gd name="T26" fmla="*/ 9 w 40"/>
                    <a:gd name="T27" fmla="*/ 38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3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29" y="2"/>
                      </a:lnTo>
                      <a:lnTo>
                        <a:pt x="19" y="19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2" y="8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7" y="21"/>
                      </a:lnTo>
                      <a:lnTo>
                        <a:pt x="8" y="38"/>
                      </a:lnTo>
                      <a:lnTo>
                        <a:pt x="9" y="38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0"/>
                      </a:lnTo>
                      <a:lnTo>
                        <a:pt x="21" y="23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86" name="Freeform 272"/>
                <p:cNvSpPr>
                  <a:spLocks/>
                </p:cNvSpPr>
                <p:nvPr/>
              </p:nvSpPr>
              <p:spPr bwMode="auto">
                <a:xfrm>
                  <a:off x="2302" y="2393"/>
                  <a:ext cx="42" cy="40"/>
                </a:xfrm>
                <a:custGeom>
                  <a:avLst/>
                  <a:gdLst>
                    <a:gd name="T0" fmla="*/ 33 w 42"/>
                    <a:gd name="T1" fmla="*/ 4 h 40"/>
                    <a:gd name="T2" fmla="*/ 31 w 42"/>
                    <a:gd name="T3" fmla="*/ 2 h 40"/>
                    <a:gd name="T4" fmla="*/ 21 w 42"/>
                    <a:gd name="T5" fmla="*/ 19 h 40"/>
                    <a:gd name="T6" fmla="*/ 17 w 42"/>
                    <a:gd name="T7" fmla="*/ 0 h 40"/>
                    <a:gd name="T8" fmla="*/ 15 w 42"/>
                    <a:gd name="T9" fmla="*/ 0 h 40"/>
                    <a:gd name="T10" fmla="*/ 21 w 42"/>
                    <a:gd name="T11" fmla="*/ 19 h 40"/>
                    <a:gd name="T12" fmla="*/ 4 w 42"/>
                    <a:gd name="T13" fmla="*/ 8 h 40"/>
                    <a:gd name="T14" fmla="*/ 2 w 42"/>
                    <a:gd name="T15" fmla="*/ 10 h 40"/>
                    <a:gd name="T16" fmla="*/ 19 w 42"/>
                    <a:gd name="T17" fmla="*/ 19 h 40"/>
                    <a:gd name="T18" fmla="*/ 0 w 42"/>
                    <a:gd name="T19" fmla="*/ 23 h 40"/>
                    <a:gd name="T20" fmla="*/ 2 w 42"/>
                    <a:gd name="T21" fmla="*/ 27 h 40"/>
                    <a:gd name="T22" fmla="*/ 19 w 42"/>
                    <a:gd name="T23" fmla="*/ 21 h 40"/>
                    <a:gd name="T24" fmla="*/ 10 w 42"/>
                    <a:gd name="T25" fmla="*/ 38 h 40"/>
                    <a:gd name="T26" fmla="*/ 11 w 42"/>
                    <a:gd name="T27" fmla="*/ 38 h 40"/>
                    <a:gd name="T28" fmla="*/ 21 w 42"/>
                    <a:gd name="T29" fmla="*/ 23 h 40"/>
                    <a:gd name="T30" fmla="*/ 25 w 42"/>
                    <a:gd name="T31" fmla="*/ 40 h 40"/>
                    <a:gd name="T32" fmla="*/ 27 w 42"/>
                    <a:gd name="T33" fmla="*/ 40 h 40"/>
                    <a:gd name="T34" fmla="*/ 21 w 42"/>
                    <a:gd name="T35" fmla="*/ 21 h 40"/>
                    <a:gd name="T36" fmla="*/ 38 w 42"/>
                    <a:gd name="T37" fmla="*/ 33 h 40"/>
                    <a:gd name="T38" fmla="*/ 40 w 42"/>
                    <a:gd name="T39" fmla="*/ 31 h 40"/>
                    <a:gd name="T40" fmla="*/ 23 w 42"/>
                    <a:gd name="T41" fmla="*/ 21 h 40"/>
                    <a:gd name="T42" fmla="*/ 42 w 42"/>
                    <a:gd name="T43" fmla="*/ 17 h 40"/>
                    <a:gd name="T44" fmla="*/ 40 w 42"/>
                    <a:gd name="T45" fmla="*/ 15 h 40"/>
                    <a:gd name="T46" fmla="*/ 23 w 42"/>
                    <a:gd name="T47" fmla="*/ 19 h 40"/>
                    <a:gd name="T48" fmla="*/ 33 w 42"/>
                    <a:gd name="T49" fmla="*/ 4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0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10" y="38"/>
                      </a:lnTo>
                      <a:lnTo>
                        <a:pt x="11" y="38"/>
                      </a:lnTo>
                      <a:lnTo>
                        <a:pt x="21" y="23"/>
                      </a:lnTo>
                      <a:lnTo>
                        <a:pt x="25" y="40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87" name="Freeform 273"/>
                <p:cNvSpPr>
                  <a:spLocks/>
                </p:cNvSpPr>
                <p:nvPr/>
              </p:nvSpPr>
              <p:spPr bwMode="auto">
                <a:xfrm>
                  <a:off x="2302" y="2393"/>
                  <a:ext cx="42" cy="40"/>
                </a:xfrm>
                <a:custGeom>
                  <a:avLst/>
                  <a:gdLst>
                    <a:gd name="T0" fmla="*/ 33 w 42"/>
                    <a:gd name="T1" fmla="*/ 4 h 40"/>
                    <a:gd name="T2" fmla="*/ 31 w 42"/>
                    <a:gd name="T3" fmla="*/ 2 h 40"/>
                    <a:gd name="T4" fmla="*/ 21 w 42"/>
                    <a:gd name="T5" fmla="*/ 19 h 40"/>
                    <a:gd name="T6" fmla="*/ 17 w 42"/>
                    <a:gd name="T7" fmla="*/ 0 h 40"/>
                    <a:gd name="T8" fmla="*/ 15 w 42"/>
                    <a:gd name="T9" fmla="*/ 0 h 40"/>
                    <a:gd name="T10" fmla="*/ 21 w 42"/>
                    <a:gd name="T11" fmla="*/ 19 h 40"/>
                    <a:gd name="T12" fmla="*/ 4 w 42"/>
                    <a:gd name="T13" fmla="*/ 8 h 40"/>
                    <a:gd name="T14" fmla="*/ 2 w 42"/>
                    <a:gd name="T15" fmla="*/ 10 h 40"/>
                    <a:gd name="T16" fmla="*/ 19 w 42"/>
                    <a:gd name="T17" fmla="*/ 19 h 40"/>
                    <a:gd name="T18" fmla="*/ 0 w 42"/>
                    <a:gd name="T19" fmla="*/ 23 h 40"/>
                    <a:gd name="T20" fmla="*/ 2 w 42"/>
                    <a:gd name="T21" fmla="*/ 27 h 40"/>
                    <a:gd name="T22" fmla="*/ 19 w 42"/>
                    <a:gd name="T23" fmla="*/ 21 h 40"/>
                    <a:gd name="T24" fmla="*/ 10 w 42"/>
                    <a:gd name="T25" fmla="*/ 38 h 40"/>
                    <a:gd name="T26" fmla="*/ 11 w 42"/>
                    <a:gd name="T27" fmla="*/ 38 h 40"/>
                    <a:gd name="T28" fmla="*/ 21 w 42"/>
                    <a:gd name="T29" fmla="*/ 23 h 40"/>
                    <a:gd name="T30" fmla="*/ 25 w 42"/>
                    <a:gd name="T31" fmla="*/ 40 h 40"/>
                    <a:gd name="T32" fmla="*/ 27 w 42"/>
                    <a:gd name="T33" fmla="*/ 40 h 40"/>
                    <a:gd name="T34" fmla="*/ 21 w 42"/>
                    <a:gd name="T35" fmla="*/ 21 h 40"/>
                    <a:gd name="T36" fmla="*/ 38 w 42"/>
                    <a:gd name="T37" fmla="*/ 33 h 40"/>
                    <a:gd name="T38" fmla="*/ 40 w 42"/>
                    <a:gd name="T39" fmla="*/ 31 h 40"/>
                    <a:gd name="T40" fmla="*/ 23 w 42"/>
                    <a:gd name="T41" fmla="*/ 21 h 40"/>
                    <a:gd name="T42" fmla="*/ 42 w 42"/>
                    <a:gd name="T43" fmla="*/ 17 h 40"/>
                    <a:gd name="T44" fmla="*/ 40 w 42"/>
                    <a:gd name="T45" fmla="*/ 15 h 40"/>
                    <a:gd name="T46" fmla="*/ 23 w 42"/>
                    <a:gd name="T47" fmla="*/ 19 h 40"/>
                    <a:gd name="T48" fmla="*/ 33 w 42"/>
                    <a:gd name="T49" fmla="*/ 4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0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10" y="38"/>
                      </a:lnTo>
                      <a:lnTo>
                        <a:pt x="11" y="38"/>
                      </a:lnTo>
                      <a:lnTo>
                        <a:pt x="21" y="23"/>
                      </a:lnTo>
                      <a:lnTo>
                        <a:pt x="25" y="40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88" name="Freeform 274"/>
                <p:cNvSpPr>
                  <a:spLocks/>
                </p:cNvSpPr>
                <p:nvPr/>
              </p:nvSpPr>
              <p:spPr bwMode="auto">
                <a:xfrm>
                  <a:off x="1588" y="2656"/>
                  <a:ext cx="42" cy="42"/>
                </a:xfrm>
                <a:custGeom>
                  <a:avLst/>
                  <a:gdLst>
                    <a:gd name="T0" fmla="*/ 34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2 h 42"/>
                    <a:gd name="T10" fmla="*/ 21 w 42"/>
                    <a:gd name="T11" fmla="*/ 19 h 42"/>
                    <a:gd name="T12" fmla="*/ 4 w 42"/>
                    <a:gd name="T13" fmla="*/ 10 h 42"/>
                    <a:gd name="T14" fmla="*/ 4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9 h 42"/>
                    <a:gd name="T22" fmla="*/ 19 w 42"/>
                    <a:gd name="T23" fmla="*/ 23 h 42"/>
                    <a:gd name="T24" fmla="*/ 9 w 42"/>
                    <a:gd name="T25" fmla="*/ 38 h 42"/>
                    <a:gd name="T26" fmla="*/ 11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2 h 42"/>
                    <a:gd name="T34" fmla="*/ 23 w 42"/>
                    <a:gd name="T35" fmla="*/ 23 h 42"/>
                    <a:gd name="T36" fmla="*/ 38 w 42"/>
                    <a:gd name="T37" fmla="*/ 35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9 h 42"/>
                    <a:gd name="T44" fmla="*/ 42 w 42"/>
                    <a:gd name="T45" fmla="*/ 15 h 42"/>
                    <a:gd name="T46" fmla="*/ 23 w 42"/>
                    <a:gd name="T47" fmla="*/ 21 h 42"/>
                    <a:gd name="T48" fmla="*/ 34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4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21" y="19"/>
                      </a:lnTo>
                      <a:lnTo>
                        <a:pt x="4" y="10"/>
                      </a:lnTo>
                      <a:lnTo>
                        <a:pt x="4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9"/>
                      </a:lnTo>
                      <a:lnTo>
                        <a:pt x="19" y="23"/>
                      </a:lnTo>
                      <a:lnTo>
                        <a:pt x="9" y="38"/>
                      </a:lnTo>
                      <a:lnTo>
                        <a:pt x="11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3" y="23"/>
                      </a:lnTo>
                      <a:lnTo>
                        <a:pt x="38" y="35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9"/>
                      </a:lnTo>
                      <a:lnTo>
                        <a:pt x="42" y="15"/>
                      </a:lnTo>
                      <a:lnTo>
                        <a:pt x="23" y="21"/>
                      </a:lnTo>
                      <a:lnTo>
                        <a:pt x="34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89" name="Freeform 275"/>
                <p:cNvSpPr>
                  <a:spLocks/>
                </p:cNvSpPr>
                <p:nvPr/>
              </p:nvSpPr>
              <p:spPr bwMode="auto">
                <a:xfrm>
                  <a:off x="1588" y="2656"/>
                  <a:ext cx="42" cy="42"/>
                </a:xfrm>
                <a:custGeom>
                  <a:avLst/>
                  <a:gdLst>
                    <a:gd name="T0" fmla="*/ 34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2 h 42"/>
                    <a:gd name="T10" fmla="*/ 21 w 42"/>
                    <a:gd name="T11" fmla="*/ 19 h 42"/>
                    <a:gd name="T12" fmla="*/ 4 w 42"/>
                    <a:gd name="T13" fmla="*/ 10 h 42"/>
                    <a:gd name="T14" fmla="*/ 4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9 h 42"/>
                    <a:gd name="T22" fmla="*/ 19 w 42"/>
                    <a:gd name="T23" fmla="*/ 23 h 42"/>
                    <a:gd name="T24" fmla="*/ 9 w 42"/>
                    <a:gd name="T25" fmla="*/ 38 h 42"/>
                    <a:gd name="T26" fmla="*/ 11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2 h 42"/>
                    <a:gd name="T34" fmla="*/ 23 w 42"/>
                    <a:gd name="T35" fmla="*/ 23 h 42"/>
                    <a:gd name="T36" fmla="*/ 38 w 42"/>
                    <a:gd name="T37" fmla="*/ 35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9 h 42"/>
                    <a:gd name="T44" fmla="*/ 42 w 42"/>
                    <a:gd name="T45" fmla="*/ 15 h 42"/>
                    <a:gd name="T46" fmla="*/ 23 w 42"/>
                    <a:gd name="T47" fmla="*/ 21 h 42"/>
                    <a:gd name="T48" fmla="*/ 34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4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21" y="19"/>
                      </a:lnTo>
                      <a:lnTo>
                        <a:pt x="4" y="10"/>
                      </a:lnTo>
                      <a:lnTo>
                        <a:pt x="4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9"/>
                      </a:lnTo>
                      <a:lnTo>
                        <a:pt x="19" y="23"/>
                      </a:lnTo>
                      <a:lnTo>
                        <a:pt x="9" y="38"/>
                      </a:lnTo>
                      <a:lnTo>
                        <a:pt x="11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3" y="23"/>
                      </a:lnTo>
                      <a:lnTo>
                        <a:pt x="38" y="35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9"/>
                      </a:lnTo>
                      <a:lnTo>
                        <a:pt x="42" y="15"/>
                      </a:lnTo>
                      <a:lnTo>
                        <a:pt x="23" y="21"/>
                      </a:lnTo>
                      <a:lnTo>
                        <a:pt x="34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90" name="Freeform 276"/>
                <p:cNvSpPr>
                  <a:spLocks/>
                </p:cNvSpPr>
                <p:nvPr/>
              </p:nvSpPr>
              <p:spPr bwMode="auto">
                <a:xfrm>
                  <a:off x="3550" y="1580"/>
                  <a:ext cx="40" cy="42"/>
                </a:xfrm>
                <a:custGeom>
                  <a:avLst/>
                  <a:gdLst>
                    <a:gd name="T0" fmla="*/ 32 w 40"/>
                    <a:gd name="T1" fmla="*/ 3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3 w 40"/>
                    <a:gd name="T13" fmla="*/ 7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6 h 42"/>
                    <a:gd name="T22" fmla="*/ 19 w 40"/>
                    <a:gd name="T23" fmla="*/ 21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6 w 40"/>
                    <a:gd name="T33" fmla="*/ 40 h 42"/>
                    <a:gd name="T34" fmla="*/ 21 w 40"/>
                    <a:gd name="T35" fmla="*/ 23 h 42"/>
                    <a:gd name="T36" fmla="*/ 38 w 40"/>
                    <a:gd name="T37" fmla="*/ 32 h 42"/>
                    <a:gd name="T38" fmla="*/ 38 w 40"/>
                    <a:gd name="T39" fmla="*/ 30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2 w 40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3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3" y="7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6"/>
                      </a:lnTo>
                      <a:lnTo>
                        <a:pt x="19" y="21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6" y="40"/>
                      </a:lnTo>
                      <a:lnTo>
                        <a:pt x="21" y="23"/>
                      </a:lnTo>
                      <a:lnTo>
                        <a:pt x="38" y="32"/>
                      </a:lnTo>
                      <a:lnTo>
                        <a:pt x="38" y="30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2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91" name="Freeform 277"/>
                <p:cNvSpPr>
                  <a:spLocks/>
                </p:cNvSpPr>
                <p:nvPr/>
              </p:nvSpPr>
              <p:spPr bwMode="auto">
                <a:xfrm>
                  <a:off x="3550" y="1580"/>
                  <a:ext cx="40" cy="42"/>
                </a:xfrm>
                <a:custGeom>
                  <a:avLst/>
                  <a:gdLst>
                    <a:gd name="T0" fmla="*/ 32 w 40"/>
                    <a:gd name="T1" fmla="*/ 3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3 w 40"/>
                    <a:gd name="T13" fmla="*/ 7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6 h 42"/>
                    <a:gd name="T22" fmla="*/ 19 w 40"/>
                    <a:gd name="T23" fmla="*/ 21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6 w 40"/>
                    <a:gd name="T33" fmla="*/ 40 h 42"/>
                    <a:gd name="T34" fmla="*/ 21 w 40"/>
                    <a:gd name="T35" fmla="*/ 23 h 42"/>
                    <a:gd name="T36" fmla="*/ 38 w 40"/>
                    <a:gd name="T37" fmla="*/ 32 h 42"/>
                    <a:gd name="T38" fmla="*/ 38 w 40"/>
                    <a:gd name="T39" fmla="*/ 30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2 w 40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3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3" y="7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6"/>
                      </a:lnTo>
                      <a:lnTo>
                        <a:pt x="19" y="21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6" y="40"/>
                      </a:lnTo>
                      <a:lnTo>
                        <a:pt x="21" y="23"/>
                      </a:lnTo>
                      <a:lnTo>
                        <a:pt x="38" y="32"/>
                      </a:lnTo>
                      <a:lnTo>
                        <a:pt x="38" y="30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2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92" name="Freeform 278"/>
                <p:cNvSpPr>
                  <a:spLocks/>
                </p:cNvSpPr>
                <p:nvPr/>
              </p:nvSpPr>
              <p:spPr bwMode="auto">
                <a:xfrm>
                  <a:off x="3133" y="2034"/>
                  <a:ext cx="42" cy="41"/>
                </a:xfrm>
                <a:custGeom>
                  <a:avLst/>
                  <a:gdLst>
                    <a:gd name="T0" fmla="*/ 33 w 42"/>
                    <a:gd name="T1" fmla="*/ 2 h 41"/>
                    <a:gd name="T2" fmla="*/ 31 w 42"/>
                    <a:gd name="T3" fmla="*/ 2 h 41"/>
                    <a:gd name="T4" fmla="*/ 21 w 42"/>
                    <a:gd name="T5" fmla="*/ 18 h 41"/>
                    <a:gd name="T6" fmla="*/ 17 w 42"/>
                    <a:gd name="T7" fmla="*/ 0 h 41"/>
                    <a:gd name="T8" fmla="*/ 15 w 42"/>
                    <a:gd name="T9" fmla="*/ 0 h 41"/>
                    <a:gd name="T10" fmla="*/ 19 w 42"/>
                    <a:gd name="T11" fmla="*/ 20 h 41"/>
                    <a:gd name="T12" fmla="*/ 4 w 42"/>
                    <a:gd name="T13" fmla="*/ 8 h 41"/>
                    <a:gd name="T14" fmla="*/ 2 w 42"/>
                    <a:gd name="T15" fmla="*/ 10 h 41"/>
                    <a:gd name="T16" fmla="*/ 19 w 42"/>
                    <a:gd name="T17" fmla="*/ 20 h 41"/>
                    <a:gd name="T18" fmla="*/ 0 w 42"/>
                    <a:gd name="T19" fmla="*/ 23 h 41"/>
                    <a:gd name="T20" fmla="*/ 0 w 42"/>
                    <a:gd name="T21" fmla="*/ 27 h 41"/>
                    <a:gd name="T22" fmla="*/ 19 w 42"/>
                    <a:gd name="T23" fmla="*/ 21 h 41"/>
                    <a:gd name="T24" fmla="*/ 8 w 42"/>
                    <a:gd name="T25" fmla="*/ 37 h 41"/>
                    <a:gd name="T26" fmla="*/ 10 w 42"/>
                    <a:gd name="T27" fmla="*/ 39 h 41"/>
                    <a:gd name="T28" fmla="*/ 21 w 42"/>
                    <a:gd name="T29" fmla="*/ 21 h 41"/>
                    <a:gd name="T30" fmla="*/ 23 w 42"/>
                    <a:gd name="T31" fmla="*/ 41 h 41"/>
                    <a:gd name="T32" fmla="*/ 27 w 42"/>
                    <a:gd name="T33" fmla="*/ 41 h 41"/>
                    <a:gd name="T34" fmla="*/ 21 w 42"/>
                    <a:gd name="T35" fmla="*/ 21 h 41"/>
                    <a:gd name="T36" fmla="*/ 38 w 42"/>
                    <a:gd name="T37" fmla="*/ 33 h 41"/>
                    <a:gd name="T38" fmla="*/ 38 w 42"/>
                    <a:gd name="T39" fmla="*/ 31 h 41"/>
                    <a:gd name="T40" fmla="*/ 23 w 42"/>
                    <a:gd name="T41" fmla="*/ 21 h 41"/>
                    <a:gd name="T42" fmla="*/ 42 w 42"/>
                    <a:gd name="T43" fmla="*/ 18 h 41"/>
                    <a:gd name="T44" fmla="*/ 40 w 42"/>
                    <a:gd name="T45" fmla="*/ 14 h 41"/>
                    <a:gd name="T46" fmla="*/ 21 w 42"/>
                    <a:gd name="T47" fmla="*/ 20 h 41"/>
                    <a:gd name="T48" fmla="*/ 33 w 42"/>
                    <a:gd name="T49" fmla="*/ 2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1">
                      <a:moveTo>
                        <a:pt x="33" y="2"/>
                      </a:moveTo>
                      <a:lnTo>
                        <a:pt x="31" y="2"/>
                      </a:lnTo>
                      <a:lnTo>
                        <a:pt x="21" y="18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20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20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7"/>
                      </a:lnTo>
                      <a:lnTo>
                        <a:pt x="10" y="39"/>
                      </a:lnTo>
                      <a:lnTo>
                        <a:pt x="21" y="21"/>
                      </a:lnTo>
                      <a:lnTo>
                        <a:pt x="23" y="41"/>
                      </a:lnTo>
                      <a:lnTo>
                        <a:pt x="27" y="41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2" y="18"/>
                      </a:lnTo>
                      <a:lnTo>
                        <a:pt x="40" y="14"/>
                      </a:lnTo>
                      <a:lnTo>
                        <a:pt x="21" y="20"/>
                      </a:lnTo>
                      <a:lnTo>
                        <a:pt x="33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93" name="Freeform 279"/>
                <p:cNvSpPr>
                  <a:spLocks/>
                </p:cNvSpPr>
                <p:nvPr/>
              </p:nvSpPr>
              <p:spPr bwMode="auto">
                <a:xfrm>
                  <a:off x="3133" y="2034"/>
                  <a:ext cx="42" cy="41"/>
                </a:xfrm>
                <a:custGeom>
                  <a:avLst/>
                  <a:gdLst>
                    <a:gd name="T0" fmla="*/ 33 w 42"/>
                    <a:gd name="T1" fmla="*/ 2 h 41"/>
                    <a:gd name="T2" fmla="*/ 31 w 42"/>
                    <a:gd name="T3" fmla="*/ 2 h 41"/>
                    <a:gd name="T4" fmla="*/ 21 w 42"/>
                    <a:gd name="T5" fmla="*/ 18 h 41"/>
                    <a:gd name="T6" fmla="*/ 17 w 42"/>
                    <a:gd name="T7" fmla="*/ 0 h 41"/>
                    <a:gd name="T8" fmla="*/ 15 w 42"/>
                    <a:gd name="T9" fmla="*/ 0 h 41"/>
                    <a:gd name="T10" fmla="*/ 19 w 42"/>
                    <a:gd name="T11" fmla="*/ 20 h 41"/>
                    <a:gd name="T12" fmla="*/ 4 w 42"/>
                    <a:gd name="T13" fmla="*/ 8 h 41"/>
                    <a:gd name="T14" fmla="*/ 2 w 42"/>
                    <a:gd name="T15" fmla="*/ 10 h 41"/>
                    <a:gd name="T16" fmla="*/ 19 w 42"/>
                    <a:gd name="T17" fmla="*/ 20 h 41"/>
                    <a:gd name="T18" fmla="*/ 0 w 42"/>
                    <a:gd name="T19" fmla="*/ 23 h 41"/>
                    <a:gd name="T20" fmla="*/ 0 w 42"/>
                    <a:gd name="T21" fmla="*/ 27 h 41"/>
                    <a:gd name="T22" fmla="*/ 19 w 42"/>
                    <a:gd name="T23" fmla="*/ 21 h 41"/>
                    <a:gd name="T24" fmla="*/ 8 w 42"/>
                    <a:gd name="T25" fmla="*/ 37 h 41"/>
                    <a:gd name="T26" fmla="*/ 10 w 42"/>
                    <a:gd name="T27" fmla="*/ 39 h 41"/>
                    <a:gd name="T28" fmla="*/ 21 w 42"/>
                    <a:gd name="T29" fmla="*/ 21 h 41"/>
                    <a:gd name="T30" fmla="*/ 23 w 42"/>
                    <a:gd name="T31" fmla="*/ 41 h 41"/>
                    <a:gd name="T32" fmla="*/ 27 w 42"/>
                    <a:gd name="T33" fmla="*/ 41 h 41"/>
                    <a:gd name="T34" fmla="*/ 21 w 42"/>
                    <a:gd name="T35" fmla="*/ 21 h 41"/>
                    <a:gd name="T36" fmla="*/ 38 w 42"/>
                    <a:gd name="T37" fmla="*/ 33 h 41"/>
                    <a:gd name="T38" fmla="*/ 38 w 42"/>
                    <a:gd name="T39" fmla="*/ 31 h 41"/>
                    <a:gd name="T40" fmla="*/ 23 w 42"/>
                    <a:gd name="T41" fmla="*/ 21 h 41"/>
                    <a:gd name="T42" fmla="*/ 42 w 42"/>
                    <a:gd name="T43" fmla="*/ 18 h 41"/>
                    <a:gd name="T44" fmla="*/ 40 w 42"/>
                    <a:gd name="T45" fmla="*/ 14 h 41"/>
                    <a:gd name="T46" fmla="*/ 21 w 42"/>
                    <a:gd name="T47" fmla="*/ 20 h 41"/>
                    <a:gd name="T48" fmla="*/ 33 w 42"/>
                    <a:gd name="T49" fmla="*/ 2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1">
                      <a:moveTo>
                        <a:pt x="33" y="2"/>
                      </a:moveTo>
                      <a:lnTo>
                        <a:pt x="31" y="2"/>
                      </a:lnTo>
                      <a:lnTo>
                        <a:pt x="21" y="18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20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20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7"/>
                      </a:lnTo>
                      <a:lnTo>
                        <a:pt x="10" y="39"/>
                      </a:lnTo>
                      <a:lnTo>
                        <a:pt x="21" y="21"/>
                      </a:lnTo>
                      <a:lnTo>
                        <a:pt x="23" y="41"/>
                      </a:lnTo>
                      <a:lnTo>
                        <a:pt x="27" y="41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2" y="18"/>
                      </a:lnTo>
                      <a:lnTo>
                        <a:pt x="40" y="14"/>
                      </a:lnTo>
                      <a:lnTo>
                        <a:pt x="21" y="20"/>
                      </a:lnTo>
                      <a:lnTo>
                        <a:pt x="33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94" name="Freeform 280"/>
                <p:cNvSpPr>
                  <a:spLocks/>
                </p:cNvSpPr>
                <p:nvPr/>
              </p:nvSpPr>
              <p:spPr bwMode="auto">
                <a:xfrm>
                  <a:off x="2070" y="2554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28 w 40"/>
                    <a:gd name="T3" fmla="*/ 2 h 42"/>
                    <a:gd name="T4" fmla="*/ 19 w 40"/>
                    <a:gd name="T5" fmla="*/ 19 h 42"/>
                    <a:gd name="T6" fmla="*/ 15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2 w 40"/>
                    <a:gd name="T13" fmla="*/ 10 h 42"/>
                    <a:gd name="T14" fmla="*/ 2 w 40"/>
                    <a:gd name="T15" fmla="*/ 12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7 w 40"/>
                    <a:gd name="T23" fmla="*/ 23 h 42"/>
                    <a:gd name="T24" fmla="*/ 7 w 40"/>
                    <a:gd name="T25" fmla="*/ 39 h 42"/>
                    <a:gd name="T26" fmla="*/ 9 w 40"/>
                    <a:gd name="T27" fmla="*/ 41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5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6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28" y="2"/>
                      </a:lnTo>
                      <a:lnTo>
                        <a:pt x="19" y="19"/>
                      </a:lnTo>
                      <a:lnTo>
                        <a:pt x="15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2" y="10"/>
                      </a:lnTo>
                      <a:lnTo>
                        <a:pt x="2" y="12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7" y="23"/>
                      </a:lnTo>
                      <a:lnTo>
                        <a:pt x="7" y="39"/>
                      </a:lnTo>
                      <a:lnTo>
                        <a:pt x="9" y="41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6" y="35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6"/>
                      </a:lnTo>
                      <a:lnTo>
                        <a:pt x="21" y="21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95" name="Freeform 281"/>
                <p:cNvSpPr>
                  <a:spLocks/>
                </p:cNvSpPr>
                <p:nvPr/>
              </p:nvSpPr>
              <p:spPr bwMode="auto">
                <a:xfrm>
                  <a:off x="2070" y="2554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28 w 40"/>
                    <a:gd name="T3" fmla="*/ 2 h 42"/>
                    <a:gd name="T4" fmla="*/ 19 w 40"/>
                    <a:gd name="T5" fmla="*/ 19 h 42"/>
                    <a:gd name="T6" fmla="*/ 15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2 w 40"/>
                    <a:gd name="T13" fmla="*/ 10 h 42"/>
                    <a:gd name="T14" fmla="*/ 2 w 40"/>
                    <a:gd name="T15" fmla="*/ 12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7 w 40"/>
                    <a:gd name="T23" fmla="*/ 23 h 42"/>
                    <a:gd name="T24" fmla="*/ 7 w 40"/>
                    <a:gd name="T25" fmla="*/ 39 h 42"/>
                    <a:gd name="T26" fmla="*/ 9 w 40"/>
                    <a:gd name="T27" fmla="*/ 41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5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6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28" y="2"/>
                      </a:lnTo>
                      <a:lnTo>
                        <a:pt x="19" y="19"/>
                      </a:lnTo>
                      <a:lnTo>
                        <a:pt x="15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2" y="10"/>
                      </a:lnTo>
                      <a:lnTo>
                        <a:pt x="2" y="12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7" y="23"/>
                      </a:lnTo>
                      <a:lnTo>
                        <a:pt x="7" y="39"/>
                      </a:lnTo>
                      <a:lnTo>
                        <a:pt x="9" y="41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6" y="35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6"/>
                      </a:lnTo>
                      <a:lnTo>
                        <a:pt x="21" y="21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96" name="Freeform 282"/>
                <p:cNvSpPr>
                  <a:spLocks/>
                </p:cNvSpPr>
                <p:nvPr/>
              </p:nvSpPr>
              <p:spPr bwMode="auto">
                <a:xfrm>
                  <a:off x="3160" y="1628"/>
                  <a:ext cx="42" cy="40"/>
                </a:xfrm>
                <a:custGeom>
                  <a:avLst/>
                  <a:gdLst>
                    <a:gd name="T0" fmla="*/ 33 w 42"/>
                    <a:gd name="T1" fmla="*/ 1 h 40"/>
                    <a:gd name="T2" fmla="*/ 31 w 42"/>
                    <a:gd name="T3" fmla="*/ 1 h 40"/>
                    <a:gd name="T4" fmla="*/ 21 w 42"/>
                    <a:gd name="T5" fmla="*/ 19 h 40"/>
                    <a:gd name="T6" fmla="*/ 17 w 42"/>
                    <a:gd name="T7" fmla="*/ 0 h 40"/>
                    <a:gd name="T8" fmla="*/ 15 w 42"/>
                    <a:gd name="T9" fmla="*/ 0 h 40"/>
                    <a:gd name="T10" fmla="*/ 19 w 42"/>
                    <a:gd name="T11" fmla="*/ 19 h 40"/>
                    <a:gd name="T12" fmla="*/ 4 w 42"/>
                    <a:gd name="T13" fmla="*/ 7 h 40"/>
                    <a:gd name="T14" fmla="*/ 2 w 42"/>
                    <a:gd name="T15" fmla="*/ 9 h 40"/>
                    <a:gd name="T16" fmla="*/ 19 w 42"/>
                    <a:gd name="T17" fmla="*/ 19 h 40"/>
                    <a:gd name="T18" fmla="*/ 0 w 42"/>
                    <a:gd name="T19" fmla="*/ 23 h 40"/>
                    <a:gd name="T20" fmla="*/ 2 w 42"/>
                    <a:gd name="T21" fmla="*/ 26 h 40"/>
                    <a:gd name="T22" fmla="*/ 19 w 42"/>
                    <a:gd name="T23" fmla="*/ 21 h 40"/>
                    <a:gd name="T24" fmla="*/ 8 w 42"/>
                    <a:gd name="T25" fmla="*/ 38 h 40"/>
                    <a:gd name="T26" fmla="*/ 11 w 42"/>
                    <a:gd name="T27" fmla="*/ 38 h 40"/>
                    <a:gd name="T28" fmla="*/ 21 w 42"/>
                    <a:gd name="T29" fmla="*/ 23 h 40"/>
                    <a:gd name="T30" fmla="*/ 25 w 42"/>
                    <a:gd name="T31" fmla="*/ 40 h 40"/>
                    <a:gd name="T32" fmla="*/ 27 w 42"/>
                    <a:gd name="T33" fmla="*/ 40 h 40"/>
                    <a:gd name="T34" fmla="*/ 21 w 42"/>
                    <a:gd name="T35" fmla="*/ 21 h 40"/>
                    <a:gd name="T36" fmla="*/ 38 w 42"/>
                    <a:gd name="T37" fmla="*/ 32 h 40"/>
                    <a:gd name="T38" fmla="*/ 38 w 42"/>
                    <a:gd name="T39" fmla="*/ 30 h 40"/>
                    <a:gd name="T40" fmla="*/ 23 w 42"/>
                    <a:gd name="T41" fmla="*/ 21 h 40"/>
                    <a:gd name="T42" fmla="*/ 42 w 42"/>
                    <a:gd name="T43" fmla="*/ 17 h 40"/>
                    <a:gd name="T44" fmla="*/ 40 w 42"/>
                    <a:gd name="T45" fmla="*/ 15 h 40"/>
                    <a:gd name="T46" fmla="*/ 23 w 42"/>
                    <a:gd name="T47" fmla="*/ 19 h 40"/>
                    <a:gd name="T48" fmla="*/ 33 w 42"/>
                    <a:gd name="T49" fmla="*/ 1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0">
                      <a:moveTo>
                        <a:pt x="33" y="1"/>
                      </a:moveTo>
                      <a:lnTo>
                        <a:pt x="31" y="1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2" y="26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1" y="38"/>
                      </a:lnTo>
                      <a:lnTo>
                        <a:pt x="21" y="23"/>
                      </a:lnTo>
                      <a:lnTo>
                        <a:pt x="25" y="40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8" y="32"/>
                      </a:lnTo>
                      <a:lnTo>
                        <a:pt x="38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3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97" name="Freeform 283"/>
                <p:cNvSpPr>
                  <a:spLocks/>
                </p:cNvSpPr>
                <p:nvPr/>
              </p:nvSpPr>
              <p:spPr bwMode="auto">
                <a:xfrm>
                  <a:off x="3160" y="1628"/>
                  <a:ext cx="42" cy="40"/>
                </a:xfrm>
                <a:custGeom>
                  <a:avLst/>
                  <a:gdLst>
                    <a:gd name="T0" fmla="*/ 33 w 42"/>
                    <a:gd name="T1" fmla="*/ 1 h 40"/>
                    <a:gd name="T2" fmla="*/ 31 w 42"/>
                    <a:gd name="T3" fmla="*/ 1 h 40"/>
                    <a:gd name="T4" fmla="*/ 21 w 42"/>
                    <a:gd name="T5" fmla="*/ 19 h 40"/>
                    <a:gd name="T6" fmla="*/ 17 w 42"/>
                    <a:gd name="T7" fmla="*/ 0 h 40"/>
                    <a:gd name="T8" fmla="*/ 15 w 42"/>
                    <a:gd name="T9" fmla="*/ 0 h 40"/>
                    <a:gd name="T10" fmla="*/ 19 w 42"/>
                    <a:gd name="T11" fmla="*/ 19 h 40"/>
                    <a:gd name="T12" fmla="*/ 4 w 42"/>
                    <a:gd name="T13" fmla="*/ 7 h 40"/>
                    <a:gd name="T14" fmla="*/ 2 w 42"/>
                    <a:gd name="T15" fmla="*/ 9 h 40"/>
                    <a:gd name="T16" fmla="*/ 19 w 42"/>
                    <a:gd name="T17" fmla="*/ 19 h 40"/>
                    <a:gd name="T18" fmla="*/ 0 w 42"/>
                    <a:gd name="T19" fmla="*/ 23 h 40"/>
                    <a:gd name="T20" fmla="*/ 2 w 42"/>
                    <a:gd name="T21" fmla="*/ 26 h 40"/>
                    <a:gd name="T22" fmla="*/ 19 w 42"/>
                    <a:gd name="T23" fmla="*/ 21 h 40"/>
                    <a:gd name="T24" fmla="*/ 8 w 42"/>
                    <a:gd name="T25" fmla="*/ 38 h 40"/>
                    <a:gd name="T26" fmla="*/ 11 w 42"/>
                    <a:gd name="T27" fmla="*/ 38 h 40"/>
                    <a:gd name="T28" fmla="*/ 21 w 42"/>
                    <a:gd name="T29" fmla="*/ 23 h 40"/>
                    <a:gd name="T30" fmla="*/ 25 w 42"/>
                    <a:gd name="T31" fmla="*/ 40 h 40"/>
                    <a:gd name="T32" fmla="*/ 27 w 42"/>
                    <a:gd name="T33" fmla="*/ 40 h 40"/>
                    <a:gd name="T34" fmla="*/ 21 w 42"/>
                    <a:gd name="T35" fmla="*/ 21 h 40"/>
                    <a:gd name="T36" fmla="*/ 38 w 42"/>
                    <a:gd name="T37" fmla="*/ 32 h 40"/>
                    <a:gd name="T38" fmla="*/ 38 w 42"/>
                    <a:gd name="T39" fmla="*/ 30 h 40"/>
                    <a:gd name="T40" fmla="*/ 23 w 42"/>
                    <a:gd name="T41" fmla="*/ 21 h 40"/>
                    <a:gd name="T42" fmla="*/ 42 w 42"/>
                    <a:gd name="T43" fmla="*/ 17 h 40"/>
                    <a:gd name="T44" fmla="*/ 40 w 42"/>
                    <a:gd name="T45" fmla="*/ 15 h 40"/>
                    <a:gd name="T46" fmla="*/ 23 w 42"/>
                    <a:gd name="T47" fmla="*/ 19 h 40"/>
                    <a:gd name="T48" fmla="*/ 33 w 42"/>
                    <a:gd name="T49" fmla="*/ 1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0">
                      <a:moveTo>
                        <a:pt x="33" y="1"/>
                      </a:moveTo>
                      <a:lnTo>
                        <a:pt x="31" y="1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2" y="26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1" y="38"/>
                      </a:lnTo>
                      <a:lnTo>
                        <a:pt x="21" y="23"/>
                      </a:lnTo>
                      <a:lnTo>
                        <a:pt x="25" y="40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8" y="32"/>
                      </a:lnTo>
                      <a:lnTo>
                        <a:pt x="38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3" y="1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98" name="Freeform 284"/>
                <p:cNvSpPr>
                  <a:spLocks/>
                </p:cNvSpPr>
                <p:nvPr/>
              </p:nvSpPr>
              <p:spPr bwMode="auto">
                <a:xfrm>
                  <a:off x="3582" y="1837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8 w 42"/>
                    <a:gd name="T7" fmla="*/ 0 h 42"/>
                    <a:gd name="T8" fmla="*/ 16 w 42"/>
                    <a:gd name="T9" fmla="*/ 0 h 42"/>
                    <a:gd name="T10" fmla="*/ 19 w 42"/>
                    <a:gd name="T11" fmla="*/ 19 h 42"/>
                    <a:gd name="T12" fmla="*/ 4 w 42"/>
                    <a:gd name="T13" fmla="*/ 9 h 42"/>
                    <a:gd name="T14" fmla="*/ 2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0 w 42"/>
                    <a:gd name="T21" fmla="*/ 27 h 42"/>
                    <a:gd name="T22" fmla="*/ 19 w 42"/>
                    <a:gd name="T23" fmla="*/ 23 h 42"/>
                    <a:gd name="T24" fmla="*/ 8 w 42"/>
                    <a:gd name="T25" fmla="*/ 38 h 42"/>
                    <a:gd name="T26" fmla="*/ 10 w 42"/>
                    <a:gd name="T27" fmla="*/ 40 h 42"/>
                    <a:gd name="T28" fmla="*/ 21 w 42"/>
                    <a:gd name="T29" fmla="*/ 23 h 42"/>
                    <a:gd name="T30" fmla="*/ 23 w 42"/>
                    <a:gd name="T31" fmla="*/ 42 h 42"/>
                    <a:gd name="T32" fmla="*/ 27 w 42"/>
                    <a:gd name="T33" fmla="*/ 42 h 42"/>
                    <a:gd name="T34" fmla="*/ 21 w 42"/>
                    <a:gd name="T35" fmla="*/ 23 h 42"/>
                    <a:gd name="T36" fmla="*/ 39 w 42"/>
                    <a:gd name="T37" fmla="*/ 32 h 42"/>
                    <a:gd name="T38" fmla="*/ 39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1 w 42"/>
                    <a:gd name="T45" fmla="*/ 15 h 42"/>
                    <a:gd name="T46" fmla="*/ 23 w 42"/>
                    <a:gd name="T47" fmla="*/ 19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21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2"/>
                      </a:lnTo>
                      <a:lnTo>
                        <a:pt x="39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1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99" name="Freeform 285"/>
                <p:cNvSpPr>
                  <a:spLocks/>
                </p:cNvSpPr>
                <p:nvPr/>
              </p:nvSpPr>
              <p:spPr bwMode="auto">
                <a:xfrm>
                  <a:off x="3582" y="1837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8 w 42"/>
                    <a:gd name="T7" fmla="*/ 0 h 42"/>
                    <a:gd name="T8" fmla="*/ 16 w 42"/>
                    <a:gd name="T9" fmla="*/ 0 h 42"/>
                    <a:gd name="T10" fmla="*/ 19 w 42"/>
                    <a:gd name="T11" fmla="*/ 19 h 42"/>
                    <a:gd name="T12" fmla="*/ 4 w 42"/>
                    <a:gd name="T13" fmla="*/ 9 h 42"/>
                    <a:gd name="T14" fmla="*/ 2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0 w 42"/>
                    <a:gd name="T21" fmla="*/ 27 h 42"/>
                    <a:gd name="T22" fmla="*/ 19 w 42"/>
                    <a:gd name="T23" fmla="*/ 23 h 42"/>
                    <a:gd name="T24" fmla="*/ 8 w 42"/>
                    <a:gd name="T25" fmla="*/ 38 h 42"/>
                    <a:gd name="T26" fmla="*/ 10 w 42"/>
                    <a:gd name="T27" fmla="*/ 40 h 42"/>
                    <a:gd name="T28" fmla="*/ 21 w 42"/>
                    <a:gd name="T29" fmla="*/ 23 h 42"/>
                    <a:gd name="T30" fmla="*/ 23 w 42"/>
                    <a:gd name="T31" fmla="*/ 42 h 42"/>
                    <a:gd name="T32" fmla="*/ 27 w 42"/>
                    <a:gd name="T33" fmla="*/ 42 h 42"/>
                    <a:gd name="T34" fmla="*/ 21 w 42"/>
                    <a:gd name="T35" fmla="*/ 23 h 42"/>
                    <a:gd name="T36" fmla="*/ 39 w 42"/>
                    <a:gd name="T37" fmla="*/ 32 h 42"/>
                    <a:gd name="T38" fmla="*/ 39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1 w 42"/>
                    <a:gd name="T45" fmla="*/ 15 h 42"/>
                    <a:gd name="T46" fmla="*/ 23 w 42"/>
                    <a:gd name="T47" fmla="*/ 19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21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2"/>
                      </a:lnTo>
                      <a:lnTo>
                        <a:pt x="39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1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00" name="Freeform 286"/>
                <p:cNvSpPr>
                  <a:spLocks/>
                </p:cNvSpPr>
                <p:nvPr/>
              </p:nvSpPr>
              <p:spPr bwMode="auto">
                <a:xfrm>
                  <a:off x="3292" y="1606"/>
                  <a:ext cx="43" cy="43"/>
                </a:xfrm>
                <a:custGeom>
                  <a:avLst/>
                  <a:gdLst>
                    <a:gd name="T0" fmla="*/ 33 w 43"/>
                    <a:gd name="T1" fmla="*/ 4 h 43"/>
                    <a:gd name="T2" fmla="*/ 31 w 43"/>
                    <a:gd name="T3" fmla="*/ 2 h 43"/>
                    <a:gd name="T4" fmla="*/ 22 w 43"/>
                    <a:gd name="T5" fmla="*/ 20 h 43"/>
                    <a:gd name="T6" fmla="*/ 18 w 43"/>
                    <a:gd name="T7" fmla="*/ 0 h 43"/>
                    <a:gd name="T8" fmla="*/ 16 w 43"/>
                    <a:gd name="T9" fmla="*/ 0 h 43"/>
                    <a:gd name="T10" fmla="*/ 20 w 43"/>
                    <a:gd name="T11" fmla="*/ 20 h 43"/>
                    <a:gd name="T12" fmla="*/ 4 w 43"/>
                    <a:gd name="T13" fmla="*/ 10 h 43"/>
                    <a:gd name="T14" fmla="*/ 2 w 43"/>
                    <a:gd name="T15" fmla="*/ 12 h 43"/>
                    <a:gd name="T16" fmla="*/ 20 w 43"/>
                    <a:gd name="T17" fmla="*/ 22 h 43"/>
                    <a:gd name="T18" fmla="*/ 0 w 43"/>
                    <a:gd name="T19" fmla="*/ 25 h 43"/>
                    <a:gd name="T20" fmla="*/ 0 w 43"/>
                    <a:gd name="T21" fmla="*/ 27 h 43"/>
                    <a:gd name="T22" fmla="*/ 20 w 43"/>
                    <a:gd name="T23" fmla="*/ 23 h 43"/>
                    <a:gd name="T24" fmla="*/ 8 w 43"/>
                    <a:gd name="T25" fmla="*/ 39 h 43"/>
                    <a:gd name="T26" fmla="*/ 10 w 43"/>
                    <a:gd name="T27" fmla="*/ 41 h 43"/>
                    <a:gd name="T28" fmla="*/ 22 w 43"/>
                    <a:gd name="T29" fmla="*/ 23 h 43"/>
                    <a:gd name="T30" fmla="*/ 23 w 43"/>
                    <a:gd name="T31" fmla="*/ 43 h 43"/>
                    <a:gd name="T32" fmla="*/ 27 w 43"/>
                    <a:gd name="T33" fmla="*/ 41 h 43"/>
                    <a:gd name="T34" fmla="*/ 22 w 43"/>
                    <a:gd name="T35" fmla="*/ 23 h 43"/>
                    <a:gd name="T36" fmla="*/ 39 w 43"/>
                    <a:gd name="T37" fmla="*/ 33 h 43"/>
                    <a:gd name="T38" fmla="*/ 39 w 43"/>
                    <a:gd name="T39" fmla="*/ 31 h 43"/>
                    <a:gd name="T40" fmla="*/ 23 w 43"/>
                    <a:gd name="T41" fmla="*/ 22 h 43"/>
                    <a:gd name="T42" fmla="*/ 43 w 43"/>
                    <a:gd name="T43" fmla="*/ 18 h 43"/>
                    <a:gd name="T44" fmla="*/ 41 w 43"/>
                    <a:gd name="T45" fmla="*/ 16 h 43"/>
                    <a:gd name="T46" fmla="*/ 23 w 43"/>
                    <a:gd name="T47" fmla="*/ 20 h 43"/>
                    <a:gd name="T48" fmla="*/ 33 w 43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20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0" y="20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20" y="22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20" y="23"/>
                      </a:lnTo>
                      <a:lnTo>
                        <a:pt x="8" y="39"/>
                      </a:lnTo>
                      <a:lnTo>
                        <a:pt x="10" y="41"/>
                      </a:lnTo>
                      <a:lnTo>
                        <a:pt x="22" y="23"/>
                      </a:lnTo>
                      <a:lnTo>
                        <a:pt x="23" y="43"/>
                      </a:lnTo>
                      <a:lnTo>
                        <a:pt x="27" y="41"/>
                      </a:lnTo>
                      <a:lnTo>
                        <a:pt x="22" y="23"/>
                      </a:lnTo>
                      <a:lnTo>
                        <a:pt x="39" y="33"/>
                      </a:lnTo>
                      <a:lnTo>
                        <a:pt x="39" y="31"/>
                      </a:lnTo>
                      <a:lnTo>
                        <a:pt x="23" y="22"/>
                      </a:lnTo>
                      <a:lnTo>
                        <a:pt x="43" y="18"/>
                      </a:lnTo>
                      <a:lnTo>
                        <a:pt x="41" y="16"/>
                      </a:lnTo>
                      <a:lnTo>
                        <a:pt x="23" y="20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01" name="Freeform 287"/>
                <p:cNvSpPr>
                  <a:spLocks/>
                </p:cNvSpPr>
                <p:nvPr/>
              </p:nvSpPr>
              <p:spPr bwMode="auto">
                <a:xfrm>
                  <a:off x="3292" y="1606"/>
                  <a:ext cx="43" cy="43"/>
                </a:xfrm>
                <a:custGeom>
                  <a:avLst/>
                  <a:gdLst>
                    <a:gd name="T0" fmla="*/ 33 w 43"/>
                    <a:gd name="T1" fmla="*/ 4 h 43"/>
                    <a:gd name="T2" fmla="*/ 31 w 43"/>
                    <a:gd name="T3" fmla="*/ 2 h 43"/>
                    <a:gd name="T4" fmla="*/ 22 w 43"/>
                    <a:gd name="T5" fmla="*/ 20 h 43"/>
                    <a:gd name="T6" fmla="*/ 18 w 43"/>
                    <a:gd name="T7" fmla="*/ 0 h 43"/>
                    <a:gd name="T8" fmla="*/ 16 w 43"/>
                    <a:gd name="T9" fmla="*/ 0 h 43"/>
                    <a:gd name="T10" fmla="*/ 20 w 43"/>
                    <a:gd name="T11" fmla="*/ 20 h 43"/>
                    <a:gd name="T12" fmla="*/ 4 w 43"/>
                    <a:gd name="T13" fmla="*/ 10 h 43"/>
                    <a:gd name="T14" fmla="*/ 2 w 43"/>
                    <a:gd name="T15" fmla="*/ 12 h 43"/>
                    <a:gd name="T16" fmla="*/ 20 w 43"/>
                    <a:gd name="T17" fmla="*/ 22 h 43"/>
                    <a:gd name="T18" fmla="*/ 0 w 43"/>
                    <a:gd name="T19" fmla="*/ 25 h 43"/>
                    <a:gd name="T20" fmla="*/ 0 w 43"/>
                    <a:gd name="T21" fmla="*/ 27 h 43"/>
                    <a:gd name="T22" fmla="*/ 20 w 43"/>
                    <a:gd name="T23" fmla="*/ 23 h 43"/>
                    <a:gd name="T24" fmla="*/ 8 w 43"/>
                    <a:gd name="T25" fmla="*/ 39 h 43"/>
                    <a:gd name="T26" fmla="*/ 10 w 43"/>
                    <a:gd name="T27" fmla="*/ 41 h 43"/>
                    <a:gd name="T28" fmla="*/ 22 w 43"/>
                    <a:gd name="T29" fmla="*/ 23 h 43"/>
                    <a:gd name="T30" fmla="*/ 23 w 43"/>
                    <a:gd name="T31" fmla="*/ 43 h 43"/>
                    <a:gd name="T32" fmla="*/ 27 w 43"/>
                    <a:gd name="T33" fmla="*/ 41 h 43"/>
                    <a:gd name="T34" fmla="*/ 22 w 43"/>
                    <a:gd name="T35" fmla="*/ 23 h 43"/>
                    <a:gd name="T36" fmla="*/ 39 w 43"/>
                    <a:gd name="T37" fmla="*/ 33 h 43"/>
                    <a:gd name="T38" fmla="*/ 39 w 43"/>
                    <a:gd name="T39" fmla="*/ 31 h 43"/>
                    <a:gd name="T40" fmla="*/ 23 w 43"/>
                    <a:gd name="T41" fmla="*/ 22 h 43"/>
                    <a:gd name="T42" fmla="*/ 43 w 43"/>
                    <a:gd name="T43" fmla="*/ 18 h 43"/>
                    <a:gd name="T44" fmla="*/ 41 w 43"/>
                    <a:gd name="T45" fmla="*/ 16 h 43"/>
                    <a:gd name="T46" fmla="*/ 23 w 43"/>
                    <a:gd name="T47" fmla="*/ 20 h 43"/>
                    <a:gd name="T48" fmla="*/ 33 w 43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20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0" y="20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20" y="22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20" y="23"/>
                      </a:lnTo>
                      <a:lnTo>
                        <a:pt x="8" y="39"/>
                      </a:lnTo>
                      <a:lnTo>
                        <a:pt x="10" y="41"/>
                      </a:lnTo>
                      <a:lnTo>
                        <a:pt x="22" y="23"/>
                      </a:lnTo>
                      <a:lnTo>
                        <a:pt x="23" y="43"/>
                      </a:lnTo>
                      <a:lnTo>
                        <a:pt x="27" y="41"/>
                      </a:lnTo>
                      <a:lnTo>
                        <a:pt x="22" y="23"/>
                      </a:lnTo>
                      <a:lnTo>
                        <a:pt x="39" y="33"/>
                      </a:lnTo>
                      <a:lnTo>
                        <a:pt x="39" y="31"/>
                      </a:lnTo>
                      <a:lnTo>
                        <a:pt x="23" y="22"/>
                      </a:lnTo>
                      <a:lnTo>
                        <a:pt x="43" y="18"/>
                      </a:lnTo>
                      <a:lnTo>
                        <a:pt x="41" y="16"/>
                      </a:lnTo>
                      <a:lnTo>
                        <a:pt x="23" y="20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02" name="Freeform 288"/>
                <p:cNvSpPr>
                  <a:spLocks/>
                </p:cNvSpPr>
                <p:nvPr/>
              </p:nvSpPr>
              <p:spPr bwMode="auto">
                <a:xfrm>
                  <a:off x="2801" y="1770"/>
                  <a:ext cx="42" cy="42"/>
                </a:xfrm>
                <a:custGeom>
                  <a:avLst/>
                  <a:gdLst>
                    <a:gd name="T0" fmla="*/ 35 w 42"/>
                    <a:gd name="T1" fmla="*/ 3 h 42"/>
                    <a:gd name="T2" fmla="*/ 31 w 42"/>
                    <a:gd name="T3" fmla="*/ 1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21 w 42"/>
                    <a:gd name="T11" fmla="*/ 19 h 42"/>
                    <a:gd name="T12" fmla="*/ 4 w 42"/>
                    <a:gd name="T13" fmla="*/ 7 h 42"/>
                    <a:gd name="T14" fmla="*/ 4 w 42"/>
                    <a:gd name="T15" fmla="*/ 9 h 42"/>
                    <a:gd name="T16" fmla="*/ 19 w 42"/>
                    <a:gd name="T17" fmla="*/ 21 h 42"/>
                    <a:gd name="T18" fmla="*/ 0 w 42"/>
                    <a:gd name="T19" fmla="*/ 24 h 42"/>
                    <a:gd name="T20" fmla="*/ 2 w 42"/>
                    <a:gd name="T21" fmla="*/ 26 h 42"/>
                    <a:gd name="T22" fmla="*/ 19 w 42"/>
                    <a:gd name="T23" fmla="*/ 21 h 42"/>
                    <a:gd name="T24" fmla="*/ 10 w 42"/>
                    <a:gd name="T25" fmla="*/ 38 h 42"/>
                    <a:gd name="T26" fmla="*/ 12 w 42"/>
                    <a:gd name="T27" fmla="*/ 38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3 w 42"/>
                    <a:gd name="T35" fmla="*/ 21 h 42"/>
                    <a:gd name="T36" fmla="*/ 38 w 42"/>
                    <a:gd name="T37" fmla="*/ 32 h 42"/>
                    <a:gd name="T38" fmla="*/ 40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2 w 42"/>
                    <a:gd name="T45" fmla="*/ 15 h 42"/>
                    <a:gd name="T46" fmla="*/ 23 w 42"/>
                    <a:gd name="T47" fmla="*/ 19 h 42"/>
                    <a:gd name="T48" fmla="*/ 35 w 42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5" y="3"/>
                      </a:moveTo>
                      <a:lnTo>
                        <a:pt x="31" y="1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4" y="7"/>
                      </a:lnTo>
                      <a:lnTo>
                        <a:pt x="4" y="9"/>
                      </a:lnTo>
                      <a:lnTo>
                        <a:pt x="19" y="21"/>
                      </a:lnTo>
                      <a:lnTo>
                        <a:pt x="0" y="24"/>
                      </a:lnTo>
                      <a:lnTo>
                        <a:pt x="2" y="26"/>
                      </a:lnTo>
                      <a:lnTo>
                        <a:pt x="19" y="21"/>
                      </a:lnTo>
                      <a:lnTo>
                        <a:pt x="10" y="38"/>
                      </a:lnTo>
                      <a:lnTo>
                        <a:pt x="12" y="38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3" y="21"/>
                      </a:lnTo>
                      <a:lnTo>
                        <a:pt x="38" y="32"/>
                      </a:lnTo>
                      <a:lnTo>
                        <a:pt x="40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2" y="15"/>
                      </a:lnTo>
                      <a:lnTo>
                        <a:pt x="23" y="19"/>
                      </a:lnTo>
                      <a:lnTo>
                        <a:pt x="35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03" name="Freeform 289"/>
                <p:cNvSpPr>
                  <a:spLocks/>
                </p:cNvSpPr>
                <p:nvPr/>
              </p:nvSpPr>
              <p:spPr bwMode="auto">
                <a:xfrm>
                  <a:off x="2801" y="1770"/>
                  <a:ext cx="42" cy="42"/>
                </a:xfrm>
                <a:custGeom>
                  <a:avLst/>
                  <a:gdLst>
                    <a:gd name="T0" fmla="*/ 35 w 42"/>
                    <a:gd name="T1" fmla="*/ 3 h 42"/>
                    <a:gd name="T2" fmla="*/ 31 w 42"/>
                    <a:gd name="T3" fmla="*/ 1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21 w 42"/>
                    <a:gd name="T11" fmla="*/ 19 h 42"/>
                    <a:gd name="T12" fmla="*/ 4 w 42"/>
                    <a:gd name="T13" fmla="*/ 7 h 42"/>
                    <a:gd name="T14" fmla="*/ 4 w 42"/>
                    <a:gd name="T15" fmla="*/ 9 h 42"/>
                    <a:gd name="T16" fmla="*/ 19 w 42"/>
                    <a:gd name="T17" fmla="*/ 21 h 42"/>
                    <a:gd name="T18" fmla="*/ 0 w 42"/>
                    <a:gd name="T19" fmla="*/ 24 h 42"/>
                    <a:gd name="T20" fmla="*/ 2 w 42"/>
                    <a:gd name="T21" fmla="*/ 26 h 42"/>
                    <a:gd name="T22" fmla="*/ 19 w 42"/>
                    <a:gd name="T23" fmla="*/ 21 h 42"/>
                    <a:gd name="T24" fmla="*/ 10 w 42"/>
                    <a:gd name="T25" fmla="*/ 38 h 42"/>
                    <a:gd name="T26" fmla="*/ 12 w 42"/>
                    <a:gd name="T27" fmla="*/ 38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3 w 42"/>
                    <a:gd name="T35" fmla="*/ 21 h 42"/>
                    <a:gd name="T36" fmla="*/ 38 w 42"/>
                    <a:gd name="T37" fmla="*/ 32 h 42"/>
                    <a:gd name="T38" fmla="*/ 40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2 w 42"/>
                    <a:gd name="T45" fmla="*/ 15 h 42"/>
                    <a:gd name="T46" fmla="*/ 23 w 42"/>
                    <a:gd name="T47" fmla="*/ 19 h 42"/>
                    <a:gd name="T48" fmla="*/ 35 w 42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5" y="3"/>
                      </a:moveTo>
                      <a:lnTo>
                        <a:pt x="31" y="1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4" y="7"/>
                      </a:lnTo>
                      <a:lnTo>
                        <a:pt x="4" y="9"/>
                      </a:lnTo>
                      <a:lnTo>
                        <a:pt x="19" y="21"/>
                      </a:lnTo>
                      <a:lnTo>
                        <a:pt x="0" y="24"/>
                      </a:lnTo>
                      <a:lnTo>
                        <a:pt x="2" y="26"/>
                      </a:lnTo>
                      <a:lnTo>
                        <a:pt x="19" y="21"/>
                      </a:lnTo>
                      <a:lnTo>
                        <a:pt x="10" y="38"/>
                      </a:lnTo>
                      <a:lnTo>
                        <a:pt x="12" y="38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3" y="21"/>
                      </a:lnTo>
                      <a:lnTo>
                        <a:pt x="38" y="32"/>
                      </a:lnTo>
                      <a:lnTo>
                        <a:pt x="40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2" y="15"/>
                      </a:lnTo>
                      <a:lnTo>
                        <a:pt x="23" y="19"/>
                      </a:lnTo>
                      <a:lnTo>
                        <a:pt x="35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04" name="Freeform 290"/>
                <p:cNvSpPr>
                  <a:spLocks/>
                </p:cNvSpPr>
                <p:nvPr/>
              </p:nvSpPr>
              <p:spPr bwMode="auto">
                <a:xfrm>
                  <a:off x="1676" y="2880"/>
                  <a:ext cx="42" cy="43"/>
                </a:xfrm>
                <a:custGeom>
                  <a:avLst/>
                  <a:gdLst>
                    <a:gd name="T0" fmla="*/ 33 w 42"/>
                    <a:gd name="T1" fmla="*/ 4 h 43"/>
                    <a:gd name="T2" fmla="*/ 31 w 42"/>
                    <a:gd name="T3" fmla="*/ 2 h 43"/>
                    <a:gd name="T4" fmla="*/ 21 w 42"/>
                    <a:gd name="T5" fmla="*/ 20 h 43"/>
                    <a:gd name="T6" fmla="*/ 17 w 42"/>
                    <a:gd name="T7" fmla="*/ 0 h 43"/>
                    <a:gd name="T8" fmla="*/ 16 w 42"/>
                    <a:gd name="T9" fmla="*/ 0 h 43"/>
                    <a:gd name="T10" fmla="*/ 19 w 42"/>
                    <a:gd name="T11" fmla="*/ 20 h 43"/>
                    <a:gd name="T12" fmla="*/ 4 w 42"/>
                    <a:gd name="T13" fmla="*/ 8 h 43"/>
                    <a:gd name="T14" fmla="*/ 2 w 42"/>
                    <a:gd name="T15" fmla="*/ 12 h 43"/>
                    <a:gd name="T16" fmla="*/ 19 w 42"/>
                    <a:gd name="T17" fmla="*/ 22 h 43"/>
                    <a:gd name="T18" fmla="*/ 0 w 42"/>
                    <a:gd name="T19" fmla="*/ 25 h 43"/>
                    <a:gd name="T20" fmla="*/ 2 w 42"/>
                    <a:gd name="T21" fmla="*/ 27 h 43"/>
                    <a:gd name="T22" fmla="*/ 19 w 42"/>
                    <a:gd name="T23" fmla="*/ 22 h 43"/>
                    <a:gd name="T24" fmla="*/ 8 w 42"/>
                    <a:gd name="T25" fmla="*/ 39 h 43"/>
                    <a:gd name="T26" fmla="*/ 12 w 42"/>
                    <a:gd name="T27" fmla="*/ 41 h 43"/>
                    <a:gd name="T28" fmla="*/ 21 w 42"/>
                    <a:gd name="T29" fmla="*/ 23 h 43"/>
                    <a:gd name="T30" fmla="*/ 25 w 42"/>
                    <a:gd name="T31" fmla="*/ 43 h 43"/>
                    <a:gd name="T32" fmla="*/ 27 w 42"/>
                    <a:gd name="T33" fmla="*/ 41 h 43"/>
                    <a:gd name="T34" fmla="*/ 21 w 42"/>
                    <a:gd name="T35" fmla="*/ 23 h 43"/>
                    <a:gd name="T36" fmla="*/ 39 w 42"/>
                    <a:gd name="T37" fmla="*/ 33 h 43"/>
                    <a:gd name="T38" fmla="*/ 40 w 42"/>
                    <a:gd name="T39" fmla="*/ 31 h 43"/>
                    <a:gd name="T40" fmla="*/ 23 w 42"/>
                    <a:gd name="T41" fmla="*/ 22 h 43"/>
                    <a:gd name="T42" fmla="*/ 42 w 42"/>
                    <a:gd name="T43" fmla="*/ 18 h 43"/>
                    <a:gd name="T44" fmla="*/ 40 w 42"/>
                    <a:gd name="T45" fmla="*/ 16 h 43"/>
                    <a:gd name="T46" fmla="*/ 23 w 42"/>
                    <a:gd name="T47" fmla="*/ 20 h 43"/>
                    <a:gd name="T48" fmla="*/ 33 w 42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19" y="20"/>
                      </a:lnTo>
                      <a:lnTo>
                        <a:pt x="4" y="8"/>
                      </a:lnTo>
                      <a:lnTo>
                        <a:pt x="2" y="12"/>
                      </a:lnTo>
                      <a:lnTo>
                        <a:pt x="19" y="22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2"/>
                      </a:lnTo>
                      <a:lnTo>
                        <a:pt x="8" y="39"/>
                      </a:lnTo>
                      <a:lnTo>
                        <a:pt x="12" y="41"/>
                      </a:lnTo>
                      <a:lnTo>
                        <a:pt x="21" y="23"/>
                      </a:lnTo>
                      <a:lnTo>
                        <a:pt x="25" y="43"/>
                      </a:lnTo>
                      <a:lnTo>
                        <a:pt x="27" y="41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40" y="31"/>
                      </a:lnTo>
                      <a:lnTo>
                        <a:pt x="23" y="22"/>
                      </a:lnTo>
                      <a:lnTo>
                        <a:pt x="42" y="18"/>
                      </a:lnTo>
                      <a:lnTo>
                        <a:pt x="40" y="16"/>
                      </a:lnTo>
                      <a:lnTo>
                        <a:pt x="23" y="20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05" name="Freeform 291"/>
                <p:cNvSpPr>
                  <a:spLocks/>
                </p:cNvSpPr>
                <p:nvPr/>
              </p:nvSpPr>
              <p:spPr bwMode="auto">
                <a:xfrm>
                  <a:off x="1676" y="2880"/>
                  <a:ext cx="42" cy="43"/>
                </a:xfrm>
                <a:custGeom>
                  <a:avLst/>
                  <a:gdLst>
                    <a:gd name="T0" fmla="*/ 33 w 42"/>
                    <a:gd name="T1" fmla="*/ 4 h 43"/>
                    <a:gd name="T2" fmla="*/ 31 w 42"/>
                    <a:gd name="T3" fmla="*/ 2 h 43"/>
                    <a:gd name="T4" fmla="*/ 21 w 42"/>
                    <a:gd name="T5" fmla="*/ 20 h 43"/>
                    <a:gd name="T6" fmla="*/ 17 w 42"/>
                    <a:gd name="T7" fmla="*/ 0 h 43"/>
                    <a:gd name="T8" fmla="*/ 16 w 42"/>
                    <a:gd name="T9" fmla="*/ 0 h 43"/>
                    <a:gd name="T10" fmla="*/ 19 w 42"/>
                    <a:gd name="T11" fmla="*/ 20 h 43"/>
                    <a:gd name="T12" fmla="*/ 4 w 42"/>
                    <a:gd name="T13" fmla="*/ 8 h 43"/>
                    <a:gd name="T14" fmla="*/ 2 w 42"/>
                    <a:gd name="T15" fmla="*/ 12 h 43"/>
                    <a:gd name="T16" fmla="*/ 19 w 42"/>
                    <a:gd name="T17" fmla="*/ 22 h 43"/>
                    <a:gd name="T18" fmla="*/ 0 w 42"/>
                    <a:gd name="T19" fmla="*/ 25 h 43"/>
                    <a:gd name="T20" fmla="*/ 2 w 42"/>
                    <a:gd name="T21" fmla="*/ 27 h 43"/>
                    <a:gd name="T22" fmla="*/ 19 w 42"/>
                    <a:gd name="T23" fmla="*/ 22 h 43"/>
                    <a:gd name="T24" fmla="*/ 8 w 42"/>
                    <a:gd name="T25" fmla="*/ 39 h 43"/>
                    <a:gd name="T26" fmla="*/ 12 w 42"/>
                    <a:gd name="T27" fmla="*/ 41 h 43"/>
                    <a:gd name="T28" fmla="*/ 21 w 42"/>
                    <a:gd name="T29" fmla="*/ 23 h 43"/>
                    <a:gd name="T30" fmla="*/ 25 w 42"/>
                    <a:gd name="T31" fmla="*/ 43 h 43"/>
                    <a:gd name="T32" fmla="*/ 27 w 42"/>
                    <a:gd name="T33" fmla="*/ 41 h 43"/>
                    <a:gd name="T34" fmla="*/ 21 w 42"/>
                    <a:gd name="T35" fmla="*/ 23 h 43"/>
                    <a:gd name="T36" fmla="*/ 39 w 42"/>
                    <a:gd name="T37" fmla="*/ 33 h 43"/>
                    <a:gd name="T38" fmla="*/ 40 w 42"/>
                    <a:gd name="T39" fmla="*/ 31 h 43"/>
                    <a:gd name="T40" fmla="*/ 23 w 42"/>
                    <a:gd name="T41" fmla="*/ 22 h 43"/>
                    <a:gd name="T42" fmla="*/ 42 w 42"/>
                    <a:gd name="T43" fmla="*/ 18 h 43"/>
                    <a:gd name="T44" fmla="*/ 40 w 42"/>
                    <a:gd name="T45" fmla="*/ 16 h 43"/>
                    <a:gd name="T46" fmla="*/ 23 w 42"/>
                    <a:gd name="T47" fmla="*/ 20 h 43"/>
                    <a:gd name="T48" fmla="*/ 33 w 42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19" y="20"/>
                      </a:lnTo>
                      <a:lnTo>
                        <a:pt x="4" y="8"/>
                      </a:lnTo>
                      <a:lnTo>
                        <a:pt x="2" y="12"/>
                      </a:lnTo>
                      <a:lnTo>
                        <a:pt x="19" y="22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2"/>
                      </a:lnTo>
                      <a:lnTo>
                        <a:pt x="8" y="39"/>
                      </a:lnTo>
                      <a:lnTo>
                        <a:pt x="12" y="41"/>
                      </a:lnTo>
                      <a:lnTo>
                        <a:pt x="21" y="23"/>
                      </a:lnTo>
                      <a:lnTo>
                        <a:pt x="25" y="43"/>
                      </a:lnTo>
                      <a:lnTo>
                        <a:pt x="27" y="41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40" y="31"/>
                      </a:lnTo>
                      <a:lnTo>
                        <a:pt x="23" y="22"/>
                      </a:lnTo>
                      <a:lnTo>
                        <a:pt x="42" y="18"/>
                      </a:lnTo>
                      <a:lnTo>
                        <a:pt x="40" y="16"/>
                      </a:lnTo>
                      <a:lnTo>
                        <a:pt x="23" y="20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06" name="Freeform 292"/>
                <p:cNvSpPr>
                  <a:spLocks/>
                </p:cNvSpPr>
                <p:nvPr/>
              </p:nvSpPr>
              <p:spPr bwMode="auto">
                <a:xfrm>
                  <a:off x="2667" y="2094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5 w 40"/>
                    <a:gd name="T9" fmla="*/ 2 h 42"/>
                    <a:gd name="T10" fmla="*/ 19 w 40"/>
                    <a:gd name="T11" fmla="*/ 19 h 42"/>
                    <a:gd name="T12" fmla="*/ 3 w 40"/>
                    <a:gd name="T13" fmla="*/ 9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9 w 40"/>
                    <a:gd name="T23" fmla="*/ 23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21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8 w 40"/>
                    <a:gd name="T37" fmla="*/ 34 h 42"/>
                    <a:gd name="T38" fmla="*/ 38 w 40"/>
                    <a:gd name="T39" fmla="*/ 31 h 42"/>
                    <a:gd name="T40" fmla="*/ 23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19" y="19"/>
                      </a:lnTo>
                      <a:lnTo>
                        <a:pt x="3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9" y="23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21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8" y="34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07" name="Freeform 293"/>
                <p:cNvSpPr>
                  <a:spLocks/>
                </p:cNvSpPr>
                <p:nvPr/>
              </p:nvSpPr>
              <p:spPr bwMode="auto">
                <a:xfrm>
                  <a:off x="2667" y="2094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5 w 40"/>
                    <a:gd name="T9" fmla="*/ 2 h 42"/>
                    <a:gd name="T10" fmla="*/ 19 w 40"/>
                    <a:gd name="T11" fmla="*/ 19 h 42"/>
                    <a:gd name="T12" fmla="*/ 3 w 40"/>
                    <a:gd name="T13" fmla="*/ 9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9 w 40"/>
                    <a:gd name="T23" fmla="*/ 23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21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8 w 40"/>
                    <a:gd name="T37" fmla="*/ 34 h 42"/>
                    <a:gd name="T38" fmla="*/ 38 w 40"/>
                    <a:gd name="T39" fmla="*/ 31 h 42"/>
                    <a:gd name="T40" fmla="*/ 23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19" y="19"/>
                      </a:lnTo>
                      <a:lnTo>
                        <a:pt x="3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9" y="23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21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8" y="34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08" name="Freeform 294"/>
                <p:cNvSpPr>
                  <a:spLocks/>
                </p:cNvSpPr>
                <p:nvPr/>
              </p:nvSpPr>
              <p:spPr bwMode="auto">
                <a:xfrm>
                  <a:off x="1953" y="2359"/>
                  <a:ext cx="42" cy="42"/>
                </a:xfrm>
                <a:custGeom>
                  <a:avLst/>
                  <a:gdLst>
                    <a:gd name="T0" fmla="*/ 32 w 42"/>
                    <a:gd name="T1" fmla="*/ 3 h 42"/>
                    <a:gd name="T2" fmla="*/ 30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19 w 42"/>
                    <a:gd name="T11" fmla="*/ 19 h 42"/>
                    <a:gd name="T12" fmla="*/ 3 w 42"/>
                    <a:gd name="T13" fmla="*/ 9 h 42"/>
                    <a:gd name="T14" fmla="*/ 1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1 w 42"/>
                    <a:gd name="T21" fmla="*/ 26 h 42"/>
                    <a:gd name="T22" fmla="*/ 19 w 42"/>
                    <a:gd name="T23" fmla="*/ 23 h 42"/>
                    <a:gd name="T24" fmla="*/ 7 w 42"/>
                    <a:gd name="T25" fmla="*/ 38 h 42"/>
                    <a:gd name="T26" fmla="*/ 11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6 w 42"/>
                    <a:gd name="T33" fmla="*/ 40 h 42"/>
                    <a:gd name="T34" fmla="*/ 21 w 42"/>
                    <a:gd name="T35" fmla="*/ 23 h 42"/>
                    <a:gd name="T36" fmla="*/ 38 w 42"/>
                    <a:gd name="T37" fmla="*/ 32 h 42"/>
                    <a:gd name="T38" fmla="*/ 40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2 w 42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2" y="3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3" y="9"/>
                      </a:lnTo>
                      <a:lnTo>
                        <a:pt x="1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1" y="26"/>
                      </a:lnTo>
                      <a:lnTo>
                        <a:pt x="19" y="23"/>
                      </a:lnTo>
                      <a:lnTo>
                        <a:pt x="7" y="38"/>
                      </a:lnTo>
                      <a:lnTo>
                        <a:pt x="11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6" y="40"/>
                      </a:lnTo>
                      <a:lnTo>
                        <a:pt x="21" y="23"/>
                      </a:lnTo>
                      <a:lnTo>
                        <a:pt x="38" y="32"/>
                      </a:lnTo>
                      <a:lnTo>
                        <a:pt x="40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2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09" name="Freeform 295"/>
                <p:cNvSpPr>
                  <a:spLocks/>
                </p:cNvSpPr>
                <p:nvPr/>
              </p:nvSpPr>
              <p:spPr bwMode="auto">
                <a:xfrm>
                  <a:off x="1953" y="2359"/>
                  <a:ext cx="42" cy="42"/>
                </a:xfrm>
                <a:custGeom>
                  <a:avLst/>
                  <a:gdLst>
                    <a:gd name="T0" fmla="*/ 32 w 42"/>
                    <a:gd name="T1" fmla="*/ 3 h 42"/>
                    <a:gd name="T2" fmla="*/ 30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19 w 42"/>
                    <a:gd name="T11" fmla="*/ 19 h 42"/>
                    <a:gd name="T12" fmla="*/ 3 w 42"/>
                    <a:gd name="T13" fmla="*/ 9 h 42"/>
                    <a:gd name="T14" fmla="*/ 1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1 w 42"/>
                    <a:gd name="T21" fmla="*/ 26 h 42"/>
                    <a:gd name="T22" fmla="*/ 19 w 42"/>
                    <a:gd name="T23" fmla="*/ 23 h 42"/>
                    <a:gd name="T24" fmla="*/ 7 w 42"/>
                    <a:gd name="T25" fmla="*/ 38 h 42"/>
                    <a:gd name="T26" fmla="*/ 11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6 w 42"/>
                    <a:gd name="T33" fmla="*/ 40 h 42"/>
                    <a:gd name="T34" fmla="*/ 21 w 42"/>
                    <a:gd name="T35" fmla="*/ 23 h 42"/>
                    <a:gd name="T36" fmla="*/ 38 w 42"/>
                    <a:gd name="T37" fmla="*/ 32 h 42"/>
                    <a:gd name="T38" fmla="*/ 40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2 w 42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2" y="3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3" y="9"/>
                      </a:lnTo>
                      <a:lnTo>
                        <a:pt x="1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1" y="26"/>
                      </a:lnTo>
                      <a:lnTo>
                        <a:pt x="19" y="23"/>
                      </a:lnTo>
                      <a:lnTo>
                        <a:pt x="7" y="38"/>
                      </a:lnTo>
                      <a:lnTo>
                        <a:pt x="11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6" y="40"/>
                      </a:lnTo>
                      <a:lnTo>
                        <a:pt x="21" y="23"/>
                      </a:lnTo>
                      <a:lnTo>
                        <a:pt x="38" y="32"/>
                      </a:lnTo>
                      <a:lnTo>
                        <a:pt x="40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2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10" name="Freeform 296"/>
                <p:cNvSpPr>
                  <a:spLocks/>
                </p:cNvSpPr>
                <p:nvPr/>
              </p:nvSpPr>
              <p:spPr bwMode="auto">
                <a:xfrm>
                  <a:off x="2432" y="2257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2 w 43"/>
                    <a:gd name="T5" fmla="*/ 19 h 42"/>
                    <a:gd name="T6" fmla="*/ 18 w 43"/>
                    <a:gd name="T7" fmla="*/ 0 h 42"/>
                    <a:gd name="T8" fmla="*/ 16 w 43"/>
                    <a:gd name="T9" fmla="*/ 0 h 42"/>
                    <a:gd name="T10" fmla="*/ 22 w 43"/>
                    <a:gd name="T11" fmla="*/ 19 h 42"/>
                    <a:gd name="T12" fmla="*/ 4 w 43"/>
                    <a:gd name="T13" fmla="*/ 9 h 42"/>
                    <a:gd name="T14" fmla="*/ 2 w 43"/>
                    <a:gd name="T15" fmla="*/ 11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7 h 42"/>
                    <a:gd name="T22" fmla="*/ 20 w 43"/>
                    <a:gd name="T23" fmla="*/ 23 h 42"/>
                    <a:gd name="T24" fmla="*/ 10 w 43"/>
                    <a:gd name="T25" fmla="*/ 38 h 42"/>
                    <a:gd name="T26" fmla="*/ 12 w 43"/>
                    <a:gd name="T27" fmla="*/ 40 h 42"/>
                    <a:gd name="T28" fmla="*/ 22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0 h 42"/>
                    <a:gd name="T34" fmla="*/ 22 w 43"/>
                    <a:gd name="T35" fmla="*/ 23 h 42"/>
                    <a:gd name="T36" fmla="*/ 39 w 43"/>
                    <a:gd name="T37" fmla="*/ 33 h 42"/>
                    <a:gd name="T38" fmla="*/ 41 w 43"/>
                    <a:gd name="T39" fmla="*/ 31 h 42"/>
                    <a:gd name="T40" fmla="*/ 23 w 43"/>
                    <a:gd name="T41" fmla="*/ 21 h 42"/>
                    <a:gd name="T42" fmla="*/ 43 w 43"/>
                    <a:gd name="T43" fmla="*/ 17 h 42"/>
                    <a:gd name="T44" fmla="*/ 41 w 43"/>
                    <a:gd name="T45" fmla="*/ 15 h 42"/>
                    <a:gd name="T46" fmla="*/ 23 w 43"/>
                    <a:gd name="T47" fmla="*/ 19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2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3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2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2" y="23"/>
                      </a:lnTo>
                      <a:lnTo>
                        <a:pt x="39" y="33"/>
                      </a:lnTo>
                      <a:lnTo>
                        <a:pt x="41" y="31"/>
                      </a:lnTo>
                      <a:lnTo>
                        <a:pt x="23" y="21"/>
                      </a:lnTo>
                      <a:lnTo>
                        <a:pt x="43" y="17"/>
                      </a:lnTo>
                      <a:lnTo>
                        <a:pt x="41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11" name="Freeform 297"/>
                <p:cNvSpPr>
                  <a:spLocks/>
                </p:cNvSpPr>
                <p:nvPr/>
              </p:nvSpPr>
              <p:spPr bwMode="auto">
                <a:xfrm>
                  <a:off x="2432" y="2257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2 w 43"/>
                    <a:gd name="T5" fmla="*/ 19 h 42"/>
                    <a:gd name="T6" fmla="*/ 18 w 43"/>
                    <a:gd name="T7" fmla="*/ 0 h 42"/>
                    <a:gd name="T8" fmla="*/ 16 w 43"/>
                    <a:gd name="T9" fmla="*/ 0 h 42"/>
                    <a:gd name="T10" fmla="*/ 22 w 43"/>
                    <a:gd name="T11" fmla="*/ 19 h 42"/>
                    <a:gd name="T12" fmla="*/ 4 w 43"/>
                    <a:gd name="T13" fmla="*/ 9 h 42"/>
                    <a:gd name="T14" fmla="*/ 2 w 43"/>
                    <a:gd name="T15" fmla="*/ 11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7 h 42"/>
                    <a:gd name="T22" fmla="*/ 20 w 43"/>
                    <a:gd name="T23" fmla="*/ 23 h 42"/>
                    <a:gd name="T24" fmla="*/ 10 w 43"/>
                    <a:gd name="T25" fmla="*/ 38 h 42"/>
                    <a:gd name="T26" fmla="*/ 12 w 43"/>
                    <a:gd name="T27" fmla="*/ 40 h 42"/>
                    <a:gd name="T28" fmla="*/ 22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0 h 42"/>
                    <a:gd name="T34" fmla="*/ 22 w 43"/>
                    <a:gd name="T35" fmla="*/ 23 h 42"/>
                    <a:gd name="T36" fmla="*/ 39 w 43"/>
                    <a:gd name="T37" fmla="*/ 33 h 42"/>
                    <a:gd name="T38" fmla="*/ 41 w 43"/>
                    <a:gd name="T39" fmla="*/ 31 h 42"/>
                    <a:gd name="T40" fmla="*/ 23 w 43"/>
                    <a:gd name="T41" fmla="*/ 21 h 42"/>
                    <a:gd name="T42" fmla="*/ 43 w 43"/>
                    <a:gd name="T43" fmla="*/ 17 h 42"/>
                    <a:gd name="T44" fmla="*/ 41 w 43"/>
                    <a:gd name="T45" fmla="*/ 15 h 42"/>
                    <a:gd name="T46" fmla="*/ 23 w 43"/>
                    <a:gd name="T47" fmla="*/ 19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2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3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2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2" y="23"/>
                      </a:lnTo>
                      <a:lnTo>
                        <a:pt x="39" y="33"/>
                      </a:lnTo>
                      <a:lnTo>
                        <a:pt x="41" y="31"/>
                      </a:lnTo>
                      <a:lnTo>
                        <a:pt x="23" y="21"/>
                      </a:lnTo>
                      <a:lnTo>
                        <a:pt x="43" y="17"/>
                      </a:lnTo>
                      <a:lnTo>
                        <a:pt x="41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12" name="Freeform 298"/>
                <p:cNvSpPr>
                  <a:spLocks/>
                </p:cNvSpPr>
                <p:nvPr/>
              </p:nvSpPr>
              <p:spPr bwMode="auto">
                <a:xfrm>
                  <a:off x="1718" y="2522"/>
                  <a:ext cx="43" cy="42"/>
                </a:xfrm>
                <a:custGeom>
                  <a:avLst/>
                  <a:gdLst>
                    <a:gd name="T0" fmla="*/ 35 w 43"/>
                    <a:gd name="T1" fmla="*/ 4 h 42"/>
                    <a:gd name="T2" fmla="*/ 31 w 43"/>
                    <a:gd name="T3" fmla="*/ 2 h 42"/>
                    <a:gd name="T4" fmla="*/ 22 w 43"/>
                    <a:gd name="T5" fmla="*/ 19 h 42"/>
                    <a:gd name="T6" fmla="*/ 18 w 43"/>
                    <a:gd name="T7" fmla="*/ 0 h 42"/>
                    <a:gd name="T8" fmla="*/ 16 w 43"/>
                    <a:gd name="T9" fmla="*/ 0 h 42"/>
                    <a:gd name="T10" fmla="*/ 22 w 43"/>
                    <a:gd name="T11" fmla="*/ 19 h 42"/>
                    <a:gd name="T12" fmla="*/ 4 w 43"/>
                    <a:gd name="T13" fmla="*/ 7 h 42"/>
                    <a:gd name="T14" fmla="*/ 4 w 43"/>
                    <a:gd name="T15" fmla="*/ 9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7 h 42"/>
                    <a:gd name="T22" fmla="*/ 20 w 43"/>
                    <a:gd name="T23" fmla="*/ 21 h 42"/>
                    <a:gd name="T24" fmla="*/ 10 w 43"/>
                    <a:gd name="T25" fmla="*/ 38 h 42"/>
                    <a:gd name="T26" fmla="*/ 12 w 43"/>
                    <a:gd name="T27" fmla="*/ 38 h 42"/>
                    <a:gd name="T28" fmla="*/ 22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0 h 42"/>
                    <a:gd name="T34" fmla="*/ 23 w 43"/>
                    <a:gd name="T35" fmla="*/ 21 h 42"/>
                    <a:gd name="T36" fmla="*/ 39 w 43"/>
                    <a:gd name="T37" fmla="*/ 32 h 42"/>
                    <a:gd name="T38" fmla="*/ 41 w 43"/>
                    <a:gd name="T39" fmla="*/ 30 h 42"/>
                    <a:gd name="T40" fmla="*/ 23 w 43"/>
                    <a:gd name="T41" fmla="*/ 21 h 42"/>
                    <a:gd name="T42" fmla="*/ 43 w 43"/>
                    <a:gd name="T43" fmla="*/ 17 h 42"/>
                    <a:gd name="T44" fmla="*/ 43 w 43"/>
                    <a:gd name="T45" fmla="*/ 15 h 42"/>
                    <a:gd name="T46" fmla="*/ 23 w 43"/>
                    <a:gd name="T47" fmla="*/ 19 h 42"/>
                    <a:gd name="T48" fmla="*/ 35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5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2" y="19"/>
                      </a:lnTo>
                      <a:lnTo>
                        <a:pt x="4" y="7"/>
                      </a:lnTo>
                      <a:lnTo>
                        <a:pt x="4" y="9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1"/>
                      </a:lnTo>
                      <a:lnTo>
                        <a:pt x="10" y="38"/>
                      </a:lnTo>
                      <a:lnTo>
                        <a:pt x="12" y="38"/>
                      </a:lnTo>
                      <a:lnTo>
                        <a:pt x="22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3" y="21"/>
                      </a:lnTo>
                      <a:lnTo>
                        <a:pt x="39" y="32"/>
                      </a:lnTo>
                      <a:lnTo>
                        <a:pt x="41" y="30"/>
                      </a:lnTo>
                      <a:lnTo>
                        <a:pt x="23" y="21"/>
                      </a:lnTo>
                      <a:lnTo>
                        <a:pt x="43" y="17"/>
                      </a:lnTo>
                      <a:lnTo>
                        <a:pt x="43" y="15"/>
                      </a:lnTo>
                      <a:lnTo>
                        <a:pt x="23" y="19"/>
                      </a:lnTo>
                      <a:lnTo>
                        <a:pt x="35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13" name="Freeform 299"/>
                <p:cNvSpPr>
                  <a:spLocks/>
                </p:cNvSpPr>
                <p:nvPr/>
              </p:nvSpPr>
              <p:spPr bwMode="auto">
                <a:xfrm>
                  <a:off x="1718" y="2522"/>
                  <a:ext cx="43" cy="42"/>
                </a:xfrm>
                <a:custGeom>
                  <a:avLst/>
                  <a:gdLst>
                    <a:gd name="T0" fmla="*/ 35 w 43"/>
                    <a:gd name="T1" fmla="*/ 4 h 42"/>
                    <a:gd name="T2" fmla="*/ 31 w 43"/>
                    <a:gd name="T3" fmla="*/ 2 h 42"/>
                    <a:gd name="T4" fmla="*/ 22 w 43"/>
                    <a:gd name="T5" fmla="*/ 19 h 42"/>
                    <a:gd name="T6" fmla="*/ 18 w 43"/>
                    <a:gd name="T7" fmla="*/ 0 h 42"/>
                    <a:gd name="T8" fmla="*/ 16 w 43"/>
                    <a:gd name="T9" fmla="*/ 0 h 42"/>
                    <a:gd name="T10" fmla="*/ 22 w 43"/>
                    <a:gd name="T11" fmla="*/ 19 h 42"/>
                    <a:gd name="T12" fmla="*/ 4 w 43"/>
                    <a:gd name="T13" fmla="*/ 7 h 42"/>
                    <a:gd name="T14" fmla="*/ 4 w 43"/>
                    <a:gd name="T15" fmla="*/ 9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7 h 42"/>
                    <a:gd name="T22" fmla="*/ 20 w 43"/>
                    <a:gd name="T23" fmla="*/ 21 h 42"/>
                    <a:gd name="T24" fmla="*/ 10 w 43"/>
                    <a:gd name="T25" fmla="*/ 38 h 42"/>
                    <a:gd name="T26" fmla="*/ 12 w 43"/>
                    <a:gd name="T27" fmla="*/ 38 h 42"/>
                    <a:gd name="T28" fmla="*/ 22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0 h 42"/>
                    <a:gd name="T34" fmla="*/ 23 w 43"/>
                    <a:gd name="T35" fmla="*/ 21 h 42"/>
                    <a:gd name="T36" fmla="*/ 39 w 43"/>
                    <a:gd name="T37" fmla="*/ 32 h 42"/>
                    <a:gd name="T38" fmla="*/ 41 w 43"/>
                    <a:gd name="T39" fmla="*/ 30 h 42"/>
                    <a:gd name="T40" fmla="*/ 23 w 43"/>
                    <a:gd name="T41" fmla="*/ 21 h 42"/>
                    <a:gd name="T42" fmla="*/ 43 w 43"/>
                    <a:gd name="T43" fmla="*/ 17 h 42"/>
                    <a:gd name="T44" fmla="*/ 43 w 43"/>
                    <a:gd name="T45" fmla="*/ 15 h 42"/>
                    <a:gd name="T46" fmla="*/ 23 w 43"/>
                    <a:gd name="T47" fmla="*/ 19 h 42"/>
                    <a:gd name="T48" fmla="*/ 35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5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2" y="19"/>
                      </a:lnTo>
                      <a:lnTo>
                        <a:pt x="4" y="7"/>
                      </a:lnTo>
                      <a:lnTo>
                        <a:pt x="4" y="9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1"/>
                      </a:lnTo>
                      <a:lnTo>
                        <a:pt x="10" y="38"/>
                      </a:lnTo>
                      <a:lnTo>
                        <a:pt x="12" y="38"/>
                      </a:lnTo>
                      <a:lnTo>
                        <a:pt x="22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3" y="21"/>
                      </a:lnTo>
                      <a:lnTo>
                        <a:pt x="39" y="32"/>
                      </a:lnTo>
                      <a:lnTo>
                        <a:pt x="41" y="30"/>
                      </a:lnTo>
                      <a:lnTo>
                        <a:pt x="23" y="21"/>
                      </a:lnTo>
                      <a:lnTo>
                        <a:pt x="43" y="17"/>
                      </a:lnTo>
                      <a:lnTo>
                        <a:pt x="43" y="15"/>
                      </a:lnTo>
                      <a:lnTo>
                        <a:pt x="23" y="19"/>
                      </a:lnTo>
                      <a:lnTo>
                        <a:pt x="35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14" name="Freeform 300"/>
                <p:cNvSpPr>
                  <a:spLocks/>
                </p:cNvSpPr>
                <p:nvPr/>
              </p:nvSpPr>
              <p:spPr bwMode="auto">
                <a:xfrm>
                  <a:off x="3619" y="1946"/>
                  <a:ext cx="42" cy="40"/>
                </a:xfrm>
                <a:custGeom>
                  <a:avLst/>
                  <a:gdLst>
                    <a:gd name="T0" fmla="*/ 32 w 42"/>
                    <a:gd name="T1" fmla="*/ 2 h 40"/>
                    <a:gd name="T2" fmla="*/ 30 w 42"/>
                    <a:gd name="T3" fmla="*/ 2 h 40"/>
                    <a:gd name="T4" fmla="*/ 21 w 42"/>
                    <a:gd name="T5" fmla="*/ 19 h 40"/>
                    <a:gd name="T6" fmla="*/ 17 w 42"/>
                    <a:gd name="T7" fmla="*/ 0 h 40"/>
                    <a:gd name="T8" fmla="*/ 15 w 42"/>
                    <a:gd name="T9" fmla="*/ 0 h 40"/>
                    <a:gd name="T10" fmla="*/ 19 w 42"/>
                    <a:gd name="T11" fmla="*/ 19 h 40"/>
                    <a:gd name="T12" fmla="*/ 4 w 42"/>
                    <a:gd name="T13" fmla="*/ 8 h 40"/>
                    <a:gd name="T14" fmla="*/ 2 w 42"/>
                    <a:gd name="T15" fmla="*/ 10 h 40"/>
                    <a:gd name="T16" fmla="*/ 19 w 42"/>
                    <a:gd name="T17" fmla="*/ 19 h 40"/>
                    <a:gd name="T18" fmla="*/ 0 w 42"/>
                    <a:gd name="T19" fmla="*/ 23 h 40"/>
                    <a:gd name="T20" fmla="*/ 2 w 42"/>
                    <a:gd name="T21" fmla="*/ 27 h 40"/>
                    <a:gd name="T22" fmla="*/ 19 w 42"/>
                    <a:gd name="T23" fmla="*/ 21 h 40"/>
                    <a:gd name="T24" fmla="*/ 7 w 42"/>
                    <a:gd name="T25" fmla="*/ 37 h 40"/>
                    <a:gd name="T26" fmla="*/ 11 w 42"/>
                    <a:gd name="T27" fmla="*/ 38 h 40"/>
                    <a:gd name="T28" fmla="*/ 21 w 42"/>
                    <a:gd name="T29" fmla="*/ 21 h 40"/>
                    <a:gd name="T30" fmla="*/ 25 w 42"/>
                    <a:gd name="T31" fmla="*/ 40 h 40"/>
                    <a:gd name="T32" fmla="*/ 27 w 42"/>
                    <a:gd name="T33" fmla="*/ 40 h 40"/>
                    <a:gd name="T34" fmla="*/ 21 w 42"/>
                    <a:gd name="T35" fmla="*/ 21 h 40"/>
                    <a:gd name="T36" fmla="*/ 38 w 42"/>
                    <a:gd name="T37" fmla="*/ 33 h 40"/>
                    <a:gd name="T38" fmla="*/ 40 w 42"/>
                    <a:gd name="T39" fmla="*/ 31 h 40"/>
                    <a:gd name="T40" fmla="*/ 23 w 42"/>
                    <a:gd name="T41" fmla="*/ 21 h 40"/>
                    <a:gd name="T42" fmla="*/ 42 w 42"/>
                    <a:gd name="T43" fmla="*/ 17 h 40"/>
                    <a:gd name="T44" fmla="*/ 40 w 42"/>
                    <a:gd name="T45" fmla="*/ 13 h 40"/>
                    <a:gd name="T46" fmla="*/ 23 w 42"/>
                    <a:gd name="T47" fmla="*/ 19 h 40"/>
                    <a:gd name="T48" fmla="*/ 32 w 42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0">
                      <a:moveTo>
                        <a:pt x="32" y="2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7" y="37"/>
                      </a:lnTo>
                      <a:lnTo>
                        <a:pt x="11" y="38"/>
                      </a:lnTo>
                      <a:lnTo>
                        <a:pt x="21" y="21"/>
                      </a:lnTo>
                      <a:lnTo>
                        <a:pt x="25" y="40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3"/>
                      </a:lnTo>
                      <a:lnTo>
                        <a:pt x="23" y="19"/>
                      </a:lnTo>
                      <a:lnTo>
                        <a:pt x="32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15" name="Freeform 301"/>
                <p:cNvSpPr>
                  <a:spLocks/>
                </p:cNvSpPr>
                <p:nvPr/>
              </p:nvSpPr>
              <p:spPr bwMode="auto">
                <a:xfrm>
                  <a:off x="3619" y="1946"/>
                  <a:ext cx="42" cy="40"/>
                </a:xfrm>
                <a:custGeom>
                  <a:avLst/>
                  <a:gdLst>
                    <a:gd name="T0" fmla="*/ 32 w 42"/>
                    <a:gd name="T1" fmla="*/ 2 h 40"/>
                    <a:gd name="T2" fmla="*/ 30 w 42"/>
                    <a:gd name="T3" fmla="*/ 2 h 40"/>
                    <a:gd name="T4" fmla="*/ 21 w 42"/>
                    <a:gd name="T5" fmla="*/ 19 h 40"/>
                    <a:gd name="T6" fmla="*/ 17 w 42"/>
                    <a:gd name="T7" fmla="*/ 0 h 40"/>
                    <a:gd name="T8" fmla="*/ 15 w 42"/>
                    <a:gd name="T9" fmla="*/ 0 h 40"/>
                    <a:gd name="T10" fmla="*/ 19 w 42"/>
                    <a:gd name="T11" fmla="*/ 19 h 40"/>
                    <a:gd name="T12" fmla="*/ 4 w 42"/>
                    <a:gd name="T13" fmla="*/ 8 h 40"/>
                    <a:gd name="T14" fmla="*/ 2 w 42"/>
                    <a:gd name="T15" fmla="*/ 10 h 40"/>
                    <a:gd name="T16" fmla="*/ 19 w 42"/>
                    <a:gd name="T17" fmla="*/ 19 h 40"/>
                    <a:gd name="T18" fmla="*/ 0 w 42"/>
                    <a:gd name="T19" fmla="*/ 23 h 40"/>
                    <a:gd name="T20" fmla="*/ 2 w 42"/>
                    <a:gd name="T21" fmla="*/ 27 h 40"/>
                    <a:gd name="T22" fmla="*/ 19 w 42"/>
                    <a:gd name="T23" fmla="*/ 21 h 40"/>
                    <a:gd name="T24" fmla="*/ 7 w 42"/>
                    <a:gd name="T25" fmla="*/ 37 h 40"/>
                    <a:gd name="T26" fmla="*/ 11 w 42"/>
                    <a:gd name="T27" fmla="*/ 38 h 40"/>
                    <a:gd name="T28" fmla="*/ 21 w 42"/>
                    <a:gd name="T29" fmla="*/ 21 h 40"/>
                    <a:gd name="T30" fmla="*/ 25 w 42"/>
                    <a:gd name="T31" fmla="*/ 40 h 40"/>
                    <a:gd name="T32" fmla="*/ 27 w 42"/>
                    <a:gd name="T33" fmla="*/ 40 h 40"/>
                    <a:gd name="T34" fmla="*/ 21 w 42"/>
                    <a:gd name="T35" fmla="*/ 21 h 40"/>
                    <a:gd name="T36" fmla="*/ 38 w 42"/>
                    <a:gd name="T37" fmla="*/ 33 h 40"/>
                    <a:gd name="T38" fmla="*/ 40 w 42"/>
                    <a:gd name="T39" fmla="*/ 31 h 40"/>
                    <a:gd name="T40" fmla="*/ 23 w 42"/>
                    <a:gd name="T41" fmla="*/ 21 h 40"/>
                    <a:gd name="T42" fmla="*/ 42 w 42"/>
                    <a:gd name="T43" fmla="*/ 17 h 40"/>
                    <a:gd name="T44" fmla="*/ 40 w 42"/>
                    <a:gd name="T45" fmla="*/ 13 h 40"/>
                    <a:gd name="T46" fmla="*/ 23 w 42"/>
                    <a:gd name="T47" fmla="*/ 19 h 40"/>
                    <a:gd name="T48" fmla="*/ 32 w 42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0">
                      <a:moveTo>
                        <a:pt x="32" y="2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7" y="37"/>
                      </a:lnTo>
                      <a:lnTo>
                        <a:pt x="11" y="38"/>
                      </a:lnTo>
                      <a:lnTo>
                        <a:pt x="21" y="21"/>
                      </a:lnTo>
                      <a:lnTo>
                        <a:pt x="25" y="40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3"/>
                      </a:lnTo>
                      <a:lnTo>
                        <a:pt x="23" y="19"/>
                      </a:lnTo>
                      <a:lnTo>
                        <a:pt x="32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16" name="Freeform 302"/>
                <p:cNvSpPr>
                  <a:spLocks/>
                </p:cNvSpPr>
                <p:nvPr/>
              </p:nvSpPr>
              <p:spPr bwMode="auto">
                <a:xfrm>
                  <a:off x="3129" y="2107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31 w 41"/>
                    <a:gd name="T3" fmla="*/ 2 h 42"/>
                    <a:gd name="T4" fmla="*/ 19 w 41"/>
                    <a:gd name="T5" fmla="*/ 19 h 42"/>
                    <a:gd name="T6" fmla="*/ 18 w 41"/>
                    <a:gd name="T7" fmla="*/ 0 h 42"/>
                    <a:gd name="T8" fmla="*/ 14 w 41"/>
                    <a:gd name="T9" fmla="*/ 2 h 42"/>
                    <a:gd name="T10" fmla="*/ 19 w 41"/>
                    <a:gd name="T11" fmla="*/ 19 h 42"/>
                    <a:gd name="T12" fmla="*/ 4 w 41"/>
                    <a:gd name="T13" fmla="*/ 10 h 42"/>
                    <a:gd name="T14" fmla="*/ 2 w 41"/>
                    <a:gd name="T15" fmla="*/ 12 h 42"/>
                    <a:gd name="T16" fmla="*/ 18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9 h 42"/>
                    <a:gd name="T22" fmla="*/ 18 w 41"/>
                    <a:gd name="T23" fmla="*/ 23 h 42"/>
                    <a:gd name="T24" fmla="*/ 8 w 41"/>
                    <a:gd name="T25" fmla="*/ 39 h 42"/>
                    <a:gd name="T26" fmla="*/ 10 w 41"/>
                    <a:gd name="T27" fmla="*/ 41 h 42"/>
                    <a:gd name="T28" fmla="*/ 19 w 41"/>
                    <a:gd name="T29" fmla="*/ 23 h 42"/>
                    <a:gd name="T30" fmla="*/ 23 w 41"/>
                    <a:gd name="T31" fmla="*/ 42 h 42"/>
                    <a:gd name="T32" fmla="*/ 25 w 41"/>
                    <a:gd name="T33" fmla="*/ 42 h 42"/>
                    <a:gd name="T34" fmla="*/ 21 w 41"/>
                    <a:gd name="T35" fmla="*/ 23 h 42"/>
                    <a:gd name="T36" fmla="*/ 37 w 41"/>
                    <a:gd name="T37" fmla="*/ 35 h 42"/>
                    <a:gd name="T38" fmla="*/ 39 w 41"/>
                    <a:gd name="T39" fmla="*/ 31 h 42"/>
                    <a:gd name="T40" fmla="*/ 21 w 41"/>
                    <a:gd name="T41" fmla="*/ 21 h 42"/>
                    <a:gd name="T42" fmla="*/ 41 w 41"/>
                    <a:gd name="T43" fmla="*/ 19 h 42"/>
                    <a:gd name="T44" fmla="*/ 41 w 41"/>
                    <a:gd name="T45" fmla="*/ 16 h 42"/>
                    <a:gd name="T46" fmla="*/ 21 w 41"/>
                    <a:gd name="T47" fmla="*/ 21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19" y="19"/>
                      </a:lnTo>
                      <a:lnTo>
                        <a:pt x="18" y="0"/>
                      </a:lnTo>
                      <a:lnTo>
                        <a:pt x="14" y="2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8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8" y="23"/>
                      </a:lnTo>
                      <a:lnTo>
                        <a:pt x="8" y="39"/>
                      </a:lnTo>
                      <a:lnTo>
                        <a:pt x="10" y="41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7" y="35"/>
                      </a:lnTo>
                      <a:lnTo>
                        <a:pt x="39" y="31"/>
                      </a:lnTo>
                      <a:lnTo>
                        <a:pt x="21" y="21"/>
                      </a:lnTo>
                      <a:lnTo>
                        <a:pt x="41" y="19"/>
                      </a:lnTo>
                      <a:lnTo>
                        <a:pt x="41" y="16"/>
                      </a:lnTo>
                      <a:lnTo>
                        <a:pt x="21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17" name="Freeform 303"/>
                <p:cNvSpPr>
                  <a:spLocks/>
                </p:cNvSpPr>
                <p:nvPr/>
              </p:nvSpPr>
              <p:spPr bwMode="auto">
                <a:xfrm>
                  <a:off x="3129" y="2107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31 w 41"/>
                    <a:gd name="T3" fmla="*/ 2 h 42"/>
                    <a:gd name="T4" fmla="*/ 19 w 41"/>
                    <a:gd name="T5" fmla="*/ 19 h 42"/>
                    <a:gd name="T6" fmla="*/ 18 w 41"/>
                    <a:gd name="T7" fmla="*/ 0 h 42"/>
                    <a:gd name="T8" fmla="*/ 14 w 41"/>
                    <a:gd name="T9" fmla="*/ 2 h 42"/>
                    <a:gd name="T10" fmla="*/ 19 w 41"/>
                    <a:gd name="T11" fmla="*/ 19 h 42"/>
                    <a:gd name="T12" fmla="*/ 4 w 41"/>
                    <a:gd name="T13" fmla="*/ 10 h 42"/>
                    <a:gd name="T14" fmla="*/ 2 w 41"/>
                    <a:gd name="T15" fmla="*/ 12 h 42"/>
                    <a:gd name="T16" fmla="*/ 18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9 h 42"/>
                    <a:gd name="T22" fmla="*/ 18 w 41"/>
                    <a:gd name="T23" fmla="*/ 23 h 42"/>
                    <a:gd name="T24" fmla="*/ 8 w 41"/>
                    <a:gd name="T25" fmla="*/ 39 h 42"/>
                    <a:gd name="T26" fmla="*/ 10 w 41"/>
                    <a:gd name="T27" fmla="*/ 41 h 42"/>
                    <a:gd name="T28" fmla="*/ 19 w 41"/>
                    <a:gd name="T29" fmla="*/ 23 h 42"/>
                    <a:gd name="T30" fmla="*/ 23 w 41"/>
                    <a:gd name="T31" fmla="*/ 42 h 42"/>
                    <a:gd name="T32" fmla="*/ 25 w 41"/>
                    <a:gd name="T33" fmla="*/ 42 h 42"/>
                    <a:gd name="T34" fmla="*/ 21 w 41"/>
                    <a:gd name="T35" fmla="*/ 23 h 42"/>
                    <a:gd name="T36" fmla="*/ 37 w 41"/>
                    <a:gd name="T37" fmla="*/ 35 h 42"/>
                    <a:gd name="T38" fmla="*/ 39 w 41"/>
                    <a:gd name="T39" fmla="*/ 31 h 42"/>
                    <a:gd name="T40" fmla="*/ 21 w 41"/>
                    <a:gd name="T41" fmla="*/ 21 h 42"/>
                    <a:gd name="T42" fmla="*/ 41 w 41"/>
                    <a:gd name="T43" fmla="*/ 19 h 42"/>
                    <a:gd name="T44" fmla="*/ 41 w 41"/>
                    <a:gd name="T45" fmla="*/ 16 h 42"/>
                    <a:gd name="T46" fmla="*/ 21 w 41"/>
                    <a:gd name="T47" fmla="*/ 21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19" y="19"/>
                      </a:lnTo>
                      <a:lnTo>
                        <a:pt x="18" y="0"/>
                      </a:lnTo>
                      <a:lnTo>
                        <a:pt x="14" y="2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8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8" y="23"/>
                      </a:lnTo>
                      <a:lnTo>
                        <a:pt x="8" y="39"/>
                      </a:lnTo>
                      <a:lnTo>
                        <a:pt x="10" y="41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7" y="35"/>
                      </a:lnTo>
                      <a:lnTo>
                        <a:pt x="39" y="31"/>
                      </a:lnTo>
                      <a:lnTo>
                        <a:pt x="21" y="21"/>
                      </a:lnTo>
                      <a:lnTo>
                        <a:pt x="41" y="19"/>
                      </a:lnTo>
                      <a:lnTo>
                        <a:pt x="41" y="16"/>
                      </a:lnTo>
                      <a:lnTo>
                        <a:pt x="21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18" name="Freeform 304"/>
                <p:cNvSpPr>
                  <a:spLocks/>
                </p:cNvSpPr>
                <p:nvPr/>
              </p:nvSpPr>
              <p:spPr bwMode="auto">
                <a:xfrm>
                  <a:off x="3970" y="1789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8 w 40"/>
                    <a:gd name="T37" fmla="*/ 34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8" y="34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19" name="Freeform 305"/>
                <p:cNvSpPr>
                  <a:spLocks/>
                </p:cNvSpPr>
                <p:nvPr/>
              </p:nvSpPr>
              <p:spPr bwMode="auto">
                <a:xfrm>
                  <a:off x="3970" y="1789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8 w 40"/>
                    <a:gd name="T37" fmla="*/ 34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8" y="34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20" name="Freeform 306"/>
                <p:cNvSpPr>
                  <a:spLocks/>
                </p:cNvSpPr>
                <p:nvPr/>
              </p:nvSpPr>
              <p:spPr bwMode="auto">
                <a:xfrm>
                  <a:off x="2214" y="2284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5 w 40"/>
                    <a:gd name="T9" fmla="*/ 2 h 42"/>
                    <a:gd name="T10" fmla="*/ 19 w 40"/>
                    <a:gd name="T11" fmla="*/ 19 h 42"/>
                    <a:gd name="T12" fmla="*/ 3 w 40"/>
                    <a:gd name="T13" fmla="*/ 9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3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21 w 40"/>
                    <a:gd name="T29" fmla="*/ 23 h 42"/>
                    <a:gd name="T30" fmla="*/ 23 w 40"/>
                    <a:gd name="T31" fmla="*/ 42 h 42"/>
                    <a:gd name="T32" fmla="*/ 26 w 40"/>
                    <a:gd name="T33" fmla="*/ 42 h 42"/>
                    <a:gd name="T34" fmla="*/ 21 w 40"/>
                    <a:gd name="T35" fmla="*/ 23 h 42"/>
                    <a:gd name="T36" fmla="*/ 38 w 40"/>
                    <a:gd name="T37" fmla="*/ 32 h 42"/>
                    <a:gd name="T38" fmla="*/ 38 w 40"/>
                    <a:gd name="T39" fmla="*/ 30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19" y="19"/>
                      </a:lnTo>
                      <a:lnTo>
                        <a:pt x="3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21" y="23"/>
                      </a:lnTo>
                      <a:lnTo>
                        <a:pt x="23" y="42"/>
                      </a:lnTo>
                      <a:lnTo>
                        <a:pt x="26" y="42"/>
                      </a:lnTo>
                      <a:lnTo>
                        <a:pt x="21" y="23"/>
                      </a:lnTo>
                      <a:lnTo>
                        <a:pt x="38" y="32"/>
                      </a:lnTo>
                      <a:lnTo>
                        <a:pt x="38" y="30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21" name="Freeform 307"/>
                <p:cNvSpPr>
                  <a:spLocks/>
                </p:cNvSpPr>
                <p:nvPr/>
              </p:nvSpPr>
              <p:spPr bwMode="auto">
                <a:xfrm>
                  <a:off x="2214" y="2284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5 w 40"/>
                    <a:gd name="T9" fmla="*/ 2 h 42"/>
                    <a:gd name="T10" fmla="*/ 19 w 40"/>
                    <a:gd name="T11" fmla="*/ 19 h 42"/>
                    <a:gd name="T12" fmla="*/ 3 w 40"/>
                    <a:gd name="T13" fmla="*/ 9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3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21 w 40"/>
                    <a:gd name="T29" fmla="*/ 23 h 42"/>
                    <a:gd name="T30" fmla="*/ 23 w 40"/>
                    <a:gd name="T31" fmla="*/ 42 h 42"/>
                    <a:gd name="T32" fmla="*/ 26 w 40"/>
                    <a:gd name="T33" fmla="*/ 42 h 42"/>
                    <a:gd name="T34" fmla="*/ 21 w 40"/>
                    <a:gd name="T35" fmla="*/ 23 h 42"/>
                    <a:gd name="T36" fmla="*/ 38 w 40"/>
                    <a:gd name="T37" fmla="*/ 32 h 42"/>
                    <a:gd name="T38" fmla="*/ 38 w 40"/>
                    <a:gd name="T39" fmla="*/ 30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19" y="19"/>
                      </a:lnTo>
                      <a:lnTo>
                        <a:pt x="3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21" y="23"/>
                      </a:lnTo>
                      <a:lnTo>
                        <a:pt x="23" y="42"/>
                      </a:lnTo>
                      <a:lnTo>
                        <a:pt x="26" y="42"/>
                      </a:lnTo>
                      <a:lnTo>
                        <a:pt x="21" y="23"/>
                      </a:lnTo>
                      <a:lnTo>
                        <a:pt x="38" y="32"/>
                      </a:lnTo>
                      <a:lnTo>
                        <a:pt x="38" y="30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22" name="Freeform 308"/>
                <p:cNvSpPr>
                  <a:spLocks/>
                </p:cNvSpPr>
                <p:nvPr/>
              </p:nvSpPr>
              <p:spPr bwMode="auto">
                <a:xfrm>
                  <a:off x="3400" y="1973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5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8 h 42"/>
                    <a:gd name="T14" fmla="*/ 2 w 40"/>
                    <a:gd name="T15" fmla="*/ 10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1 h 42"/>
                    <a:gd name="T24" fmla="*/ 8 w 40"/>
                    <a:gd name="T25" fmla="*/ 38 h 42"/>
                    <a:gd name="T26" fmla="*/ 9 w 40"/>
                    <a:gd name="T27" fmla="*/ 38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0 h 42"/>
                    <a:gd name="T34" fmla="*/ 21 w 40"/>
                    <a:gd name="T35" fmla="*/ 21 h 42"/>
                    <a:gd name="T36" fmla="*/ 38 w 40"/>
                    <a:gd name="T37" fmla="*/ 33 h 42"/>
                    <a:gd name="T38" fmla="*/ 38 w 40"/>
                    <a:gd name="T39" fmla="*/ 31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9" y="38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23" name="Freeform 309"/>
                <p:cNvSpPr>
                  <a:spLocks/>
                </p:cNvSpPr>
                <p:nvPr/>
              </p:nvSpPr>
              <p:spPr bwMode="auto">
                <a:xfrm>
                  <a:off x="3400" y="1973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5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8 h 42"/>
                    <a:gd name="T14" fmla="*/ 2 w 40"/>
                    <a:gd name="T15" fmla="*/ 10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1 h 42"/>
                    <a:gd name="T24" fmla="*/ 8 w 40"/>
                    <a:gd name="T25" fmla="*/ 38 h 42"/>
                    <a:gd name="T26" fmla="*/ 9 w 40"/>
                    <a:gd name="T27" fmla="*/ 38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0 h 42"/>
                    <a:gd name="T34" fmla="*/ 21 w 40"/>
                    <a:gd name="T35" fmla="*/ 21 h 42"/>
                    <a:gd name="T36" fmla="*/ 38 w 40"/>
                    <a:gd name="T37" fmla="*/ 33 h 42"/>
                    <a:gd name="T38" fmla="*/ 38 w 40"/>
                    <a:gd name="T39" fmla="*/ 31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9" y="38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24" name="Freeform 310"/>
                <p:cNvSpPr>
                  <a:spLocks/>
                </p:cNvSpPr>
                <p:nvPr/>
              </p:nvSpPr>
              <p:spPr bwMode="auto">
                <a:xfrm>
                  <a:off x="3112" y="2034"/>
                  <a:ext cx="40" cy="41"/>
                </a:xfrm>
                <a:custGeom>
                  <a:avLst/>
                  <a:gdLst>
                    <a:gd name="T0" fmla="*/ 33 w 40"/>
                    <a:gd name="T1" fmla="*/ 2 h 41"/>
                    <a:gd name="T2" fmla="*/ 31 w 40"/>
                    <a:gd name="T3" fmla="*/ 2 h 41"/>
                    <a:gd name="T4" fmla="*/ 21 w 40"/>
                    <a:gd name="T5" fmla="*/ 18 h 41"/>
                    <a:gd name="T6" fmla="*/ 17 w 40"/>
                    <a:gd name="T7" fmla="*/ 0 h 41"/>
                    <a:gd name="T8" fmla="*/ 15 w 40"/>
                    <a:gd name="T9" fmla="*/ 0 h 41"/>
                    <a:gd name="T10" fmla="*/ 19 w 40"/>
                    <a:gd name="T11" fmla="*/ 20 h 41"/>
                    <a:gd name="T12" fmla="*/ 4 w 40"/>
                    <a:gd name="T13" fmla="*/ 8 h 41"/>
                    <a:gd name="T14" fmla="*/ 2 w 40"/>
                    <a:gd name="T15" fmla="*/ 10 h 41"/>
                    <a:gd name="T16" fmla="*/ 19 w 40"/>
                    <a:gd name="T17" fmla="*/ 20 h 41"/>
                    <a:gd name="T18" fmla="*/ 0 w 40"/>
                    <a:gd name="T19" fmla="*/ 23 h 41"/>
                    <a:gd name="T20" fmla="*/ 0 w 40"/>
                    <a:gd name="T21" fmla="*/ 27 h 41"/>
                    <a:gd name="T22" fmla="*/ 19 w 40"/>
                    <a:gd name="T23" fmla="*/ 21 h 41"/>
                    <a:gd name="T24" fmla="*/ 8 w 40"/>
                    <a:gd name="T25" fmla="*/ 37 h 41"/>
                    <a:gd name="T26" fmla="*/ 10 w 40"/>
                    <a:gd name="T27" fmla="*/ 39 h 41"/>
                    <a:gd name="T28" fmla="*/ 21 w 40"/>
                    <a:gd name="T29" fmla="*/ 21 h 41"/>
                    <a:gd name="T30" fmla="*/ 23 w 40"/>
                    <a:gd name="T31" fmla="*/ 41 h 41"/>
                    <a:gd name="T32" fmla="*/ 27 w 40"/>
                    <a:gd name="T33" fmla="*/ 41 h 41"/>
                    <a:gd name="T34" fmla="*/ 21 w 40"/>
                    <a:gd name="T35" fmla="*/ 21 h 41"/>
                    <a:gd name="T36" fmla="*/ 38 w 40"/>
                    <a:gd name="T37" fmla="*/ 33 h 41"/>
                    <a:gd name="T38" fmla="*/ 38 w 40"/>
                    <a:gd name="T39" fmla="*/ 31 h 41"/>
                    <a:gd name="T40" fmla="*/ 23 w 40"/>
                    <a:gd name="T41" fmla="*/ 21 h 41"/>
                    <a:gd name="T42" fmla="*/ 40 w 40"/>
                    <a:gd name="T43" fmla="*/ 18 h 41"/>
                    <a:gd name="T44" fmla="*/ 40 w 40"/>
                    <a:gd name="T45" fmla="*/ 14 h 41"/>
                    <a:gd name="T46" fmla="*/ 21 w 40"/>
                    <a:gd name="T47" fmla="*/ 20 h 41"/>
                    <a:gd name="T48" fmla="*/ 33 w 40"/>
                    <a:gd name="T49" fmla="*/ 2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1">
                      <a:moveTo>
                        <a:pt x="33" y="2"/>
                      </a:moveTo>
                      <a:lnTo>
                        <a:pt x="31" y="2"/>
                      </a:lnTo>
                      <a:lnTo>
                        <a:pt x="21" y="18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20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20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7"/>
                      </a:lnTo>
                      <a:lnTo>
                        <a:pt x="10" y="39"/>
                      </a:lnTo>
                      <a:lnTo>
                        <a:pt x="21" y="21"/>
                      </a:lnTo>
                      <a:lnTo>
                        <a:pt x="23" y="41"/>
                      </a:lnTo>
                      <a:lnTo>
                        <a:pt x="27" y="41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0" y="18"/>
                      </a:lnTo>
                      <a:lnTo>
                        <a:pt x="40" y="14"/>
                      </a:lnTo>
                      <a:lnTo>
                        <a:pt x="21" y="20"/>
                      </a:lnTo>
                      <a:lnTo>
                        <a:pt x="33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25" name="Freeform 311"/>
                <p:cNvSpPr>
                  <a:spLocks/>
                </p:cNvSpPr>
                <p:nvPr/>
              </p:nvSpPr>
              <p:spPr bwMode="auto">
                <a:xfrm>
                  <a:off x="3112" y="2034"/>
                  <a:ext cx="40" cy="41"/>
                </a:xfrm>
                <a:custGeom>
                  <a:avLst/>
                  <a:gdLst>
                    <a:gd name="T0" fmla="*/ 33 w 40"/>
                    <a:gd name="T1" fmla="*/ 2 h 41"/>
                    <a:gd name="T2" fmla="*/ 31 w 40"/>
                    <a:gd name="T3" fmla="*/ 2 h 41"/>
                    <a:gd name="T4" fmla="*/ 21 w 40"/>
                    <a:gd name="T5" fmla="*/ 18 h 41"/>
                    <a:gd name="T6" fmla="*/ 17 w 40"/>
                    <a:gd name="T7" fmla="*/ 0 h 41"/>
                    <a:gd name="T8" fmla="*/ 15 w 40"/>
                    <a:gd name="T9" fmla="*/ 0 h 41"/>
                    <a:gd name="T10" fmla="*/ 19 w 40"/>
                    <a:gd name="T11" fmla="*/ 20 h 41"/>
                    <a:gd name="T12" fmla="*/ 4 w 40"/>
                    <a:gd name="T13" fmla="*/ 8 h 41"/>
                    <a:gd name="T14" fmla="*/ 2 w 40"/>
                    <a:gd name="T15" fmla="*/ 10 h 41"/>
                    <a:gd name="T16" fmla="*/ 19 w 40"/>
                    <a:gd name="T17" fmla="*/ 20 h 41"/>
                    <a:gd name="T18" fmla="*/ 0 w 40"/>
                    <a:gd name="T19" fmla="*/ 23 h 41"/>
                    <a:gd name="T20" fmla="*/ 0 w 40"/>
                    <a:gd name="T21" fmla="*/ 27 h 41"/>
                    <a:gd name="T22" fmla="*/ 19 w 40"/>
                    <a:gd name="T23" fmla="*/ 21 h 41"/>
                    <a:gd name="T24" fmla="*/ 8 w 40"/>
                    <a:gd name="T25" fmla="*/ 37 h 41"/>
                    <a:gd name="T26" fmla="*/ 10 w 40"/>
                    <a:gd name="T27" fmla="*/ 39 h 41"/>
                    <a:gd name="T28" fmla="*/ 21 w 40"/>
                    <a:gd name="T29" fmla="*/ 21 h 41"/>
                    <a:gd name="T30" fmla="*/ 23 w 40"/>
                    <a:gd name="T31" fmla="*/ 41 h 41"/>
                    <a:gd name="T32" fmla="*/ 27 w 40"/>
                    <a:gd name="T33" fmla="*/ 41 h 41"/>
                    <a:gd name="T34" fmla="*/ 21 w 40"/>
                    <a:gd name="T35" fmla="*/ 21 h 41"/>
                    <a:gd name="T36" fmla="*/ 38 w 40"/>
                    <a:gd name="T37" fmla="*/ 33 h 41"/>
                    <a:gd name="T38" fmla="*/ 38 w 40"/>
                    <a:gd name="T39" fmla="*/ 31 h 41"/>
                    <a:gd name="T40" fmla="*/ 23 w 40"/>
                    <a:gd name="T41" fmla="*/ 21 h 41"/>
                    <a:gd name="T42" fmla="*/ 40 w 40"/>
                    <a:gd name="T43" fmla="*/ 18 h 41"/>
                    <a:gd name="T44" fmla="*/ 40 w 40"/>
                    <a:gd name="T45" fmla="*/ 14 h 41"/>
                    <a:gd name="T46" fmla="*/ 21 w 40"/>
                    <a:gd name="T47" fmla="*/ 20 h 41"/>
                    <a:gd name="T48" fmla="*/ 33 w 40"/>
                    <a:gd name="T49" fmla="*/ 2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1">
                      <a:moveTo>
                        <a:pt x="33" y="2"/>
                      </a:moveTo>
                      <a:lnTo>
                        <a:pt x="31" y="2"/>
                      </a:lnTo>
                      <a:lnTo>
                        <a:pt x="21" y="18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20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20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7"/>
                      </a:lnTo>
                      <a:lnTo>
                        <a:pt x="10" y="39"/>
                      </a:lnTo>
                      <a:lnTo>
                        <a:pt x="21" y="21"/>
                      </a:lnTo>
                      <a:lnTo>
                        <a:pt x="23" y="41"/>
                      </a:lnTo>
                      <a:lnTo>
                        <a:pt x="27" y="41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0" y="18"/>
                      </a:lnTo>
                      <a:lnTo>
                        <a:pt x="40" y="14"/>
                      </a:lnTo>
                      <a:lnTo>
                        <a:pt x="21" y="20"/>
                      </a:lnTo>
                      <a:lnTo>
                        <a:pt x="33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26" name="Freeform 312"/>
                <p:cNvSpPr>
                  <a:spLocks/>
                </p:cNvSpPr>
                <p:nvPr/>
              </p:nvSpPr>
              <p:spPr bwMode="auto">
                <a:xfrm>
                  <a:off x="1695" y="2385"/>
                  <a:ext cx="41" cy="43"/>
                </a:xfrm>
                <a:custGeom>
                  <a:avLst/>
                  <a:gdLst>
                    <a:gd name="T0" fmla="*/ 33 w 41"/>
                    <a:gd name="T1" fmla="*/ 4 h 43"/>
                    <a:gd name="T2" fmla="*/ 31 w 41"/>
                    <a:gd name="T3" fmla="*/ 2 h 43"/>
                    <a:gd name="T4" fmla="*/ 21 w 41"/>
                    <a:gd name="T5" fmla="*/ 20 h 43"/>
                    <a:gd name="T6" fmla="*/ 18 w 41"/>
                    <a:gd name="T7" fmla="*/ 0 h 43"/>
                    <a:gd name="T8" fmla="*/ 14 w 41"/>
                    <a:gd name="T9" fmla="*/ 0 h 43"/>
                    <a:gd name="T10" fmla="*/ 20 w 41"/>
                    <a:gd name="T11" fmla="*/ 20 h 43"/>
                    <a:gd name="T12" fmla="*/ 4 w 41"/>
                    <a:gd name="T13" fmla="*/ 10 h 43"/>
                    <a:gd name="T14" fmla="*/ 2 w 41"/>
                    <a:gd name="T15" fmla="*/ 12 h 43"/>
                    <a:gd name="T16" fmla="*/ 20 w 41"/>
                    <a:gd name="T17" fmla="*/ 22 h 43"/>
                    <a:gd name="T18" fmla="*/ 0 w 41"/>
                    <a:gd name="T19" fmla="*/ 25 h 43"/>
                    <a:gd name="T20" fmla="*/ 0 w 41"/>
                    <a:gd name="T21" fmla="*/ 27 h 43"/>
                    <a:gd name="T22" fmla="*/ 20 w 41"/>
                    <a:gd name="T23" fmla="*/ 23 h 43"/>
                    <a:gd name="T24" fmla="*/ 8 w 41"/>
                    <a:gd name="T25" fmla="*/ 39 h 43"/>
                    <a:gd name="T26" fmla="*/ 10 w 41"/>
                    <a:gd name="T27" fmla="*/ 41 h 43"/>
                    <a:gd name="T28" fmla="*/ 20 w 41"/>
                    <a:gd name="T29" fmla="*/ 23 h 43"/>
                    <a:gd name="T30" fmla="*/ 23 w 41"/>
                    <a:gd name="T31" fmla="*/ 43 h 43"/>
                    <a:gd name="T32" fmla="*/ 27 w 41"/>
                    <a:gd name="T33" fmla="*/ 43 h 43"/>
                    <a:gd name="T34" fmla="*/ 21 w 41"/>
                    <a:gd name="T35" fmla="*/ 23 h 43"/>
                    <a:gd name="T36" fmla="*/ 37 w 41"/>
                    <a:gd name="T37" fmla="*/ 33 h 43"/>
                    <a:gd name="T38" fmla="*/ 39 w 41"/>
                    <a:gd name="T39" fmla="*/ 31 h 43"/>
                    <a:gd name="T40" fmla="*/ 21 w 41"/>
                    <a:gd name="T41" fmla="*/ 22 h 43"/>
                    <a:gd name="T42" fmla="*/ 41 w 41"/>
                    <a:gd name="T43" fmla="*/ 18 h 43"/>
                    <a:gd name="T44" fmla="*/ 41 w 41"/>
                    <a:gd name="T45" fmla="*/ 16 h 43"/>
                    <a:gd name="T46" fmla="*/ 21 w 41"/>
                    <a:gd name="T47" fmla="*/ 20 h 43"/>
                    <a:gd name="T48" fmla="*/ 33 w 41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20" y="20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20" y="22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20" y="23"/>
                      </a:lnTo>
                      <a:lnTo>
                        <a:pt x="8" y="39"/>
                      </a:lnTo>
                      <a:lnTo>
                        <a:pt x="10" y="41"/>
                      </a:lnTo>
                      <a:lnTo>
                        <a:pt x="20" y="23"/>
                      </a:lnTo>
                      <a:lnTo>
                        <a:pt x="23" y="43"/>
                      </a:lnTo>
                      <a:lnTo>
                        <a:pt x="27" y="43"/>
                      </a:lnTo>
                      <a:lnTo>
                        <a:pt x="21" y="23"/>
                      </a:lnTo>
                      <a:lnTo>
                        <a:pt x="37" y="33"/>
                      </a:lnTo>
                      <a:lnTo>
                        <a:pt x="39" y="31"/>
                      </a:lnTo>
                      <a:lnTo>
                        <a:pt x="21" y="22"/>
                      </a:lnTo>
                      <a:lnTo>
                        <a:pt x="41" y="18"/>
                      </a:lnTo>
                      <a:lnTo>
                        <a:pt x="41" y="16"/>
                      </a:lnTo>
                      <a:lnTo>
                        <a:pt x="21" y="20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27" name="Freeform 313"/>
                <p:cNvSpPr>
                  <a:spLocks/>
                </p:cNvSpPr>
                <p:nvPr/>
              </p:nvSpPr>
              <p:spPr bwMode="auto">
                <a:xfrm>
                  <a:off x="1695" y="2385"/>
                  <a:ext cx="41" cy="43"/>
                </a:xfrm>
                <a:custGeom>
                  <a:avLst/>
                  <a:gdLst>
                    <a:gd name="T0" fmla="*/ 33 w 41"/>
                    <a:gd name="T1" fmla="*/ 4 h 43"/>
                    <a:gd name="T2" fmla="*/ 31 w 41"/>
                    <a:gd name="T3" fmla="*/ 2 h 43"/>
                    <a:gd name="T4" fmla="*/ 21 w 41"/>
                    <a:gd name="T5" fmla="*/ 20 h 43"/>
                    <a:gd name="T6" fmla="*/ 18 w 41"/>
                    <a:gd name="T7" fmla="*/ 0 h 43"/>
                    <a:gd name="T8" fmla="*/ 14 w 41"/>
                    <a:gd name="T9" fmla="*/ 0 h 43"/>
                    <a:gd name="T10" fmla="*/ 20 w 41"/>
                    <a:gd name="T11" fmla="*/ 20 h 43"/>
                    <a:gd name="T12" fmla="*/ 4 w 41"/>
                    <a:gd name="T13" fmla="*/ 10 h 43"/>
                    <a:gd name="T14" fmla="*/ 2 w 41"/>
                    <a:gd name="T15" fmla="*/ 12 h 43"/>
                    <a:gd name="T16" fmla="*/ 20 w 41"/>
                    <a:gd name="T17" fmla="*/ 22 h 43"/>
                    <a:gd name="T18" fmla="*/ 0 w 41"/>
                    <a:gd name="T19" fmla="*/ 25 h 43"/>
                    <a:gd name="T20" fmla="*/ 0 w 41"/>
                    <a:gd name="T21" fmla="*/ 27 h 43"/>
                    <a:gd name="T22" fmla="*/ 20 w 41"/>
                    <a:gd name="T23" fmla="*/ 23 h 43"/>
                    <a:gd name="T24" fmla="*/ 8 w 41"/>
                    <a:gd name="T25" fmla="*/ 39 h 43"/>
                    <a:gd name="T26" fmla="*/ 10 w 41"/>
                    <a:gd name="T27" fmla="*/ 41 h 43"/>
                    <a:gd name="T28" fmla="*/ 20 w 41"/>
                    <a:gd name="T29" fmla="*/ 23 h 43"/>
                    <a:gd name="T30" fmla="*/ 23 w 41"/>
                    <a:gd name="T31" fmla="*/ 43 h 43"/>
                    <a:gd name="T32" fmla="*/ 27 w 41"/>
                    <a:gd name="T33" fmla="*/ 43 h 43"/>
                    <a:gd name="T34" fmla="*/ 21 w 41"/>
                    <a:gd name="T35" fmla="*/ 23 h 43"/>
                    <a:gd name="T36" fmla="*/ 37 w 41"/>
                    <a:gd name="T37" fmla="*/ 33 h 43"/>
                    <a:gd name="T38" fmla="*/ 39 w 41"/>
                    <a:gd name="T39" fmla="*/ 31 h 43"/>
                    <a:gd name="T40" fmla="*/ 21 w 41"/>
                    <a:gd name="T41" fmla="*/ 22 h 43"/>
                    <a:gd name="T42" fmla="*/ 41 w 41"/>
                    <a:gd name="T43" fmla="*/ 18 h 43"/>
                    <a:gd name="T44" fmla="*/ 41 w 41"/>
                    <a:gd name="T45" fmla="*/ 16 h 43"/>
                    <a:gd name="T46" fmla="*/ 21 w 41"/>
                    <a:gd name="T47" fmla="*/ 20 h 43"/>
                    <a:gd name="T48" fmla="*/ 33 w 41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20" y="20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20" y="22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20" y="23"/>
                      </a:lnTo>
                      <a:lnTo>
                        <a:pt x="8" y="39"/>
                      </a:lnTo>
                      <a:lnTo>
                        <a:pt x="10" y="41"/>
                      </a:lnTo>
                      <a:lnTo>
                        <a:pt x="20" y="23"/>
                      </a:lnTo>
                      <a:lnTo>
                        <a:pt x="23" y="43"/>
                      </a:lnTo>
                      <a:lnTo>
                        <a:pt x="27" y="43"/>
                      </a:lnTo>
                      <a:lnTo>
                        <a:pt x="21" y="23"/>
                      </a:lnTo>
                      <a:lnTo>
                        <a:pt x="37" y="33"/>
                      </a:lnTo>
                      <a:lnTo>
                        <a:pt x="39" y="31"/>
                      </a:lnTo>
                      <a:lnTo>
                        <a:pt x="21" y="22"/>
                      </a:lnTo>
                      <a:lnTo>
                        <a:pt x="41" y="18"/>
                      </a:lnTo>
                      <a:lnTo>
                        <a:pt x="41" y="16"/>
                      </a:lnTo>
                      <a:lnTo>
                        <a:pt x="21" y="20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28" name="Freeform 314"/>
                <p:cNvSpPr>
                  <a:spLocks/>
                </p:cNvSpPr>
                <p:nvPr/>
              </p:nvSpPr>
              <p:spPr bwMode="auto">
                <a:xfrm>
                  <a:off x="1979" y="2447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2 w 43"/>
                    <a:gd name="T5" fmla="*/ 19 h 42"/>
                    <a:gd name="T6" fmla="*/ 18 w 43"/>
                    <a:gd name="T7" fmla="*/ 0 h 42"/>
                    <a:gd name="T8" fmla="*/ 16 w 43"/>
                    <a:gd name="T9" fmla="*/ 0 h 42"/>
                    <a:gd name="T10" fmla="*/ 22 w 43"/>
                    <a:gd name="T11" fmla="*/ 19 h 42"/>
                    <a:gd name="T12" fmla="*/ 4 w 43"/>
                    <a:gd name="T13" fmla="*/ 8 h 42"/>
                    <a:gd name="T14" fmla="*/ 2 w 43"/>
                    <a:gd name="T15" fmla="*/ 11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7 h 42"/>
                    <a:gd name="T22" fmla="*/ 20 w 43"/>
                    <a:gd name="T23" fmla="*/ 21 h 42"/>
                    <a:gd name="T24" fmla="*/ 10 w 43"/>
                    <a:gd name="T25" fmla="*/ 38 h 42"/>
                    <a:gd name="T26" fmla="*/ 12 w 43"/>
                    <a:gd name="T27" fmla="*/ 40 h 42"/>
                    <a:gd name="T28" fmla="*/ 22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0 h 42"/>
                    <a:gd name="T34" fmla="*/ 22 w 43"/>
                    <a:gd name="T35" fmla="*/ 23 h 42"/>
                    <a:gd name="T36" fmla="*/ 39 w 43"/>
                    <a:gd name="T37" fmla="*/ 32 h 42"/>
                    <a:gd name="T38" fmla="*/ 41 w 43"/>
                    <a:gd name="T39" fmla="*/ 31 h 42"/>
                    <a:gd name="T40" fmla="*/ 23 w 43"/>
                    <a:gd name="T41" fmla="*/ 21 h 42"/>
                    <a:gd name="T42" fmla="*/ 43 w 43"/>
                    <a:gd name="T43" fmla="*/ 17 h 42"/>
                    <a:gd name="T44" fmla="*/ 41 w 43"/>
                    <a:gd name="T45" fmla="*/ 15 h 42"/>
                    <a:gd name="T46" fmla="*/ 23 w 43"/>
                    <a:gd name="T47" fmla="*/ 19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2" y="19"/>
                      </a:lnTo>
                      <a:lnTo>
                        <a:pt x="4" y="8"/>
                      </a:lnTo>
                      <a:lnTo>
                        <a:pt x="2" y="11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1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2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2" y="23"/>
                      </a:lnTo>
                      <a:lnTo>
                        <a:pt x="39" y="32"/>
                      </a:lnTo>
                      <a:lnTo>
                        <a:pt x="41" y="31"/>
                      </a:lnTo>
                      <a:lnTo>
                        <a:pt x="23" y="21"/>
                      </a:lnTo>
                      <a:lnTo>
                        <a:pt x="43" y="17"/>
                      </a:lnTo>
                      <a:lnTo>
                        <a:pt x="41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29" name="Freeform 315"/>
                <p:cNvSpPr>
                  <a:spLocks/>
                </p:cNvSpPr>
                <p:nvPr/>
              </p:nvSpPr>
              <p:spPr bwMode="auto">
                <a:xfrm>
                  <a:off x="1979" y="2447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2 w 43"/>
                    <a:gd name="T5" fmla="*/ 19 h 42"/>
                    <a:gd name="T6" fmla="*/ 18 w 43"/>
                    <a:gd name="T7" fmla="*/ 0 h 42"/>
                    <a:gd name="T8" fmla="*/ 16 w 43"/>
                    <a:gd name="T9" fmla="*/ 0 h 42"/>
                    <a:gd name="T10" fmla="*/ 22 w 43"/>
                    <a:gd name="T11" fmla="*/ 19 h 42"/>
                    <a:gd name="T12" fmla="*/ 4 w 43"/>
                    <a:gd name="T13" fmla="*/ 8 h 42"/>
                    <a:gd name="T14" fmla="*/ 2 w 43"/>
                    <a:gd name="T15" fmla="*/ 11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7 h 42"/>
                    <a:gd name="T22" fmla="*/ 20 w 43"/>
                    <a:gd name="T23" fmla="*/ 21 h 42"/>
                    <a:gd name="T24" fmla="*/ 10 w 43"/>
                    <a:gd name="T25" fmla="*/ 38 h 42"/>
                    <a:gd name="T26" fmla="*/ 12 w 43"/>
                    <a:gd name="T27" fmla="*/ 40 h 42"/>
                    <a:gd name="T28" fmla="*/ 22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0 h 42"/>
                    <a:gd name="T34" fmla="*/ 22 w 43"/>
                    <a:gd name="T35" fmla="*/ 23 h 42"/>
                    <a:gd name="T36" fmla="*/ 39 w 43"/>
                    <a:gd name="T37" fmla="*/ 32 h 42"/>
                    <a:gd name="T38" fmla="*/ 41 w 43"/>
                    <a:gd name="T39" fmla="*/ 31 h 42"/>
                    <a:gd name="T40" fmla="*/ 23 w 43"/>
                    <a:gd name="T41" fmla="*/ 21 h 42"/>
                    <a:gd name="T42" fmla="*/ 43 w 43"/>
                    <a:gd name="T43" fmla="*/ 17 h 42"/>
                    <a:gd name="T44" fmla="*/ 41 w 43"/>
                    <a:gd name="T45" fmla="*/ 15 h 42"/>
                    <a:gd name="T46" fmla="*/ 23 w 43"/>
                    <a:gd name="T47" fmla="*/ 19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2" y="19"/>
                      </a:lnTo>
                      <a:lnTo>
                        <a:pt x="4" y="8"/>
                      </a:lnTo>
                      <a:lnTo>
                        <a:pt x="2" y="11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1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2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2" y="23"/>
                      </a:lnTo>
                      <a:lnTo>
                        <a:pt x="39" y="32"/>
                      </a:lnTo>
                      <a:lnTo>
                        <a:pt x="41" y="31"/>
                      </a:lnTo>
                      <a:lnTo>
                        <a:pt x="23" y="21"/>
                      </a:lnTo>
                      <a:lnTo>
                        <a:pt x="43" y="17"/>
                      </a:lnTo>
                      <a:lnTo>
                        <a:pt x="41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30" name="Freeform 316"/>
                <p:cNvSpPr>
                  <a:spLocks/>
                </p:cNvSpPr>
                <p:nvPr/>
              </p:nvSpPr>
              <p:spPr bwMode="auto">
                <a:xfrm>
                  <a:off x="2734" y="2061"/>
                  <a:ext cx="40" cy="40"/>
                </a:xfrm>
                <a:custGeom>
                  <a:avLst/>
                  <a:gdLst>
                    <a:gd name="T0" fmla="*/ 32 w 40"/>
                    <a:gd name="T1" fmla="*/ 2 h 40"/>
                    <a:gd name="T2" fmla="*/ 31 w 40"/>
                    <a:gd name="T3" fmla="*/ 2 h 40"/>
                    <a:gd name="T4" fmla="*/ 21 w 40"/>
                    <a:gd name="T5" fmla="*/ 19 h 40"/>
                    <a:gd name="T6" fmla="*/ 17 w 40"/>
                    <a:gd name="T7" fmla="*/ 0 h 40"/>
                    <a:gd name="T8" fmla="*/ 13 w 40"/>
                    <a:gd name="T9" fmla="*/ 0 h 40"/>
                    <a:gd name="T10" fmla="*/ 19 w 40"/>
                    <a:gd name="T11" fmla="*/ 19 h 40"/>
                    <a:gd name="T12" fmla="*/ 4 w 40"/>
                    <a:gd name="T13" fmla="*/ 8 h 40"/>
                    <a:gd name="T14" fmla="*/ 2 w 40"/>
                    <a:gd name="T15" fmla="*/ 10 h 40"/>
                    <a:gd name="T16" fmla="*/ 19 w 40"/>
                    <a:gd name="T17" fmla="*/ 19 h 40"/>
                    <a:gd name="T18" fmla="*/ 0 w 40"/>
                    <a:gd name="T19" fmla="*/ 23 h 40"/>
                    <a:gd name="T20" fmla="*/ 0 w 40"/>
                    <a:gd name="T21" fmla="*/ 27 h 40"/>
                    <a:gd name="T22" fmla="*/ 19 w 40"/>
                    <a:gd name="T23" fmla="*/ 21 h 40"/>
                    <a:gd name="T24" fmla="*/ 7 w 40"/>
                    <a:gd name="T25" fmla="*/ 39 h 40"/>
                    <a:gd name="T26" fmla="*/ 9 w 40"/>
                    <a:gd name="T27" fmla="*/ 39 h 40"/>
                    <a:gd name="T28" fmla="*/ 19 w 40"/>
                    <a:gd name="T29" fmla="*/ 23 h 40"/>
                    <a:gd name="T30" fmla="*/ 23 w 40"/>
                    <a:gd name="T31" fmla="*/ 40 h 40"/>
                    <a:gd name="T32" fmla="*/ 27 w 40"/>
                    <a:gd name="T33" fmla="*/ 40 h 40"/>
                    <a:gd name="T34" fmla="*/ 21 w 40"/>
                    <a:gd name="T35" fmla="*/ 21 h 40"/>
                    <a:gd name="T36" fmla="*/ 36 w 40"/>
                    <a:gd name="T37" fmla="*/ 33 h 40"/>
                    <a:gd name="T38" fmla="*/ 38 w 40"/>
                    <a:gd name="T39" fmla="*/ 31 h 40"/>
                    <a:gd name="T40" fmla="*/ 21 w 40"/>
                    <a:gd name="T41" fmla="*/ 21 h 40"/>
                    <a:gd name="T42" fmla="*/ 40 w 40"/>
                    <a:gd name="T43" fmla="*/ 17 h 40"/>
                    <a:gd name="T44" fmla="*/ 40 w 40"/>
                    <a:gd name="T45" fmla="*/ 16 h 40"/>
                    <a:gd name="T46" fmla="*/ 21 w 40"/>
                    <a:gd name="T47" fmla="*/ 19 h 40"/>
                    <a:gd name="T48" fmla="*/ 32 w 40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0">
                      <a:moveTo>
                        <a:pt x="32" y="2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9"/>
                      </a:lnTo>
                      <a:lnTo>
                        <a:pt x="9" y="39"/>
                      </a:lnTo>
                      <a:lnTo>
                        <a:pt x="19" y="23"/>
                      </a:lnTo>
                      <a:lnTo>
                        <a:pt x="23" y="40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6"/>
                      </a:lnTo>
                      <a:lnTo>
                        <a:pt x="21" y="19"/>
                      </a:lnTo>
                      <a:lnTo>
                        <a:pt x="32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31" name="Freeform 317"/>
                <p:cNvSpPr>
                  <a:spLocks/>
                </p:cNvSpPr>
                <p:nvPr/>
              </p:nvSpPr>
              <p:spPr bwMode="auto">
                <a:xfrm>
                  <a:off x="2734" y="2061"/>
                  <a:ext cx="40" cy="40"/>
                </a:xfrm>
                <a:custGeom>
                  <a:avLst/>
                  <a:gdLst>
                    <a:gd name="T0" fmla="*/ 32 w 40"/>
                    <a:gd name="T1" fmla="*/ 2 h 40"/>
                    <a:gd name="T2" fmla="*/ 31 w 40"/>
                    <a:gd name="T3" fmla="*/ 2 h 40"/>
                    <a:gd name="T4" fmla="*/ 21 w 40"/>
                    <a:gd name="T5" fmla="*/ 19 h 40"/>
                    <a:gd name="T6" fmla="*/ 17 w 40"/>
                    <a:gd name="T7" fmla="*/ 0 h 40"/>
                    <a:gd name="T8" fmla="*/ 13 w 40"/>
                    <a:gd name="T9" fmla="*/ 0 h 40"/>
                    <a:gd name="T10" fmla="*/ 19 w 40"/>
                    <a:gd name="T11" fmla="*/ 19 h 40"/>
                    <a:gd name="T12" fmla="*/ 4 w 40"/>
                    <a:gd name="T13" fmla="*/ 8 h 40"/>
                    <a:gd name="T14" fmla="*/ 2 w 40"/>
                    <a:gd name="T15" fmla="*/ 10 h 40"/>
                    <a:gd name="T16" fmla="*/ 19 w 40"/>
                    <a:gd name="T17" fmla="*/ 19 h 40"/>
                    <a:gd name="T18" fmla="*/ 0 w 40"/>
                    <a:gd name="T19" fmla="*/ 23 h 40"/>
                    <a:gd name="T20" fmla="*/ 0 w 40"/>
                    <a:gd name="T21" fmla="*/ 27 h 40"/>
                    <a:gd name="T22" fmla="*/ 19 w 40"/>
                    <a:gd name="T23" fmla="*/ 21 h 40"/>
                    <a:gd name="T24" fmla="*/ 7 w 40"/>
                    <a:gd name="T25" fmla="*/ 39 h 40"/>
                    <a:gd name="T26" fmla="*/ 9 w 40"/>
                    <a:gd name="T27" fmla="*/ 39 h 40"/>
                    <a:gd name="T28" fmla="*/ 19 w 40"/>
                    <a:gd name="T29" fmla="*/ 23 h 40"/>
                    <a:gd name="T30" fmla="*/ 23 w 40"/>
                    <a:gd name="T31" fmla="*/ 40 h 40"/>
                    <a:gd name="T32" fmla="*/ 27 w 40"/>
                    <a:gd name="T33" fmla="*/ 40 h 40"/>
                    <a:gd name="T34" fmla="*/ 21 w 40"/>
                    <a:gd name="T35" fmla="*/ 21 h 40"/>
                    <a:gd name="T36" fmla="*/ 36 w 40"/>
                    <a:gd name="T37" fmla="*/ 33 h 40"/>
                    <a:gd name="T38" fmla="*/ 38 w 40"/>
                    <a:gd name="T39" fmla="*/ 31 h 40"/>
                    <a:gd name="T40" fmla="*/ 21 w 40"/>
                    <a:gd name="T41" fmla="*/ 21 h 40"/>
                    <a:gd name="T42" fmla="*/ 40 w 40"/>
                    <a:gd name="T43" fmla="*/ 17 h 40"/>
                    <a:gd name="T44" fmla="*/ 40 w 40"/>
                    <a:gd name="T45" fmla="*/ 16 h 40"/>
                    <a:gd name="T46" fmla="*/ 21 w 40"/>
                    <a:gd name="T47" fmla="*/ 19 h 40"/>
                    <a:gd name="T48" fmla="*/ 32 w 40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0">
                      <a:moveTo>
                        <a:pt x="32" y="2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9"/>
                      </a:lnTo>
                      <a:lnTo>
                        <a:pt x="9" y="39"/>
                      </a:lnTo>
                      <a:lnTo>
                        <a:pt x="19" y="23"/>
                      </a:lnTo>
                      <a:lnTo>
                        <a:pt x="23" y="40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6"/>
                      </a:lnTo>
                      <a:lnTo>
                        <a:pt x="21" y="19"/>
                      </a:lnTo>
                      <a:lnTo>
                        <a:pt x="32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32" name="Freeform 318"/>
                <p:cNvSpPr>
                  <a:spLocks/>
                </p:cNvSpPr>
                <p:nvPr/>
              </p:nvSpPr>
              <p:spPr bwMode="auto">
                <a:xfrm>
                  <a:off x="2722" y="2243"/>
                  <a:ext cx="43" cy="43"/>
                </a:xfrm>
                <a:custGeom>
                  <a:avLst/>
                  <a:gdLst>
                    <a:gd name="T0" fmla="*/ 33 w 43"/>
                    <a:gd name="T1" fmla="*/ 4 h 43"/>
                    <a:gd name="T2" fmla="*/ 31 w 43"/>
                    <a:gd name="T3" fmla="*/ 2 h 43"/>
                    <a:gd name="T4" fmla="*/ 21 w 43"/>
                    <a:gd name="T5" fmla="*/ 20 h 43"/>
                    <a:gd name="T6" fmla="*/ 18 w 43"/>
                    <a:gd name="T7" fmla="*/ 0 h 43"/>
                    <a:gd name="T8" fmla="*/ 16 w 43"/>
                    <a:gd name="T9" fmla="*/ 0 h 43"/>
                    <a:gd name="T10" fmla="*/ 21 w 43"/>
                    <a:gd name="T11" fmla="*/ 20 h 43"/>
                    <a:gd name="T12" fmla="*/ 4 w 43"/>
                    <a:gd name="T13" fmla="*/ 8 h 43"/>
                    <a:gd name="T14" fmla="*/ 2 w 43"/>
                    <a:gd name="T15" fmla="*/ 12 h 43"/>
                    <a:gd name="T16" fmla="*/ 19 w 43"/>
                    <a:gd name="T17" fmla="*/ 22 h 43"/>
                    <a:gd name="T18" fmla="*/ 0 w 43"/>
                    <a:gd name="T19" fmla="*/ 25 h 43"/>
                    <a:gd name="T20" fmla="*/ 2 w 43"/>
                    <a:gd name="T21" fmla="*/ 27 h 43"/>
                    <a:gd name="T22" fmla="*/ 19 w 43"/>
                    <a:gd name="T23" fmla="*/ 22 h 43"/>
                    <a:gd name="T24" fmla="*/ 10 w 43"/>
                    <a:gd name="T25" fmla="*/ 39 h 43"/>
                    <a:gd name="T26" fmla="*/ 12 w 43"/>
                    <a:gd name="T27" fmla="*/ 41 h 43"/>
                    <a:gd name="T28" fmla="*/ 21 w 43"/>
                    <a:gd name="T29" fmla="*/ 23 h 43"/>
                    <a:gd name="T30" fmla="*/ 25 w 43"/>
                    <a:gd name="T31" fmla="*/ 43 h 43"/>
                    <a:gd name="T32" fmla="*/ 27 w 43"/>
                    <a:gd name="T33" fmla="*/ 41 h 43"/>
                    <a:gd name="T34" fmla="*/ 21 w 43"/>
                    <a:gd name="T35" fmla="*/ 23 h 43"/>
                    <a:gd name="T36" fmla="*/ 39 w 43"/>
                    <a:gd name="T37" fmla="*/ 33 h 43"/>
                    <a:gd name="T38" fmla="*/ 41 w 43"/>
                    <a:gd name="T39" fmla="*/ 31 h 43"/>
                    <a:gd name="T40" fmla="*/ 23 w 43"/>
                    <a:gd name="T41" fmla="*/ 22 h 43"/>
                    <a:gd name="T42" fmla="*/ 43 w 43"/>
                    <a:gd name="T43" fmla="*/ 18 h 43"/>
                    <a:gd name="T44" fmla="*/ 41 w 43"/>
                    <a:gd name="T45" fmla="*/ 16 h 43"/>
                    <a:gd name="T46" fmla="*/ 23 w 43"/>
                    <a:gd name="T47" fmla="*/ 20 h 43"/>
                    <a:gd name="T48" fmla="*/ 33 w 43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1" y="20"/>
                      </a:lnTo>
                      <a:lnTo>
                        <a:pt x="4" y="8"/>
                      </a:lnTo>
                      <a:lnTo>
                        <a:pt x="2" y="12"/>
                      </a:lnTo>
                      <a:lnTo>
                        <a:pt x="19" y="22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2"/>
                      </a:lnTo>
                      <a:lnTo>
                        <a:pt x="10" y="39"/>
                      </a:lnTo>
                      <a:lnTo>
                        <a:pt x="12" y="41"/>
                      </a:lnTo>
                      <a:lnTo>
                        <a:pt x="21" y="23"/>
                      </a:lnTo>
                      <a:lnTo>
                        <a:pt x="25" y="43"/>
                      </a:lnTo>
                      <a:lnTo>
                        <a:pt x="27" y="41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41" y="31"/>
                      </a:lnTo>
                      <a:lnTo>
                        <a:pt x="23" y="22"/>
                      </a:lnTo>
                      <a:lnTo>
                        <a:pt x="43" y="18"/>
                      </a:lnTo>
                      <a:lnTo>
                        <a:pt x="41" y="16"/>
                      </a:lnTo>
                      <a:lnTo>
                        <a:pt x="23" y="20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33" name="Freeform 319"/>
                <p:cNvSpPr>
                  <a:spLocks/>
                </p:cNvSpPr>
                <p:nvPr/>
              </p:nvSpPr>
              <p:spPr bwMode="auto">
                <a:xfrm>
                  <a:off x="2722" y="2243"/>
                  <a:ext cx="43" cy="43"/>
                </a:xfrm>
                <a:custGeom>
                  <a:avLst/>
                  <a:gdLst>
                    <a:gd name="T0" fmla="*/ 33 w 43"/>
                    <a:gd name="T1" fmla="*/ 4 h 43"/>
                    <a:gd name="T2" fmla="*/ 31 w 43"/>
                    <a:gd name="T3" fmla="*/ 2 h 43"/>
                    <a:gd name="T4" fmla="*/ 21 w 43"/>
                    <a:gd name="T5" fmla="*/ 20 h 43"/>
                    <a:gd name="T6" fmla="*/ 18 w 43"/>
                    <a:gd name="T7" fmla="*/ 0 h 43"/>
                    <a:gd name="T8" fmla="*/ 16 w 43"/>
                    <a:gd name="T9" fmla="*/ 0 h 43"/>
                    <a:gd name="T10" fmla="*/ 21 w 43"/>
                    <a:gd name="T11" fmla="*/ 20 h 43"/>
                    <a:gd name="T12" fmla="*/ 4 w 43"/>
                    <a:gd name="T13" fmla="*/ 8 h 43"/>
                    <a:gd name="T14" fmla="*/ 2 w 43"/>
                    <a:gd name="T15" fmla="*/ 12 h 43"/>
                    <a:gd name="T16" fmla="*/ 19 w 43"/>
                    <a:gd name="T17" fmla="*/ 22 h 43"/>
                    <a:gd name="T18" fmla="*/ 0 w 43"/>
                    <a:gd name="T19" fmla="*/ 25 h 43"/>
                    <a:gd name="T20" fmla="*/ 2 w 43"/>
                    <a:gd name="T21" fmla="*/ 27 h 43"/>
                    <a:gd name="T22" fmla="*/ 19 w 43"/>
                    <a:gd name="T23" fmla="*/ 22 h 43"/>
                    <a:gd name="T24" fmla="*/ 10 w 43"/>
                    <a:gd name="T25" fmla="*/ 39 h 43"/>
                    <a:gd name="T26" fmla="*/ 12 w 43"/>
                    <a:gd name="T27" fmla="*/ 41 h 43"/>
                    <a:gd name="T28" fmla="*/ 21 w 43"/>
                    <a:gd name="T29" fmla="*/ 23 h 43"/>
                    <a:gd name="T30" fmla="*/ 25 w 43"/>
                    <a:gd name="T31" fmla="*/ 43 h 43"/>
                    <a:gd name="T32" fmla="*/ 27 w 43"/>
                    <a:gd name="T33" fmla="*/ 41 h 43"/>
                    <a:gd name="T34" fmla="*/ 21 w 43"/>
                    <a:gd name="T35" fmla="*/ 23 h 43"/>
                    <a:gd name="T36" fmla="*/ 39 w 43"/>
                    <a:gd name="T37" fmla="*/ 33 h 43"/>
                    <a:gd name="T38" fmla="*/ 41 w 43"/>
                    <a:gd name="T39" fmla="*/ 31 h 43"/>
                    <a:gd name="T40" fmla="*/ 23 w 43"/>
                    <a:gd name="T41" fmla="*/ 22 h 43"/>
                    <a:gd name="T42" fmla="*/ 43 w 43"/>
                    <a:gd name="T43" fmla="*/ 18 h 43"/>
                    <a:gd name="T44" fmla="*/ 41 w 43"/>
                    <a:gd name="T45" fmla="*/ 16 h 43"/>
                    <a:gd name="T46" fmla="*/ 23 w 43"/>
                    <a:gd name="T47" fmla="*/ 20 h 43"/>
                    <a:gd name="T48" fmla="*/ 33 w 43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1" y="20"/>
                      </a:lnTo>
                      <a:lnTo>
                        <a:pt x="4" y="8"/>
                      </a:lnTo>
                      <a:lnTo>
                        <a:pt x="2" y="12"/>
                      </a:lnTo>
                      <a:lnTo>
                        <a:pt x="19" y="22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2"/>
                      </a:lnTo>
                      <a:lnTo>
                        <a:pt x="10" y="39"/>
                      </a:lnTo>
                      <a:lnTo>
                        <a:pt x="12" y="41"/>
                      </a:lnTo>
                      <a:lnTo>
                        <a:pt x="21" y="23"/>
                      </a:lnTo>
                      <a:lnTo>
                        <a:pt x="25" y="43"/>
                      </a:lnTo>
                      <a:lnTo>
                        <a:pt x="27" y="41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41" y="31"/>
                      </a:lnTo>
                      <a:lnTo>
                        <a:pt x="23" y="22"/>
                      </a:lnTo>
                      <a:lnTo>
                        <a:pt x="43" y="18"/>
                      </a:lnTo>
                      <a:lnTo>
                        <a:pt x="41" y="16"/>
                      </a:lnTo>
                      <a:lnTo>
                        <a:pt x="23" y="20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34" name="Freeform 320"/>
                <p:cNvSpPr>
                  <a:spLocks/>
                </p:cNvSpPr>
                <p:nvPr/>
              </p:nvSpPr>
              <p:spPr bwMode="auto">
                <a:xfrm>
                  <a:off x="2738" y="1965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3 w 40"/>
                    <a:gd name="T13" fmla="*/ 10 h 42"/>
                    <a:gd name="T14" fmla="*/ 2 w 40"/>
                    <a:gd name="T15" fmla="*/ 12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3 h 42"/>
                    <a:gd name="T24" fmla="*/ 7 w 40"/>
                    <a:gd name="T25" fmla="*/ 39 h 42"/>
                    <a:gd name="T26" fmla="*/ 9 w 40"/>
                    <a:gd name="T27" fmla="*/ 41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3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8 h 42"/>
                    <a:gd name="T44" fmla="*/ 40 w 40"/>
                    <a:gd name="T45" fmla="*/ 16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3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7" y="39"/>
                      </a:lnTo>
                      <a:lnTo>
                        <a:pt x="9" y="41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8"/>
                      </a:lnTo>
                      <a:lnTo>
                        <a:pt x="40" y="16"/>
                      </a:lnTo>
                      <a:lnTo>
                        <a:pt x="21" y="21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35" name="Freeform 321"/>
                <p:cNvSpPr>
                  <a:spLocks/>
                </p:cNvSpPr>
                <p:nvPr/>
              </p:nvSpPr>
              <p:spPr bwMode="auto">
                <a:xfrm>
                  <a:off x="2738" y="1965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3 w 40"/>
                    <a:gd name="T13" fmla="*/ 10 h 42"/>
                    <a:gd name="T14" fmla="*/ 2 w 40"/>
                    <a:gd name="T15" fmla="*/ 12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3 h 42"/>
                    <a:gd name="T24" fmla="*/ 7 w 40"/>
                    <a:gd name="T25" fmla="*/ 39 h 42"/>
                    <a:gd name="T26" fmla="*/ 9 w 40"/>
                    <a:gd name="T27" fmla="*/ 41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3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8 h 42"/>
                    <a:gd name="T44" fmla="*/ 40 w 40"/>
                    <a:gd name="T45" fmla="*/ 16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3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7" y="39"/>
                      </a:lnTo>
                      <a:lnTo>
                        <a:pt x="9" y="41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8"/>
                      </a:lnTo>
                      <a:lnTo>
                        <a:pt x="40" y="16"/>
                      </a:lnTo>
                      <a:lnTo>
                        <a:pt x="21" y="21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36" name="Freeform 322"/>
                <p:cNvSpPr>
                  <a:spLocks/>
                </p:cNvSpPr>
                <p:nvPr/>
              </p:nvSpPr>
              <p:spPr bwMode="auto">
                <a:xfrm>
                  <a:off x="3139" y="1912"/>
                  <a:ext cx="42" cy="42"/>
                </a:xfrm>
                <a:custGeom>
                  <a:avLst/>
                  <a:gdLst>
                    <a:gd name="T0" fmla="*/ 32 w 42"/>
                    <a:gd name="T1" fmla="*/ 3 h 42"/>
                    <a:gd name="T2" fmla="*/ 31 w 42"/>
                    <a:gd name="T3" fmla="*/ 1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19 w 42"/>
                    <a:gd name="T11" fmla="*/ 19 h 42"/>
                    <a:gd name="T12" fmla="*/ 4 w 42"/>
                    <a:gd name="T13" fmla="*/ 7 h 42"/>
                    <a:gd name="T14" fmla="*/ 2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4 h 42"/>
                    <a:gd name="T20" fmla="*/ 0 w 42"/>
                    <a:gd name="T21" fmla="*/ 26 h 42"/>
                    <a:gd name="T22" fmla="*/ 19 w 42"/>
                    <a:gd name="T23" fmla="*/ 21 h 42"/>
                    <a:gd name="T24" fmla="*/ 8 w 42"/>
                    <a:gd name="T25" fmla="*/ 38 h 42"/>
                    <a:gd name="T26" fmla="*/ 11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1 w 42"/>
                    <a:gd name="T35" fmla="*/ 23 h 42"/>
                    <a:gd name="T36" fmla="*/ 38 w 42"/>
                    <a:gd name="T37" fmla="*/ 32 h 42"/>
                    <a:gd name="T38" fmla="*/ 38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2 w 42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2" y="3"/>
                      </a:moveTo>
                      <a:lnTo>
                        <a:pt x="31" y="1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4"/>
                      </a:lnTo>
                      <a:lnTo>
                        <a:pt x="0" y="26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1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8" y="32"/>
                      </a:lnTo>
                      <a:lnTo>
                        <a:pt x="38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2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37" name="Freeform 323"/>
                <p:cNvSpPr>
                  <a:spLocks/>
                </p:cNvSpPr>
                <p:nvPr/>
              </p:nvSpPr>
              <p:spPr bwMode="auto">
                <a:xfrm>
                  <a:off x="3139" y="1912"/>
                  <a:ext cx="42" cy="42"/>
                </a:xfrm>
                <a:custGeom>
                  <a:avLst/>
                  <a:gdLst>
                    <a:gd name="T0" fmla="*/ 32 w 42"/>
                    <a:gd name="T1" fmla="*/ 3 h 42"/>
                    <a:gd name="T2" fmla="*/ 31 w 42"/>
                    <a:gd name="T3" fmla="*/ 1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19 w 42"/>
                    <a:gd name="T11" fmla="*/ 19 h 42"/>
                    <a:gd name="T12" fmla="*/ 4 w 42"/>
                    <a:gd name="T13" fmla="*/ 7 h 42"/>
                    <a:gd name="T14" fmla="*/ 2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4 h 42"/>
                    <a:gd name="T20" fmla="*/ 0 w 42"/>
                    <a:gd name="T21" fmla="*/ 26 h 42"/>
                    <a:gd name="T22" fmla="*/ 19 w 42"/>
                    <a:gd name="T23" fmla="*/ 21 h 42"/>
                    <a:gd name="T24" fmla="*/ 8 w 42"/>
                    <a:gd name="T25" fmla="*/ 38 h 42"/>
                    <a:gd name="T26" fmla="*/ 11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1 w 42"/>
                    <a:gd name="T35" fmla="*/ 23 h 42"/>
                    <a:gd name="T36" fmla="*/ 38 w 42"/>
                    <a:gd name="T37" fmla="*/ 32 h 42"/>
                    <a:gd name="T38" fmla="*/ 38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2 w 42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2" y="3"/>
                      </a:moveTo>
                      <a:lnTo>
                        <a:pt x="31" y="1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4"/>
                      </a:lnTo>
                      <a:lnTo>
                        <a:pt x="0" y="26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1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8" y="32"/>
                      </a:lnTo>
                      <a:lnTo>
                        <a:pt x="38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2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38" name="Freeform 324"/>
                <p:cNvSpPr>
                  <a:spLocks/>
                </p:cNvSpPr>
                <p:nvPr/>
              </p:nvSpPr>
              <p:spPr bwMode="auto">
                <a:xfrm>
                  <a:off x="2813" y="2176"/>
                  <a:ext cx="40" cy="41"/>
                </a:xfrm>
                <a:custGeom>
                  <a:avLst/>
                  <a:gdLst>
                    <a:gd name="T0" fmla="*/ 32 w 40"/>
                    <a:gd name="T1" fmla="*/ 4 h 41"/>
                    <a:gd name="T2" fmla="*/ 28 w 40"/>
                    <a:gd name="T3" fmla="*/ 2 h 41"/>
                    <a:gd name="T4" fmla="*/ 19 w 40"/>
                    <a:gd name="T5" fmla="*/ 19 h 41"/>
                    <a:gd name="T6" fmla="*/ 15 w 40"/>
                    <a:gd name="T7" fmla="*/ 0 h 41"/>
                    <a:gd name="T8" fmla="*/ 13 w 40"/>
                    <a:gd name="T9" fmla="*/ 0 h 41"/>
                    <a:gd name="T10" fmla="*/ 19 w 40"/>
                    <a:gd name="T11" fmla="*/ 19 h 41"/>
                    <a:gd name="T12" fmla="*/ 1 w 40"/>
                    <a:gd name="T13" fmla="*/ 8 h 41"/>
                    <a:gd name="T14" fmla="*/ 1 w 40"/>
                    <a:gd name="T15" fmla="*/ 10 h 41"/>
                    <a:gd name="T16" fmla="*/ 17 w 40"/>
                    <a:gd name="T17" fmla="*/ 19 h 41"/>
                    <a:gd name="T18" fmla="*/ 0 w 40"/>
                    <a:gd name="T19" fmla="*/ 23 h 41"/>
                    <a:gd name="T20" fmla="*/ 0 w 40"/>
                    <a:gd name="T21" fmla="*/ 27 h 41"/>
                    <a:gd name="T22" fmla="*/ 17 w 40"/>
                    <a:gd name="T23" fmla="*/ 21 h 41"/>
                    <a:gd name="T24" fmla="*/ 7 w 40"/>
                    <a:gd name="T25" fmla="*/ 39 h 41"/>
                    <a:gd name="T26" fmla="*/ 9 w 40"/>
                    <a:gd name="T27" fmla="*/ 39 h 41"/>
                    <a:gd name="T28" fmla="*/ 19 w 40"/>
                    <a:gd name="T29" fmla="*/ 23 h 41"/>
                    <a:gd name="T30" fmla="*/ 23 w 40"/>
                    <a:gd name="T31" fmla="*/ 41 h 41"/>
                    <a:gd name="T32" fmla="*/ 24 w 40"/>
                    <a:gd name="T33" fmla="*/ 41 h 41"/>
                    <a:gd name="T34" fmla="*/ 21 w 40"/>
                    <a:gd name="T35" fmla="*/ 21 h 41"/>
                    <a:gd name="T36" fmla="*/ 36 w 40"/>
                    <a:gd name="T37" fmla="*/ 33 h 41"/>
                    <a:gd name="T38" fmla="*/ 38 w 40"/>
                    <a:gd name="T39" fmla="*/ 31 h 41"/>
                    <a:gd name="T40" fmla="*/ 21 w 40"/>
                    <a:gd name="T41" fmla="*/ 21 h 41"/>
                    <a:gd name="T42" fmla="*/ 40 w 40"/>
                    <a:gd name="T43" fmla="*/ 18 h 41"/>
                    <a:gd name="T44" fmla="*/ 40 w 40"/>
                    <a:gd name="T45" fmla="*/ 16 h 41"/>
                    <a:gd name="T46" fmla="*/ 21 w 40"/>
                    <a:gd name="T47" fmla="*/ 19 h 41"/>
                    <a:gd name="T48" fmla="*/ 32 w 40"/>
                    <a:gd name="T49" fmla="*/ 4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1">
                      <a:moveTo>
                        <a:pt x="32" y="4"/>
                      </a:moveTo>
                      <a:lnTo>
                        <a:pt x="28" y="2"/>
                      </a:lnTo>
                      <a:lnTo>
                        <a:pt x="19" y="19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1" y="8"/>
                      </a:lnTo>
                      <a:lnTo>
                        <a:pt x="1" y="10"/>
                      </a:lnTo>
                      <a:lnTo>
                        <a:pt x="17" y="19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7" y="21"/>
                      </a:lnTo>
                      <a:lnTo>
                        <a:pt x="7" y="39"/>
                      </a:lnTo>
                      <a:lnTo>
                        <a:pt x="9" y="39"/>
                      </a:lnTo>
                      <a:lnTo>
                        <a:pt x="19" y="23"/>
                      </a:lnTo>
                      <a:lnTo>
                        <a:pt x="23" y="41"/>
                      </a:lnTo>
                      <a:lnTo>
                        <a:pt x="24" y="41"/>
                      </a:lnTo>
                      <a:lnTo>
                        <a:pt x="21" y="21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8"/>
                      </a:lnTo>
                      <a:lnTo>
                        <a:pt x="40" y="16"/>
                      </a:lnTo>
                      <a:lnTo>
                        <a:pt x="21" y="19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39" name="Freeform 325"/>
                <p:cNvSpPr>
                  <a:spLocks/>
                </p:cNvSpPr>
                <p:nvPr/>
              </p:nvSpPr>
              <p:spPr bwMode="auto">
                <a:xfrm>
                  <a:off x="2813" y="2176"/>
                  <a:ext cx="40" cy="41"/>
                </a:xfrm>
                <a:custGeom>
                  <a:avLst/>
                  <a:gdLst>
                    <a:gd name="T0" fmla="*/ 32 w 40"/>
                    <a:gd name="T1" fmla="*/ 4 h 41"/>
                    <a:gd name="T2" fmla="*/ 28 w 40"/>
                    <a:gd name="T3" fmla="*/ 2 h 41"/>
                    <a:gd name="T4" fmla="*/ 19 w 40"/>
                    <a:gd name="T5" fmla="*/ 19 h 41"/>
                    <a:gd name="T6" fmla="*/ 15 w 40"/>
                    <a:gd name="T7" fmla="*/ 0 h 41"/>
                    <a:gd name="T8" fmla="*/ 13 w 40"/>
                    <a:gd name="T9" fmla="*/ 0 h 41"/>
                    <a:gd name="T10" fmla="*/ 19 w 40"/>
                    <a:gd name="T11" fmla="*/ 19 h 41"/>
                    <a:gd name="T12" fmla="*/ 1 w 40"/>
                    <a:gd name="T13" fmla="*/ 8 h 41"/>
                    <a:gd name="T14" fmla="*/ 1 w 40"/>
                    <a:gd name="T15" fmla="*/ 10 h 41"/>
                    <a:gd name="T16" fmla="*/ 17 w 40"/>
                    <a:gd name="T17" fmla="*/ 19 h 41"/>
                    <a:gd name="T18" fmla="*/ 0 w 40"/>
                    <a:gd name="T19" fmla="*/ 23 h 41"/>
                    <a:gd name="T20" fmla="*/ 0 w 40"/>
                    <a:gd name="T21" fmla="*/ 27 h 41"/>
                    <a:gd name="T22" fmla="*/ 17 w 40"/>
                    <a:gd name="T23" fmla="*/ 21 h 41"/>
                    <a:gd name="T24" fmla="*/ 7 w 40"/>
                    <a:gd name="T25" fmla="*/ 39 h 41"/>
                    <a:gd name="T26" fmla="*/ 9 w 40"/>
                    <a:gd name="T27" fmla="*/ 39 h 41"/>
                    <a:gd name="T28" fmla="*/ 19 w 40"/>
                    <a:gd name="T29" fmla="*/ 23 h 41"/>
                    <a:gd name="T30" fmla="*/ 23 w 40"/>
                    <a:gd name="T31" fmla="*/ 41 h 41"/>
                    <a:gd name="T32" fmla="*/ 24 w 40"/>
                    <a:gd name="T33" fmla="*/ 41 h 41"/>
                    <a:gd name="T34" fmla="*/ 21 w 40"/>
                    <a:gd name="T35" fmla="*/ 21 h 41"/>
                    <a:gd name="T36" fmla="*/ 36 w 40"/>
                    <a:gd name="T37" fmla="*/ 33 h 41"/>
                    <a:gd name="T38" fmla="*/ 38 w 40"/>
                    <a:gd name="T39" fmla="*/ 31 h 41"/>
                    <a:gd name="T40" fmla="*/ 21 w 40"/>
                    <a:gd name="T41" fmla="*/ 21 h 41"/>
                    <a:gd name="T42" fmla="*/ 40 w 40"/>
                    <a:gd name="T43" fmla="*/ 18 h 41"/>
                    <a:gd name="T44" fmla="*/ 40 w 40"/>
                    <a:gd name="T45" fmla="*/ 16 h 41"/>
                    <a:gd name="T46" fmla="*/ 21 w 40"/>
                    <a:gd name="T47" fmla="*/ 19 h 41"/>
                    <a:gd name="T48" fmla="*/ 32 w 40"/>
                    <a:gd name="T49" fmla="*/ 4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1">
                      <a:moveTo>
                        <a:pt x="32" y="4"/>
                      </a:moveTo>
                      <a:lnTo>
                        <a:pt x="28" y="2"/>
                      </a:lnTo>
                      <a:lnTo>
                        <a:pt x="19" y="19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1" y="8"/>
                      </a:lnTo>
                      <a:lnTo>
                        <a:pt x="1" y="10"/>
                      </a:lnTo>
                      <a:lnTo>
                        <a:pt x="17" y="19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7" y="21"/>
                      </a:lnTo>
                      <a:lnTo>
                        <a:pt x="7" y="39"/>
                      </a:lnTo>
                      <a:lnTo>
                        <a:pt x="9" y="39"/>
                      </a:lnTo>
                      <a:lnTo>
                        <a:pt x="19" y="23"/>
                      </a:lnTo>
                      <a:lnTo>
                        <a:pt x="23" y="41"/>
                      </a:lnTo>
                      <a:lnTo>
                        <a:pt x="24" y="41"/>
                      </a:lnTo>
                      <a:lnTo>
                        <a:pt x="21" y="21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8"/>
                      </a:lnTo>
                      <a:lnTo>
                        <a:pt x="40" y="16"/>
                      </a:lnTo>
                      <a:lnTo>
                        <a:pt x="21" y="19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40" name="Freeform 326"/>
                <p:cNvSpPr>
                  <a:spLocks/>
                </p:cNvSpPr>
                <p:nvPr/>
              </p:nvSpPr>
              <p:spPr bwMode="auto">
                <a:xfrm>
                  <a:off x="2098" y="2439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31 w 41"/>
                    <a:gd name="T3" fmla="*/ 2 h 42"/>
                    <a:gd name="T4" fmla="*/ 22 w 41"/>
                    <a:gd name="T5" fmla="*/ 19 h 42"/>
                    <a:gd name="T6" fmla="*/ 18 w 41"/>
                    <a:gd name="T7" fmla="*/ 0 h 42"/>
                    <a:gd name="T8" fmla="*/ 14 w 41"/>
                    <a:gd name="T9" fmla="*/ 2 h 42"/>
                    <a:gd name="T10" fmla="*/ 20 w 41"/>
                    <a:gd name="T11" fmla="*/ 19 h 42"/>
                    <a:gd name="T12" fmla="*/ 4 w 41"/>
                    <a:gd name="T13" fmla="*/ 10 h 42"/>
                    <a:gd name="T14" fmla="*/ 2 w 41"/>
                    <a:gd name="T15" fmla="*/ 12 h 42"/>
                    <a:gd name="T16" fmla="*/ 18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9 h 42"/>
                    <a:gd name="T22" fmla="*/ 20 w 41"/>
                    <a:gd name="T23" fmla="*/ 23 h 42"/>
                    <a:gd name="T24" fmla="*/ 8 w 41"/>
                    <a:gd name="T25" fmla="*/ 39 h 42"/>
                    <a:gd name="T26" fmla="*/ 10 w 41"/>
                    <a:gd name="T27" fmla="*/ 40 h 42"/>
                    <a:gd name="T28" fmla="*/ 20 w 41"/>
                    <a:gd name="T29" fmla="*/ 23 h 42"/>
                    <a:gd name="T30" fmla="*/ 23 w 41"/>
                    <a:gd name="T31" fmla="*/ 42 h 42"/>
                    <a:gd name="T32" fmla="*/ 25 w 41"/>
                    <a:gd name="T33" fmla="*/ 42 h 42"/>
                    <a:gd name="T34" fmla="*/ 22 w 41"/>
                    <a:gd name="T35" fmla="*/ 23 h 42"/>
                    <a:gd name="T36" fmla="*/ 37 w 41"/>
                    <a:gd name="T37" fmla="*/ 35 h 42"/>
                    <a:gd name="T38" fmla="*/ 39 w 41"/>
                    <a:gd name="T39" fmla="*/ 31 h 42"/>
                    <a:gd name="T40" fmla="*/ 22 w 41"/>
                    <a:gd name="T41" fmla="*/ 21 h 42"/>
                    <a:gd name="T42" fmla="*/ 41 w 41"/>
                    <a:gd name="T43" fmla="*/ 19 h 42"/>
                    <a:gd name="T44" fmla="*/ 41 w 41"/>
                    <a:gd name="T45" fmla="*/ 16 h 42"/>
                    <a:gd name="T46" fmla="*/ 22 w 41"/>
                    <a:gd name="T47" fmla="*/ 21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4" y="2"/>
                      </a:lnTo>
                      <a:lnTo>
                        <a:pt x="20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8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20" y="23"/>
                      </a:lnTo>
                      <a:lnTo>
                        <a:pt x="8" y="39"/>
                      </a:lnTo>
                      <a:lnTo>
                        <a:pt x="10" y="40"/>
                      </a:lnTo>
                      <a:lnTo>
                        <a:pt x="20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2" y="23"/>
                      </a:lnTo>
                      <a:lnTo>
                        <a:pt x="37" y="35"/>
                      </a:lnTo>
                      <a:lnTo>
                        <a:pt x="39" y="31"/>
                      </a:lnTo>
                      <a:lnTo>
                        <a:pt x="22" y="21"/>
                      </a:lnTo>
                      <a:lnTo>
                        <a:pt x="41" y="19"/>
                      </a:lnTo>
                      <a:lnTo>
                        <a:pt x="41" y="16"/>
                      </a:lnTo>
                      <a:lnTo>
                        <a:pt x="22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41" name="Freeform 327"/>
                <p:cNvSpPr>
                  <a:spLocks/>
                </p:cNvSpPr>
                <p:nvPr/>
              </p:nvSpPr>
              <p:spPr bwMode="auto">
                <a:xfrm>
                  <a:off x="2098" y="2439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31 w 41"/>
                    <a:gd name="T3" fmla="*/ 2 h 42"/>
                    <a:gd name="T4" fmla="*/ 22 w 41"/>
                    <a:gd name="T5" fmla="*/ 19 h 42"/>
                    <a:gd name="T6" fmla="*/ 18 w 41"/>
                    <a:gd name="T7" fmla="*/ 0 h 42"/>
                    <a:gd name="T8" fmla="*/ 14 w 41"/>
                    <a:gd name="T9" fmla="*/ 2 h 42"/>
                    <a:gd name="T10" fmla="*/ 20 w 41"/>
                    <a:gd name="T11" fmla="*/ 19 h 42"/>
                    <a:gd name="T12" fmla="*/ 4 w 41"/>
                    <a:gd name="T13" fmla="*/ 10 h 42"/>
                    <a:gd name="T14" fmla="*/ 2 w 41"/>
                    <a:gd name="T15" fmla="*/ 12 h 42"/>
                    <a:gd name="T16" fmla="*/ 18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9 h 42"/>
                    <a:gd name="T22" fmla="*/ 20 w 41"/>
                    <a:gd name="T23" fmla="*/ 23 h 42"/>
                    <a:gd name="T24" fmla="*/ 8 w 41"/>
                    <a:gd name="T25" fmla="*/ 39 h 42"/>
                    <a:gd name="T26" fmla="*/ 10 w 41"/>
                    <a:gd name="T27" fmla="*/ 40 h 42"/>
                    <a:gd name="T28" fmla="*/ 20 w 41"/>
                    <a:gd name="T29" fmla="*/ 23 h 42"/>
                    <a:gd name="T30" fmla="*/ 23 w 41"/>
                    <a:gd name="T31" fmla="*/ 42 h 42"/>
                    <a:gd name="T32" fmla="*/ 25 w 41"/>
                    <a:gd name="T33" fmla="*/ 42 h 42"/>
                    <a:gd name="T34" fmla="*/ 22 w 41"/>
                    <a:gd name="T35" fmla="*/ 23 h 42"/>
                    <a:gd name="T36" fmla="*/ 37 w 41"/>
                    <a:gd name="T37" fmla="*/ 35 h 42"/>
                    <a:gd name="T38" fmla="*/ 39 w 41"/>
                    <a:gd name="T39" fmla="*/ 31 h 42"/>
                    <a:gd name="T40" fmla="*/ 22 w 41"/>
                    <a:gd name="T41" fmla="*/ 21 h 42"/>
                    <a:gd name="T42" fmla="*/ 41 w 41"/>
                    <a:gd name="T43" fmla="*/ 19 h 42"/>
                    <a:gd name="T44" fmla="*/ 41 w 41"/>
                    <a:gd name="T45" fmla="*/ 16 h 42"/>
                    <a:gd name="T46" fmla="*/ 22 w 41"/>
                    <a:gd name="T47" fmla="*/ 21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4" y="2"/>
                      </a:lnTo>
                      <a:lnTo>
                        <a:pt x="20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8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20" y="23"/>
                      </a:lnTo>
                      <a:lnTo>
                        <a:pt x="8" y="39"/>
                      </a:lnTo>
                      <a:lnTo>
                        <a:pt x="10" y="40"/>
                      </a:lnTo>
                      <a:lnTo>
                        <a:pt x="20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2" y="23"/>
                      </a:lnTo>
                      <a:lnTo>
                        <a:pt x="37" y="35"/>
                      </a:lnTo>
                      <a:lnTo>
                        <a:pt x="39" y="31"/>
                      </a:lnTo>
                      <a:lnTo>
                        <a:pt x="22" y="21"/>
                      </a:lnTo>
                      <a:lnTo>
                        <a:pt x="41" y="19"/>
                      </a:lnTo>
                      <a:lnTo>
                        <a:pt x="41" y="16"/>
                      </a:lnTo>
                      <a:lnTo>
                        <a:pt x="22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42" name="Freeform 328"/>
                <p:cNvSpPr>
                  <a:spLocks/>
                </p:cNvSpPr>
                <p:nvPr/>
              </p:nvSpPr>
              <p:spPr bwMode="auto">
                <a:xfrm>
                  <a:off x="2578" y="2337"/>
                  <a:ext cx="41" cy="43"/>
                </a:xfrm>
                <a:custGeom>
                  <a:avLst/>
                  <a:gdLst>
                    <a:gd name="T0" fmla="*/ 33 w 41"/>
                    <a:gd name="T1" fmla="*/ 4 h 43"/>
                    <a:gd name="T2" fmla="*/ 31 w 41"/>
                    <a:gd name="T3" fmla="*/ 2 h 43"/>
                    <a:gd name="T4" fmla="*/ 21 w 41"/>
                    <a:gd name="T5" fmla="*/ 20 h 43"/>
                    <a:gd name="T6" fmla="*/ 18 w 41"/>
                    <a:gd name="T7" fmla="*/ 0 h 43"/>
                    <a:gd name="T8" fmla="*/ 14 w 41"/>
                    <a:gd name="T9" fmla="*/ 2 h 43"/>
                    <a:gd name="T10" fmla="*/ 20 w 41"/>
                    <a:gd name="T11" fmla="*/ 20 h 43"/>
                    <a:gd name="T12" fmla="*/ 4 w 41"/>
                    <a:gd name="T13" fmla="*/ 10 h 43"/>
                    <a:gd name="T14" fmla="*/ 2 w 41"/>
                    <a:gd name="T15" fmla="*/ 12 h 43"/>
                    <a:gd name="T16" fmla="*/ 20 w 41"/>
                    <a:gd name="T17" fmla="*/ 22 h 43"/>
                    <a:gd name="T18" fmla="*/ 0 w 41"/>
                    <a:gd name="T19" fmla="*/ 25 h 43"/>
                    <a:gd name="T20" fmla="*/ 0 w 41"/>
                    <a:gd name="T21" fmla="*/ 29 h 43"/>
                    <a:gd name="T22" fmla="*/ 20 w 41"/>
                    <a:gd name="T23" fmla="*/ 24 h 43"/>
                    <a:gd name="T24" fmla="*/ 8 w 41"/>
                    <a:gd name="T25" fmla="*/ 39 h 43"/>
                    <a:gd name="T26" fmla="*/ 10 w 41"/>
                    <a:gd name="T27" fmla="*/ 41 h 43"/>
                    <a:gd name="T28" fmla="*/ 20 w 41"/>
                    <a:gd name="T29" fmla="*/ 24 h 43"/>
                    <a:gd name="T30" fmla="*/ 23 w 41"/>
                    <a:gd name="T31" fmla="*/ 43 h 43"/>
                    <a:gd name="T32" fmla="*/ 27 w 41"/>
                    <a:gd name="T33" fmla="*/ 43 h 43"/>
                    <a:gd name="T34" fmla="*/ 21 w 41"/>
                    <a:gd name="T35" fmla="*/ 24 h 43"/>
                    <a:gd name="T36" fmla="*/ 37 w 41"/>
                    <a:gd name="T37" fmla="*/ 35 h 43"/>
                    <a:gd name="T38" fmla="*/ 39 w 41"/>
                    <a:gd name="T39" fmla="*/ 31 h 43"/>
                    <a:gd name="T40" fmla="*/ 21 w 41"/>
                    <a:gd name="T41" fmla="*/ 22 h 43"/>
                    <a:gd name="T42" fmla="*/ 41 w 41"/>
                    <a:gd name="T43" fmla="*/ 20 h 43"/>
                    <a:gd name="T44" fmla="*/ 41 w 41"/>
                    <a:gd name="T45" fmla="*/ 16 h 43"/>
                    <a:gd name="T46" fmla="*/ 21 w 41"/>
                    <a:gd name="T47" fmla="*/ 22 h 43"/>
                    <a:gd name="T48" fmla="*/ 33 w 41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8" y="0"/>
                      </a:lnTo>
                      <a:lnTo>
                        <a:pt x="14" y="2"/>
                      </a:lnTo>
                      <a:lnTo>
                        <a:pt x="20" y="20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20" y="22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20" y="24"/>
                      </a:lnTo>
                      <a:lnTo>
                        <a:pt x="8" y="39"/>
                      </a:lnTo>
                      <a:lnTo>
                        <a:pt x="10" y="41"/>
                      </a:lnTo>
                      <a:lnTo>
                        <a:pt x="20" y="24"/>
                      </a:lnTo>
                      <a:lnTo>
                        <a:pt x="23" y="43"/>
                      </a:lnTo>
                      <a:lnTo>
                        <a:pt x="27" y="43"/>
                      </a:lnTo>
                      <a:lnTo>
                        <a:pt x="21" y="24"/>
                      </a:lnTo>
                      <a:lnTo>
                        <a:pt x="37" y="35"/>
                      </a:lnTo>
                      <a:lnTo>
                        <a:pt x="39" y="31"/>
                      </a:lnTo>
                      <a:lnTo>
                        <a:pt x="21" y="22"/>
                      </a:lnTo>
                      <a:lnTo>
                        <a:pt x="41" y="20"/>
                      </a:lnTo>
                      <a:lnTo>
                        <a:pt x="41" y="16"/>
                      </a:lnTo>
                      <a:lnTo>
                        <a:pt x="21" y="22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43" name="Freeform 329"/>
                <p:cNvSpPr>
                  <a:spLocks/>
                </p:cNvSpPr>
                <p:nvPr/>
              </p:nvSpPr>
              <p:spPr bwMode="auto">
                <a:xfrm>
                  <a:off x="2578" y="2337"/>
                  <a:ext cx="41" cy="43"/>
                </a:xfrm>
                <a:custGeom>
                  <a:avLst/>
                  <a:gdLst>
                    <a:gd name="T0" fmla="*/ 33 w 41"/>
                    <a:gd name="T1" fmla="*/ 4 h 43"/>
                    <a:gd name="T2" fmla="*/ 31 w 41"/>
                    <a:gd name="T3" fmla="*/ 2 h 43"/>
                    <a:gd name="T4" fmla="*/ 21 w 41"/>
                    <a:gd name="T5" fmla="*/ 20 h 43"/>
                    <a:gd name="T6" fmla="*/ 18 w 41"/>
                    <a:gd name="T7" fmla="*/ 0 h 43"/>
                    <a:gd name="T8" fmla="*/ 14 w 41"/>
                    <a:gd name="T9" fmla="*/ 2 h 43"/>
                    <a:gd name="T10" fmla="*/ 20 w 41"/>
                    <a:gd name="T11" fmla="*/ 20 h 43"/>
                    <a:gd name="T12" fmla="*/ 4 w 41"/>
                    <a:gd name="T13" fmla="*/ 10 h 43"/>
                    <a:gd name="T14" fmla="*/ 2 w 41"/>
                    <a:gd name="T15" fmla="*/ 12 h 43"/>
                    <a:gd name="T16" fmla="*/ 20 w 41"/>
                    <a:gd name="T17" fmla="*/ 22 h 43"/>
                    <a:gd name="T18" fmla="*/ 0 w 41"/>
                    <a:gd name="T19" fmla="*/ 25 h 43"/>
                    <a:gd name="T20" fmla="*/ 0 w 41"/>
                    <a:gd name="T21" fmla="*/ 29 h 43"/>
                    <a:gd name="T22" fmla="*/ 20 w 41"/>
                    <a:gd name="T23" fmla="*/ 24 h 43"/>
                    <a:gd name="T24" fmla="*/ 8 w 41"/>
                    <a:gd name="T25" fmla="*/ 39 h 43"/>
                    <a:gd name="T26" fmla="*/ 10 w 41"/>
                    <a:gd name="T27" fmla="*/ 41 h 43"/>
                    <a:gd name="T28" fmla="*/ 20 w 41"/>
                    <a:gd name="T29" fmla="*/ 24 h 43"/>
                    <a:gd name="T30" fmla="*/ 23 w 41"/>
                    <a:gd name="T31" fmla="*/ 43 h 43"/>
                    <a:gd name="T32" fmla="*/ 27 w 41"/>
                    <a:gd name="T33" fmla="*/ 43 h 43"/>
                    <a:gd name="T34" fmla="*/ 21 w 41"/>
                    <a:gd name="T35" fmla="*/ 24 h 43"/>
                    <a:gd name="T36" fmla="*/ 37 w 41"/>
                    <a:gd name="T37" fmla="*/ 35 h 43"/>
                    <a:gd name="T38" fmla="*/ 39 w 41"/>
                    <a:gd name="T39" fmla="*/ 31 h 43"/>
                    <a:gd name="T40" fmla="*/ 21 w 41"/>
                    <a:gd name="T41" fmla="*/ 22 h 43"/>
                    <a:gd name="T42" fmla="*/ 41 w 41"/>
                    <a:gd name="T43" fmla="*/ 20 h 43"/>
                    <a:gd name="T44" fmla="*/ 41 w 41"/>
                    <a:gd name="T45" fmla="*/ 16 h 43"/>
                    <a:gd name="T46" fmla="*/ 21 w 41"/>
                    <a:gd name="T47" fmla="*/ 22 h 43"/>
                    <a:gd name="T48" fmla="*/ 33 w 41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8" y="0"/>
                      </a:lnTo>
                      <a:lnTo>
                        <a:pt x="14" y="2"/>
                      </a:lnTo>
                      <a:lnTo>
                        <a:pt x="20" y="20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20" y="22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20" y="24"/>
                      </a:lnTo>
                      <a:lnTo>
                        <a:pt x="8" y="39"/>
                      </a:lnTo>
                      <a:lnTo>
                        <a:pt x="10" y="41"/>
                      </a:lnTo>
                      <a:lnTo>
                        <a:pt x="20" y="24"/>
                      </a:lnTo>
                      <a:lnTo>
                        <a:pt x="23" y="43"/>
                      </a:lnTo>
                      <a:lnTo>
                        <a:pt x="27" y="43"/>
                      </a:lnTo>
                      <a:lnTo>
                        <a:pt x="21" y="24"/>
                      </a:lnTo>
                      <a:lnTo>
                        <a:pt x="37" y="35"/>
                      </a:lnTo>
                      <a:lnTo>
                        <a:pt x="39" y="31"/>
                      </a:lnTo>
                      <a:lnTo>
                        <a:pt x="21" y="22"/>
                      </a:lnTo>
                      <a:lnTo>
                        <a:pt x="41" y="20"/>
                      </a:lnTo>
                      <a:lnTo>
                        <a:pt x="41" y="16"/>
                      </a:lnTo>
                      <a:lnTo>
                        <a:pt x="21" y="22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44" name="Freeform 330"/>
                <p:cNvSpPr>
                  <a:spLocks/>
                </p:cNvSpPr>
                <p:nvPr/>
              </p:nvSpPr>
              <p:spPr bwMode="auto">
                <a:xfrm>
                  <a:off x="1864" y="2602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31 w 41"/>
                    <a:gd name="T3" fmla="*/ 2 h 42"/>
                    <a:gd name="T4" fmla="*/ 21 w 41"/>
                    <a:gd name="T5" fmla="*/ 19 h 42"/>
                    <a:gd name="T6" fmla="*/ 18 w 41"/>
                    <a:gd name="T7" fmla="*/ 0 h 42"/>
                    <a:gd name="T8" fmla="*/ 14 w 41"/>
                    <a:gd name="T9" fmla="*/ 0 h 42"/>
                    <a:gd name="T10" fmla="*/ 19 w 41"/>
                    <a:gd name="T11" fmla="*/ 19 h 42"/>
                    <a:gd name="T12" fmla="*/ 4 w 41"/>
                    <a:gd name="T13" fmla="*/ 10 h 42"/>
                    <a:gd name="T14" fmla="*/ 2 w 41"/>
                    <a:gd name="T15" fmla="*/ 12 h 42"/>
                    <a:gd name="T16" fmla="*/ 19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7 h 42"/>
                    <a:gd name="T22" fmla="*/ 19 w 41"/>
                    <a:gd name="T23" fmla="*/ 23 h 42"/>
                    <a:gd name="T24" fmla="*/ 8 w 41"/>
                    <a:gd name="T25" fmla="*/ 39 h 42"/>
                    <a:gd name="T26" fmla="*/ 10 w 41"/>
                    <a:gd name="T27" fmla="*/ 41 h 42"/>
                    <a:gd name="T28" fmla="*/ 19 w 41"/>
                    <a:gd name="T29" fmla="*/ 23 h 42"/>
                    <a:gd name="T30" fmla="*/ 23 w 41"/>
                    <a:gd name="T31" fmla="*/ 42 h 42"/>
                    <a:gd name="T32" fmla="*/ 27 w 41"/>
                    <a:gd name="T33" fmla="*/ 42 h 42"/>
                    <a:gd name="T34" fmla="*/ 21 w 41"/>
                    <a:gd name="T35" fmla="*/ 23 h 42"/>
                    <a:gd name="T36" fmla="*/ 39 w 41"/>
                    <a:gd name="T37" fmla="*/ 33 h 42"/>
                    <a:gd name="T38" fmla="*/ 39 w 41"/>
                    <a:gd name="T39" fmla="*/ 31 h 42"/>
                    <a:gd name="T40" fmla="*/ 23 w 41"/>
                    <a:gd name="T41" fmla="*/ 21 h 42"/>
                    <a:gd name="T42" fmla="*/ 41 w 41"/>
                    <a:gd name="T43" fmla="*/ 18 h 42"/>
                    <a:gd name="T44" fmla="*/ 41 w 41"/>
                    <a:gd name="T45" fmla="*/ 16 h 42"/>
                    <a:gd name="T46" fmla="*/ 21 w 41"/>
                    <a:gd name="T47" fmla="*/ 19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8" y="39"/>
                      </a:lnTo>
                      <a:lnTo>
                        <a:pt x="10" y="41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1" y="18"/>
                      </a:lnTo>
                      <a:lnTo>
                        <a:pt x="41" y="16"/>
                      </a:lnTo>
                      <a:lnTo>
                        <a:pt x="21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45" name="Freeform 331"/>
                <p:cNvSpPr>
                  <a:spLocks/>
                </p:cNvSpPr>
                <p:nvPr/>
              </p:nvSpPr>
              <p:spPr bwMode="auto">
                <a:xfrm>
                  <a:off x="1864" y="2602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31 w 41"/>
                    <a:gd name="T3" fmla="*/ 2 h 42"/>
                    <a:gd name="T4" fmla="*/ 21 w 41"/>
                    <a:gd name="T5" fmla="*/ 19 h 42"/>
                    <a:gd name="T6" fmla="*/ 18 w 41"/>
                    <a:gd name="T7" fmla="*/ 0 h 42"/>
                    <a:gd name="T8" fmla="*/ 14 w 41"/>
                    <a:gd name="T9" fmla="*/ 0 h 42"/>
                    <a:gd name="T10" fmla="*/ 19 w 41"/>
                    <a:gd name="T11" fmla="*/ 19 h 42"/>
                    <a:gd name="T12" fmla="*/ 4 w 41"/>
                    <a:gd name="T13" fmla="*/ 10 h 42"/>
                    <a:gd name="T14" fmla="*/ 2 w 41"/>
                    <a:gd name="T15" fmla="*/ 12 h 42"/>
                    <a:gd name="T16" fmla="*/ 19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7 h 42"/>
                    <a:gd name="T22" fmla="*/ 19 w 41"/>
                    <a:gd name="T23" fmla="*/ 23 h 42"/>
                    <a:gd name="T24" fmla="*/ 8 w 41"/>
                    <a:gd name="T25" fmla="*/ 39 h 42"/>
                    <a:gd name="T26" fmla="*/ 10 w 41"/>
                    <a:gd name="T27" fmla="*/ 41 h 42"/>
                    <a:gd name="T28" fmla="*/ 19 w 41"/>
                    <a:gd name="T29" fmla="*/ 23 h 42"/>
                    <a:gd name="T30" fmla="*/ 23 w 41"/>
                    <a:gd name="T31" fmla="*/ 42 h 42"/>
                    <a:gd name="T32" fmla="*/ 27 w 41"/>
                    <a:gd name="T33" fmla="*/ 42 h 42"/>
                    <a:gd name="T34" fmla="*/ 21 w 41"/>
                    <a:gd name="T35" fmla="*/ 23 h 42"/>
                    <a:gd name="T36" fmla="*/ 39 w 41"/>
                    <a:gd name="T37" fmla="*/ 33 h 42"/>
                    <a:gd name="T38" fmla="*/ 39 w 41"/>
                    <a:gd name="T39" fmla="*/ 31 h 42"/>
                    <a:gd name="T40" fmla="*/ 23 w 41"/>
                    <a:gd name="T41" fmla="*/ 21 h 42"/>
                    <a:gd name="T42" fmla="*/ 41 w 41"/>
                    <a:gd name="T43" fmla="*/ 18 h 42"/>
                    <a:gd name="T44" fmla="*/ 41 w 41"/>
                    <a:gd name="T45" fmla="*/ 16 h 42"/>
                    <a:gd name="T46" fmla="*/ 21 w 41"/>
                    <a:gd name="T47" fmla="*/ 19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8" y="39"/>
                      </a:lnTo>
                      <a:lnTo>
                        <a:pt x="10" y="41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1" y="18"/>
                      </a:lnTo>
                      <a:lnTo>
                        <a:pt x="41" y="16"/>
                      </a:lnTo>
                      <a:lnTo>
                        <a:pt x="21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46" name="Freeform 332"/>
                <p:cNvSpPr>
                  <a:spLocks/>
                </p:cNvSpPr>
                <p:nvPr/>
              </p:nvSpPr>
              <p:spPr bwMode="auto">
                <a:xfrm>
                  <a:off x="3669" y="1411"/>
                  <a:ext cx="42" cy="40"/>
                </a:xfrm>
                <a:custGeom>
                  <a:avLst/>
                  <a:gdLst>
                    <a:gd name="T0" fmla="*/ 34 w 42"/>
                    <a:gd name="T1" fmla="*/ 4 h 40"/>
                    <a:gd name="T2" fmla="*/ 30 w 42"/>
                    <a:gd name="T3" fmla="*/ 2 h 40"/>
                    <a:gd name="T4" fmla="*/ 21 w 42"/>
                    <a:gd name="T5" fmla="*/ 19 h 40"/>
                    <a:gd name="T6" fmla="*/ 17 w 42"/>
                    <a:gd name="T7" fmla="*/ 0 h 40"/>
                    <a:gd name="T8" fmla="*/ 15 w 42"/>
                    <a:gd name="T9" fmla="*/ 0 h 40"/>
                    <a:gd name="T10" fmla="*/ 21 w 42"/>
                    <a:gd name="T11" fmla="*/ 19 h 40"/>
                    <a:gd name="T12" fmla="*/ 3 w 42"/>
                    <a:gd name="T13" fmla="*/ 7 h 40"/>
                    <a:gd name="T14" fmla="*/ 3 w 42"/>
                    <a:gd name="T15" fmla="*/ 9 h 40"/>
                    <a:gd name="T16" fmla="*/ 19 w 42"/>
                    <a:gd name="T17" fmla="*/ 19 h 40"/>
                    <a:gd name="T18" fmla="*/ 0 w 42"/>
                    <a:gd name="T19" fmla="*/ 23 h 40"/>
                    <a:gd name="T20" fmla="*/ 2 w 42"/>
                    <a:gd name="T21" fmla="*/ 27 h 40"/>
                    <a:gd name="T22" fmla="*/ 19 w 42"/>
                    <a:gd name="T23" fmla="*/ 21 h 40"/>
                    <a:gd name="T24" fmla="*/ 9 w 42"/>
                    <a:gd name="T25" fmla="*/ 38 h 40"/>
                    <a:gd name="T26" fmla="*/ 11 w 42"/>
                    <a:gd name="T27" fmla="*/ 38 h 40"/>
                    <a:gd name="T28" fmla="*/ 21 w 42"/>
                    <a:gd name="T29" fmla="*/ 23 h 40"/>
                    <a:gd name="T30" fmla="*/ 25 w 42"/>
                    <a:gd name="T31" fmla="*/ 40 h 40"/>
                    <a:gd name="T32" fmla="*/ 27 w 42"/>
                    <a:gd name="T33" fmla="*/ 40 h 40"/>
                    <a:gd name="T34" fmla="*/ 23 w 42"/>
                    <a:gd name="T35" fmla="*/ 21 h 40"/>
                    <a:gd name="T36" fmla="*/ 38 w 42"/>
                    <a:gd name="T37" fmla="*/ 32 h 40"/>
                    <a:gd name="T38" fmla="*/ 40 w 42"/>
                    <a:gd name="T39" fmla="*/ 30 h 40"/>
                    <a:gd name="T40" fmla="*/ 23 w 42"/>
                    <a:gd name="T41" fmla="*/ 21 h 40"/>
                    <a:gd name="T42" fmla="*/ 42 w 42"/>
                    <a:gd name="T43" fmla="*/ 17 h 40"/>
                    <a:gd name="T44" fmla="*/ 42 w 42"/>
                    <a:gd name="T45" fmla="*/ 15 h 40"/>
                    <a:gd name="T46" fmla="*/ 23 w 42"/>
                    <a:gd name="T47" fmla="*/ 19 h 40"/>
                    <a:gd name="T48" fmla="*/ 34 w 42"/>
                    <a:gd name="T49" fmla="*/ 4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0">
                      <a:moveTo>
                        <a:pt x="34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3" y="7"/>
                      </a:lnTo>
                      <a:lnTo>
                        <a:pt x="3" y="9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9" y="38"/>
                      </a:lnTo>
                      <a:lnTo>
                        <a:pt x="11" y="38"/>
                      </a:lnTo>
                      <a:lnTo>
                        <a:pt x="21" y="23"/>
                      </a:lnTo>
                      <a:lnTo>
                        <a:pt x="25" y="40"/>
                      </a:lnTo>
                      <a:lnTo>
                        <a:pt x="27" y="40"/>
                      </a:lnTo>
                      <a:lnTo>
                        <a:pt x="23" y="21"/>
                      </a:lnTo>
                      <a:lnTo>
                        <a:pt x="38" y="32"/>
                      </a:lnTo>
                      <a:lnTo>
                        <a:pt x="40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2" y="15"/>
                      </a:lnTo>
                      <a:lnTo>
                        <a:pt x="23" y="19"/>
                      </a:lnTo>
                      <a:lnTo>
                        <a:pt x="34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47" name="Freeform 333"/>
                <p:cNvSpPr>
                  <a:spLocks/>
                </p:cNvSpPr>
                <p:nvPr/>
              </p:nvSpPr>
              <p:spPr bwMode="auto">
                <a:xfrm>
                  <a:off x="3669" y="1411"/>
                  <a:ext cx="42" cy="40"/>
                </a:xfrm>
                <a:custGeom>
                  <a:avLst/>
                  <a:gdLst>
                    <a:gd name="T0" fmla="*/ 34 w 42"/>
                    <a:gd name="T1" fmla="*/ 4 h 40"/>
                    <a:gd name="T2" fmla="*/ 30 w 42"/>
                    <a:gd name="T3" fmla="*/ 2 h 40"/>
                    <a:gd name="T4" fmla="*/ 21 w 42"/>
                    <a:gd name="T5" fmla="*/ 19 h 40"/>
                    <a:gd name="T6" fmla="*/ 17 w 42"/>
                    <a:gd name="T7" fmla="*/ 0 h 40"/>
                    <a:gd name="T8" fmla="*/ 15 w 42"/>
                    <a:gd name="T9" fmla="*/ 0 h 40"/>
                    <a:gd name="T10" fmla="*/ 21 w 42"/>
                    <a:gd name="T11" fmla="*/ 19 h 40"/>
                    <a:gd name="T12" fmla="*/ 3 w 42"/>
                    <a:gd name="T13" fmla="*/ 7 h 40"/>
                    <a:gd name="T14" fmla="*/ 3 w 42"/>
                    <a:gd name="T15" fmla="*/ 9 h 40"/>
                    <a:gd name="T16" fmla="*/ 19 w 42"/>
                    <a:gd name="T17" fmla="*/ 19 h 40"/>
                    <a:gd name="T18" fmla="*/ 0 w 42"/>
                    <a:gd name="T19" fmla="*/ 23 h 40"/>
                    <a:gd name="T20" fmla="*/ 2 w 42"/>
                    <a:gd name="T21" fmla="*/ 27 h 40"/>
                    <a:gd name="T22" fmla="*/ 19 w 42"/>
                    <a:gd name="T23" fmla="*/ 21 h 40"/>
                    <a:gd name="T24" fmla="*/ 9 w 42"/>
                    <a:gd name="T25" fmla="*/ 38 h 40"/>
                    <a:gd name="T26" fmla="*/ 11 w 42"/>
                    <a:gd name="T27" fmla="*/ 38 h 40"/>
                    <a:gd name="T28" fmla="*/ 21 w 42"/>
                    <a:gd name="T29" fmla="*/ 23 h 40"/>
                    <a:gd name="T30" fmla="*/ 25 w 42"/>
                    <a:gd name="T31" fmla="*/ 40 h 40"/>
                    <a:gd name="T32" fmla="*/ 27 w 42"/>
                    <a:gd name="T33" fmla="*/ 40 h 40"/>
                    <a:gd name="T34" fmla="*/ 23 w 42"/>
                    <a:gd name="T35" fmla="*/ 21 h 40"/>
                    <a:gd name="T36" fmla="*/ 38 w 42"/>
                    <a:gd name="T37" fmla="*/ 32 h 40"/>
                    <a:gd name="T38" fmla="*/ 40 w 42"/>
                    <a:gd name="T39" fmla="*/ 30 h 40"/>
                    <a:gd name="T40" fmla="*/ 23 w 42"/>
                    <a:gd name="T41" fmla="*/ 21 h 40"/>
                    <a:gd name="T42" fmla="*/ 42 w 42"/>
                    <a:gd name="T43" fmla="*/ 17 h 40"/>
                    <a:gd name="T44" fmla="*/ 42 w 42"/>
                    <a:gd name="T45" fmla="*/ 15 h 40"/>
                    <a:gd name="T46" fmla="*/ 23 w 42"/>
                    <a:gd name="T47" fmla="*/ 19 h 40"/>
                    <a:gd name="T48" fmla="*/ 34 w 42"/>
                    <a:gd name="T49" fmla="*/ 4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0">
                      <a:moveTo>
                        <a:pt x="34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3" y="7"/>
                      </a:lnTo>
                      <a:lnTo>
                        <a:pt x="3" y="9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9" y="38"/>
                      </a:lnTo>
                      <a:lnTo>
                        <a:pt x="11" y="38"/>
                      </a:lnTo>
                      <a:lnTo>
                        <a:pt x="21" y="23"/>
                      </a:lnTo>
                      <a:lnTo>
                        <a:pt x="25" y="40"/>
                      </a:lnTo>
                      <a:lnTo>
                        <a:pt x="27" y="40"/>
                      </a:lnTo>
                      <a:lnTo>
                        <a:pt x="23" y="21"/>
                      </a:lnTo>
                      <a:lnTo>
                        <a:pt x="38" y="32"/>
                      </a:lnTo>
                      <a:lnTo>
                        <a:pt x="40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2" y="15"/>
                      </a:lnTo>
                      <a:lnTo>
                        <a:pt x="23" y="19"/>
                      </a:lnTo>
                      <a:lnTo>
                        <a:pt x="34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48" name="Freeform 334"/>
                <p:cNvSpPr>
                  <a:spLocks/>
                </p:cNvSpPr>
                <p:nvPr/>
              </p:nvSpPr>
              <p:spPr bwMode="auto">
                <a:xfrm>
                  <a:off x="3571" y="1729"/>
                  <a:ext cx="42" cy="41"/>
                </a:xfrm>
                <a:custGeom>
                  <a:avLst/>
                  <a:gdLst>
                    <a:gd name="T0" fmla="*/ 32 w 42"/>
                    <a:gd name="T1" fmla="*/ 2 h 41"/>
                    <a:gd name="T2" fmla="*/ 30 w 42"/>
                    <a:gd name="T3" fmla="*/ 2 h 41"/>
                    <a:gd name="T4" fmla="*/ 21 w 42"/>
                    <a:gd name="T5" fmla="*/ 19 h 41"/>
                    <a:gd name="T6" fmla="*/ 17 w 42"/>
                    <a:gd name="T7" fmla="*/ 0 h 41"/>
                    <a:gd name="T8" fmla="*/ 15 w 42"/>
                    <a:gd name="T9" fmla="*/ 0 h 41"/>
                    <a:gd name="T10" fmla="*/ 19 w 42"/>
                    <a:gd name="T11" fmla="*/ 19 h 41"/>
                    <a:gd name="T12" fmla="*/ 4 w 42"/>
                    <a:gd name="T13" fmla="*/ 8 h 41"/>
                    <a:gd name="T14" fmla="*/ 2 w 42"/>
                    <a:gd name="T15" fmla="*/ 10 h 41"/>
                    <a:gd name="T16" fmla="*/ 19 w 42"/>
                    <a:gd name="T17" fmla="*/ 19 h 41"/>
                    <a:gd name="T18" fmla="*/ 0 w 42"/>
                    <a:gd name="T19" fmla="*/ 23 h 41"/>
                    <a:gd name="T20" fmla="*/ 0 w 42"/>
                    <a:gd name="T21" fmla="*/ 27 h 41"/>
                    <a:gd name="T22" fmla="*/ 19 w 42"/>
                    <a:gd name="T23" fmla="*/ 21 h 41"/>
                    <a:gd name="T24" fmla="*/ 7 w 42"/>
                    <a:gd name="T25" fmla="*/ 39 h 41"/>
                    <a:gd name="T26" fmla="*/ 9 w 42"/>
                    <a:gd name="T27" fmla="*/ 39 h 41"/>
                    <a:gd name="T28" fmla="*/ 21 w 42"/>
                    <a:gd name="T29" fmla="*/ 21 h 41"/>
                    <a:gd name="T30" fmla="*/ 25 w 42"/>
                    <a:gd name="T31" fmla="*/ 41 h 41"/>
                    <a:gd name="T32" fmla="*/ 27 w 42"/>
                    <a:gd name="T33" fmla="*/ 41 h 41"/>
                    <a:gd name="T34" fmla="*/ 21 w 42"/>
                    <a:gd name="T35" fmla="*/ 21 h 41"/>
                    <a:gd name="T36" fmla="*/ 38 w 42"/>
                    <a:gd name="T37" fmla="*/ 33 h 41"/>
                    <a:gd name="T38" fmla="*/ 38 w 42"/>
                    <a:gd name="T39" fmla="*/ 31 h 41"/>
                    <a:gd name="T40" fmla="*/ 23 w 42"/>
                    <a:gd name="T41" fmla="*/ 21 h 41"/>
                    <a:gd name="T42" fmla="*/ 42 w 42"/>
                    <a:gd name="T43" fmla="*/ 18 h 41"/>
                    <a:gd name="T44" fmla="*/ 40 w 42"/>
                    <a:gd name="T45" fmla="*/ 14 h 41"/>
                    <a:gd name="T46" fmla="*/ 23 w 42"/>
                    <a:gd name="T47" fmla="*/ 19 h 41"/>
                    <a:gd name="T48" fmla="*/ 32 w 42"/>
                    <a:gd name="T49" fmla="*/ 2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1">
                      <a:moveTo>
                        <a:pt x="32" y="2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9"/>
                      </a:lnTo>
                      <a:lnTo>
                        <a:pt x="9" y="39"/>
                      </a:lnTo>
                      <a:lnTo>
                        <a:pt x="21" y="21"/>
                      </a:lnTo>
                      <a:lnTo>
                        <a:pt x="25" y="41"/>
                      </a:lnTo>
                      <a:lnTo>
                        <a:pt x="27" y="41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2" y="18"/>
                      </a:lnTo>
                      <a:lnTo>
                        <a:pt x="40" y="14"/>
                      </a:lnTo>
                      <a:lnTo>
                        <a:pt x="23" y="19"/>
                      </a:lnTo>
                      <a:lnTo>
                        <a:pt x="32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49" name="Freeform 335"/>
                <p:cNvSpPr>
                  <a:spLocks/>
                </p:cNvSpPr>
                <p:nvPr/>
              </p:nvSpPr>
              <p:spPr bwMode="auto">
                <a:xfrm>
                  <a:off x="3571" y="1729"/>
                  <a:ext cx="42" cy="41"/>
                </a:xfrm>
                <a:custGeom>
                  <a:avLst/>
                  <a:gdLst>
                    <a:gd name="T0" fmla="*/ 32 w 42"/>
                    <a:gd name="T1" fmla="*/ 2 h 41"/>
                    <a:gd name="T2" fmla="*/ 30 w 42"/>
                    <a:gd name="T3" fmla="*/ 2 h 41"/>
                    <a:gd name="T4" fmla="*/ 21 w 42"/>
                    <a:gd name="T5" fmla="*/ 19 h 41"/>
                    <a:gd name="T6" fmla="*/ 17 w 42"/>
                    <a:gd name="T7" fmla="*/ 0 h 41"/>
                    <a:gd name="T8" fmla="*/ 15 w 42"/>
                    <a:gd name="T9" fmla="*/ 0 h 41"/>
                    <a:gd name="T10" fmla="*/ 19 w 42"/>
                    <a:gd name="T11" fmla="*/ 19 h 41"/>
                    <a:gd name="T12" fmla="*/ 4 w 42"/>
                    <a:gd name="T13" fmla="*/ 8 h 41"/>
                    <a:gd name="T14" fmla="*/ 2 w 42"/>
                    <a:gd name="T15" fmla="*/ 10 h 41"/>
                    <a:gd name="T16" fmla="*/ 19 w 42"/>
                    <a:gd name="T17" fmla="*/ 19 h 41"/>
                    <a:gd name="T18" fmla="*/ 0 w 42"/>
                    <a:gd name="T19" fmla="*/ 23 h 41"/>
                    <a:gd name="T20" fmla="*/ 0 w 42"/>
                    <a:gd name="T21" fmla="*/ 27 h 41"/>
                    <a:gd name="T22" fmla="*/ 19 w 42"/>
                    <a:gd name="T23" fmla="*/ 21 h 41"/>
                    <a:gd name="T24" fmla="*/ 7 w 42"/>
                    <a:gd name="T25" fmla="*/ 39 h 41"/>
                    <a:gd name="T26" fmla="*/ 9 w 42"/>
                    <a:gd name="T27" fmla="*/ 39 h 41"/>
                    <a:gd name="T28" fmla="*/ 21 w 42"/>
                    <a:gd name="T29" fmla="*/ 21 h 41"/>
                    <a:gd name="T30" fmla="*/ 25 w 42"/>
                    <a:gd name="T31" fmla="*/ 41 h 41"/>
                    <a:gd name="T32" fmla="*/ 27 w 42"/>
                    <a:gd name="T33" fmla="*/ 41 h 41"/>
                    <a:gd name="T34" fmla="*/ 21 w 42"/>
                    <a:gd name="T35" fmla="*/ 21 h 41"/>
                    <a:gd name="T36" fmla="*/ 38 w 42"/>
                    <a:gd name="T37" fmla="*/ 33 h 41"/>
                    <a:gd name="T38" fmla="*/ 38 w 42"/>
                    <a:gd name="T39" fmla="*/ 31 h 41"/>
                    <a:gd name="T40" fmla="*/ 23 w 42"/>
                    <a:gd name="T41" fmla="*/ 21 h 41"/>
                    <a:gd name="T42" fmla="*/ 42 w 42"/>
                    <a:gd name="T43" fmla="*/ 18 h 41"/>
                    <a:gd name="T44" fmla="*/ 40 w 42"/>
                    <a:gd name="T45" fmla="*/ 14 h 41"/>
                    <a:gd name="T46" fmla="*/ 23 w 42"/>
                    <a:gd name="T47" fmla="*/ 19 h 41"/>
                    <a:gd name="T48" fmla="*/ 32 w 42"/>
                    <a:gd name="T49" fmla="*/ 2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1">
                      <a:moveTo>
                        <a:pt x="32" y="2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9"/>
                      </a:lnTo>
                      <a:lnTo>
                        <a:pt x="9" y="39"/>
                      </a:lnTo>
                      <a:lnTo>
                        <a:pt x="21" y="21"/>
                      </a:lnTo>
                      <a:lnTo>
                        <a:pt x="25" y="41"/>
                      </a:lnTo>
                      <a:lnTo>
                        <a:pt x="27" y="41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2" y="18"/>
                      </a:lnTo>
                      <a:lnTo>
                        <a:pt x="40" y="14"/>
                      </a:lnTo>
                      <a:lnTo>
                        <a:pt x="23" y="19"/>
                      </a:lnTo>
                      <a:lnTo>
                        <a:pt x="32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50" name="Freeform 336"/>
                <p:cNvSpPr>
                  <a:spLocks/>
                </p:cNvSpPr>
                <p:nvPr/>
              </p:nvSpPr>
              <p:spPr bwMode="auto">
                <a:xfrm>
                  <a:off x="2632" y="2019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4 h 42"/>
                    <a:gd name="T4" fmla="*/ 21 w 40"/>
                    <a:gd name="T5" fmla="*/ 19 h 42"/>
                    <a:gd name="T6" fmla="*/ 17 w 40"/>
                    <a:gd name="T7" fmla="*/ 0 h 42"/>
                    <a:gd name="T8" fmla="*/ 14 w 40"/>
                    <a:gd name="T9" fmla="*/ 2 h 42"/>
                    <a:gd name="T10" fmla="*/ 19 w 40"/>
                    <a:gd name="T11" fmla="*/ 21 h 42"/>
                    <a:gd name="T12" fmla="*/ 4 w 40"/>
                    <a:gd name="T13" fmla="*/ 10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8 w 40"/>
                    <a:gd name="T37" fmla="*/ 35 h 42"/>
                    <a:gd name="T38" fmla="*/ 38 w 40"/>
                    <a:gd name="T39" fmla="*/ 31 h 42"/>
                    <a:gd name="T40" fmla="*/ 23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4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4" y="2"/>
                      </a:lnTo>
                      <a:lnTo>
                        <a:pt x="19" y="21"/>
                      </a:lnTo>
                      <a:lnTo>
                        <a:pt x="4" y="10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8" y="35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51" name="Freeform 337"/>
                <p:cNvSpPr>
                  <a:spLocks/>
                </p:cNvSpPr>
                <p:nvPr/>
              </p:nvSpPr>
              <p:spPr bwMode="auto">
                <a:xfrm>
                  <a:off x="2632" y="2019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4 h 42"/>
                    <a:gd name="T4" fmla="*/ 21 w 40"/>
                    <a:gd name="T5" fmla="*/ 19 h 42"/>
                    <a:gd name="T6" fmla="*/ 17 w 40"/>
                    <a:gd name="T7" fmla="*/ 0 h 42"/>
                    <a:gd name="T8" fmla="*/ 14 w 40"/>
                    <a:gd name="T9" fmla="*/ 2 h 42"/>
                    <a:gd name="T10" fmla="*/ 19 w 40"/>
                    <a:gd name="T11" fmla="*/ 21 h 42"/>
                    <a:gd name="T12" fmla="*/ 4 w 40"/>
                    <a:gd name="T13" fmla="*/ 10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8 w 40"/>
                    <a:gd name="T37" fmla="*/ 35 h 42"/>
                    <a:gd name="T38" fmla="*/ 38 w 40"/>
                    <a:gd name="T39" fmla="*/ 31 h 42"/>
                    <a:gd name="T40" fmla="*/ 23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4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4" y="2"/>
                      </a:lnTo>
                      <a:lnTo>
                        <a:pt x="19" y="21"/>
                      </a:lnTo>
                      <a:lnTo>
                        <a:pt x="4" y="10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8" y="35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52" name="Freeform 338"/>
                <p:cNvSpPr>
                  <a:spLocks/>
                </p:cNvSpPr>
                <p:nvPr/>
              </p:nvSpPr>
              <p:spPr bwMode="auto">
                <a:xfrm>
                  <a:off x="2398" y="2182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2 h 42"/>
                    <a:gd name="T10" fmla="*/ 19 w 42"/>
                    <a:gd name="T11" fmla="*/ 19 h 42"/>
                    <a:gd name="T12" fmla="*/ 4 w 42"/>
                    <a:gd name="T13" fmla="*/ 10 h 42"/>
                    <a:gd name="T14" fmla="*/ 2 w 42"/>
                    <a:gd name="T15" fmla="*/ 12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3 h 42"/>
                    <a:gd name="T24" fmla="*/ 8 w 42"/>
                    <a:gd name="T25" fmla="*/ 38 h 42"/>
                    <a:gd name="T26" fmla="*/ 11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2 h 42"/>
                    <a:gd name="T34" fmla="*/ 21 w 42"/>
                    <a:gd name="T35" fmla="*/ 23 h 42"/>
                    <a:gd name="T36" fmla="*/ 38 w 42"/>
                    <a:gd name="T37" fmla="*/ 33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21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1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8" y="33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53" name="Freeform 339"/>
                <p:cNvSpPr>
                  <a:spLocks/>
                </p:cNvSpPr>
                <p:nvPr/>
              </p:nvSpPr>
              <p:spPr bwMode="auto">
                <a:xfrm>
                  <a:off x="2398" y="2182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2 h 42"/>
                    <a:gd name="T10" fmla="*/ 19 w 42"/>
                    <a:gd name="T11" fmla="*/ 19 h 42"/>
                    <a:gd name="T12" fmla="*/ 4 w 42"/>
                    <a:gd name="T13" fmla="*/ 10 h 42"/>
                    <a:gd name="T14" fmla="*/ 2 w 42"/>
                    <a:gd name="T15" fmla="*/ 12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3 h 42"/>
                    <a:gd name="T24" fmla="*/ 8 w 42"/>
                    <a:gd name="T25" fmla="*/ 38 h 42"/>
                    <a:gd name="T26" fmla="*/ 11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2 h 42"/>
                    <a:gd name="T34" fmla="*/ 21 w 42"/>
                    <a:gd name="T35" fmla="*/ 23 h 42"/>
                    <a:gd name="T36" fmla="*/ 38 w 42"/>
                    <a:gd name="T37" fmla="*/ 33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21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1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8" y="33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54" name="Freeform 340"/>
                <p:cNvSpPr>
                  <a:spLocks/>
                </p:cNvSpPr>
                <p:nvPr/>
              </p:nvSpPr>
              <p:spPr bwMode="auto">
                <a:xfrm>
                  <a:off x="1684" y="2447"/>
                  <a:ext cx="42" cy="42"/>
                </a:xfrm>
                <a:custGeom>
                  <a:avLst/>
                  <a:gdLst>
                    <a:gd name="T0" fmla="*/ 32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21 w 42"/>
                    <a:gd name="T11" fmla="*/ 19 h 42"/>
                    <a:gd name="T12" fmla="*/ 4 w 42"/>
                    <a:gd name="T13" fmla="*/ 8 h 42"/>
                    <a:gd name="T14" fmla="*/ 4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1 h 42"/>
                    <a:gd name="T24" fmla="*/ 9 w 42"/>
                    <a:gd name="T25" fmla="*/ 38 h 42"/>
                    <a:gd name="T26" fmla="*/ 11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3 w 42"/>
                    <a:gd name="T35" fmla="*/ 23 h 42"/>
                    <a:gd name="T36" fmla="*/ 38 w 42"/>
                    <a:gd name="T37" fmla="*/ 32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2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2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4" y="8"/>
                      </a:lnTo>
                      <a:lnTo>
                        <a:pt x="4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9" y="38"/>
                      </a:lnTo>
                      <a:lnTo>
                        <a:pt x="11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3" y="23"/>
                      </a:lnTo>
                      <a:lnTo>
                        <a:pt x="38" y="32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55" name="Freeform 341"/>
                <p:cNvSpPr>
                  <a:spLocks/>
                </p:cNvSpPr>
                <p:nvPr/>
              </p:nvSpPr>
              <p:spPr bwMode="auto">
                <a:xfrm>
                  <a:off x="1684" y="2447"/>
                  <a:ext cx="42" cy="42"/>
                </a:xfrm>
                <a:custGeom>
                  <a:avLst/>
                  <a:gdLst>
                    <a:gd name="T0" fmla="*/ 32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21 w 42"/>
                    <a:gd name="T11" fmla="*/ 19 h 42"/>
                    <a:gd name="T12" fmla="*/ 4 w 42"/>
                    <a:gd name="T13" fmla="*/ 8 h 42"/>
                    <a:gd name="T14" fmla="*/ 4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1 h 42"/>
                    <a:gd name="T24" fmla="*/ 9 w 42"/>
                    <a:gd name="T25" fmla="*/ 38 h 42"/>
                    <a:gd name="T26" fmla="*/ 11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3 w 42"/>
                    <a:gd name="T35" fmla="*/ 23 h 42"/>
                    <a:gd name="T36" fmla="*/ 38 w 42"/>
                    <a:gd name="T37" fmla="*/ 32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2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2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4" y="8"/>
                      </a:lnTo>
                      <a:lnTo>
                        <a:pt x="4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9" y="38"/>
                      </a:lnTo>
                      <a:lnTo>
                        <a:pt x="11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3" y="23"/>
                      </a:lnTo>
                      <a:lnTo>
                        <a:pt x="38" y="32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56" name="Freeform 342"/>
                <p:cNvSpPr>
                  <a:spLocks/>
                </p:cNvSpPr>
                <p:nvPr/>
              </p:nvSpPr>
              <p:spPr bwMode="auto">
                <a:xfrm>
                  <a:off x="3947" y="1593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10 h 42"/>
                    <a:gd name="T14" fmla="*/ 2 w 40"/>
                    <a:gd name="T15" fmla="*/ 12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1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3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57" name="Freeform 343"/>
                <p:cNvSpPr>
                  <a:spLocks/>
                </p:cNvSpPr>
                <p:nvPr/>
              </p:nvSpPr>
              <p:spPr bwMode="auto">
                <a:xfrm>
                  <a:off x="3947" y="1593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10 h 42"/>
                    <a:gd name="T14" fmla="*/ 2 w 40"/>
                    <a:gd name="T15" fmla="*/ 12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1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3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58" name="Freeform 344"/>
                <p:cNvSpPr>
                  <a:spLocks/>
                </p:cNvSpPr>
                <p:nvPr/>
              </p:nvSpPr>
              <p:spPr bwMode="auto">
                <a:xfrm>
                  <a:off x="2150" y="2691"/>
                  <a:ext cx="43" cy="42"/>
                </a:xfrm>
                <a:custGeom>
                  <a:avLst/>
                  <a:gdLst>
                    <a:gd name="T0" fmla="*/ 35 w 43"/>
                    <a:gd name="T1" fmla="*/ 3 h 42"/>
                    <a:gd name="T2" fmla="*/ 31 w 43"/>
                    <a:gd name="T3" fmla="*/ 1 h 42"/>
                    <a:gd name="T4" fmla="*/ 21 w 43"/>
                    <a:gd name="T5" fmla="*/ 19 h 42"/>
                    <a:gd name="T6" fmla="*/ 18 w 43"/>
                    <a:gd name="T7" fmla="*/ 0 h 42"/>
                    <a:gd name="T8" fmla="*/ 16 w 43"/>
                    <a:gd name="T9" fmla="*/ 0 h 42"/>
                    <a:gd name="T10" fmla="*/ 21 w 43"/>
                    <a:gd name="T11" fmla="*/ 19 h 42"/>
                    <a:gd name="T12" fmla="*/ 4 w 43"/>
                    <a:gd name="T13" fmla="*/ 9 h 42"/>
                    <a:gd name="T14" fmla="*/ 4 w 43"/>
                    <a:gd name="T15" fmla="*/ 11 h 42"/>
                    <a:gd name="T16" fmla="*/ 19 w 43"/>
                    <a:gd name="T17" fmla="*/ 21 h 42"/>
                    <a:gd name="T18" fmla="*/ 0 w 43"/>
                    <a:gd name="T19" fmla="*/ 24 h 42"/>
                    <a:gd name="T20" fmla="*/ 2 w 43"/>
                    <a:gd name="T21" fmla="*/ 26 h 42"/>
                    <a:gd name="T22" fmla="*/ 19 w 43"/>
                    <a:gd name="T23" fmla="*/ 23 h 42"/>
                    <a:gd name="T24" fmla="*/ 10 w 43"/>
                    <a:gd name="T25" fmla="*/ 38 h 42"/>
                    <a:gd name="T26" fmla="*/ 12 w 43"/>
                    <a:gd name="T27" fmla="*/ 40 h 42"/>
                    <a:gd name="T28" fmla="*/ 21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0 h 42"/>
                    <a:gd name="T34" fmla="*/ 23 w 43"/>
                    <a:gd name="T35" fmla="*/ 23 h 42"/>
                    <a:gd name="T36" fmla="*/ 39 w 43"/>
                    <a:gd name="T37" fmla="*/ 32 h 42"/>
                    <a:gd name="T38" fmla="*/ 41 w 43"/>
                    <a:gd name="T39" fmla="*/ 30 h 42"/>
                    <a:gd name="T40" fmla="*/ 23 w 43"/>
                    <a:gd name="T41" fmla="*/ 21 h 42"/>
                    <a:gd name="T42" fmla="*/ 43 w 43"/>
                    <a:gd name="T43" fmla="*/ 17 h 42"/>
                    <a:gd name="T44" fmla="*/ 43 w 43"/>
                    <a:gd name="T45" fmla="*/ 15 h 42"/>
                    <a:gd name="T46" fmla="*/ 23 w 43"/>
                    <a:gd name="T47" fmla="*/ 19 h 42"/>
                    <a:gd name="T48" fmla="*/ 35 w 43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5" y="3"/>
                      </a:moveTo>
                      <a:lnTo>
                        <a:pt x="31" y="1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1" y="19"/>
                      </a:lnTo>
                      <a:lnTo>
                        <a:pt x="4" y="9"/>
                      </a:lnTo>
                      <a:lnTo>
                        <a:pt x="4" y="11"/>
                      </a:lnTo>
                      <a:lnTo>
                        <a:pt x="19" y="21"/>
                      </a:lnTo>
                      <a:lnTo>
                        <a:pt x="0" y="24"/>
                      </a:lnTo>
                      <a:lnTo>
                        <a:pt x="2" y="26"/>
                      </a:lnTo>
                      <a:lnTo>
                        <a:pt x="19" y="23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3" y="23"/>
                      </a:lnTo>
                      <a:lnTo>
                        <a:pt x="39" y="32"/>
                      </a:lnTo>
                      <a:lnTo>
                        <a:pt x="41" y="30"/>
                      </a:lnTo>
                      <a:lnTo>
                        <a:pt x="23" y="21"/>
                      </a:lnTo>
                      <a:lnTo>
                        <a:pt x="43" y="17"/>
                      </a:lnTo>
                      <a:lnTo>
                        <a:pt x="43" y="15"/>
                      </a:lnTo>
                      <a:lnTo>
                        <a:pt x="23" y="19"/>
                      </a:lnTo>
                      <a:lnTo>
                        <a:pt x="35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59" name="Freeform 345"/>
                <p:cNvSpPr>
                  <a:spLocks/>
                </p:cNvSpPr>
                <p:nvPr/>
              </p:nvSpPr>
              <p:spPr bwMode="auto">
                <a:xfrm>
                  <a:off x="2150" y="2691"/>
                  <a:ext cx="43" cy="42"/>
                </a:xfrm>
                <a:custGeom>
                  <a:avLst/>
                  <a:gdLst>
                    <a:gd name="T0" fmla="*/ 35 w 43"/>
                    <a:gd name="T1" fmla="*/ 3 h 42"/>
                    <a:gd name="T2" fmla="*/ 31 w 43"/>
                    <a:gd name="T3" fmla="*/ 1 h 42"/>
                    <a:gd name="T4" fmla="*/ 21 w 43"/>
                    <a:gd name="T5" fmla="*/ 19 h 42"/>
                    <a:gd name="T6" fmla="*/ 18 w 43"/>
                    <a:gd name="T7" fmla="*/ 0 h 42"/>
                    <a:gd name="T8" fmla="*/ 16 w 43"/>
                    <a:gd name="T9" fmla="*/ 0 h 42"/>
                    <a:gd name="T10" fmla="*/ 21 w 43"/>
                    <a:gd name="T11" fmla="*/ 19 h 42"/>
                    <a:gd name="T12" fmla="*/ 4 w 43"/>
                    <a:gd name="T13" fmla="*/ 9 h 42"/>
                    <a:gd name="T14" fmla="*/ 4 w 43"/>
                    <a:gd name="T15" fmla="*/ 11 h 42"/>
                    <a:gd name="T16" fmla="*/ 19 w 43"/>
                    <a:gd name="T17" fmla="*/ 21 h 42"/>
                    <a:gd name="T18" fmla="*/ 0 w 43"/>
                    <a:gd name="T19" fmla="*/ 24 h 42"/>
                    <a:gd name="T20" fmla="*/ 2 w 43"/>
                    <a:gd name="T21" fmla="*/ 26 h 42"/>
                    <a:gd name="T22" fmla="*/ 19 w 43"/>
                    <a:gd name="T23" fmla="*/ 23 h 42"/>
                    <a:gd name="T24" fmla="*/ 10 w 43"/>
                    <a:gd name="T25" fmla="*/ 38 h 42"/>
                    <a:gd name="T26" fmla="*/ 12 w 43"/>
                    <a:gd name="T27" fmla="*/ 40 h 42"/>
                    <a:gd name="T28" fmla="*/ 21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0 h 42"/>
                    <a:gd name="T34" fmla="*/ 23 w 43"/>
                    <a:gd name="T35" fmla="*/ 23 h 42"/>
                    <a:gd name="T36" fmla="*/ 39 w 43"/>
                    <a:gd name="T37" fmla="*/ 32 h 42"/>
                    <a:gd name="T38" fmla="*/ 41 w 43"/>
                    <a:gd name="T39" fmla="*/ 30 h 42"/>
                    <a:gd name="T40" fmla="*/ 23 w 43"/>
                    <a:gd name="T41" fmla="*/ 21 h 42"/>
                    <a:gd name="T42" fmla="*/ 43 w 43"/>
                    <a:gd name="T43" fmla="*/ 17 h 42"/>
                    <a:gd name="T44" fmla="*/ 43 w 43"/>
                    <a:gd name="T45" fmla="*/ 15 h 42"/>
                    <a:gd name="T46" fmla="*/ 23 w 43"/>
                    <a:gd name="T47" fmla="*/ 19 h 42"/>
                    <a:gd name="T48" fmla="*/ 35 w 43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5" y="3"/>
                      </a:moveTo>
                      <a:lnTo>
                        <a:pt x="31" y="1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1" y="19"/>
                      </a:lnTo>
                      <a:lnTo>
                        <a:pt x="4" y="9"/>
                      </a:lnTo>
                      <a:lnTo>
                        <a:pt x="4" y="11"/>
                      </a:lnTo>
                      <a:lnTo>
                        <a:pt x="19" y="21"/>
                      </a:lnTo>
                      <a:lnTo>
                        <a:pt x="0" y="24"/>
                      </a:lnTo>
                      <a:lnTo>
                        <a:pt x="2" y="26"/>
                      </a:lnTo>
                      <a:lnTo>
                        <a:pt x="19" y="23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3" y="23"/>
                      </a:lnTo>
                      <a:lnTo>
                        <a:pt x="39" y="32"/>
                      </a:lnTo>
                      <a:lnTo>
                        <a:pt x="41" y="30"/>
                      </a:lnTo>
                      <a:lnTo>
                        <a:pt x="23" y="21"/>
                      </a:lnTo>
                      <a:lnTo>
                        <a:pt x="43" y="17"/>
                      </a:lnTo>
                      <a:lnTo>
                        <a:pt x="43" y="15"/>
                      </a:lnTo>
                      <a:lnTo>
                        <a:pt x="23" y="19"/>
                      </a:lnTo>
                      <a:lnTo>
                        <a:pt x="35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0" name="Freeform 346"/>
                <p:cNvSpPr>
                  <a:spLocks/>
                </p:cNvSpPr>
                <p:nvPr/>
              </p:nvSpPr>
              <p:spPr bwMode="auto">
                <a:xfrm>
                  <a:off x="3957" y="1499"/>
                  <a:ext cx="40" cy="40"/>
                </a:xfrm>
                <a:custGeom>
                  <a:avLst/>
                  <a:gdLst>
                    <a:gd name="T0" fmla="*/ 32 w 40"/>
                    <a:gd name="T1" fmla="*/ 2 h 40"/>
                    <a:gd name="T2" fmla="*/ 30 w 40"/>
                    <a:gd name="T3" fmla="*/ 2 h 40"/>
                    <a:gd name="T4" fmla="*/ 21 w 40"/>
                    <a:gd name="T5" fmla="*/ 19 h 40"/>
                    <a:gd name="T6" fmla="*/ 17 w 40"/>
                    <a:gd name="T7" fmla="*/ 0 h 40"/>
                    <a:gd name="T8" fmla="*/ 13 w 40"/>
                    <a:gd name="T9" fmla="*/ 0 h 40"/>
                    <a:gd name="T10" fmla="*/ 19 w 40"/>
                    <a:gd name="T11" fmla="*/ 19 h 40"/>
                    <a:gd name="T12" fmla="*/ 3 w 40"/>
                    <a:gd name="T13" fmla="*/ 8 h 40"/>
                    <a:gd name="T14" fmla="*/ 1 w 40"/>
                    <a:gd name="T15" fmla="*/ 10 h 40"/>
                    <a:gd name="T16" fmla="*/ 19 w 40"/>
                    <a:gd name="T17" fmla="*/ 19 h 40"/>
                    <a:gd name="T18" fmla="*/ 0 w 40"/>
                    <a:gd name="T19" fmla="*/ 23 h 40"/>
                    <a:gd name="T20" fmla="*/ 0 w 40"/>
                    <a:gd name="T21" fmla="*/ 27 h 40"/>
                    <a:gd name="T22" fmla="*/ 19 w 40"/>
                    <a:gd name="T23" fmla="*/ 21 h 40"/>
                    <a:gd name="T24" fmla="*/ 7 w 40"/>
                    <a:gd name="T25" fmla="*/ 36 h 40"/>
                    <a:gd name="T26" fmla="*/ 9 w 40"/>
                    <a:gd name="T27" fmla="*/ 38 h 40"/>
                    <a:gd name="T28" fmla="*/ 19 w 40"/>
                    <a:gd name="T29" fmla="*/ 21 h 40"/>
                    <a:gd name="T30" fmla="*/ 23 w 40"/>
                    <a:gd name="T31" fmla="*/ 40 h 40"/>
                    <a:gd name="T32" fmla="*/ 26 w 40"/>
                    <a:gd name="T33" fmla="*/ 40 h 40"/>
                    <a:gd name="T34" fmla="*/ 21 w 40"/>
                    <a:gd name="T35" fmla="*/ 21 h 40"/>
                    <a:gd name="T36" fmla="*/ 36 w 40"/>
                    <a:gd name="T37" fmla="*/ 33 h 40"/>
                    <a:gd name="T38" fmla="*/ 38 w 40"/>
                    <a:gd name="T39" fmla="*/ 31 h 40"/>
                    <a:gd name="T40" fmla="*/ 21 w 40"/>
                    <a:gd name="T41" fmla="*/ 21 h 40"/>
                    <a:gd name="T42" fmla="*/ 40 w 40"/>
                    <a:gd name="T43" fmla="*/ 17 h 40"/>
                    <a:gd name="T44" fmla="*/ 40 w 40"/>
                    <a:gd name="T45" fmla="*/ 13 h 40"/>
                    <a:gd name="T46" fmla="*/ 21 w 40"/>
                    <a:gd name="T47" fmla="*/ 19 h 40"/>
                    <a:gd name="T48" fmla="*/ 32 w 40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0">
                      <a:moveTo>
                        <a:pt x="32" y="2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3" y="8"/>
                      </a:lnTo>
                      <a:lnTo>
                        <a:pt x="1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6"/>
                      </a:lnTo>
                      <a:lnTo>
                        <a:pt x="9" y="38"/>
                      </a:lnTo>
                      <a:lnTo>
                        <a:pt x="19" y="21"/>
                      </a:lnTo>
                      <a:lnTo>
                        <a:pt x="23" y="40"/>
                      </a:lnTo>
                      <a:lnTo>
                        <a:pt x="26" y="40"/>
                      </a:lnTo>
                      <a:lnTo>
                        <a:pt x="21" y="21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3"/>
                      </a:lnTo>
                      <a:lnTo>
                        <a:pt x="21" y="19"/>
                      </a:lnTo>
                      <a:lnTo>
                        <a:pt x="32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1" name="Freeform 347"/>
                <p:cNvSpPr>
                  <a:spLocks/>
                </p:cNvSpPr>
                <p:nvPr/>
              </p:nvSpPr>
              <p:spPr bwMode="auto">
                <a:xfrm>
                  <a:off x="3957" y="1499"/>
                  <a:ext cx="40" cy="40"/>
                </a:xfrm>
                <a:custGeom>
                  <a:avLst/>
                  <a:gdLst>
                    <a:gd name="T0" fmla="*/ 32 w 40"/>
                    <a:gd name="T1" fmla="*/ 2 h 40"/>
                    <a:gd name="T2" fmla="*/ 30 w 40"/>
                    <a:gd name="T3" fmla="*/ 2 h 40"/>
                    <a:gd name="T4" fmla="*/ 21 w 40"/>
                    <a:gd name="T5" fmla="*/ 19 h 40"/>
                    <a:gd name="T6" fmla="*/ 17 w 40"/>
                    <a:gd name="T7" fmla="*/ 0 h 40"/>
                    <a:gd name="T8" fmla="*/ 13 w 40"/>
                    <a:gd name="T9" fmla="*/ 0 h 40"/>
                    <a:gd name="T10" fmla="*/ 19 w 40"/>
                    <a:gd name="T11" fmla="*/ 19 h 40"/>
                    <a:gd name="T12" fmla="*/ 3 w 40"/>
                    <a:gd name="T13" fmla="*/ 8 h 40"/>
                    <a:gd name="T14" fmla="*/ 1 w 40"/>
                    <a:gd name="T15" fmla="*/ 10 h 40"/>
                    <a:gd name="T16" fmla="*/ 19 w 40"/>
                    <a:gd name="T17" fmla="*/ 19 h 40"/>
                    <a:gd name="T18" fmla="*/ 0 w 40"/>
                    <a:gd name="T19" fmla="*/ 23 h 40"/>
                    <a:gd name="T20" fmla="*/ 0 w 40"/>
                    <a:gd name="T21" fmla="*/ 27 h 40"/>
                    <a:gd name="T22" fmla="*/ 19 w 40"/>
                    <a:gd name="T23" fmla="*/ 21 h 40"/>
                    <a:gd name="T24" fmla="*/ 7 w 40"/>
                    <a:gd name="T25" fmla="*/ 36 h 40"/>
                    <a:gd name="T26" fmla="*/ 9 w 40"/>
                    <a:gd name="T27" fmla="*/ 38 h 40"/>
                    <a:gd name="T28" fmla="*/ 19 w 40"/>
                    <a:gd name="T29" fmla="*/ 21 h 40"/>
                    <a:gd name="T30" fmla="*/ 23 w 40"/>
                    <a:gd name="T31" fmla="*/ 40 h 40"/>
                    <a:gd name="T32" fmla="*/ 26 w 40"/>
                    <a:gd name="T33" fmla="*/ 40 h 40"/>
                    <a:gd name="T34" fmla="*/ 21 w 40"/>
                    <a:gd name="T35" fmla="*/ 21 h 40"/>
                    <a:gd name="T36" fmla="*/ 36 w 40"/>
                    <a:gd name="T37" fmla="*/ 33 h 40"/>
                    <a:gd name="T38" fmla="*/ 38 w 40"/>
                    <a:gd name="T39" fmla="*/ 31 h 40"/>
                    <a:gd name="T40" fmla="*/ 21 w 40"/>
                    <a:gd name="T41" fmla="*/ 21 h 40"/>
                    <a:gd name="T42" fmla="*/ 40 w 40"/>
                    <a:gd name="T43" fmla="*/ 17 h 40"/>
                    <a:gd name="T44" fmla="*/ 40 w 40"/>
                    <a:gd name="T45" fmla="*/ 13 h 40"/>
                    <a:gd name="T46" fmla="*/ 21 w 40"/>
                    <a:gd name="T47" fmla="*/ 19 h 40"/>
                    <a:gd name="T48" fmla="*/ 32 w 40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0">
                      <a:moveTo>
                        <a:pt x="32" y="2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3" y="8"/>
                      </a:lnTo>
                      <a:lnTo>
                        <a:pt x="1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6"/>
                      </a:lnTo>
                      <a:lnTo>
                        <a:pt x="9" y="38"/>
                      </a:lnTo>
                      <a:lnTo>
                        <a:pt x="19" y="21"/>
                      </a:lnTo>
                      <a:lnTo>
                        <a:pt x="23" y="40"/>
                      </a:lnTo>
                      <a:lnTo>
                        <a:pt x="26" y="40"/>
                      </a:lnTo>
                      <a:lnTo>
                        <a:pt x="21" y="21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3"/>
                      </a:lnTo>
                      <a:lnTo>
                        <a:pt x="21" y="19"/>
                      </a:lnTo>
                      <a:lnTo>
                        <a:pt x="32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2" name="Freeform 348"/>
                <p:cNvSpPr>
                  <a:spLocks/>
                </p:cNvSpPr>
                <p:nvPr/>
              </p:nvSpPr>
              <p:spPr bwMode="auto">
                <a:xfrm>
                  <a:off x="3957" y="1687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3 w 40"/>
                    <a:gd name="T13" fmla="*/ 10 h 42"/>
                    <a:gd name="T14" fmla="*/ 1 w 40"/>
                    <a:gd name="T15" fmla="*/ 12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9 w 40"/>
                    <a:gd name="T23" fmla="*/ 23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6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5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3" y="10"/>
                      </a:lnTo>
                      <a:lnTo>
                        <a:pt x="1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9" y="23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6" y="42"/>
                      </a:lnTo>
                      <a:lnTo>
                        <a:pt x="21" y="23"/>
                      </a:lnTo>
                      <a:lnTo>
                        <a:pt x="36" y="35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3" name="Freeform 349"/>
                <p:cNvSpPr>
                  <a:spLocks/>
                </p:cNvSpPr>
                <p:nvPr/>
              </p:nvSpPr>
              <p:spPr bwMode="auto">
                <a:xfrm>
                  <a:off x="3957" y="1687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3 w 40"/>
                    <a:gd name="T13" fmla="*/ 10 h 42"/>
                    <a:gd name="T14" fmla="*/ 1 w 40"/>
                    <a:gd name="T15" fmla="*/ 12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9 w 40"/>
                    <a:gd name="T23" fmla="*/ 23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6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5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3" y="10"/>
                      </a:lnTo>
                      <a:lnTo>
                        <a:pt x="1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9" y="23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6" y="42"/>
                      </a:lnTo>
                      <a:lnTo>
                        <a:pt x="21" y="23"/>
                      </a:lnTo>
                      <a:lnTo>
                        <a:pt x="36" y="35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4" name="Freeform 350"/>
                <p:cNvSpPr>
                  <a:spLocks/>
                </p:cNvSpPr>
                <p:nvPr/>
              </p:nvSpPr>
              <p:spPr bwMode="auto">
                <a:xfrm>
                  <a:off x="1715" y="2752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5 w 40"/>
                    <a:gd name="T9" fmla="*/ 0 h 42"/>
                    <a:gd name="T10" fmla="*/ 19 w 40"/>
                    <a:gd name="T11" fmla="*/ 19 h 42"/>
                    <a:gd name="T12" fmla="*/ 3 w 40"/>
                    <a:gd name="T13" fmla="*/ 8 h 42"/>
                    <a:gd name="T14" fmla="*/ 1 w 40"/>
                    <a:gd name="T15" fmla="*/ 10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1 h 42"/>
                    <a:gd name="T24" fmla="*/ 7 w 40"/>
                    <a:gd name="T25" fmla="*/ 38 h 42"/>
                    <a:gd name="T26" fmla="*/ 9 w 40"/>
                    <a:gd name="T27" fmla="*/ 38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6 w 40"/>
                    <a:gd name="T33" fmla="*/ 40 h 42"/>
                    <a:gd name="T34" fmla="*/ 21 w 40"/>
                    <a:gd name="T35" fmla="*/ 23 h 42"/>
                    <a:gd name="T36" fmla="*/ 38 w 40"/>
                    <a:gd name="T37" fmla="*/ 33 h 42"/>
                    <a:gd name="T38" fmla="*/ 38 w 40"/>
                    <a:gd name="T39" fmla="*/ 31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3" y="8"/>
                      </a:lnTo>
                      <a:lnTo>
                        <a:pt x="1" y="10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8"/>
                      </a:lnTo>
                      <a:lnTo>
                        <a:pt x="9" y="38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6" y="40"/>
                      </a:lnTo>
                      <a:lnTo>
                        <a:pt x="21" y="23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5" name="Freeform 351"/>
                <p:cNvSpPr>
                  <a:spLocks/>
                </p:cNvSpPr>
                <p:nvPr/>
              </p:nvSpPr>
              <p:spPr bwMode="auto">
                <a:xfrm>
                  <a:off x="1715" y="2752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5 w 40"/>
                    <a:gd name="T9" fmla="*/ 0 h 42"/>
                    <a:gd name="T10" fmla="*/ 19 w 40"/>
                    <a:gd name="T11" fmla="*/ 19 h 42"/>
                    <a:gd name="T12" fmla="*/ 3 w 40"/>
                    <a:gd name="T13" fmla="*/ 8 h 42"/>
                    <a:gd name="T14" fmla="*/ 1 w 40"/>
                    <a:gd name="T15" fmla="*/ 10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1 h 42"/>
                    <a:gd name="T24" fmla="*/ 7 w 40"/>
                    <a:gd name="T25" fmla="*/ 38 h 42"/>
                    <a:gd name="T26" fmla="*/ 9 w 40"/>
                    <a:gd name="T27" fmla="*/ 38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6 w 40"/>
                    <a:gd name="T33" fmla="*/ 40 h 42"/>
                    <a:gd name="T34" fmla="*/ 21 w 40"/>
                    <a:gd name="T35" fmla="*/ 23 h 42"/>
                    <a:gd name="T36" fmla="*/ 38 w 40"/>
                    <a:gd name="T37" fmla="*/ 33 h 42"/>
                    <a:gd name="T38" fmla="*/ 38 w 40"/>
                    <a:gd name="T39" fmla="*/ 31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3" y="8"/>
                      </a:lnTo>
                      <a:lnTo>
                        <a:pt x="1" y="10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8"/>
                      </a:lnTo>
                      <a:lnTo>
                        <a:pt x="9" y="38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6" y="40"/>
                      </a:lnTo>
                      <a:lnTo>
                        <a:pt x="21" y="23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6" name="Freeform 352"/>
                <p:cNvSpPr>
                  <a:spLocks/>
                </p:cNvSpPr>
                <p:nvPr/>
              </p:nvSpPr>
              <p:spPr bwMode="auto">
                <a:xfrm>
                  <a:off x="3722" y="1660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1 w 43"/>
                    <a:gd name="T5" fmla="*/ 19 h 42"/>
                    <a:gd name="T6" fmla="*/ 18 w 43"/>
                    <a:gd name="T7" fmla="*/ 0 h 42"/>
                    <a:gd name="T8" fmla="*/ 16 w 43"/>
                    <a:gd name="T9" fmla="*/ 2 h 42"/>
                    <a:gd name="T10" fmla="*/ 20 w 43"/>
                    <a:gd name="T11" fmla="*/ 19 h 42"/>
                    <a:gd name="T12" fmla="*/ 4 w 43"/>
                    <a:gd name="T13" fmla="*/ 10 h 42"/>
                    <a:gd name="T14" fmla="*/ 2 w 43"/>
                    <a:gd name="T15" fmla="*/ 12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0 w 43"/>
                    <a:gd name="T21" fmla="*/ 29 h 42"/>
                    <a:gd name="T22" fmla="*/ 20 w 43"/>
                    <a:gd name="T23" fmla="*/ 23 h 42"/>
                    <a:gd name="T24" fmla="*/ 8 w 43"/>
                    <a:gd name="T25" fmla="*/ 39 h 42"/>
                    <a:gd name="T26" fmla="*/ 12 w 43"/>
                    <a:gd name="T27" fmla="*/ 40 h 42"/>
                    <a:gd name="T28" fmla="*/ 21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1 w 43"/>
                    <a:gd name="T35" fmla="*/ 23 h 42"/>
                    <a:gd name="T36" fmla="*/ 39 w 43"/>
                    <a:gd name="T37" fmla="*/ 35 h 42"/>
                    <a:gd name="T38" fmla="*/ 39 w 43"/>
                    <a:gd name="T39" fmla="*/ 31 h 42"/>
                    <a:gd name="T40" fmla="*/ 23 w 43"/>
                    <a:gd name="T41" fmla="*/ 21 h 42"/>
                    <a:gd name="T42" fmla="*/ 43 w 43"/>
                    <a:gd name="T43" fmla="*/ 19 h 42"/>
                    <a:gd name="T44" fmla="*/ 41 w 43"/>
                    <a:gd name="T45" fmla="*/ 16 h 42"/>
                    <a:gd name="T46" fmla="*/ 23 w 43"/>
                    <a:gd name="T47" fmla="*/ 21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0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20" y="23"/>
                      </a:lnTo>
                      <a:lnTo>
                        <a:pt x="8" y="39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5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3" y="19"/>
                      </a:lnTo>
                      <a:lnTo>
                        <a:pt x="41" y="16"/>
                      </a:lnTo>
                      <a:lnTo>
                        <a:pt x="23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7" name="Freeform 353"/>
                <p:cNvSpPr>
                  <a:spLocks/>
                </p:cNvSpPr>
                <p:nvPr/>
              </p:nvSpPr>
              <p:spPr bwMode="auto">
                <a:xfrm>
                  <a:off x="3722" y="1660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1 w 43"/>
                    <a:gd name="T5" fmla="*/ 19 h 42"/>
                    <a:gd name="T6" fmla="*/ 18 w 43"/>
                    <a:gd name="T7" fmla="*/ 0 h 42"/>
                    <a:gd name="T8" fmla="*/ 16 w 43"/>
                    <a:gd name="T9" fmla="*/ 2 h 42"/>
                    <a:gd name="T10" fmla="*/ 20 w 43"/>
                    <a:gd name="T11" fmla="*/ 19 h 42"/>
                    <a:gd name="T12" fmla="*/ 4 w 43"/>
                    <a:gd name="T13" fmla="*/ 10 h 42"/>
                    <a:gd name="T14" fmla="*/ 2 w 43"/>
                    <a:gd name="T15" fmla="*/ 12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0 w 43"/>
                    <a:gd name="T21" fmla="*/ 29 h 42"/>
                    <a:gd name="T22" fmla="*/ 20 w 43"/>
                    <a:gd name="T23" fmla="*/ 23 h 42"/>
                    <a:gd name="T24" fmla="*/ 8 w 43"/>
                    <a:gd name="T25" fmla="*/ 39 h 42"/>
                    <a:gd name="T26" fmla="*/ 12 w 43"/>
                    <a:gd name="T27" fmla="*/ 40 h 42"/>
                    <a:gd name="T28" fmla="*/ 21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1 w 43"/>
                    <a:gd name="T35" fmla="*/ 23 h 42"/>
                    <a:gd name="T36" fmla="*/ 39 w 43"/>
                    <a:gd name="T37" fmla="*/ 35 h 42"/>
                    <a:gd name="T38" fmla="*/ 39 w 43"/>
                    <a:gd name="T39" fmla="*/ 31 h 42"/>
                    <a:gd name="T40" fmla="*/ 23 w 43"/>
                    <a:gd name="T41" fmla="*/ 21 h 42"/>
                    <a:gd name="T42" fmla="*/ 43 w 43"/>
                    <a:gd name="T43" fmla="*/ 19 h 42"/>
                    <a:gd name="T44" fmla="*/ 41 w 43"/>
                    <a:gd name="T45" fmla="*/ 16 h 42"/>
                    <a:gd name="T46" fmla="*/ 23 w 43"/>
                    <a:gd name="T47" fmla="*/ 21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0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20" y="23"/>
                      </a:lnTo>
                      <a:lnTo>
                        <a:pt x="8" y="39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5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3" y="19"/>
                      </a:lnTo>
                      <a:lnTo>
                        <a:pt x="41" y="16"/>
                      </a:lnTo>
                      <a:lnTo>
                        <a:pt x="23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8" name="Freeform 354"/>
                <p:cNvSpPr>
                  <a:spLocks/>
                </p:cNvSpPr>
                <p:nvPr/>
              </p:nvSpPr>
              <p:spPr bwMode="auto">
                <a:xfrm>
                  <a:off x="3233" y="1823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29 w 40"/>
                    <a:gd name="T3" fmla="*/ 2 h 42"/>
                    <a:gd name="T4" fmla="*/ 19 w 40"/>
                    <a:gd name="T5" fmla="*/ 19 h 42"/>
                    <a:gd name="T6" fmla="*/ 15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2 w 40"/>
                    <a:gd name="T13" fmla="*/ 10 h 42"/>
                    <a:gd name="T14" fmla="*/ 2 w 40"/>
                    <a:gd name="T15" fmla="*/ 12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7 w 40"/>
                    <a:gd name="T23" fmla="*/ 23 h 42"/>
                    <a:gd name="T24" fmla="*/ 8 w 40"/>
                    <a:gd name="T25" fmla="*/ 39 h 42"/>
                    <a:gd name="T26" fmla="*/ 9 w 40"/>
                    <a:gd name="T27" fmla="*/ 41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1 h 42"/>
                    <a:gd name="T34" fmla="*/ 21 w 40"/>
                    <a:gd name="T35" fmla="*/ 23 h 42"/>
                    <a:gd name="T36" fmla="*/ 36 w 40"/>
                    <a:gd name="T37" fmla="*/ 33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8 h 42"/>
                    <a:gd name="T44" fmla="*/ 40 w 40"/>
                    <a:gd name="T45" fmla="*/ 16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29" y="2"/>
                      </a:lnTo>
                      <a:lnTo>
                        <a:pt x="19" y="19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2" y="10"/>
                      </a:lnTo>
                      <a:lnTo>
                        <a:pt x="2" y="12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7" y="23"/>
                      </a:lnTo>
                      <a:lnTo>
                        <a:pt x="8" y="39"/>
                      </a:lnTo>
                      <a:lnTo>
                        <a:pt x="9" y="41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1"/>
                      </a:lnTo>
                      <a:lnTo>
                        <a:pt x="21" y="23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8"/>
                      </a:lnTo>
                      <a:lnTo>
                        <a:pt x="40" y="16"/>
                      </a:lnTo>
                      <a:lnTo>
                        <a:pt x="21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9" name="Freeform 355"/>
                <p:cNvSpPr>
                  <a:spLocks/>
                </p:cNvSpPr>
                <p:nvPr/>
              </p:nvSpPr>
              <p:spPr bwMode="auto">
                <a:xfrm>
                  <a:off x="3233" y="1823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29 w 40"/>
                    <a:gd name="T3" fmla="*/ 2 h 42"/>
                    <a:gd name="T4" fmla="*/ 19 w 40"/>
                    <a:gd name="T5" fmla="*/ 19 h 42"/>
                    <a:gd name="T6" fmla="*/ 15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2 w 40"/>
                    <a:gd name="T13" fmla="*/ 10 h 42"/>
                    <a:gd name="T14" fmla="*/ 2 w 40"/>
                    <a:gd name="T15" fmla="*/ 12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7 w 40"/>
                    <a:gd name="T23" fmla="*/ 23 h 42"/>
                    <a:gd name="T24" fmla="*/ 8 w 40"/>
                    <a:gd name="T25" fmla="*/ 39 h 42"/>
                    <a:gd name="T26" fmla="*/ 9 w 40"/>
                    <a:gd name="T27" fmla="*/ 41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1 h 42"/>
                    <a:gd name="T34" fmla="*/ 21 w 40"/>
                    <a:gd name="T35" fmla="*/ 23 h 42"/>
                    <a:gd name="T36" fmla="*/ 36 w 40"/>
                    <a:gd name="T37" fmla="*/ 33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8 h 42"/>
                    <a:gd name="T44" fmla="*/ 40 w 40"/>
                    <a:gd name="T45" fmla="*/ 16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29" y="2"/>
                      </a:lnTo>
                      <a:lnTo>
                        <a:pt x="19" y="19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2" y="10"/>
                      </a:lnTo>
                      <a:lnTo>
                        <a:pt x="2" y="12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7" y="23"/>
                      </a:lnTo>
                      <a:lnTo>
                        <a:pt x="8" y="39"/>
                      </a:lnTo>
                      <a:lnTo>
                        <a:pt x="9" y="41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1"/>
                      </a:lnTo>
                      <a:lnTo>
                        <a:pt x="21" y="23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8"/>
                      </a:lnTo>
                      <a:lnTo>
                        <a:pt x="40" y="16"/>
                      </a:lnTo>
                      <a:lnTo>
                        <a:pt x="21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0" name="Freeform 356"/>
                <p:cNvSpPr>
                  <a:spLocks/>
                </p:cNvSpPr>
                <p:nvPr/>
              </p:nvSpPr>
              <p:spPr bwMode="auto">
                <a:xfrm>
                  <a:off x="3855" y="1641"/>
                  <a:ext cx="40" cy="40"/>
                </a:xfrm>
                <a:custGeom>
                  <a:avLst/>
                  <a:gdLst>
                    <a:gd name="T0" fmla="*/ 32 w 40"/>
                    <a:gd name="T1" fmla="*/ 4 h 40"/>
                    <a:gd name="T2" fmla="*/ 31 w 40"/>
                    <a:gd name="T3" fmla="*/ 2 h 40"/>
                    <a:gd name="T4" fmla="*/ 21 w 40"/>
                    <a:gd name="T5" fmla="*/ 19 h 40"/>
                    <a:gd name="T6" fmla="*/ 17 w 40"/>
                    <a:gd name="T7" fmla="*/ 0 h 40"/>
                    <a:gd name="T8" fmla="*/ 15 w 40"/>
                    <a:gd name="T9" fmla="*/ 0 h 40"/>
                    <a:gd name="T10" fmla="*/ 19 w 40"/>
                    <a:gd name="T11" fmla="*/ 19 h 40"/>
                    <a:gd name="T12" fmla="*/ 4 w 40"/>
                    <a:gd name="T13" fmla="*/ 8 h 40"/>
                    <a:gd name="T14" fmla="*/ 2 w 40"/>
                    <a:gd name="T15" fmla="*/ 10 h 40"/>
                    <a:gd name="T16" fmla="*/ 19 w 40"/>
                    <a:gd name="T17" fmla="*/ 21 h 40"/>
                    <a:gd name="T18" fmla="*/ 0 w 40"/>
                    <a:gd name="T19" fmla="*/ 23 h 40"/>
                    <a:gd name="T20" fmla="*/ 0 w 40"/>
                    <a:gd name="T21" fmla="*/ 27 h 40"/>
                    <a:gd name="T22" fmla="*/ 19 w 40"/>
                    <a:gd name="T23" fmla="*/ 21 h 40"/>
                    <a:gd name="T24" fmla="*/ 7 w 40"/>
                    <a:gd name="T25" fmla="*/ 38 h 40"/>
                    <a:gd name="T26" fmla="*/ 9 w 40"/>
                    <a:gd name="T27" fmla="*/ 38 h 40"/>
                    <a:gd name="T28" fmla="*/ 21 w 40"/>
                    <a:gd name="T29" fmla="*/ 23 h 40"/>
                    <a:gd name="T30" fmla="*/ 23 w 40"/>
                    <a:gd name="T31" fmla="*/ 40 h 40"/>
                    <a:gd name="T32" fmla="*/ 27 w 40"/>
                    <a:gd name="T33" fmla="*/ 40 h 40"/>
                    <a:gd name="T34" fmla="*/ 21 w 40"/>
                    <a:gd name="T35" fmla="*/ 21 h 40"/>
                    <a:gd name="T36" fmla="*/ 38 w 40"/>
                    <a:gd name="T37" fmla="*/ 33 h 40"/>
                    <a:gd name="T38" fmla="*/ 38 w 40"/>
                    <a:gd name="T39" fmla="*/ 31 h 40"/>
                    <a:gd name="T40" fmla="*/ 23 w 40"/>
                    <a:gd name="T41" fmla="*/ 21 h 40"/>
                    <a:gd name="T42" fmla="*/ 40 w 40"/>
                    <a:gd name="T43" fmla="*/ 17 h 40"/>
                    <a:gd name="T44" fmla="*/ 40 w 40"/>
                    <a:gd name="T45" fmla="*/ 15 h 40"/>
                    <a:gd name="T46" fmla="*/ 21 w 40"/>
                    <a:gd name="T47" fmla="*/ 19 h 40"/>
                    <a:gd name="T48" fmla="*/ 32 w 40"/>
                    <a:gd name="T49" fmla="*/ 4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0">
                      <a:moveTo>
                        <a:pt x="32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21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8"/>
                      </a:lnTo>
                      <a:lnTo>
                        <a:pt x="9" y="38"/>
                      </a:lnTo>
                      <a:lnTo>
                        <a:pt x="21" y="23"/>
                      </a:lnTo>
                      <a:lnTo>
                        <a:pt x="23" y="40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1" name="Freeform 357"/>
                <p:cNvSpPr>
                  <a:spLocks/>
                </p:cNvSpPr>
                <p:nvPr/>
              </p:nvSpPr>
              <p:spPr bwMode="auto">
                <a:xfrm>
                  <a:off x="3855" y="1641"/>
                  <a:ext cx="40" cy="40"/>
                </a:xfrm>
                <a:custGeom>
                  <a:avLst/>
                  <a:gdLst>
                    <a:gd name="T0" fmla="*/ 32 w 40"/>
                    <a:gd name="T1" fmla="*/ 4 h 40"/>
                    <a:gd name="T2" fmla="*/ 31 w 40"/>
                    <a:gd name="T3" fmla="*/ 2 h 40"/>
                    <a:gd name="T4" fmla="*/ 21 w 40"/>
                    <a:gd name="T5" fmla="*/ 19 h 40"/>
                    <a:gd name="T6" fmla="*/ 17 w 40"/>
                    <a:gd name="T7" fmla="*/ 0 h 40"/>
                    <a:gd name="T8" fmla="*/ 15 w 40"/>
                    <a:gd name="T9" fmla="*/ 0 h 40"/>
                    <a:gd name="T10" fmla="*/ 19 w 40"/>
                    <a:gd name="T11" fmla="*/ 19 h 40"/>
                    <a:gd name="T12" fmla="*/ 4 w 40"/>
                    <a:gd name="T13" fmla="*/ 8 h 40"/>
                    <a:gd name="T14" fmla="*/ 2 w 40"/>
                    <a:gd name="T15" fmla="*/ 10 h 40"/>
                    <a:gd name="T16" fmla="*/ 19 w 40"/>
                    <a:gd name="T17" fmla="*/ 21 h 40"/>
                    <a:gd name="T18" fmla="*/ 0 w 40"/>
                    <a:gd name="T19" fmla="*/ 23 h 40"/>
                    <a:gd name="T20" fmla="*/ 0 w 40"/>
                    <a:gd name="T21" fmla="*/ 27 h 40"/>
                    <a:gd name="T22" fmla="*/ 19 w 40"/>
                    <a:gd name="T23" fmla="*/ 21 h 40"/>
                    <a:gd name="T24" fmla="*/ 7 w 40"/>
                    <a:gd name="T25" fmla="*/ 38 h 40"/>
                    <a:gd name="T26" fmla="*/ 9 w 40"/>
                    <a:gd name="T27" fmla="*/ 38 h 40"/>
                    <a:gd name="T28" fmla="*/ 21 w 40"/>
                    <a:gd name="T29" fmla="*/ 23 h 40"/>
                    <a:gd name="T30" fmla="*/ 23 w 40"/>
                    <a:gd name="T31" fmla="*/ 40 h 40"/>
                    <a:gd name="T32" fmla="*/ 27 w 40"/>
                    <a:gd name="T33" fmla="*/ 40 h 40"/>
                    <a:gd name="T34" fmla="*/ 21 w 40"/>
                    <a:gd name="T35" fmla="*/ 21 h 40"/>
                    <a:gd name="T36" fmla="*/ 38 w 40"/>
                    <a:gd name="T37" fmla="*/ 33 h 40"/>
                    <a:gd name="T38" fmla="*/ 38 w 40"/>
                    <a:gd name="T39" fmla="*/ 31 h 40"/>
                    <a:gd name="T40" fmla="*/ 23 w 40"/>
                    <a:gd name="T41" fmla="*/ 21 h 40"/>
                    <a:gd name="T42" fmla="*/ 40 w 40"/>
                    <a:gd name="T43" fmla="*/ 17 h 40"/>
                    <a:gd name="T44" fmla="*/ 40 w 40"/>
                    <a:gd name="T45" fmla="*/ 15 h 40"/>
                    <a:gd name="T46" fmla="*/ 21 w 40"/>
                    <a:gd name="T47" fmla="*/ 19 h 40"/>
                    <a:gd name="T48" fmla="*/ 32 w 40"/>
                    <a:gd name="T49" fmla="*/ 4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0">
                      <a:moveTo>
                        <a:pt x="32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21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7" y="38"/>
                      </a:lnTo>
                      <a:lnTo>
                        <a:pt x="9" y="38"/>
                      </a:lnTo>
                      <a:lnTo>
                        <a:pt x="21" y="23"/>
                      </a:lnTo>
                      <a:lnTo>
                        <a:pt x="23" y="40"/>
                      </a:lnTo>
                      <a:lnTo>
                        <a:pt x="27" y="40"/>
                      </a:lnTo>
                      <a:lnTo>
                        <a:pt x="21" y="21"/>
                      </a:lnTo>
                      <a:lnTo>
                        <a:pt x="38" y="33"/>
                      </a:lnTo>
                      <a:lnTo>
                        <a:pt x="38" y="31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2" name="Freeform 358"/>
                <p:cNvSpPr>
                  <a:spLocks/>
                </p:cNvSpPr>
                <p:nvPr/>
              </p:nvSpPr>
              <p:spPr bwMode="auto">
                <a:xfrm>
                  <a:off x="3363" y="1802"/>
                  <a:ext cx="43" cy="42"/>
                </a:xfrm>
                <a:custGeom>
                  <a:avLst/>
                  <a:gdLst>
                    <a:gd name="T0" fmla="*/ 35 w 43"/>
                    <a:gd name="T1" fmla="*/ 4 h 42"/>
                    <a:gd name="T2" fmla="*/ 31 w 43"/>
                    <a:gd name="T3" fmla="*/ 4 h 42"/>
                    <a:gd name="T4" fmla="*/ 22 w 43"/>
                    <a:gd name="T5" fmla="*/ 19 h 42"/>
                    <a:gd name="T6" fmla="*/ 18 w 43"/>
                    <a:gd name="T7" fmla="*/ 0 h 42"/>
                    <a:gd name="T8" fmla="*/ 16 w 43"/>
                    <a:gd name="T9" fmla="*/ 2 h 42"/>
                    <a:gd name="T10" fmla="*/ 22 w 43"/>
                    <a:gd name="T11" fmla="*/ 21 h 42"/>
                    <a:gd name="T12" fmla="*/ 4 w 43"/>
                    <a:gd name="T13" fmla="*/ 10 h 42"/>
                    <a:gd name="T14" fmla="*/ 4 w 43"/>
                    <a:gd name="T15" fmla="*/ 12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9 h 42"/>
                    <a:gd name="T22" fmla="*/ 20 w 43"/>
                    <a:gd name="T23" fmla="*/ 23 h 42"/>
                    <a:gd name="T24" fmla="*/ 10 w 43"/>
                    <a:gd name="T25" fmla="*/ 39 h 42"/>
                    <a:gd name="T26" fmla="*/ 12 w 43"/>
                    <a:gd name="T27" fmla="*/ 40 h 42"/>
                    <a:gd name="T28" fmla="*/ 22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3 w 43"/>
                    <a:gd name="T35" fmla="*/ 23 h 42"/>
                    <a:gd name="T36" fmla="*/ 39 w 43"/>
                    <a:gd name="T37" fmla="*/ 35 h 42"/>
                    <a:gd name="T38" fmla="*/ 41 w 43"/>
                    <a:gd name="T39" fmla="*/ 33 h 42"/>
                    <a:gd name="T40" fmla="*/ 23 w 43"/>
                    <a:gd name="T41" fmla="*/ 21 h 42"/>
                    <a:gd name="T42" fmla="*/ 43 w 43"/>
                    <a:gd name="T43" fmla="*/ 19 h 42"/>
                    <a:gd name="T44" fmla="*/ 43 w 43"/>
                    <a:gd name="T45" fmla="*/ 16 h 42"/>
                    <a:gd name="T46" fmla="*/ 23 w 43"/>
                    <a:gd name="T47" fmla="*/ 21 h 42"/>
                    <a:gd name="T48" fmla="*/ 35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5" y="4"/>
                      </a:moveTo>
                      <a:lnTo>
                        <a:pt x="31" y="4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2" y="21"/>
                      </a:lnTo>
                      <a:lnTo>
                        <a:pt x="4" y="10"/>
                      </a:lnTo>
                      <a:lnTo>
                        <a:pt x="4" y="12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9"/>
                      </a:lnTo>
                      <a:lnTo>
                        <a:pt x="20" y="23"/>
                      </a:lnTo>
                      <a:lnTo>
                        <a:pt x="10" y="39"/>
                      </a:lnTo>
                      <a:lnTo>
                        <a:pt x="12" y="40"/>
                      </a:lnTo>
                      <a:lnTo>
                        <a:pt x="22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3" y="23"/>
                      </a:lnTo>
                      <a:lnTo>
                        <a:pt x="39" y="35"/>
                      </a:lnTo>
                      <a:lnTo>
                        <a:pt x="41" y="33"/>
                      </a:lnTo>
                      <a:lnTo>
                        <a:pt x="23" y="21"/>
                      </a:lnTo>
                      <a:lnTo>
                        <a:pt x="43" y="19"/>
                      </a:lnTo>
                      <a:lnTo>
                        <a:pt x="43" y="16"/>
                      </a:lnTo>
                      <a:lnTo>
                        <a:pt x="23" y="21"/>
                      </a:lnTo>
                      <a:lnTo>
                        <a:pt x="35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3" name="Freeform 359"/>
                <p:cNvSpPr>
                  <a:spLocks/>
                </p:cNvSpPr>
                <p:nvPr/>
              </p:nvSpPr>
              <p:spPr bwMode="auto">
                <a:xfrm>
                  <a:off x="3363" y="1802"/>
                  <a:ext cx="43" cy="42"/>
                </a:xfrm>
                <a:custGeom>
                  <a:avLst/>
                  <a:gdLst>
                    <a:gd name="T0" fmla="*/ 35 w 43"/>
                    <a:gd name="T1" fmla="*/ 4 h 42"/>
                    <a:gd name="T2" fmla="*/ 31 w 43"/>
                    <a:gd name="T3" fmla="*/ 4 h 42"/>
                    <a:gd name="T4" fmla="*/ 22 w 43"/>
                    <a:gd name="T5" fmla="*/ 19 h 42"/>
                    <a:gd name="T6" fmla="*/ 18 w 43"/>
                    <a:gd name="T7" fmla="*/ 0 h 42"/>
                    <a:gd name="T8" fmla="*/ 16 w 43"/>
                    <a:gd name="T9" fmla="*/ 2 h 42"/>
                    <a:gd name="T10" fmla="*/ 22 w 43"/>
                    <a:gd name="T11" fmla="*/ 21 h 42"/>
                    <a:gd name="T12" fmla="*/ 4 w 43"/>
                    <a:gd name="T13" fmla="*/ 10 h 42"/>
                    <a:gd name="T14" fmla="*/ 4 w 43"/>
                    <a:gd name="T15" fmla="*/ 12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9 h 42"/>
                    <a:gd name="T22" fmla="*/ 20 w 43"/>
                    <a:gd name="T23" fmla="*/ 23 h 42"/>
                    <a:gd name="T24" fmla="*/ 10 w 43"/>
                    <a:gd name="T25" fmla="*/ 39 h 42"/>
                    <a:gd name="T26" fmla="*/ 12 w 43"/>
                    <a:gd name="T27" fmla="*/ 40 h 42"/>
                    <a:gd name="T28" fmla="*/ 22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3 w 43"/>
                    <a:gd name="T35" fmla="*/ 23 h 42"/>
                    <a:gd name="T36" fmla="*/ 39 w 43"/>
                    <a:gd name="T37" fmla="*/ 35 h 42"/>
                    <a:gd name="T38" fmla="*/ 41 w 43"/>
                    <a:gd name="T39" fmla="*/ 33 h 42"/>
                    <a:gd name="T40" fmla="*/ 23 w 43"/>
                    <a:gd name="T41" fmla="*/ 21 h 42"/>
                    <a:gd name="T42" fmla="*/ 43 w 43"/>
                    <a:gd name="T43" fmla="*/ 19 h 42"/>
                    <a:gd name="T44" fmla="*/ 43 w 43"/>
                    <a:gd name="T45" fmla="*/ 16 h 42"/>
                    <a:gd name="T46" fmla="*/ 23 w 43"/>
                    <a:gd name="T47" fmla="*/ 21 h 42"/>
                    <a:gd name="T48" fmla="*/ 35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5" y="4"/>
                      </a:moveTo>
                      <a:lnTo>
                        <a:pt x="31" y="4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2" y="21"/>
                      </a:lnTo>
                      <a:lnTo>
                        <a:pt x="4" y="10"/>
                      </a:lnTo>
                      <a:lnTo>
                        <a:pt x="4" y="12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9"/>
                      </a:lnTo>
                      <a:lnTo>
                        <a:pt x="20" y="23"/>
                      </a:lnTo>
                      <a:lnTo>
                        <a:pt x="10" y="39"/>
                      </a:lnTo>
                      <a:lnTo>
                        <a:pt x="12" y="40"/>
                      </a:lnTo>
                      <a:lnTo>
                        <a:pt x="22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3" y="23"/>
                      </a:lnTo>
                      <a:lnTo>
                        <a:pt x="39" y="35"/>
                      </a:lnTo>
                      <a:lnTo>
                        <a:pt x="41" y="33"/>
                      </a:lnTo>
                      <a:lnTo>
                        <a:pt x="23" y="21"/>
                      </a:lnTo>
                      <a:lnTo>
                        <a:pt x="43" y="19"/>
                      </a:lnTo>
                      <a:lnTo>
                        <a:pt x="43" y="16"/>
                      </a:lnTo>
                      <a:lnTo>
                        <a:pt x="23" y="21"/>
                      </a:lnTo>
                      <a:lnTo>
                        <a:pt x="35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4" name="Freeform 360"/>
                <p:cNvSpPr>
                  <a:spLocks/>
                </p:cNvSpPr>
                <p:nvPr/>
              </p:nvSpPr>
              <p:spPr bwMode="auto">
                <a:xfrm>
                  <a:off x="3388" y="1668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31 w 41"/>
                    <a:gd name="T3" fmla="*/ 2 h 42"/>
                    <a:gd name="T4" fmla="*/ 21 w 41"/>
                    <a:gd name="T5" fmla="*/ 19 h 42"/>
                    <a:gd name="T6" fmla="*/ 18 w 41"/>
                    <a:gd name="T7" fmla="*/ 0 h 42"/>
                    <a:gd name="T8" fmla="*/ 16 w 41"/>
                    <a:gd name="T9" fmla="*/ 0 h 42"/>
                    <a:gd name="T10" fmla="*/ 20 w 41"/>
                    <a:gd name="T11" fmla="*/ 19 h 42"/>
                    <a:gd name="T12" fmla="*/ 4 w 41"/>
                    <a:gd name="T13" fmla="*/ 8 h 42"/>
                    <a:gd name="T14" fmla="*/ 2 w 41"/>
                    <a:gd name="T15" fmla="*/ 11 h 42"/>
                    <a:gd name="T16" fmla="*/ 20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7 h 42"/>
                    <a:gd name="T22" fmla="*/ 20 w 41"/>
                    <a:gd name="T23" fmla="*/ 21 h 42"/>
                    <a:gd name="T24" fmla="*/ 8 w 41"/>
                    <a:gd name="T25" fmla="*/ 38 h 42"/>
                    <a:gd name="T26" fmla="*/ 10 w 41"/>
                    <a:gd name="T27" fmla="*/ 38 h 42"/>
                    <a:gd name="T28" fmla="*/ 20 w 41"/>
                    <a:gd name="T29" fmla="*/ 23 h 42"/>
                    <a:gd name="T30" fmla="*/ 23 w 41"/>
                    <a:gd name="T31" fmla="*/ 42 h 42"/>
                    <a:gd name="T32" fmla="*/ 27 w 41"/>
                    <a:gd name="T33" fmla="*/ 40 h 42"/>
                    <a:gd name="T34" fmla="*/ 21 w 41"/>
                    <a:gd name="T35" fmla="*/ 23 h 42"/>
                    <a:gd name="T36" fmla="*/ 39 w 41"/>
                    <a:gd name="T37" fmla="*/ 32 h 42"/>
                    <a:gd name="T38" fmla="*/ 39 w 41"/>
                    <a:gd name="T39" fmla="*/ 31 h 42"/>
                    <a:gd name="T40" fmla="*/ 23 w 41"/>
                    <a:gd name="T41" fmla="*/ 21 h 42"/>
                    <a:gd name="T42" fmla="*/ 41 w 41"/>
                    <a:gd name="T43" fmla="*/ 17 h 42"/>
                    <a:gd name="T44" fmla="*/ 41 w 41"/>
                    <a:gd name="T45" fmla="*/ 15 h 42"/>
                    <a:gd name="T46" fmla="*/ 21 w 41"/>
                    <a:gd name="T47" fmla="*/ 19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0" y="19"/>
                      </a:lnTo>
                      <a:lnTo>
                        <a:pt x="4" y="8"/>
                      </a:lnTo>
                      <a:lnTo>
                        <a:pt x="2" y="11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20" y="21"/>
                      </a:lnTo>
                      <a:lnTo>
                        <a:pt x="8" y="38"/>
                      </a:lnTo>
                      <a:lnTo>
                        <a:pt x="10" y="38"/>
                      </a:lnTo>
                      <a:lnTo>
                        <a:pt x="20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9" y="32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1" y="17"/>
                      </a:lnTo>
                      <a:lnTo>
                        <a:pt x="41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5" name="Freeform 361"/>
                <p:cNvSpPr>
                  <a:spLocks/>
                </p:cNvSpPr>
                <p:nvPr/>
              </p:nvSpPr>
              <p:spPr bwMode="auto">
                <a:xfrm>
                  <a:off x="3388" y="1668"/>
                  <a:ext cx="41" cy="42"/>
                </a:xfrm>
                <a:custGeom>
                  <a:avLst/>
                  <a:gdLst>
                    <a:gd name="T0" fmla="*/ 33 w 41"/>
                    <a:gd name="T1" fmla="*/ 4 h 42"/>
                    <a:gd name="T2" fmla="*/ 31 w 41"/>
                    <a:gd name="T3" fmla="*/ 2 h 42"/>
                    <a:gd name="T4" fmla="*/ 21 w 41"/>
                    <a:gd name="T5" fmla="*/ 19 h 42"/>
                    <a:gd name="T6" fmla="*/ 18 w 41"/>
                    <a:gd name="T7" fmla="*/ 0 h 42"/>
                    <a:gd name="T8" fmla="*/ 16 w 41"/>
                    <a:gd name="T9" fmla="*/ 0 h 42"/>
                    <a:gd name="T10" fmla="*/ 20 w 41"/>
                    <a:gd name="T11" fmla="*/ 19 h 42"/>
                    <a:gd name="T12" fmla="*/ 4 w 41"/>
                    <a:gd name="T13" fmla="*/ 8 h 42"/>
                    <a:gd name="T14" fmla="*/ 2 w 41"/>
                    <a:gd name="T15" fmla="*/ 11 h 42"/>
                    <a:gd name="T16" fmla="*/ 20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7 h 42"/>
                    <a:gd name="T22" fmla="*/ 20 w 41"/>
                    <a:gd name="T23" fmla="*/ 21 h 42"/>
                    <a:gd name="T24" fmla="*/ 8 w 41"/>
                    <a:gd name="T25" fmla="*/ 38 h 42"/>
                    <a:gd name="T26" fmla="*/ 10 w 41"/>
                    <a:gd name="T27" fmla="*/ 38 h 42"/>
                    <a:gd name="T28" fmla="*/ 20 w 41"/>
                    <a:gd name="T29" fmla="*/ 23 h 42"/>
                    <a:gd name="T30" fmla="*/ 23 w 41"/>
                    <a:gd name="T31" fmla="*/ 42 h 42"/>
                    <a:gd name="T32" fmla="*/ 27 w 41"/>
                    <a:gd name="T33" fmla="*/ 40 h 42"/>
                    <a:gd name="T34" fmla="*/ 21 w 41"/>
                    <a:gd name="T35" fmla="*/ 23 h 42"/>
                    <a:gd name="T36" fmla="*/ 39 w 41"/>
                    <a:gd name="T37" fmla="*/ 32 h 42"/>
                    <a:gd name="T38" fmla="*/ 39 w 41"/>
                    <a:gd name="T39" fmla="*/ 31 h 42"/>
                    <a:gd name="T40" fmla="*/ 23 w 41"/>
                    <a:gd name="T41" fmla="*/ 21 h 42"/>
                    <a:gd name="T42" fmla="*/ 41 w 41"/>
                    <a:gd name="T43" fmla="*/ 17 h 42"/>
                    <a:gd name="T44" fmla="*/ 41 w 41"/>
                    <a:gd name="T45" fmla="*/ 15 h 42"/>
                    <a:gd name="T46" fmla="*/ 21 w 41"/>
                    <a:gd name="T47" fmla="*/ 19 h 42"/>
                    <a:gd name="T48" fmla="*/ 33 w 41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0" y="19"/>
                      </a:lnTo>
                      <a:lnTo>
                        <a:pt x="4" y="8"/>
                      </a:lnTo>
                      <a:lnTo>
                        <a:pt x="2" y="11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20" y="21"/>
                      </a:lnTo>
                      <a:lnTo>
                        <a:pt x="8" y="38"/>
                      </a:lnTo>
                      <a:lnTo>
                        <a:pt x="10" y="38"/>
                      </a:lnTo>
                      <a:lnTo>
                        <a:pt x="20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9" y="32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1" y="17"/>
                      </a:lnTo>
                      <a:lnTo>
                        <a:pt x="41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6" name="Freeform 362"/>
                <p:cNvSpPr>
                  <a:spLocks/>
                </p:cNvSpPr>
                <p:nvPr/>
              </p:nvSpPr>
              <p:spPr bwMode="auto">
                <a:xfrm>
                  <a:off x="2897" y="1831"/>
                  <a:ext cx="42" cy="40"/>
                </a:xfrm>
                <a:custGeom>
                  <a:avLst/>
                  <a:gdLst>
                    <a:gd name="T0" fmla="*/ 35 w 42"/>
                    <a:gd name="T1" fmla="*/ 2 h 40"/>
                    <a:gd name="T2" fmla="*/ 31 w 42"/>
                    <a:gd name="T3" fmla="*/ 2 h 40"/>
                    <a:gd name="T4" fmla="*/ 21 w 42"/>
                    <a:gd name="T5" fmla="*/ 19 h 40"/>
                    <a:gd name="T6" fmla="*/ 17 w 42"/>
                    <a:gd name="T7" fmla="*/ 0 h 40"/>
                    <a:gd name="T8" fmla="*/ 15 w 42"/>
                    <a:gd name="T9" fmla="*/ 0 h 40"/>
                    <a:gd name="T10" fmla="*/ 21 w 42"/>
                    <a:gd name="T11" fmla="*/ 19 h 40"/>
                    <a:gd name="T12" fmla="*/ 4 w 42"/>
                    <a:gd name="T13" fmla="*/ 8 h 40"/>
                    <a:gd name="T14" fmla="*/ 4 w 42"/>
                    <a:gd name="T15" fmla="*/ 10 h 40"/>
                    <a:gd name="T16" fmla="*/ 19 w 42"/>
                    <a:gd name="T17" fmla="*/ 19 h 40"/>
                    <a:gd name="T18" fmla="*/ 0 w 42"/>
                    <a:gd name="T19" fmla="*/ 23 h 40"/>
                    <a:gd name="T20" fmla="*/ 2 w 42"/>
                    <a:gd name="T21" fmla="*/ 27 h 40"/>
                    <a:gd name="T22" fmla="*/ 19 w 42"/>
                    <a:gd name="T23" fmla="*/ 21 h 40"/>
                    <a:gd name="T24" fmla="*/ 10 w 42"/>
                    <a:gd name="T25" fmla="*/ 36 h 40"/>
                    <a:gd name="T26" fmla="*/ 11 w 42"/>
                    <a:gd name="T27" fmla="*/ 38 h 40"/>
                    <a:gd name="T28" fmla="*/ 21 w 42"/>
                    <a:gd name="T29" fmla="*/ 21 h 40"/>
                    <a:gd name="T30" fmla="*/ 25 w 42"/>
                    <a:gd name="T31" fmla="*/ 40 h 40"/>
                    <a:gd name="T32" fmla="*/ 27 w 42"/>
                    <a:gd name="T33" fmla="*/ 40 h 40"/>
                    <a:gd name="T34" fmla="*/ 23 w 42"/>
                    <a:gd name="T35" fmla="*/ 21 h 40"/>
                    <a:gd name="T36" fmla="*/ 38 w 42"/>
                    <a:gd name="T37" fmla="*/ 33 h 40"/>
                    <a:gd name="T38" fmla="*/ 40 w 42"/>
                    <a:gd name="T39" fmla="*/ 31 h 40"/>
                    <a:gd name="T40" fmla="*/ 23 w 42"/>
                    <a:gd name="T41" fmla="*/ 21 h 40"/>
                    <a:gd name="T42" fmla="*/ 42 w 42"/>
                    <a:gd name="T43" fmla="*/ 17 h 40"/>
                    <a:gd name="T44" fmla="*/ 42 w 42"/>
                    <a:gd name="T45" fmla="*/ 13 h 40"/>
                    <a:gd name="T46" fmla="*/ 23 w 42"/>
                    <a:gd name="T47" fmla="*/ 19 h 40"/>
                    <a:gd name="T48" fmla="*/ 35 w 42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0">
                      <a:moveTo>
                        <a:pt x="35" y="2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4" y="8"/>
                      </a:lnTo>
                      <a:lnTo>
                        <a:pt x="4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10" y="36"/>
                      </a:lnTo>
                      <a:lnTo>
                        <a:pt x="11" y="38"/>
                      </a:lnTo>
                      <a:lnTo>
                        <a:pt x="21" y="21"/>
                      </a:lnTo>
                      <a:lnTo>
                        <a:pt x="25" y="40"/>
                      </a:lnTo>
                      <a:lnTo>
                        <a:pt x="27" y="40"/>
                      </a:lnTo>
                      <a:lnTo>
                        <a:pt x="23" y="21"/>
                      </a:lnTo>
                      <a:lnTo>
                        <a:pt x="38" y="33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2" y="13"/>
                      </a:lnTo>
                      <a:lnTo>
                        <a:pt x="23" y="19"/>
                      </a:lnTo>
                      <a:lnTo>
                        <a:pt x="35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7" name="Freeform 363"/>
                <p:cNvSpPr>
                  <a:spLocks/>
                </p:cNvSpPr>
                <p:nvPr/>
              </p:nvSpPr>
              <p:spPr bwMode="auto">
                <a:xfrm>
                  <a:off x="2897" y="1831"/>
                  <a:ext cx="42" cy="40"/>
                </a:xfrm>
                <a:custGeom>
                  <a:avLst/>
                  <a:gdLst>
                    <a:gd name="T0" fmla="*/ 35 w 42"/>
                    <a:gd name="T1" fmla="*/ 2 h 40"/>
                    <a:gd name="T2" fmla="*/ 31 w 42"/>
                    <a:gd name="T3" fmla="*/ 2 h 40"/>
                    <a:gd name="T4" fmla="*/ 21 w 42"/>
                    <a:gd name="T5" fmla="*/ 19 h 40"/>
                    <a:gd name="T6" fmla="*/ 17 w 42"/>
                    <a:gd name="T7" fmla="*/ 0 h 40"/>
                    <a:gd name="T8" fmla="*/ 15 w 42"/>
                    <a:gd name="T9" fmla="*/ 0 h 40"/>
                    <a:gd name="T10" fmla="*/ 21 w 42"/>
                    <a:gd name="T11" fmla="*/ 19 h 40"/>
                    <a:gd name="T12" fmla="*/ 4 w 42"/>
                    <a:gd name="T13" fmla="*/ 8 h 40"/>
                    <a:gd name="T14" fmla="*/ 4 w 42"/>
                    <a:gd name="T15" fmla="*/ 10 h 40"/>
                    <a:gd name="T16" fmla="*/ 19 w 42"/>
                    <a:gd name="T17" fmla="*/ 19 h 40"/>
                    <a:gd name="T18" fmla="*/ 0 w 42"/>
                    <a:gd name="T19" fmla="*/ 23 h 40"/>
                    <a:gd name="T20" fmla="*/ 2 w 42"/>
                    <a:gd name="T21" fmla="*/ 27 h 40"/>
                    <a:gd name="T22" fmla="*/ 19 w 42"/>
                    <a:gd name="T23" fmla="*/ 21 h 40"/>
                    <a:gd name="T24" fmla="*/ 10 w 42"/>
                    <a:gd name="T25" fmla="*/ 36 h 40"/>
                    <a:gd name="T26" fmla="*/ 11 w 42"/>
                    <a:gd name="T27" fmla="*/ 38 h 40"/>
                    <a:gd name="T28" fmla="*/ 21 w 42"/>
                    <a:gd name="T29" fmla="*/ 21 h 40"/>
                    <a:gd name="T30" fmla="*/ 25 w 42"/>
                    <a:gd name="T31" fmla="*/ 40 h 40"/>
                    <a:gd name="T32" fmla="*/ 27 w 42"/>
                    <a:gd name="T33" fmla="*/ 40 h 40"/>
                    <a:gd name="T34" fmla="*/ 23 w 42"/>
                    <a:gd name="T35" fmla="*/ 21 h 40"/>
                    <a:gd name="T36" fmla="*/ 38 w 42"/>
                    <a:gd name="T37" fmla="*/ 33 h 40"/>
                    <a:gd name="T38" fmla="*/ 40 w 42"/>
                    <a:gd name="T39" fmla="*/ 31 h 40"/>
                    <a:gd name="T40" fmla="*/ 23 w 42"/>
                    <a:gd name="T41" fmla="*/ 21 h 40"/>
                    <a:gd name="T42" fmla="*/ 42 w 42"/>
                    <a:gd name="T43" fmla="*/ 17 h 40"/>
                    <a:gd name="T44" fmla="*/ 42 w 42"/>
                    <a:gd name="T45" fmla="*/ 13 h 40"/>
                    <a:gd name="T46" fmla="*/ 23 w 42"/>
                    <a:gd name="T47" fmla="*/ 19 h 40"/>
                    <a:gd name="T48" fmla="*/ 35 w 42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0">
                      <a:moveTo>
                        <a:pt x="35" y="2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4" y="8"/>
                      </a:lnTo>
                      <a:lnTo>
                        <a:pt x="4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10" y="36"/>
                      </a:lnTo>
                      <a:lnTo>
                        <a:pt x="11" y="38"/>
                      </a:lnTo>
                      <a:lnTo>
                        <a:pt x="21" y="21"/>
                      </a:lnTo>
                      <a:lnTo>
                        <a:pt x="25" y="40"/>
                      </a:lnTo>
                      <a:lnTo>
                        <a:pt x="27" y="40"/>
                      </a:lnTo>
                      <a:lnTo>
                        <a:pt x="23" y="21"/>
                      </a:lnTo>
                      <a:lnTo>
                        <a:pt x="38" y="33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2" y="13"/>
                      </a:lnTo>
                      <a:lnTo>
                        <a:pt x="23" y="19"/>
                      </a:lnTo>
                      <a:lnTo>
                        <a:pt x="35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8" name="Freeform 364"/>
                <p:cNvSpPr>
                  <a:spLocks/>
                </p:cNvSpPr>
                <p:nvPr/>
              </p:nvSpPr>
              <p:spPr bwMode="auto">
                <a:xfrm>
                  <a:off x="3661" y="1438"/>
                  <a:ext cx="42" cy="42"/>
                </a:xfrm>
                <a:custGeom>
                  <a:avLst/>
                  <a:gdLst>
                    <a:gd name="T0" fmla="*/ 35 w 42"/>
                    <a:gd name="T1" fmla="*/ 3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21 w 42"/>
                    <a:gd name="T11" fmla="*/ 19 h 42"/>
                    <a:gd name="T12" fmla="*/ 4 w 42"/>
                    <a:gd name="T13" fmla="*/ 7 h 42"/>
                    <a:gd name="T14" fmla="*/ 4 w 42"/>
                    <a:gd name="T15" fmla="*/ 9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6 h 42"/>
                    <a:gd name="T22" fmla="*/ 19 w 42"/>
                    <a:gd name="T23" fmla="*/ 21 h 42"/>
                    <a:gd name="T24" fmla="*/ 10 w 42"/>
                    <a:gd name="T25" fmla="*/ 38 h 42"/>
                    <a:gd name="T26" fmla="*/ 11 w 42"/>
                    <a:gd name="T27" fmla="*/ 38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3 w 42"/>
                    <a:gd name="T35" fmla="*/ 21 h 42"/>
                    <a:gd name="T36" fmla="*/ 38 w 42"/>
                    <a:gd name="T37" fmla="*/ 32 h 42"/>
                    <a:gd name="T38" fmla="*/ 40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2 w 42"/>
                    <a:gd name="T45" fmla="*/ 15 h 42"/>
                    <a:gd name="T46" fmla="*/ 23 w 42"/>
                    <a:gd name="T47" fmla="*/ 19 h 42"/>
                    <a:gd name="T48" fmla="*/ 35 w 42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5" y="3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4" y="7"/>
                      </a:lnTo>
                      <a:lnTo>
                        <a:pt x="4" y="9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6"/>
                      </a:lnTo>
                      <a:lnTo>
                        <a:pt x="19" y="21"/>
                      </a:lnTo>
                      <a:lnTo>
                        <a:pt x="10" y="38"/>
                      </a:lnTo>
                      <a:lnTo>
                        <a:pt x="11" y="38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3" y="21"/>
                      </a:lnTo>
                      <a:lnTo>
                        <a:pt x="38" y="32"/>
                      </a:lnTo>
                      <a:lnTo>
                        <a:pt x="40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2" y="15"/>
                      </a:lnTo>
                      <a:lnTo>
                        <a:pt x="23" y="19"/>
                      </a:lnTo>
                      <a:lnTo>
                        <a:pt x="35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9" name="Freeform 365"/>
                <p:cNvSpPr>
                  <a:spLocks/>
                </p:cNvSpPr>
                <p:nvPr/>
              </p:nvSpPr>
              <p:spPr bwMode="auto">
                <a:xfrm>
                  <a:off x="3661" y="1438"/>
                  <a:ext cx="42" cy="42"/>
                </a:xfrm>
                <a:custGeom>
                  <a:avLst/>
                  <a:gdLst>
                    <a:gd name="T0" fmla="*/ 35 w 42"/>
                    <a:gd name="T1" fmla="*/ 3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21 w 42"/>
                    <a:gd name="T11" fmla="*/ 19 h 42"/>
                    <a:gd name="T12" fmla="*/ 4 w 42"/>
                    <a:gd name="T13" fmla="*/ 7 h 42"/>
                    <a:gd name="T14" fmla="*/ 4 w 42"/>
                    <a:gd name="T15" fmla="*/ 9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6 h 42"/>
                    <a:gd name="T22" fmla="*/ 19 w 42"/>
                    <a:gd name="T23" fmla="*/ 21 h 42"/>
                    <a:gd name="T24" fmla="*/ 10 w 42"/>
                    <a:gd name="T25" fmla="*/ 38 h 42"/>
                    <a:gd name="T26" fmla="*/ 11 w 42"/>
                    <a:gd name="T27" fmla="*/ 38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3 w 42"/>
                    <a:gd name="T35" fmla="*/ 21 h 42"/>
                    <a:gd name="T36" fmla="*/ 38 w 42"/>
                    <a:gd name="T37" fmla="*/ 32 h 42"/>
                    <a:gd name="T38" fmla="*/ 40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2 w 42"/>
                    <a:gd name="T45" fmla="*/ 15 h 42"/>
                    <a:gd name="T46" fmla="*/ 23 w 42"/>
                    <a:gd name="T47" fmla="*/ 19 h 42"/>
                    <a:gd name="T48" fmla="*/ 35 w 42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5" y="3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4" y="7"/>
                      </a:lnTo>
                      <a:lnTo>
                        <a:pt x="4" y="9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6"/>
                      </a:lnTo>
                      <a:lnTo>
                        <a:pt x="19" y="21"/>
                      </a:lnTo>
                      <a:lnTo>
                        <a:pt x="10" y="38"/>
                      </a:lnTo>
                      <a:lnTo>
                        <a:pt x="11" y="38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3" y="21"/>
                      </a:lnTo>
                      <a:lnTo>
                        <a:pt x="38" y="32"/>
                      </a:lnTo>
                      <a:lnTo>
                        <a:pt x="40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2" y="15"/>
                      </a:lnTo>
                      <a:lnTo>
                        <a:pt x="23" y="19"/>
                      </a:lnTo>
                      <a:lnTo>
                        <a:pt x="35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0" name="Freeform 366"/>
                <p:cNvSpPr>
                  <a:spLocks/>
                </p:cNvSpPr>
                <p:nvPr/>
              </p:nvSpPr>
              <p:spPr bwMode="auto">
                <a:xfrm>
                  <a:off x="3571" y="1647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19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3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1" name="Freeform 367"/>
                <p:cNvSpPr>
                  <a:spLocks/>
                </p:cNvSpPr>
                <p:nvPr/>
              </p:nvSpPr>
              <p:spPr bwMode="auto">
                <a:xfrm>
                  <a:off x="3571" y="1647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30 w 40"/>
                    <a:gd name="T3" fmla="*/ 2 h 42"/>
                    <a:gd name="T4" fmla="*/ 19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3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30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2" name="Freeform 368"/>
                <p:cNvSpPr>
                  <a:spLocks/>
                </p:cNvSpPr>
                <p:nvPr/>
              </p:nvSpPr>
              <p:spPr bwMode="auto">
                <a:xfrm>
                  <a:off x="2981" y="1952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2 w 43"/>
                    <a:gd name="T5" fmla="*/ 19 h 42"/>
                    <a:gd name="T6" fmla="*/ 18 w 43"/>
                    <a:gd name="T7" fmla="*/ 0 h 42"/>
                    <a:gd name="T8" fmla="*/ 16 w 43"/>
                    <a:gd name="T9" fmla="*/ 2 h 42"/>
                    <a:gd name="T10" fmla="*/ 20 w 43"/>
                    <a:gd name="T11" fmla="*/ 19 h 42"/>
                    <a:gd name="T12" fmla="*/ 4 w 43"/>
                    <a:gd name="T13" fmla="*/ 9 h 42"/>
                    <a:gd name="T14" fmla="*/ 2 w 43"/>
                    <a:gd name="T15" fmla="*/ 11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7 h 42"/>
                    <a:gd name="T22" fmla="*/ 20 w 43"/>
                    <a:gd name="T23" fmla="*/ 23 h 42"/>
                    <a:gd name="T24" fmla="*/ 8 w 43"/>
                    <a:gd name="T25" fmla="*/ 38 h 42"/>
                    <a:gd name="T26" fmla="*/ 12 w 43"/>
                    <a:gd name="T27" fmla="*/ 40 h 42"/>
                    <a:gd name="T28" fmla="*/ 22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2 w 43"/>
                    <a:gd name="T35" fmla="*/ 23 h 42"/>
                    <a:gd name="T36" fmla="*/ 39 w 43"/>
                    <a:gd name="T37" fmla="*/ 32 h 42"/>
                    <a:gd name="T38" fmla="*/ 41 w 43"/>
                    <a:gd name="T39" fmla="*/ 31 h 42"/>
                    <a:gd name="T40" fmla="*/ 23 w 43"/>
                    <a:gd name="T41" fmla="*/ 21 h 42"/>
                    <a:gd name="T42" fmla="*/ 43 w 43"/>
                    <a:gd name="T43" fmla="*/ 17 h 42"/>
                    <a:gd name="T44" fmla="*/ 41 w 43"/>
                    <a:gd name="T45" fmla="*/ 15 h 42"/>
                    <a:gd name="T46" fmla="*/ 23 w 43"/>
                    <a:gd name="T47" fmla="*/ 19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0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3"/>
                      </a:lnTo>
                      <a:lnTo>
                        <a:pt x="8" y="38"/>
                      </a:lnTo>
                      <a:lnTo>
                        <a:pt x="12" y="40"/>
                      </a:lnTo>
                      <a:lnTo>
                        <a:pt x="22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2" y="23"/>
                      </a:lnTo>
                      <a:lnTo>
                        <a:pt x="39" y="32"/>
                      </a:lnTo>
                      <a:lnTo>
                        <a:pt x="41" y="31"/>
                      </a:lnTo>
                      <a:lnTo>
                        <a:pt x="23" y="21"/>
                      </a:lnTo>
                      <a:lnTo>
                        <a:pt x="43" y="17"/>
                      </a:lnTo>
                      <a:lnTo>
                        <a:pt x="41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3" name="Freeform 369"/>
                <p:cNvSpPr>
                  <a:spLocks/>
                </p:cNvSpPr>
                <p:nvPr/>
              </p:nvSpPr>
              <p:spPr bwMode="auto">
                <a:xfrm>
                  <a:off x="2981" y="1952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2 w 43"/>
                    <a:gd name="T5" fmla="*/ 19 h 42"/>
                    <a:gd name="T6" fmla="*/ 18 w 43"/>
                    <a:gd name="T7" fmla="*/ 0 h 42"/>
                    <a:gd name="T8" fmla="*/ 16 w 43"/>
                    <a:gd name="T9" fmla="*/ 2 h 42"/>
                    <a:gd name="T10" fmla="*/ 20 w 43"/>
                    <a:gd name="T11" fmla="*/ 19 h 42"/>
                    <a:gd name="T12" fmla="*/ 4 w 43"/>
                    <a:gd name="T13" fmla="*/ 9 h 42"/>
                    <a:gd name="T14" fmla="*/ 2 w 43"/>
                    <a:gd name="T15" fmla="*/ 11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2 w 43"/>
                    <a:gd name="T21" fmla="*/ 27 h 42"/>
                    <a:gd name="T22" fmla="*/ 20 w 43"/>
                    <a:gd name="T23" fmla="*/ 23 h 42"/>
                    <a:gd name="T24" fmla="*/ 8 w 43"/>
                    <a:gd name="T25" fmla="*/ 38 h 42"/>
                    <a:gd name="T26" fmla="*/ 12 w 43"/>
                    <a:gd name="T27" fmla="*/ 40 h 42"/>
                    <a:gd name="T28" fmla="*/ 22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2 w 43"/>
                    <a:gd name="T35" fmla="*/ 23 h 42"/>
                    <a:gd name="T36" fmla="*/ 39 w 43"/>
                    <a:gd name="T37" fmla="*/ 32 h 42"/>
                    <a:gd name="T38" fmla="*/ 41 w 43"/>
                    <a:gd name="T39" fmla="*/ 31 h 42"/>
                    <a:gd name="T40" fmla="*/ 23 w 43"/>
                    <a:gd name="T41" fmla="*/ 21 h 42"/>
                    <a:gd name="T42" fmla="*/ 43 w 43"/>
                    <a:gd name="T43" fmla="*/ 17 h 42"/>
                    <a:gd name="T44" fmla="*/ 41 w 43"/>
                    <a:gd name="T45" fmla="*/ 15 h 42"/>
                    <a:gd name="T46" fmla="*/ 23 w 43"/>
                    <a:gd name="T47" fmla="*/ 19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0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3"/>
                      </a:lnTo>
                      <a:lnTo>
                        <a:pt x="8" y="38"/>
                      </a:lnTo>
                      <a:lnTo>
                        <a:pt x="12" y="40"/>
                      </a:lnTo>
                      <a:lnTo>
                        <a:pt x="22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2" y="23"/>
                      </a:lnTo>
                      <a:lnTo>
                        <a:pt x="39" y="32"/>
                      </a:lnTo>
                      <a:lnTo>
                        <a:pt x="41" y="31"/>
                      </a:lnTo>
                      <a:lnTo>
                        <a:pt x="23" y="21"/>
                      </a:lnTo>
                      <a:lnTo>
                        <a:pt x="43" y="17"/>
                      </a:lnTo>
                      <a:lnTo>
                        <a:pt x="41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4" name="Freeform 370"/>
                <p:cNvSpPr>
                  <a:spLocks/>
                </p:cNvSpPr>
                <p:nvPr/>
              </p:nvSpPr>
              <p:spPr bwMode="auto">
                <a:xfrm>
                  <a:off x="2492" y="2115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29 w 40"/>
                    <a:gd name="T3" fmla="*/ 2 h 42"/>
                    <a:gd name="T4" fmla="*/ 19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8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7 w 40"/>
                    <a:gd name="T23" fmla="*/ 21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3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29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7" y="21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0"/>
                      </a:lnTo>
                      <a:lnTo>
                        <a:pt x="21" y="23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5" name="Freeform 371"/>
                <p:cNvSpPr>
                  <a:spLocks/>
                </p:cNvSpPr>
                <p:nvPr/>
              </p:nvSpPr>
              <p:spPr bwMode="auto">
                <a:xfrm>
                  <a:off x="2492" y="2115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29 w 40"/>
                    <a:gd name="T3" fmla="*/ 2 h 42"/>
                    <a:gd name="T4" fmla="*/ 19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8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7 w 40"/>
                    <a:gd name="T23" fmla="*/ 21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3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29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7" y="21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0"/>
                      </a:lnTo>
                      <a:lnTo>
                        <a:pt x="21" y="23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6" name="Freeform 372"/>
                <p:cNvSpPr>
                  <a:spLocks/>
                </p:cNvSpPr>
                <p:nvPr/>
              </p:nvSpPr>
              <p:spPr bwMode="auto">
                <a:xfrm>
                  <a:off x="1703" y="2568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4 h 42"/>
                    <a:gd name="T4" fmla="*/ 21 w 40"/>
                    <a:gd name="T5" fmla="*/ 19 h 42"/>
                    <a:gd name="T6" fmla="*/ 17 w 40"/>
                    <a:gd name="T7" fmla="*/ 0 h 42"/>
                    <a:gd name="T8" fmla="*/ 15 w 40"/>
                    <a:gd name="T9" fmla="*/ 2 h 42"/>
                    <a:gd name="T10" fmla="*/ 19 w 40"/>
                    <a:gd name="T11" fmla="*/ 21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8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8 w 40"/>
                    <a:gd name="T37" fmla="*/ 34 h 42"/>
                    <a:gd name="T38" fmla="*/ 38 w 40"/>
                    <a:gd name="T39" fmla="*/ 32 h 42"/>
                    <a:gd name="T40" fmla="*/ 23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4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19" y="21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8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8" y="34"/>
                      </a:lnTo>
                      <a:lnTo>
                        <a:pt x="38" y="32"/>
                      </a:lnTo>
                      <a:lnTo>
                        <a:pt x="23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7" name="Freeform 373"/>
                <p:cNvSpPr>
                  <a:spLocks/>
                </p:cNvSpPr>
                <p:nvPr/>
              </p:nvSpPr>
              <p:spPr bwMode="auto">
                <a:xfrm>
                  <a:off x="1703" y="2568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4 h 42"/>
                    <a:gd name="T4" fmla="*/ 21 w 40"/>
                    <a:gd name="T5" fmla="*/ 19 h 42"/>
                    <a:gd name="T6" fmla="*/ 17 w 40"/>
                    <a:gd name="T7" fmla="*/ 0 h 42"/>
                    <a:gd name="T8" fmla="*/ 15 w 40"/>
                    <a:gd name="T9" fmla="*/ 2 h 42"/>
                    <a:gd name="T10" fmla="*/ 19 w 40"/>
                    <a:gd name="T11" fmla="*/ 21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8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8 w 40"/>
                    <a:gd name="T37" fmla="*/ 34 h 42"/>
                    <a:gd name="T38" fmla="*/ 38 w 40"/>
                    <a:gd name="T39" fmla="*/ 32 h 42"/>
                    <a:gd name="T40" fmla="*/ 23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4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19" y="21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8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8" y="34"/>
                      </a:lnTo>
                      <a:lnTo>
                        <a:pt x="38" y="32"/>
                      </a:lnTo>
                      <a:lnTo>
                        <a:pt x="23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8" name="Freeform 374"/>
                <p:cNvSpPr>
                  <a:spLocks/>
                </p:cNvSpPr>
                <p:nvPr/>
              </p:nvSpPr>
              <p:spPr bwMode="auto">
                <a:xfrm>
                  <a:off x="2106" y="2568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4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2 h 42"/>
                    <a:gd name="T10" fmla="*/ 19 w 42"/>
                    <a:gd name="T11" fmla="*/ 21 h 42"/>
                    <a:gd name="T12" fmla="*/ 4 w 42"/>
                    <a:gd name="T13" fmla="*/ 9 h 42"/>
                    <a:gd name="T14" fmla="*/ 2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0 w 42"/>
                    <a:gd name="T21" fmla="*/ 28 h 42"/>
                    <a:gd name="T22" fmla="*/ 19 w 42"/>
                    <a:gd name="T23" fmla="*/ 23 h 42"/>
                    <a:gd name="T24" fmla="*/ 8 w 42"/>
                    <a:gd name="T25" fmla="*/ 38 h 42"/>
                    <a:gd name="T26" fmla="*/ 12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2 h 42"/>
                    <a:gd name="T34" fmla="*/ 21 w 42"/>
                    <a:gd name="T35" fmla="*/ 23 h 42"/>
                    <a:gd name="T36" fmla="*/ 39 w 42"/>
                    <a:gd name="T37" fmla="*/ 34 h 42"/>
                    <a:gd name="T38" fmla="*/ 39 w 42"/>
                    <a:gd name="T39" fmla="*/ 32 h 42"/>
                    <a:gd name="T40" fmla="*/ 23 w 42"/>
                    <a:gd name="T41" fmla="*/ 21 h 42"/>
                    <a:gd name="T42" fmla="*/ 42 w 42"/>
                    <a:gd name="T43" fmla="*/ 19 h 42"/>
                    <a:gd name="T44" fmla="*/ 40 w 42"/>
                    <a:gd name="T45" fmla="*/ 15 h 42"/>
                    <a:gd name="T46" fmla="*/ 23 w 42"/>
                    <a:gd name="T47" fmla="*/ 21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4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19" y="21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8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4"/>
                      </a:lnTo>
                      <a:lnTo>
                        <a:pt x="39" y="32"/>
                      </a:lnTo>
                      <a:lnTo>
                        <a:pt x="23" y="21"/>
                      </a:lnTo>
                      <a:lnTo>
                        <a:pt x="42" y="19"/>
                      </a:lnTo>
                      <a:lnTo>
                        <a:pt x="40" y="15"/>
                      </a:lnTo>
                      <a:lnTo>
                        <a:pt x="23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9" name="Freeform 375"/>
                <p:cNvSpPr>
                  <a:spLocks/>
                </p:cNvSpPr>
                <p:nvPr/>
              </p:nvSpPr>
              <p:spPr bwMode="auto">
                <a:xfrm>
                  <a:off x="2106" y="2568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4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2 h 42"/>
                    <a:gd name="T10" fmla="*/ 19 w 42"/>
                    <a:gd name="T11" fmla="*/ 21 h 42"/>
                    <a:gd name="T12" fmla="*/ 4 w 42"/>
                    <a:gd name="T13" fmla="*/ 9 h 42"/>
                    <a:gd name="T14" fmla="*/ 2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0 w 42"/>
                    <a:gd name="T21" fmla="*/ 28 h 42"/>
                    <a:gd name="T22" fmla="*/ 19 w 42"/>
                    <a:gd name="T23" fmla="*/ 23 h 42"/>
                    <a:gd name="T24" fmla="*/ 8 w 42"/>
                    <a:gd name="T25" fmla="*/ 38 h 42"/>
                    <a:gd name="T26" fmla="*/ 12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2 h 42"/>
                    <a:gd name="T34" fmla="*/ 21 w 42"/>
                    <a:gd name="T35" fmla="*/ 23 h 42"/>
                    <a:gd name="T36" fmla="*/ 39 w 42"/>
                    <a:gd name="T37" fmla="*/ 34 h 42"/>
                    <a:gd name="T38" fmla="*/ 39 w 42"/>
                    <a:gd name="T39" fmla="*/ 32 h 42"/>
                    <a:gd name="T40" fmla="*/ 23 w 42"/>
                    <a:gd name="T41" fmla="*/ 21 h 42"/>
                    <a:gd name="T42" fmla="*/ 42 w 42"/>
                    <a:gd name="T43" fmla="*/ 19 h 42"/>
                    <a:gd name="T44" fmla="*/ 40 w 42"/>
                    <a:gd name="T45" fmla="*/ 15 h 42"/>
                    <a:gd name="T46" fmla="*/ 23 w 42"/>
                    <a:gd name="T47" fmla="*/ 21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4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19" y="21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8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4"/>
                      </a:lnTo>
                      <a:lnTo>
                        <a:pt x="39" y="32"/>
                      </a:lnTo>
                      <a:lnTo>
                        <a:pt x="23" y="21"/>
                      </a:lnTo>
                      <a:lnTo>
                        <a:pt x="42" y="19"/>
                      </a:lnTo>
                      <a:lnTo>
                        <a:pt x="40" y="15"/>
                      </a:lnTo>
                      <a:lnTo>
                        <a:pt x="23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90" name="Freeform 376"/>
                <p:cNvSpPr>
                  <a:spLocks/>
                </p:cNvSpPr>
                <p:nvPr/>
              </p:nvSpPr>
              <p:spPr bwMode="auto">
                <a:xfrm>
                  <a:off x="3985" y="1322"/>
                  <a:ext cx="43" cy="43"/>
                </a:xfrm>
                <a:custGeom>
                  <a:avLst/>
                  <a:gdLst>
                    <a:gd name="T0" fmla="*/ 35 w 43"/>
                    <a:gd name="T1" fmla="*/ 4 h 43"/>
                    <a:gd name="T2" fmla="*/ 31 w 43"/>
                    <a:gd name="T3" fmla="*/ 2 h 43"/>
                    <a:gd name="T4" fmla="*/ 21 w 43"/>
                    <a:gd name="T5" fmla="*/ 20 h 43"/>
                    <a:gd name="T6" fmla="*/ 18 w 43"/>
                    <a:gd name="T7" fmla="*/ 0 h 43"/>
                    <a:gd name="T8" fmla="*/ 16 w 43"/>
                    <a:gd name="T9" fmla="*/ 0 h 43"/>
                    <a:gd name="T10" fmla="*/ 21 w 43"/>
                    <a:gd name="T11" fmla="*/ 20 h 43"/>
                    <a:gd name="T12" fmla="*/ 4 w 43"/>
                    <a:gd name="T13" fmla="*/ 8 h 43"/>
                    <a:gd name="T14" fmla="*/ 4 w 43"/>
                    <a:gd name="T15" fmla="*/ 10 h 43"/>
                    <a:gd name="T16" fmla="*/ 20 w 43"/>
                    <a:gd name="T17" fmla="*/ 22 h 43"/>
                    <a:gd name="T18" fmla="*/ 0 w 43"/>
                    <a:gd name="T19" fmla="*/ 25 h 43"/>
                    <a:gd name="T20" fmla="*/ 2 w 43"/>
                    <a:gd name="T21" fmla="*/ 27 h 43"/>
                    <a:gd name="T22" fmla="*/ 20 w 43"/>
                    <a:gd name="T23" fmla="*/ 22 h 43"/>
                    <a:gd name="T24" fmla="*/ 10 w 43"/>
                    <a:gd name="T25" fmla="*/ 39 h 43"/>
                    <a:gd name="T26" fmla="*/ 12 w 43"/>
                    <a:gd name="T27" fmla="*/ 39 h 43"/>
                    <a:gd name="T28" fmla="*/ 21 w 43"/>
                    <a:gd name="T29" fmla="*/ 24 h 43"/>
                    <a:gd name="T30" fmla="*/ 25 w 43"/>
                    <a:gd name="T31" fmla="*/ 43 h 43"/>
                    <a:gd name="T32" fmla="*/ 27 w 43"/>
                    <a:gd name="T33" fmla="*/ 41 h 43"/>
                    <a:gd name="T34" fmla="*/ 23 w 43"/>
                    <a:gd name="T35" fmla="*/ 22 h 43"/>
                    <a:gd name="T36" fmla="*/ 39 w 43"/>
                    <a:gd name="T37" fmla="*/ 33 h 43"/>
                    <a:gd name="T38" fmla="*/ 41 w 43"/>
                    <a:gd name="T39" fmla="*/ 31 h 43"/>
                    <a:gd name="T40" fmla="*/ 23 w 43"/>
                    <a:gd name="T41" fmla="*/ 22 h 43"/>
                    <a:gd name="T42" fmla="*/ 43 w 43"/>
                    <a:gd name="T43" fmla="*/ 18 h 43"/>
                    <a:gd name="T44" fmla="*/ 43 w 43"/>
                    <a:gd name="T45" fmla="*/ 16 h 43"/>
                    <a:gd name="T46" fmla="*/ 23 w 43"/>
                    <a:gd name="T47" fmla="*/ 20 h 43"/>
                    <a:gd name="T48" fmla="*/ 35 w 43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3">
                      <a:moveTo>
                        <a:pt x="35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1" y="20"/>
                      </a:lnTo>
                      <a:lnTo>
                        <a:pt x="4" y="8"/>
                      </a:lnTo>
                      <a:lnTo>
                        <a:pt x="4" y="10"/>
                      </a:lnTo>
                      <a:lnTo>
                        <a:pt x="20" y="22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2"/>
                      </a:lnTo>
                      <a:lnTo>
                        <a:pt x="10" y="39"/>
                      </a:lnTo>
                      <a:lnTo>
                        <a:pt x="12" y="39"/>
                      </a:lnTo>
                      <a:lnTo>
                        <a:pt x="21" y="24"/>
                      </a:lnTo>
                      <a:lnTo>
                        <a:pt x="25" y="43"/>
                      </a:lnTo>
                      <a:lnTo>
                        <a:pt x="27" y="41"/>
                      </a:lnTo>
                      <a:lnTo>
                        <a:pt x="23" y="22"/>
                      </a:lnTo>
                      <a:lnTo>
                        <a:pt x="39" y="33"/>
                      </a:lnTo>
                      <a:lnTo>
                        <a:pt x="41" y="31"/>
                      </a:lnTo>
                      <a:lnTo>
                        <a:pt x="23" y="22"/>
                      </a:lnTo>
                      <a:lnTo>
                        <a:pt x="43" y="18"/>
                      </a:lnTo>
                      <a:lnTo>
                        <a:pt x="43" y="16"/>
                      </a:lnTo>
                      <a:lnTo>
                        <a:pt x="23" y="20"/>
                      </a:lnTo>
                      <a:lnTo>
                        <a:pt x="35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91" name="Freeform 377"/>
                <p:cNvSpPr>
                  <a:spLocks/>
                </p:cNvSpPr>
                <p:nvPr/>
              </p:nvSpPr>
              <p:spPr bwMode="auto">
                <a:xfrm>
                  <a:off x="3985" y="1322"/>
                  <a:ext cx="43" cy="43"/>
                </a:xfrm>
                <a:custGeom>
                  <a:avLst/>
                  <a:gdLst>
                    <a:gd name="T0" fmla="*/ 35 w 43"/>
                    <a:gd name="T1" fmla="*/ 4 h 43"/>
                    <a:gd name="T2" fmla="*/ 31 w 43"/>
                    <a:gd name="T3" fmla="*/ 2 h 43"/>
                    <a:gd name="T4" fmla="*/ 21 w 43"/>
                    <a:gd name="T5" fmla="*/ 20 h 43"/>
                    <a:gd name="T6" fmla="*/ 18 w 43"/>
                    <a:gd name="T7" fmla="*/ 0 h 43"/>
                    <a:gd name="T8" fmla="*/ 16 w 43"/>
                    <a:gd name="T9" fmla="*/ 0 h 43"/>
                    <a:gd name="T10" fmla="*/ 21 w 43"/>
                    <a:gd name="T11" fmla="*/ 20 h 43"/>
                    <a:gd name="T12" fmla="*/ 4 w 43"/>
                    <a:gd name="T13" fmla="*/ 8 h 43"/>
                    <a:gd name="T14" fmla="*/ 4 w 43"/>
                    <a:gd name="T15" fmla="*/ 10 h 43"/>
                    <a:gd name="T16" fmla="*/ 20 w 43"/>
                    <a:gd name="T17" fmla="*/ 22 h 43"/>
                    <a:gd name="T18" fmla="*/ 0 w 43"/>
                    <a:gd name="T19" fmla="*/ 25 h 43"/>
                    <a:gd name="T20" fmla="*/ 2 w 43"/>
                    <a:gd name="T21" fmla="*/ 27 h 43"/>
                    <a:gd name="T22" fmla="*/ 20 w 43"/>
                    <a:gd name="T23" fmla="*/ 22 h 43"/>
                    <a:gd name="T24" fmla="*/ 10 w 43"/>
                    <a:gd name="T25" fmla="*/ 39 h 43"/>
                    <a:gd name="T26" fmla="*/ 12 w 43"/>
                    <a:gd name="T27" fmla="*/ 39 h 43"/>
                    <a:gd name="T28" fmla="*/ 21 w 43"/>
                    <a:gd name="T29" fmla="*/ 24 h 43"/>
                    <a:gd name="T30" fmla="*/ 25 w 43"/>
                    <a:gd name="T31" fmla="*/ 43 h 43"/>
                    <a:gd name="T32" fmla="*/ 27 w 43"/>
                    <a:gd name="T33" fmla="*/ 41 h 43"/>
                    <a:gd name="T34" fmla="*/ 23 w 43"/>
                    <a:gd name="T35" fmla="*/ 22 h 43"/>
                    <a:gd name="T36" fmla="*/ 39 w 43"/>
                    <a:gd name="T37" fmla="*/ 33 h 43"/>
                    <a:gd name="T38" fmla="*/ 41 w 43"/>
                    <a:gd name="T39" fmla="*/ 31 h 43"/>
                    <a:gd name="T40" fmla="*/ 23 w 43"/>
                    <a:gd name="T41" fmla="*/ 22 h 43"/>
                    <a:gd name="T42" fmla="*/ 43 w 43"/>
                    <a:gd name="T43" fmla="*/ 18 h 43"/>
                    <a:gd name="T44" fmla="*/ 43 w 43"/>
                    <a:gd name="T45" fmla="*/ 16 h 43"/>
                    <a:gd name="T46" fmla="*/ 23 w 43"/>
                    <a:gd name="T47" fmla="*/ 20 h 43"/>
                    <a:gd name="T48" fmla="*/ 35 w 43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3">
                      <a:moveTo>
                        <a:pt x="35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21" y="20"/>
                      </a:lnTo>
                      <a:lnTo>
                        <a:pt x="4" y="8"/>
                      </a:lnTo>
                      <a:lnTo>
                        <a:pt x="4" y="10"/>
                      </a:lnTo>
                      <a:lnTo>
                        <a:pt x="20" y="22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20" y="22"/>
                      </a:lnTo>
                      <a:lnTo>
                        <a:pt x="10" y="39"/>
                      </a:lnTo>
                      <a:lnTo>
                        <a:pt x="12" y="39"/>
                      </a:lnTo>
                      <a:lnTo>
                        <a:pt x="21" y="24"/>
                      </a:lnTo>
                      <a:lnTo>
                        <a:pt x="25" y="43"/>
                      </a:lnTo>
                      <a:lnTo>
                        <a:pt x="27" y="41"/>
                      </a:lnTo>
                      <a:lnTo>
                        <a:pt x="23" y="22"/>
                      </a:lnTo>
                      <a:lnTo>
                        <a:pt x="39" y="33"/>
                      </a:lnTo>
                      <a:lnTo>
                        <a:pt x="41" y="31"/>
                      </a:lnTo>
                      <a:lnTo>
                        <a:pt x="23" y="22"/>
                      </a:lnTo>
                      <a:lnTo>
                        <a:pt x="43" y="18"/>
                      </a:lnTo>
                      <a:lnTo>
                        <a:pt x="43" y="16"/>
                      </a:lnTo>
                      <a:lnTo>
                        <a:pt x="23" y="20"/>
                      </a:lnTo>
                      <a:lnTo>
                        <a:pt x="35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92" name="Freeform 378"/>
                <p:cNvSpPr>
                  <a:spLocks/>
                </p:cNvSpPr>
                <p:nvPr/>
              </p:nvSpPr>
              <p:spPr bwMode="auto">
                <a:xfrm>
                  <a:off x="2248" y="2169"/>
                  <a:ext cx="40" cy="42"/>
                </a:xfrm>
                <a:custGeom>
                  <a:avLst/>
                  <a:gdLst>
                    <a:gd name="T0" fmla="*/ 33 w 40"/>
                    <a:gd name="T1" fmla="*/ 3 h 42"/>
                    <a:gd name="T2" fmla="*/ 31 w 40"/>
                    <a:gd name="T3" fmla="*/ 2 h 42"/>
                    <a:gd name="T4" fmla="*/ 19 w 40"/>
                    <a:gd name="T5" fmla="*/ 19 h 42"/>
                    <a:gd name="T6" fmla="*/ 17 w 40"/>
                    <a:gd name="T7" fmla="*/ 0 h 42"/>
                    <a:gd name="T8" fmla="*/ 14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6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7 w 40"/>
                    <a:gd name="T37" fmla="*/ 32 h 42"/>
                    <a:gd name="T38" fmla="*/ 39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3"/>
                      </a:moveTo>
                      <a:lnTo>
                        <a:pt x="31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6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7" y="32"/>
                      </a:lnTo>
                      <a:lnTo>
                        <a:pt x="39" y="30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93" name="Freeform 379"/>
                <p:cNvSpPr>
                  <a:spLocks/>
                </p:cNvSpPr>
                <p:nvPr/>
              </p:nvSpPr>
              <p:spPr bwMode="auto">
                <a:xfrm>
                  <a:off x="2248" y="2169"/>
                  <a:ext cx="40" cy="42"/>
                </a:xfrm>
                <a:custGeom>
                  <a:avLst/>
                  <a:gdLst>
                    <a:gd name="T0" fmla="*/ 33 w 40"/>
                    <a:gd name="T1" fmla="*/ 3 h 42"/>
                    <a:gd name="T2" fmla="*/ 31 w 40"/>
                    <a:gd name="T3" fmla="*/ 2 h 42"/>
                    <a:gd name="T4" fmla="*/ 19 w 40"/>
                    <a:gd name="T5" fmla="*/ 19 h 42"/>
                    <a:gd name="T6" fmla="*/ 17 w 40"/>
                    <a:gd name="T7" fmla="*/ 0 h 42"/>
                    <a:gd name="T8" fmla="*/ 14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6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7 w 40"/>
                    <a:gd name="T37" fmla="*/ 32 h 42"/>
                    <a:gd name="T38" fmla="*/ 39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3"/>
                      </a:moveTo>
                      <a:lnTo>
                        <a:pt x="31" y="2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6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7" y="32"/>
                      </a:lnTo>
                      <a:lnTo>
                        <a:pt x="39" y="30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94" name="Freeform 380"/>
                <p:cNvSpPr>
                  <a:spLocks/>
                </p:cNvSpPr>
                <p:nvPr/>
              </p:nvSpPr>
              <p:spPr bwMode="auto">
                <a:xfrm>
                  <a:off x="1534" y="2433"/>
                  <a:ext cx="40" cy="43"/>
                </a:xfrm>
                <a:custGeom>
                  <a:avLst/>
                  <a:gdLst>
                    <a:gd name="T0" fmla="*/ 33 w 40"/>
                    <a:gd name="T1" fmla="*/ 4 h 43"/>
                    <a:gd name="T2" fmla="*/ 31 w 40"/>
                    <a:gd name="T3" fmla="*/ 2 h 43"/>
                    <a:gd name="T4" fmla="*/ 21 w 40"/>
                    <a:gd name="T5" fmla="*/ 20 h 43"/>
                    <a:gd name="T6" fmla="*/ 17 w 40"/>
                    <a:gd name="T7" fmla="*/ 0 h 43"/>
                    <a:gd name="T8" fmla="*/ 14 w 40"/>
                    <a:gd name="T9" fmla="*/ 0 h 43"/>
                    <a:gd name="T10" fmla="*/ 19 w 40"/>
                    <a:gd name="T11" fmla="*/ 20 h 43"/>
                    <a:gd name="T12" fmla="*/ 4 w 40"/>
                    <a:gd name="T13" fmla="*/ 8 h 43"/>
                    <a:gd name="T14" fmla="*/ 2 w 40"/>
                    <a:gd name="T15" fmla="*/ 12 h 43"/>
                    <a:gd name="T16" fmla="*/ 19 w 40"/>
                    <a:gd name="T17" fmla="*/ 22 h 43"/>
                    <a:gd name="T18" fmla="*/ 0 w 40"/>
                    <a:gd name="T19" fmla="*/ 25 h 43"/>
                    <a:gd name="T20" fmla="*/ 0 w 40"/>
                    <a:gd name="T21" fmla="*/ 27 h 43"/>
                    <a:gd name="T22" fmla="*/ 19 w 40"/>
                    <a:gd name="T23" fmla="*/ 22 h 43"/>
                    <a:gd name="T24" fmla="*/ 8 w 40"/>
                    <a:gd name="T25" fmla="*/ 39 h 43"/>
                    <a:gd name="T26" fmla="*/ 10 w 40"/>
                    <a:gd name="T27" fmla="*/ 39 h 43"/>
                    <a:gd name="T28" fmla="*/ 19 w 40"/>
                    <a:gd name="T29" fmla="*/ 23 h 43"/>
                    <a:gd name="T30" fmla="*/ 23 w 40"/>
                    <a:gd name="T31" fmla="*/ 43 h 43"/>
                    <a:gd name="T32" fmla="*/ 27 w 40"/>
                    <a:gd name="T33" fmla="*/ 41 h 43"/>
                    <a:gd name="T34" fmla="*/ 21 w 40"/>
                    <a:gd name="T35" fmla="*/ 23 h 43"/>
                    <a:gd name="T36" fmla="*/ 37 w 40"/>
                    <a:gd name="T37" fmla="*/ 33 h 43"/>
                    <a:gd name="T38" fmla="*/ 39 w 40"/>
                    <a:gd name="T39" fmla="*/ 31 h 43"/>
                    <a:gd name="T40" fmla="*/ 21 w 40"/>
                    <a:gd name="T41" fmla="*/ 22 h 43"/>
                    <a:gd name="T42" fmla="*/ 40 w 40"/>
                    <a:gd name="T43" fmla="*/ 18 h 43"/>
                    <a:gd name="T44" fmla="*/ 40 w 40"/>
                    <a:gd name="T45" fmla="*/ 16 h 43"/>
                    <a:gd name="T46" fmla="*/ 21 w 40"/>
                    <a:gd name="T47" fmla="*/ 20 h 43"/>
                    <a:gd name="T48" fmla="*/ 33 w 40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9" y="20"/>
                      </a:lnTo>
                      <a:lnTo>
                        <a:pt x="4" y="8"/>
                      </a:lnTo>
                      <a:lnTo>
                        <a:pt x="2" y="12"/>
                      </a:lnTo>
                      <a:lnTo>
                        <a:pt x="19" y="22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2"/>
                      </a:lnTo>
                      <a:lnTo>
                        <a:pt x="8" y="39"/>
                      </a:lnTo>
                      <a:lnTo>
                        <a:pt x="10" y="39"/>
                      </a:lnTo>
                      <a:lnTo>
                        <a:pt x="19" y="23"/>
                      </a:lnTo>
                      <a:lnTo>
                        <a:pt x="23" y="43"/>
                      </a:lnTo>
                      <a:lnTo>
                        <a:pt x="27" y="41"/>
                      </a:lnTo>
                      <a:lnTo>
                        <a:pt x="21" y="23"/>
                      </a:lnTo>
                      <a:lnTo>
                        <a:pt x="37" y="33"/>
                      </a:lnTo>
                      <a:lnTo>
                        <a:pt x="39" y="31"/>
                      </a:lnTo>
                      <a:lnTo>
                        <a:pt x="21" y="22"/>
                      </a:lnTo>
                      <a:lnTo>
                        <a:pt x="40" y="18"/>
                      </a:lnTo>
                      <a:lnTo>
                        <a:pt x="40" y="16"/>
                      </a:lnTo>
                      <a:lnTo>
                        <a:pt x="21" y="20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95" name="Freeform 381"/>
                <p:cNvSpPr>
                  <a:spLocks/>
                </p:cNvSpPr>
                <p:nvPr/>
              </p:nvSpPr>
              <p:spPr bwMode="auto">
                <a:xfrm>
                  <a:off x="1534" y="2433"/>
                  <a:ext cx="40" cy="43"/>
                </a:xfrm>
                <a:custGeom>
                  <a:avLst/>
                  <a:gdLst>
                    <a:gd name="T0" fmla="*/ 33 w 40"/>
                    <a:gd name="T1" fmla="*/ 4 h 43"/>
                    <a:gd name="T2" fmla="*/ 31 w 40"/>
                    <a:gd name="T3" fmla="*/ 2 h 43"/>
                    <a:gd name="T4" fmla="*/ 21 w 40"/>
                    <a:gd name="T5" fmla="*/ 20 h 43"/>
                    <a:gd name="T6" fmla="*/ 17 w 40"/>
                    <a:gd name="T7" fmla="*/ 0 h 43"/>
                    <a:gd name="T8" fmla="*/ 14 w 40"/>
                    <a:gd name="T9" fmla="*/ 0 h 43"/>
                    <a:gd name="T10" fmla="*/ 19 w 40"/>
                    <a:gd name="T11" fmla="*/ 20 h 43"/>
                    <a:gd name="T12" fmla="*/ 4 w 40"/>
                    <a:gd name="T13" fmla="*/ 8 h 43"/>
                    <a:gd name="T14" fmla="*/ 2 w 40"/>
                    <a:gd name="T15" fmla="*/ 12 h 43"/>
                    <a:gd name="T16" fmla="*/ 19 w 40"/>
                    <a:gd name="T17" fmla="*/ 22 h 43"/>
                    <a:gd name="T18" fmla="*/ 0 w 40"/>
                    <a:gd name="T19" fmla="*/ 25 h 43"/>
                    <a:gd name="T20" fmla="*/ 0 w 40"/>
                    <a:gd name="T21" fmla="*/ 27 h 43"/>
                    <a:gd name="T22" fmla="*/ 19 w 40"/>
                    <a:gd name="T23" fmla="*/ 22 h 43"/>
                    <a:gd name="T24" fmla="*/ 8 w 40"/>
                    <a:gd name="T25" fmla="*/ 39 h 43"/>
                    <a:gd name="T26" fmla="*/ 10 w 40"/>
                    <a:gd name="T27" fmla="*/ 39 h 43"/>
                    <a:gd name="T28" fmla="*/ 19 w 40"/>
                    <a:gd name="T29" fmla="*/ 23 h 43"/>
                    <a:gd name="T30" fmla="*/ 23 w 40"/>
                    <a:gd name="T31" fmla="*/ 43 h 43"/>
                    <a:gd name="T32" fmla="*/ 27 w 40"/>
                    <a:gd name="T33" fmla="*/ 41 h 43"/>
                    <a:gd name="T34" fmla="*/ 21 w 40"/>
                    <a:gd name="T35" fmla="*/ 23 h 43"/>
                    <a:gd name="T36" fmla="*/ 37 w 40"/>
                    <a:gd name="T37" fmla="*/ 33 h 43"/>
                    <a:gd name="T38" fmla="*/ 39 w 40"/>
                    <a:gd name="T39" fmla="*/ 31 h 43"/>
                    <a:gd name="T40" fmla="*/ 21 w 40"/>
                    <a:gd name="T41" fmla="*/ 22 h 43"/>
                    <a:gd name="T42" fmla="*/ 40 w 40"/>
                    <a:gd name="T43" fmla="*/ 18 h 43"/>
                    <a:gd name="T44" fmla="*/ 40 w 40"/>
                    <a:gd name="T45" fmla="*/ 16 h 43"/>
                    <a:gd name="T46" fmla="*/ 21 w 40"/>
                    <a:gd name="T47" fmla="*/ 20 h 43"/>
                    <a:gd name="T48" fmla="*/ 33 w 40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9" y="20"/>
                      </a:lnTo>
                      <a:lnTo>
                        <a:pt x="4" y="8"/>
                      </a:lnTo>
                      <a:lnTo>
                        <a:pt x="2" y="12"/>
                      </a:lnTo>
                      <a:lnTo>
                        <a:pt x="19" y="22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2"/>
                      </a:lnTo>
                      <a:lnTo>
                        <a:pt x="8" y="39"/>
                      </a:lnTo>
                      <a:lnTo>
                        <a:pt x="10" y="39"/>
                      </a:lnTo>
                      <a:lnTo>
                        <a:pt x="19" y="23"/>
                      </a:lnTo>
                      <a:lnTo>
                        <a:pt x="23" y="43"/>
                      </a:lnTo>
                      <a:lnTo>
                        <a:pt x="27" y="41"/>
                      </a:lnTo>
                      <a:lnTo>
                        <a:pt x="21" y="23"/>
                      </a:lnTo>
                      <a:lnTo>
                        <a:pt x="37" y="33"/>
                      </a:lnTo>
                      <a:lnTo>
                        <a:pt x="39" y="31"/>
                      </a:lnTo>
                      <a:lnTo>
                        <a:pt x="21" y="22"/>
                      </a:lnTo>
                      <a:lnTo>
                        <a:pt x="40" y="18"/>
                      </a:lnTo>
                      <a:lnTo>
                        <a:pt x="40" y="16"/>
                      </a:lnTo>
                      <a:lnTo>
                        <a:pt x="21" y="20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96" name="Freeform 382"/>
                <p:cNvSpPr>
                  <a:spLocks/>
                </p:cNvSpPr>
                <p:nvPr/>
              </p:nvSpPr>
              <p:spPr bwMode="auto">
                <a:xfrm>
                  <a:off x="2014" y="2332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7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1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97" name="Freeform 383"/>
                <p:cNvSpPr>
                  <a:spLocks/>
                </p:cNvSpPr>
                <p:nvPr/>
              </p:nvSpPr>
              <p:spPr bwMode="auto">
                <a:xfrm>
                  <a:off x="2014" y="2332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7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1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0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98" name="Freeform 384"/>
                <p:cNvSpPr>
                  <a:spLocks/>
                </p:cNvSpPr>
                <p:nvPr/>
              </p:nvSpPr>
              <p:spPr bwMode="auto">
                <a:xfrm>
                  <a:off x="2415" y="2366"/>
                  <a:ext cx="42" cy="41"/>
                </a:xfrm>
                <a:custGeom>
                  <a:avLst/>
                  <a:gdLst>
                    <a:gd name="T0" fmla="*/ 33 w 42"/>
                    <a:gd name="T1" fmla="*/ 2 h 41"/>
                    <a:gd name="T2" fmla="*/ 31 w 42"/>
                    <a:gd name="T3" fmla="*/ 2 h 41"/>
                    <a:gd name="T4" fmla="*/ 21 w 42"/>
                    <a:gd name="T5" fmla="*/ 19 h 41"/>
                    <a:gd name="T6" fmla="*/ 17 w 42"/>
                    <a:gd name="T7" fmla="*/ 0 h 41"/>
                    <a:gd name="T8" fmla="*/ 16 w 42"/>
                    <a:gd name="T9" fmla="*/ 0 h 41"/>
                    <a:gd name="T10" fmla="*/ 19 w 42"/>
                    <a:gd name="T11" fmla="*/ 19 h 41"/>
                    <a:gd name="T12" fmla="*/ 4 w 42"/>
                    <a:gd name="T13" fmla="*/ 8 h 41"/>
                    <a:gd name="T14" fmla="*/ 2 w 42"/>
                    <a:gd name="T15" fmla="*/ 10 h 41"/>
                    <a:gd name="T16" fmla="*/ 19 w 42"/>
                    <a:gd name="T17" fmla="*/ 19 h 41"/>
                    <a:gd name="T18" fmla="*/ 0 w 42"/>
                    <a:gd name="T19" fmla="*/ 23 h 41"/>
                    <a:gd name="T20" fmla="*/ 2 w 42"/>
                    <a:gd name="T21" fmla="*/ 27 h 41"/>
                    <a:gd name="T22" fmla="*/ 19 w 42"/>
                    <a:gd name="T23" fmla="*/ 21 h 41"/>
                    <a:gd name="T24" fmla="*/ 8 w 42"/>
                    <a:gd name="T25" fmla="*/ 37 h 41"/>
                    <a:gd name="T26" fmla="*/ 12 w 42"/>
                    <a:gd name="T27" fmla="*/ 39 h 41"/>
                    <a:gd name="T28" fmla="*/ 21 w 42"/>
                    <a:gd name="T29" fmla="*/ 21 h 41"/>
                    <a:gd name="T30" fmla="*/ 25 w 42"/>
                    <a:gd name="T31" fmla="*/ 41 h 41"/>
                    <a:gd name="T32" fmla="*/ 27 w 42"/>
                    <a:gd name="T33" fmla="*/ 41 h 41"/>
                    <a:gd name="T34" fmla="*/ 21 w 42"/>
                    <a:gd name="T35" fmla="*/ 21 h 41"/>
                    <a:gd name="T36" fmla="*/ 39 w 42"/>
                    <a:gd name="T37" fmla="*/ 33 h 41"/>
                    <a:gd name="T38" fmla="*/ 40 w 42"/>
                    <a:gd name="T39" fmla="*/ 31 h 41"/>
                    <a:gd name="T40" fmla="*/ 23 w 42"/>
                    <a:gd name="T41" fmla="*/ 21 h 41"/>
                    <a:gd name="T42" fmla="*/ 42 w 42"/>
                    <a:gd name="T43" fmla="*/ 18 h 41"/>
                    <a:gd name="T44" fmla="*/ 40 w 42"/>
                    <a:gd name="T45" fmla="*/ 14 h 41"/>
                    <a:gd name="T46" fmla="*/ 23 w 42"/>
                    <a:gd name="T47" fmla="*/ 19 h 41"/>
                    <a:gd name="T48" fmla="*/ 33 w 42"/>
                    <a:gd name="T49" fmla="*/ 2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1">
                      <a:moveTo>
                        <a:pt x="33" y="2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8" y="37"/>
                      </a:lnTo>
                      <a:lnTo>
                        <a:pt x="12" y="39"/>
                      </a:lnTo>
                      <a:lnTo>
                        <a:pt x="21" y="21"/>
                      </a:lnTo>
                      <a:lnTo>
                        <a:pt x="25" y="41"/>
                      </a:lnTo>
                      <a:lnTo>
                        <a:pt x="27" y="41"/>
                      </a:lnTo>
                      <a:lnTo>
                        <a:pt x="21" y="21"/>
                      </a:lnTo>
                      <a:lnTo>
                        <a:pt x="39" y="33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8"/>
                      </a:lnTo>
                      <a:lnTo>
                        <a:pt x="40" y="14"/>
                      </a:lnTo>
                      <a:lnTo>
                        <a:pt x="23" y="19"/>
                      </a:lnTo>
                      <a:lnTo>
                        <a:pt x="33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99" name="Freeform 385"/>
                <p:cNvSpPr>
                  <a:spLocks/>
                </p:cNvSpPr>
                <p:nvPr/>
              </p:nvSpPr>
              <p:spPr bwMode="auto">
                <a:xfrm>
                  <a:off x="2415" y="2366"/>
                  <a:ext cx="42" cy="41"/>
                </a:xfrm>
                <a:custGeom>
                  <a:avLst/>
                  <a:gdLst>
                    <a:gd name="T0" fmla="*/ 33 w 42"/>
                    <a:gd name="T1" fmla="*/ 2 h 41"/>
                    <a:gd name="T2" fmla="*/ 31 w 42"/>
                    <a:gd name="T3" fmla="*/ 2 h 41"/>
                    <a:gd name="T4" fmla="*/ 21 w 42"/>
                    <a:gd name="T5" fmla="*/ 19 h 41"/>
                    <a:gd name="T6" fmla="*/ 17 w 42"/>
                    <a:gd name="T7" fmla="*/ 0 h 41"/>
                    <a:gd name="T8" fmla="*/ 16 w 42"/>
                    <a:gd name="T9" fmla="*/ 0 h 41"/>
                    <a:gd name="T10" fmla="*/ 19 w 42"/>
                    <a:gd name="T11" fmla="*/ 19 h 41"/>
                    <a:gd name="T12" fmla="*/ 4 w 42"/>
                    <a:gd name="T13" fmla="*/ 8 h 41"/>
                    <a:gd name="T14" fmla="*/ 2 w 42"/>
                    <a:gd name="T15" fmla="*/ 10 h 41"/>
                    <a:gd name="T16" fmla="*/ 19 w 42"/>
                    <a:gd name="T17" fmla="*/ 19 h 41"/>
                    <a:gd name="T18" fmla="*/ 0 w 42"/>
                    <a:gd name="T19" fmla="*/ 23 h 41"/>
                    <a:gd name="T20" fmla="*/ 2 w 42"/>
                    <a:gd name="T21" fmla="*/ 27 h 41"/>
                    <a:gd name="T22" fmla="*/ 19 w 42"/>
                    <a:gd name="T23" fmla="*/ 21 h 41"/>
                    <a:gd name="T24" fmla="*/ 8 w 42"/>
                    <a:gd name="T25" fmla="*/ 37 h 41"/>
                    <a:gd name="T26" fmla="*/ 12 w 42"/>
                    <a:gd name="T27" fmla="*/ 39 h 41"/>
                    <a:gd name="T28" fmla="*/ 21 w 42"/>
                    <a:gd name="T29" fmla="*/ 21 h 41"/>
                    <a:gd name="T30" fmla="*/ 25 w 42"/>
                    <a:gd name="T31" fmla="*/ 41 h 41"/>
                    <a:gd name="T32" fmla="*/ 27 w 42"/>
                    <a:gd name="T33" fmla="*/ 41 h 41"/>
                    <a:gd name="T34" fmla="*/ 21 w 42"/>
                    <a:gd name="T35" fmla="*/ 21 h 41"/>
                    <a:gd name="T36" fmla="*/ 39 w 42"/>
                    <a:gd name="T37" fmla="*/ 33 h 41"/>
                    <a:gd name="T38" fmla="*/ 40 w 42"/>
                    <a:gd name="T39" fmla="*/ 31 h 41"/>
                    <a:gd name="T40" fmla="*/ 23 w 42"/>
                    <a:gd name="T41" fmla="*/ 21 h 41"/>
                    <a:gd name="T42" fmla="*/ 42 w 42"/>
                    <a:gd name="T43" fmla="*/ 18 h 41"/>
                    <a:gd name="T44" fmla="*/ 40 w 42"/>
                    <a:gd name="T45" fmla="*/ 14 h 41"/>
                    <a:gd name="T46" fmla="*/ 23 w 42"/>
                    <a:gd name="T47" fmla="*/ 19 h 41"/>
                    <a:gd name="T48" fmla="*/ 33 w 42"/>
                    <a:gd name="T49" fmla="*/ 2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1">
                      <a:moveTo>
                        <a:pt x="33" y="2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19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8" y="37"/>
                      </a:lnTo>
                      <a:lnTo>
                        <a:pt x="12" y="39"/>
                      </a:lnTo>
                      <a:lnTo>
                        <a:pt x="21" y="21"/>
                      </a:lnTo>
                      <a:lnTo>
                        <a:pt x="25" y="41"/>
                      </a:lnTo>
                      <a:lnTo>
                        <a:pt x="27" y="41"/>
                      </a:lnTo>
                      <a:lnTo>
                        <a:pt x="21" y="21"/>
                      </a:lnTo>
                      <a:lnTo>
                        <a:pt x="39" y="33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8"/>
                      </a:lnTo>
                      <a:lnTo>
                        <a:pt x="40" y="14"/>
                      </a:lnTo>
                      <a:lnTo>
                        <a:pt x="23" y="19"/>
                      </a:lnTo>
                      <a:lnTo>
                        <a:pt x="33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00" name="Freeform 386"/>
                <p:cNvSpPr>
                  <a:spLocks/>
                </p:cNvSpPr>
                <p:nvPr/>
              </p:nvSpPr>
              <p:spPr bwMode="auto">
                <a:xfrm>
                  <a:off x="2121" y="2481"/>
                  <a:ext cx="41" cy="41"/>
                </a:xfrm>
                <a:custGeom>
                  <a:avLst/>
                  <a:gdLst>
                    <a:gd name="T0" fmla="*/ 33 w 41"/>
                    <a:gd name="T1" fmla="*/ 2 h 41"/>
                    <a:gd name="T2" fmla="*/ 31 w 41"/>
                    <a:gd name="T3" fmla="*/ 2 h 41"/>
                    <a:gd name="T4" fmla="*/ 22 w 41"/>
                    <a:gd name="T5" fmla="*/ 20 h 41"/>
                    <a:gd name="T6" fmla="*/ 18 w 41"/>
                    <a:gd name="T7" fmla="*/ 0 h 41"/>
                    <a:gd name="T8" fmla="*/ 14 w 41"/>
                    <a:gd name="T9" fmla="*/ 0 h 41"/>
                    <a:gd name="T10" fmla="*/ 20 w 41"/>
                    <a:gd name="T11" fmla="*/ 20 h 41"/>
                    <a:gd name="T12" fmla="*/ 4 w 41"/>
                    <a:gd name="T13" fmla="*/ 8 h 41"/>
                    <a:gd name="T14" fmla="*/ 2 w 41"/>
                    <a:gd name="T15" fmla="*/ 10 h 41"/>
                    <a:gd name="T16" fmla="*/ 20 w 41"/>
                    <a:gd name="T17" fmla="*/ 20 h 41"/>
                    <a:gd name="T18" fmla="*/ 0 w 41"/>
                    <a:gd name="T19" fmla="*/ 23 h 41"/>
                    <a:gd name="T20" fmla="*/ 0 w 41"/>
                    <a:gd name="T21" fmla="*/ 27 h 41"/>
                    <a:gd name="T22" fmla="*/ 20 w 41"/>
                    <a:gd name="T23" fmla="*/ 21 h 41"/>
                    <a:gd name="T24" fmla="*/ 8 w 41"/>
                    <a:gd name="T25" fmla="*/ 37 h 41"/>
                    <a:gd name="T26" fmla="*/ 10 w 41"/>
                    <a:gd name="T27" fmla="*/ 39 h 41"/>
                    <a:gd name="T28" fmla="*/ 20 w 41"/>
                    <a:gd name="T29" fmla="*/ 21 h 41"/>
                    <a:gd name="T30" fmla="*/ 24 w 41"/>
                    <a:gd name="T31" fmla="*/ 41 h 41"/>
                    <a:gd name="T32" fmla="*/ 27 w 41"/>
                    <a:gd name="T33" fmla="*/ 41 h 41"/>
                    <a:gd name="T34" fmla="*/ 22 w 41"/>
                    <a:gd name="T35" fmla="*/ 21 h 41"/>
                    <a:gd name="T36" fmla="*/ 37 w 41"/>
                    <a:gd name="T37" fmla="*/ 33 h 41"/>
                    <a:gd name="T38" fmla="*/ 39 w 41"/>
                    <a:gd name="T39" fmla="*/ 31 h 41"/>
                    <a:gd name="T40" fmla="*/ 22 w 41"/>
                    <a:gd name="T41" fmla="*/ 21 h 41"/>
                    <a:gd name="T42" fmla="*/ 41 w 41"/>
                    <a:gd name="T43" fmla="*/ 18 h 41"/>
                    <a:gd name="T44" fmla="*/ 41 w 41"/>
                    <a:gd name="T45" fmla="*/ 14 h 41"/>
                    <a:gd name="T46" fmla="*/ 22 w 41"/>
                    <a:gd name="T47" fmla="*/ 20 h 41"/>
                    <a:gd name="T48" fmla="*/ 33 w 41"/>
                    <a:gd name="T49" fmla="*/ 2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1">
                      <a:moveTo>
                        <a:pt x="33" y="2"/>
                      </a:moveTo>
                      <a:lnTo>
                        <a:pt x="31" y="2"/>
                      </a:lnTo>
                      <a:lnTo>
                        <a:pt x="22" y="2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20" y="20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20" y="20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20" y="21"/>
                      </a:lnTo>
                      <a:lnTo>
                        <a:pt x="8" y="37"/>
                      </a:lnTo>
                      <a:lnTo>
                        <a:pt x="10" y="39"/>
                      </a:lnTo>
                      <a:lnTo>
                        <a:pt x="20" y="21"/>
                      </a:lnTo>
                      <a:lnTo>
                        <a:pt x="24" y="41"/>
                      </a:lnTo>
                      <a:lnTo>
                        <a:pt x="27" y="41"/>
                      </a:lnTo>
                      <a:lnTo>
                        <a:pt x="22" y="21"/>
                      </a:lnTo>
                      <a:lnTo>
                        <a:pt x="37" y="33"/>
                      </a:lnTo>
                      <a:lnTo>
                        <a:pt x="39" y="31"/>
                      </a:lnTo>
                      <a:lnTo>
                        <a:pt x="22" y="21"/>
                      </a:lnTo>
                      <a:lnTo>
                        <a:pt x="41" y="18"/>
                      </a:lnTo>
                      <a:lnTo>
                        <a:pt x="41" y="14"/>
                      </a:lnTo>
                      <a:lnTo>
                        <a:pt x="22" y="20"/>
                      </a:lnTo>
                      <a:lnTo>
                        <a:pt x="33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01" name="Freeform 387"/>
                <p:cNvSpPr>
                  <a:spLocks/>
                </p:cNvSpPr>
                <p:nvPr/>
              </p:nvSpPr>
              <p:spPr bwMode="auto">
                <a:xfrm>
                  <a:off x="2121" y="2481"/>
                  <a:ext cx="41" cy="41"/>
                </a:xfrm>
                <a:custGeom>
                  <a:avLst/>
                  <a:gdLst>
                    <a:gd name="T0" fmla="*/ 33 w 41"/>
                    <a:gd name="T1" fmla="*/ 2 h 41"/>
                    <a:gd name="T2" fmla="*/ 31 w 41"/>
                    <a:gd name="T3" fmla="*/ 2 h 41"/>
                    <a:gd name="T4" fmla="*/ 22 w 41"/>
                    <a:gd name="T5" fmla="*/ 20 h 41"/>
                    <a:gd name="T6" fmla="*/ 18 w 41"/>
                    <a:gd name="T7" fmla="*/ 0 h 41"/>
                    <a:gd name="T8" fmla="*/ 14 w 41"/>
                    <a:gd name="T9" fmla="*/ 0 h 41"/>
                    <a:gd name="T10" fmla="*/ 20 w 41"/>
                    <a:gd name="T11" fmla="*/ 20 h 41"/>
                    <a:gd name="T12" fmla="*/ 4 w 41"/>
                    <a:gd name="T13" fmla="*/ 8 h 41"/>
                    <a:gd name="T14" fmla="*/ 2 w 41"/>
                    <a:gd name="T15" fmla="*/ 10 h 41"/>
                    <a:gd name="T16" fmla="*/ 20 w 41"/>
                    <a:gd name="T17" fmla="*/ 20 h 41"/>
                    <a:gd name="T18" fmla="*/ 0 w 41"/>
                    <a:gd name="T19" fmla="*/ 23 h 41"/>
                    <a:gd name="T20" fmla="*/ 0 w 41"/>
                    <a:gd name="T21" fmla="*/ 27 h 41"/>
                    <a:gd name="T22" fmla="*/ 20 w 41"/>
                    <a:gd name="T23" fmla="*/ 21 h 41"/>
                    <a:gd name="T24" fmla="*/ 8 w 41"/>
                    <a:gd name="T25" fmla="*/ 37 h 41"/>
                    <a:gd name="T26" fmla="*/ 10 w 41"/>
                    <a:gd name="T27" fmla="*/ 39 h 41"/>
                    <a:gd name="T28" fmla="*/ 20 w 41"/>
                    <a:gd name="T29" fmla="*/ 21 h 41"/>
                    <a:gd name="T30" fmla="*/ 24 w 41"/>
                    <a:gd name="T31" fmla="*/ 41 h 41"/>
                    <a:gd name="T32" fmla="*/ 27 w 41"/>
                    <a:gd name="T33" fmla="*/ 41 h 41"/>
                    <a:gd name="T34" fmla="*/ 22 w 41"/>
                    <a:gd name="T35" fmla="*/ 21 h 41"/>
                    <a:gd name="T36" fmla="*/ 37 w 41"/>
                    <a:gd name="T37" fmla="*/ 33 h 41"/>
                    <a:gd name="T38" fmla="*/ 39 w 41"/>
                    <a:gd name="T39" fmla="*/ 31 h 41"/>
                    <a:gd name="T40" fmla="*/ 22 w 41"/>
                    <a:gd name="T41" fmla="*/ 21 h 41"/>
                    <a:gd name="T42" fmla="*/ 41 w 41"/>
                    <a:gd name="T43" fmla="*/ 18 h 41"/>
                    <a:gd name="T44" fmla="*/ 41 w 41"/>
                    <a:gd name="T45" fmla="*/ 14 h 41"/>
                    <a:gd name="T46" fmla="*/ 22 w 41"/>
                    <a:gd name="T47" fmla="*/ 20 h 41"/>
                    <a:gd name="T48" fmla="*/ 33 w 41"/>
                    <a:gd name="T49" fmla="*/ 2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1">
                      <a:moveTo>
                        <a:pt x="33" y="2"/>
                      </a:moveTo>
                      <a:lnTo>
                        <a:pt x="31" y="2"/>
                      </a:lnTo>
                      <a:lnTo>
                        <a:pt x="22" y="2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20" y="20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20" y="20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20" y="21"/>
                      </a:lnTo>
                      <a:lnTo>
                        <a:pt x="8" y="37"/>
                      </a:lnTo>
                      <a:lnTo>
                        <a:pt x="10" y="39"/>
                      </a:lnTo>
                      <a:lnTo>
                        <a:pt x="20" y="21"/>
                      </a:lnTo>
                      <a:lnTo>
                        <a:pt x="24" y="41"/>
                      </a:lnTo>
                      <a:lnTo>
                        <a:pt x="27" y="41"/>
                      </a:lnTo>
                      <a:lnTo>
                        <a:pt x="22" y="21"/>
                      </a:lnTo>
                      <a:lnTo>
                        <a:pt x="37" y="33"/>
                      </a:lnTo>
                      <a:lnTo>
                        <a:pt x="39" y="31"/>
                      </a:lnTo>
                      <a:lnTo>
                        <a:pt x="22" y="21"/>
                      </a:lnTo>
                      <a:lnTo>
                        <a:pt x="41" y="18"/>
                      </a:lnTo>
                      <a:lnTo>
                        <a:pt x="41" y="14"/>
                      </a:lnTo>
                      <a:lnTo>
                        <a:pt x="22" y="20"/>
                      </a:lnTo>
                      <a:lnTo>
                        <a:pt x="33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02" name="Freeform 388"/>
                <p:cNvSpPr>
                  <a:spLocks/>
                </p:cNvSpPr>
                <p:nvPr/>
              </p:nvSpPr>
              <p:spPr bwMode="auto">
                <a:xfrm>
                  <a:off x="2394" y="2019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29 w 40"/>
                    <a:gd name="T3" fmla="*/ 4 h 42"/>
                    <a:gd name="T4" fmla="*/ 19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21 h 42"/>
                    <a:gd name="T12" fmla="*/ 4 w 40"/>
                    <a:gd name="T13" fmla="*/ 10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7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7 w 40"/>
                    <a:gd name="T37" fmla="*/ 35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29" y="4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21"/>
                      </a:lnTo>
                      <a:lnTo>
                        <a:pt x="4" y="10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7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7" y="35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03" name="Freeform 389"/>
                <p:cNvSpPr>
                  <a:spLocks/>
                </p:cNvSpPr>
                <p:nvPr/>
              </p:nvSpPr>
              <p:spPr bwMode="auto">
                <a:xfrm>
                  <a:off x="2394" y="2019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29 w 40"/>
                    <a:gd name="T3" fmla="*/ 4 h 42"/>
                    <a:gd name="T4" fmla="*/ 19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21 h 42"/>
                    <a:gd name="T12" fmla="*/ 4 w 40"/>
                    <a:gd name="T13" fmla="*/ 10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9 h 42"/>
                    <a:gd name="T22" fmla="*/ 17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7 w 40"/>
                    <a:gd name="T37" fmla="*/ 35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29" y="4"/>
                      </a:lnTo>
                      <a:lnTo>
                        <a:pt x="19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21"/>
                      </a:lnTo>
                      <a:lnTo>
                        <a:pt x="4" y="10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7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7" y="35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04" name="Freeform 390"/>
                <p:cNvSpPr>
                  <a:spLocks/>
                </p:cNvSpPr>
                <p:nvPr/>
              </p:nvSpPr>
              <p:spPr bwMode="auto">
                <a:xfrm>
                  <a:off x="2160" y="2182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4 w 40"/>
                    <a:gd name="T13" fmla="*/ 10 h 42"/>
                    <a:gd name="T14" fmla="*/ 2 w 40"/>
                    <a:gd name="T15" fmla="*/ 12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3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05" name="Freeform 391"/>
                <p:cNvSpPr>
                  <a:spLocks/>
                </p:cNvSpPr>
                <p:nvPr/>
              </p:nvSpPr>
              <p:spPr bwMode="auto">
                <a:xfrm>
                  <a:off x="2160" y="2182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2 h 42"/>
                    <a:gd name="T10" fmla="*/ 19 w 40"/>
                    <a:gd name="T11" fmla="*/ 19 h 42"/>
                    <a:gd name="T12" fmla="*/ 4 w 40"/>
                    <a:gd name="T13" fmla="*/ 10 h 42"/>
                    <a:gd name="T14" fmla="*/ 2 w 40"/>
                    <a:gd name="T15" fmla="*/ 12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3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2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06" name="Freeform 392"/>
                <p:cNvSpPr>
                  <a:spLocks/>
                </p:cNvSpPr>
                <p:nvPr/>
              </p:nvSpPr>
              <p:spPr bwMode="auto">
                <a:xfrm>
                  <a:off x="2958" y="2163"/>
                  <a:ext cx="41" cy="40"/>
                </a:xfrm>
                <a:custGeom>
                  <a:avLst/>
                  <a:gdLst>
                    <a:gd name="T0" fmla="*/ 33 w 41"/>
                    <a:gd name="T1" fmla="*/ 2 h 40"/>
                    <a:gd name="T2" fmla="*/ 31 w 41"/>
                    <a:gd name="T3" fmla="*/ 2 h 40"/>
                    <a:gd name="T4" fmla="*/ 22 w 41"/>
                    <a:gd name="T5" fmla="*/ 19 h 40"/>
                    <a:gd name="T6" fmla="*/ 18 w 41"/>
                    <a:gd name="T7" fmla="*/ 0 h 40"/>
                    <a:gd name="T8" fmla="*/ 14 w 41"/>
                    <a:gd name="T9" fmla="*/ 0 h 40"/>
                    <a:gd name="T10" fmla="*/ 20 w 41"/>
                    <a:gd name="T11" fmla="*/ 19 h 40"/>
                    <a:gd name="T12" fmla="*/ 4 w 41"/>
                    <a:gd name="T13" fmla="*/ 8 h 40"/>
                    <a:gd name="T14" fmla="*/ 2 w 41"/>
                    <a:gd name="T15" fmla="*/ 9 h 40"/>
                    <a:gd name="T16" fmla="*/ 20 w 41"/>
                    <a:gd name="T17" fmla="*/ 19 h 40"/>
                    <a:gd name="T18" fmla="*/ 0 w 41"/>
                    <a:gd name="T19" fmla="*/ 23 h 40"/>
                    <a:gd name="T20" fmla="*/ 0 w 41"/>
                    <a:gd name="T21" fmla="*/ 27 h 40"/>
                    <a:gd name="T22" fmla="*/ 20 w 41"/>
                    <a:gd name="T23" fmla="*/ 21 h 40"/>
                    <a:gd name="T24" fmla="*/ 8 w 41"/>
                    <a:gd name="T25" fmla="*/ 36 h 40"/>
                    <a:gd name="T26" fmla="*/ 10 w 41"/>
                    <a:gd name="T27" fmla="*/ 38 h 40"/>
                    <a:gd name="T28" fmla="*/ 20 w 41"/>
                    <a:gd name="T29" fmla="*/ 21 h 40"/>
                    <a:gd name="T30" fmla="*/ 23 w 41"/>
                    <a:gd name="T31" fmla="*/ 40 h 40"/>
                    <a:gd name="T32" fmla="*/ 27 w 41"/>
                    <a:gd name="T33" fmla="*/ 40 h 40"/>
                    <a:gd name="T34" fmla="*/ 22 w 41"/>
                    <a:gd name="T35" fmla="*/ 21 h 40"/>
                    <a:gd name="T36" fmla="*/ 39 w 41"/>
                    <a:gd name="T37" fmla="*/ 32 h 40"/>
                    <a:gd name="T38" fmla="*/ 39 w 41"/>
                    <a:gd name="T39" fmla="*/ 31 h 40"/>
                    <a:gd name="T40" fmla="*/ 23 w 41"/>
                    <a:gd name="T41" fmla="*/ 21 h 40"/>
                    <a:gd name="T42" fmla="*/ 41 w 41"/>
                    <a:gd name="T43" fmla="*/ 17 h 40"/>
                    <a:gd name="T44" fmla="*/ 41 w 41"/>
                    <a:gd name="T45" fmla="*/ 13 h 40"/>
                    <a:gd name="T46" fmla="*/ 22 w 41"/>
                    <a:gd name="T47" fmla="*/ 19 h 40"/>
                    <a:gd name="T48" fmla="*/ 33 w 41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0">
                      <a:moveTo>
                        <a:pt x="33" y="2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20" y="19"/>
                      </a:lnTo>
                      <a:lnTo>
                        <a:pt x="4" y="8"/>
                      </a:lnTo>
                      <a:lnTo>
                        <a:pt x="2" y="9"/>
                      </a:lnTo>
                      <a:lnTo>
                        <a:pt x="20" y="19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20" y="21"/>
                      </a:lnTo>
                      <a:lnTo>
                        <a:pt x="8" y="36"/>
                      </a:lnTo>
                      <a:lnTo>
                        <a:pt x="10" y="38"/>
                      </a:lnTo>
                      <a:lnTo>
                        <a:pt x="20" y="21"/>
                      </a:lnTo>
                      <a:lnTo>
                        <a:pt x="23" y="40"/>
                      </a:lnTo>
                      <a:lnTo>
                        <a:pt x="27" y="40"/>
                      </a:lnTo>
                      <a:lnTo>
                        <a:pt x="22" y="21"/>
                      </a:lnTo>
                      <a:lnTo>
                        <a:pt x="39" y="32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1" y="17"/>
                      </a:lnTo>
                      <a:lnTo>
                        <a:pt x="41" y="13"/>
                      </a:lnTo>
                      <a:lnTo>
                        <a:pt x="22" y="19"/>
                      </a:lnTo>
                      <a:lnTo>
                        <a:pt x="33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07" name="Freeform 393"/>
                <p:cNvSpPr>
                  <a:spLocks/>
                </p:cNvSpPr>
                <p:nvPr/>
              </p:nvSpPr>
              <p:spPr bwMode="auto">
                <a:xfrm>
                  <a:off x="2958" y="2163"/>
                  <a:ext cx="41" cy="40"/>
                </a:xfrm>
                <a:custGeom>
                  <a:avLst/>
                  <a:gdLst>
                    <a:gd name="T0" fmla="*/ 33 w 41"/>
                    <a:gd name="T1" fmla="*/ 2 h 40"/>
                    <a:gd name="T2" fmla="*/ 31 w 41"/>
                    <a:gd name="T3" fmla="*/ 2 h 40"/>
                    <a:gd name="T4" fmla="*/ 22 w 41"/>
                    <a:gd name="T5" fmla="*/ 19 h 40"/>
                    <a:gd name="T6" fmla="*/ 18 w 41"/>
                    <a:gd name="T7" fmla="*/ 0 h 40"/>
                    <a:gd name="T8" fmla="*/ 14 w 41"/>
                    <a:gd name="T9" fmla="*/ 0 h 40"/>
                    <a:gd name="T10" fmla="*/ 20 w 41"/>
                    <a:gd name="T11" fmla="*/ 19 h 40"/>
                    <a:gd name="T12" fmla="*/ 4 w 41"/>
                    <a:gd name="T13" fmla="*/ 8 h 40"/>
                    <a:gd name="T14" fmla="*/ 2 w 41"/>
                    <a:gd name="T15" fmla="*/ 9 h 40"/>
                    <a:gd name="T16" fmla="*/ 20 w 41"/>
                    <a:gd name="T17" fmla="*/ 19 h 40"/>
                    <a:gd name="T18" fmla="*/ 0 w 41"/>
                    <a:gd name="T19" fmla="*/ 23 h 40"/>
                    <a:gd name="T20" fmla="*/ 0 w 41"/>
                    <a:gd name="T21" fmla="*/ 27 h 40"/>
                    <a:gd name="T22" fmla="*/ 20 w 41"/>
                    <a:gd name="T23" fmla="*/ 21 h 40"/>
                    <a:gd name="T24" fmla="*/ 8 w 41"/>
                    <a:gd name="T25" fmla="*/ 36 h 40"/>
                    <a:gd name="T26" fmla="*/ 10 w 41"/>
                    <a:gd name="T27" fmla="*/ 38 h 40"/>
                    <a:gd name="T28" fmla="*/ 20 w 41"/>
                    <a:gd name="T29" fmla="*/ 21 h 40"/>
                    <a:gd name="T30" fmla="*/ 23 w 41"/>
                    <a:gd name="T31" fmla="*/ 40 h 40"/>
                    <a:gd name="T32" fmla="*/ 27 w 41"/>
                    <a:gd name="T33" fmla="*/ 40 h 40"/>
                    <a:gd name="T34" fmla="*/ 22 w 41"/>
                    <a:gd name="T35" fmla="*/ 21 h 40"/>
                    <a:gd name="T36" fmla="*/ 39 w 41"/>
                    <a:gd name="T37" fmla="*/ 32 h 40"/>
                    <a:gd name="T38" fmla="*/ 39 w 41"/>
                    <a:gd name="T39" fmla="*/ 31 h 40"/>
                    <a:gd name="T40" fmla="*/ 23 w 41"/>
                    <a:gd name="T41" fmla="*/ 21 h 40"/>
                    <a:gd name="T42" fmla="*/ 41 w 41"/>
                    <a:gd name="T43" fmla="*/ 17 h 40"/>
                    <a:gd name="T44" fmla="*/ 41 w 41"/>
                    <a:gd name="T45" fmla="*/ 13 h 40"/>
                    <a:gd name="T46" fmla="*/ 22 w 41"/>
                    <a:gd name="T47" fmla="*/ 19 h 40"/>
                    <a:gd name="T48" fmla="*/ 33 w 41"/>
                    <a:gd name="T49" fmla="*/ 2 h 4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0">
                      <a:moveTo>
                        <a:pt x="33" y="2"/>
                      </a:moveTo>
                      <a:lnTo>
                        <a:pt x="31" y="2"/>
                      </a:lnTo>
                      <a:lnTo>
                        <a:pt x="22" y="19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20" y="19"/>
                      </a:lnTo>
                      <a:lnTo>
                        <a:pt x="4" y="8"/>
                      </a:lnTo>
                      <a:lnTo>
                        <a:pt x="2" y="9"/>
                      </a:lnTo>
                      <a:lnTo>
                        <a:pt x="20" y="19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20" y="21"/>
                      </a:lnTo>
                      <a:lnTo>
                        <a:pt x="8" y="36"/>
                      </a:lnTo>
                      <a:lnTo>
                        <a:pt x="10" y="38"/>
                      </a:lnTo>
                      <a:lnTo>
                        <a:pt x="20" y="21"/>
                      </a:lnTo>
                      <a:lnTo>
                        <a:pt x="23" y="40"/>
                      </a:lnTo>
                      <a:lnTo>
                        <a:pt x="27" y="40"/>
                      </a:lnTo>
                      <a:lnTo>
                        <a:pt x="22" y="21"/>
                      </a:lnTo>
                      <a:lnTo>
                        <a:pt x="39" y="32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1" y="17"/>
                      </a:lnTo>
                      <a:lnTo>
                        <a:pt x="41" y="13"/>
                      </a:lnTo>
                      <a:lnTo>
                        <a:pt x="22" y="19"/>
                      </a:lnTo>
                      <a:lnTo>
                        <a:pt x="33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08" name="Freeform 394"/>
                <p:cNvSpPr>
                  <a:spLocks/>
                </p:cNvSpPr>
                <p:nvPr/>
              </p:nvSpPr>
              <p:spPr bwMode="auto">
                <a:xfrm>
                  <a:off x="2244" y="2426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1 w 43"/>
                    <a:gd name="T5" fmla="*/ 19 h 42"/>
                    <a:gd name="T6" fmla="*/ 18 w 43"/>
                    <a:gd name="T7" fmla="*/ 0 h 42"/>
                    <a:gd name="T8" fmla="*/ 16 w 43"/>
                    <a:gd name="T9" fmla="*/ 2 h 42"/>
                    <a:gd name="T10" fmla="*/ 20 w 43"/>
                    <a:gd name="T11" fmla="*/ 19 h 42"/>
                    <a:gd name="T12" fmla="*/ 4 w 43"/>
                    <a:gd name="T13" fmla="*/ 9 h 42"/>
                    <a:gd name="T14" fmla="*/ 2 w 43"/>
                    <a:gd name="T15" fmla="*/ 11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0 w 43"/>
                    <a:gd name="T21" fmla="*/ 29 h 42"/>
                    <a:gd name="T22" fmla="*/ 20 w 43"/>
                    <a:gd name="T23" fmla="*/ 23 h 42"/>
                    <a:gd name="T24" fmla="*/ 8 w 43"/>
                    <a:gd name="T25" fmla="*/ 38 h 42"/>
                    <a:gd name="T26" fmla="*/ 12 w 43"/>
                    <a:gd name="T27" fmla="*/ 40 h 42"/>
                    <a:gd name="T28" fmla="*/ 21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1 w 43"/>
                    <a:gd name="T35" fmla="*/ 23 h 42"/>
                    <a:gd name="T36" fmla="*/ 39 w 43"/>
                    <a:gd name="T37" fmla="*/ 34 h 42"/>
                    <a:gd name="T38" fmla="*/ 39 w 43"/>
                    <a:gd name="T39" fmla="*/ 30 h 42"/>
                    <a:gd name="T40" fmla="*/ 23 w 43"/>
                    <a:gd name="T41" fmla="*/ 21 h 42"/>
                    <a:gd name="T42" fmla="*/ 43 w 43"/>
                    <a:gd name="T43" fmla="*/ 19 h 42"/>
                    <a:gd name="T44" fmla="*/ 41 w 43"/>
                    <a:gd name="T45" fmla="*/ 15 h 42"/>
                    <a:gd name="T46" fmla="*/ 23 w 43"/>
                    <a:gd name="T47" fmla="*/ 21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0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20" y="23"/>
                      </a:lnTo>
                      <a:lnTo>
                        <a:pt x="8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4"/>
                      </a:lnTo>
                      <a:lnTo>
                        <a:pt x="39" y="30"/>
                      </a:lnTo>
                      <a:lnTo>
                        <a:pt x="23" y="21"/>
                      </a:lnTo>
                      <a:lnTo>
                        <a:pt x="43" y="19"/>
                      </a:lnTo>
                      <a:lnTo>
                        <a:pt x="41" y="15"/>
                      </a:lnTo>
                      <a:lnTo>
                        <a:pt x="23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09" name="Freeform 395"/>
                <p:cNvSpPr>
                  <a:spLocks/>
                </p:cNvSpPr>
                <p:nvPr/>
              </p:nvSpPr>
              <p:spPr bwMode="auto">
                <a:xfrm>
                  <a:off x="2244" y="2426"/>
                  <a:ext cx="43" cy="42"/>
                </a:xfrm>
                <a:custGeom>
                  <a:avLst/>
                  <a:gdLst>
                    <a:gd name="T0" fmla="*/ 33 w 43"/>
                    <a:gd name="T1" fmla="*/ 4 h 42"/>
                    <a:gd name="T2" fmla="*/ 31 w 43"/>
                    <a:gd name="T3" fmla="*/ 2 h 42"/>
                    <a:gd name="T4" fmla="*/ 21 w 43"/>
                    <a:gd name="T5" fmla="*/ 19 h 42"/>
                    <a:gd name="T6" fmla="*/ 18 w 43"/>
                    <a:gd name="T7" fmla="*/ 0 h 42"/>
                    <a:gd name="T8" fmla="*/ 16 w 43"/>
                    <a:gd name="T9" fmla="*/ 2 h 42"/>
                    <a:gd name="T10" fmla="*/ 20 w 43"/>
                    <a:gd name="T11" fmla="*/ 19 h 42"/>
                    <a:gd name="T12" fmla="*/ 4 w 43"/>
                    <a:gd name="T13" fmla="*/ 9 h 42"/>
                    <a:gd name="T14" fmla="*/ 2 w 43"/>
                    <a:gd name="T15" fmla="*/ 11 h 42"/>
                    <a:gd name="T16" fmla="*/ 20 w 43"/>
                    <a:gd name="T17" fmla="*/ 21 h 42"/>
                    <a:gd name="T18" fmla="*/ 0 w 43"/>
                    <a:gd name="T19" fmla="*/ 25 h 42"/>
                    <a:gd name="T20" fmla="*/ 0 w 43"/>
                    <a:gd name="T21" fmla="*/ 29 h 42"/>
                    <a:gd name="T22" fmla="*/ 20 w 43"/>
                    <a:gd name="T23" fmla="*/ 23 h 42"/>
                    <a:gd name="T24" fmla="*/ 8 w 43"/>
                    <a:gd name="T25" fmla="*/ 38 h 42"/>
                    <a:gd name="T26" fmla="*/ 12 w 43"/>
                    <a:gd name="T27" fmla="*/ 40 h 42"/>
                    <a:gd name="T28" fmla="*/ 21 w 43"/>
                    <a:gd name="T29" fmla="*/ 23 h 42"/>
                    <a:gd name="T30" fmla="*/ 25 w 43"/>
                    <a:gd name="T31" fmla="*/ 42 h 42"/>
                    <a:gd name="T32" fmla="*/ 27 w 43"/>
                    <a:gd name="T33" fmla="*/ 42 h 42"/>
                    <a:gd name="T34" fmla="*/ 21 w 43"/>
                    <a:gd name="T35" fmla="*/ 23 h 42"/>
                    <a:gd name="T36" fmla="*/ 39 w 43"/>
                    <a:gd name="T37" fmla="*/ 34 h 42"/>
                    <a:gd name="T38" fmla="*/ 39 w 43"/>
                    <a:gd name="T39" fmla="*/ 30 h 42"/>
                    <a:gd name="T40" fmla="*/ 23 w 43"/>
                    <a:gd name="T41" fmla="*/ 21 h 42"/>
                    <a:gd name="T42" fmla="*/ 43 w 43"/>
                    <a:gd name="T43" fmla="*/ 19 h 42"/>
                    <a:gd name="T44" fmla="*/ 41 w 43"/>
                    <a:gd name="T45" fmla="*/ 15 h 42"/>
                    <a:gd name="T46" fmla="*/ 23 w 43"/>
                    <a:gd name="T47" fmla="*/ 21 h 42"/>
                    <a:gd name="T48" fmla="*/ 33 w 43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3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2"/>
                      </a:lnTo>
                      <a:lnTo>
                        <a:pt x="20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20" y="21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20" y="23"/>
                      </a:lnTo>
                      <a:lnTo>
                        <a:pt x="8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4"/>
                      </a:lnTo>
                      <a:lnTo>
                        <a:pt x="39" y="30"/>
                      </a:lnTo>
                      <a:lnTo>
                        <a:pt x="23" y="21"/>
                      </a:lnTo>
                      <a:lnTo>
                        <a:pt x="43" y="19"/>
                      </a:lnTo>
                      <a:lnTo>
                        <a:pt x="41" y="15"/>
                      </a:lnTo>
                      <a:lnTo>
                        <a:pt x="23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10" name="Freeform 396"/>
                <p:cNvSpPr>
                  <a:spLocks/>
                </p:cNvSpPr>
                <p:nvPr/>
              </p:nvSpPr>
              <p:spPr bwMode="auto">
                <a:xfrm>
                  <a:off x="2467" y="2324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2 h 42"/>
                    <a:gd name="T10" fmla="*/ 21 w 42"/>
                    <a:gd name="T11" fmla="*/ 19 h 42"/>
                    <a:gd name="T12" fmla="*/ 4 w 42"/>
                    <a:gd name="T13" fmla="*/ 10 h 42"/>
                    <a:gd name="T14" fmla="*/ 4 w 42"/>
                    <a:gd name="T15" fmla="*/ 12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9 h 42"/>
                    <a:gd name="T22" fmla="*/ 19 w 42"/>
                    <a:gd name="T23" fmla="*/ 23 h 42"/>
                    <a:gd name="T24" fmla="*/ 10 w 42"/>
                    <a:gd name="T25" fmla="*/ 38 h 42"/>
                    <a:gd name="T26" fmla="*/ 12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2 h 42"/>
                    <a:gd name="T34" fmla="*/ 23 w 42"/>
                    <a:gd name="T35" fmla="*/ 23 h 42"/>
                    <a:gd name="T36" fmla="*/ 38 w 42"/>
                    <a:gd name="T37" fmla="*/ 35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9 h 42"/>
                    <a:gd name="T44" fmla="*/ 40 w 42"/>
                    <a:gd name="T45" fmla="*/ 15 h 42"/>
                    <a:gd name="T46" fmla="*/ 23 w 42"/>
                    <a:gd name="T47" fmla="*/ 21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21" y="19"/>
                      </a:lnTo>
                      <a:lnTo>
                        <a:pt x="4" y="10"/>
                      </a:lnTo>
                      <a:lnTo>
                        <a:pt x="4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9"/>
                      </a:lnTo>
                      <a:lnTo>
                        <a:pt x="19" y="23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3" y="23"/>
                      </a:lnTo>
                      <a:lnTo>
                        <a:pt x="38" y="35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9"/>
                      </a:lnTo>
                      <a:lnTo>
                        <a:pt x="40" y="15"/>
                      </a:lnTo>
                      <a:lnTo>
                        <a:pt x="23" y="21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11" name="Freeform 397"/>
                <p:cNvSpPr>
                  <a:spLocks/>
                </p:cNvSpPr>
                <p:nvPr/>
              </p:nvSpPr>
              <p:spPr bwMode="auto">
                <a:xfrm>
                  <a:off x="2467" y="2324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2 h 42"/>
                    <a:gd name="T10" fmla="*/ 21 w 42"/>
                    <a:gd name="T11" fmla="*/ 19 h 42"/>
                    <a:gd name="T12" fmla="*/ 4 w 42"/>
                    <a:gd name="T13" fmla="*/ 10 h 42"/>
                    <a:gd name="T14" fmla="*/ 4 w 42"/>
                    <a:gd name="T15" fmla="*/ 12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9 h 42"/>
                    <a:gd name="T22" fmla="*/ 19 w 42"/>
                    <a:gd name="T23" fmla="*/ 23 h 42"/>
                    <a:gd name="T24" fmla="*/ 10 w 42"/>
                    <a:gd name="T25" fmla="*/ 38 h 42"/>
                    <a:gd name="T26" fmla="*/ 12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2 h 42"/>
                    <a:gd name="T34" fmla="*/ 23 w 42"/>
                    <a:gd name="T35" fmla="*/ 23 h 42"/>
                    <a:gd name="T36" fmla="*/ 38 w 42"/>
                    <a:gd name="T37" fmla="*/ 35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9 h 42"/>
                    <a:gd name="T44" fmla="*/ 40 w 42"/>
                    <a:gd name="T45" fmla="*/ 15 h 42"/>
                    <a:gd name="T46" fmla="*/ 23 w 42"/>
                    <a:gd name="T47" fmla="*/ 21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21" y="19"/>
                      </a:lnTo>
                      <a:lnTo>
                        <a:pt x="4" y="10"/>
                      </a:lnTo>
                      <a:lnTo>
                        <a:pt x="4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9"/>
                      </a:lnTo>
                      <a:lnTo>
                        <a:pt x="19" y="23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3" y="23"/>
                      </a:lnTo>
                      <a:lnTo>
                        <a:pt x="38" y="35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9"/>
                      </a:lnTo>
                      <a:lnTo>
                        <a:pt x="40" y="15"/>
                      </a:lnTo>
                      <a:lnTo>
                        <a:pt x="23" y="21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12" name="Freeform 398"/>
                <p:cNvSpPr>
                  <a:spLocks/>
                </p:cNvSpPr>
                <p:nvPr/>
              </p:nvSpPr>
              <p:spPr bwMode="auto">
                <a:xfrm>
                  <a:off x="1755" y="2589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29 w 40"/>
                    <a:gd name="T3" fmla="*/ 2 h 42"/>
                    <a:gd name="T4" fmla="*/ 19 w 40"/>
                    <a:gd name="T5" fmla="*/ 19 h 42"/>
                    <a:gd name="T6" fmla="*/ 15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2 w 40"/>
                    <a:gd name="T13" fmla="*/ 9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7 w 40"/>
                    <a:gd name="T23" fmla="*/ 23 h 42"/>
                    <a:gd name="T24" fmla="*/ 8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29" y="2"/>
                      </a:lnTo>
                      <a:lnTo>
                        <a:pt x="19" y="19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2" y="9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7" y="23"/>
                      </a:lnTo>
                      <a:lnTo>
                        <a:pt x="8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13" name="Freeform 399"/>
                <p:cNvSpPr>
                  <a:spLocks/>
                </p:cNvSpPr>
                <p:nvPr/>
              </p:nvSpPr>
              <p:spPr bwMode="auto">
                <a:xfrm>
                  <a:off x="1755" y="2589"/>
                  <a:ext cx="40" cy="42"/>
                </a:xfrm>
                <a:custGeom>
                  <a:avLst/>
                  <a:gdLst>
                    <a:gd name="T0" fmla="*/ 32 w 40"/>
                    <a:gd name="T1" fmla="*/ 4 h 42"/>
                    <a:gd name="T2" fmla="*/ 29 w 40"/>
                    <a:gd name="T3" fmla="*/ 2 h 42"/>
                    <a:gd name="T4" fmla="*/ 19 w 40"/>
                    <a:gd name="T5" fmla="*/ 19 h 42"/>
                    <a:gd name="T6" fmla="*/ 15 w 40"/>
                    <a:gd name="T7" fmla="*/ 0 h 42"/>
                    <a:gd name="T8" fmla="*/ 13 w 40"/>
                    <a:gd name="T9" fmla="*/ 0 h 42"/>
                    <a:gd name="T10" fmla="*/ 19 w 40"/>
                    <a:gd name="T11" fmla="*/ 19 h 42"/>
                    <a:gd name="T12" fmla="*/ 2 w 40"/>
                    <a:gd name="T13" fmla="*/ 9 h 42"/>
                    <a:gd name="T14" fmla="*/ 2 w 40"/>
                    <a:gd name="T15" fmla="*/ 11 h 42"/>
                    <a:gd name="T16" fmla="*/ 17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7 w 40"/>
                    <a:gd name="T23" fmla="*/ 23 h 42"/>
                    <a:gd name="T24" fmla="*/ 8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5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2 h 42"/>
                    <a:gd name="T38" fmla="*/ 38 w 40"/>
                    <a:gd name="T39" fmla="*/ 31 h 42"/>
                    <a:gd name="T40" fmla="*/ 21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2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4"/>
                      </a:moveTo>
                      <a:lnTo>
                        <a:pt x="29" y="2"/>
                      </a:lnTo>
                      <a:lnTo>
                        <a:pt x="19" y="19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9" y="19"/>
                      </a:lnTo>
                      <a:lnTo>
                        <a:pt x="2" y="9"/>
                      </a:lnTo>
                      <a:lnTo>
                        <a:pt x="2" y="11"/>
                      </a:lnTo>
                      <a:lnTo>
                        <a:pt x="17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7" y="23"/>
                      </a:lnTo>
                      <a:lnTo>
                        <a:pt x="8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5" y="42"/>
                      </a:lnTo>
                      <a:lnTo>
                        <a:pt x="21" y="23"/>
                      </a:lnTo>
                      <a:lnTo>
                        <a:pt x="36" y="32"/>
                      </a:lnTo>
                      <a:lnTo>
                        <a:pt x="38" y="31"/>
                      </a:lnTo>
                      <a:lnTo>
                        <a:pt x="21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14" name="Freeform 400"/>
                <p:cNvSpPr>
                  <a:spLocks/>
                </p:cNvSpPr>
                <p:nvPr/>
              </p:nvSpPr>
              <p:spPr bwMode="auto">
                <a:xfrm>
                  <a:off x="2010" y="2589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6 w 42"/>
                    <a:gd name="T9" fmla="*/ 0 h 42"/>
                    <a:gd name="T10" fmla="*/ 21 w 42"/>
                    <a:gd name="T11" fmla="*/ 19 h 42"/>
                    <a:gd name="T12" fmla="*/ 4 w 42"/>
                    <a:gd name="T13" fmla="*/ 9 h 42"/>
                    <a:gd name="T14" fmla="*/ 4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3 h 42"/>
                    <a:gd name="T24" fmla="*/ 10 w 42"/>
                    <a:gd name="T25" fmla="*/ 38 h 42"/>
                    <a:gd name="T26" fmla="*/ 12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2 h 42"/>
                    <a:gd name="T34" fmla="*/ 23 w 42"/>
                    <a:gd name="T35" fmla="*/ 23 h 42"/>
                    <a:gd name="T36" fmla="*/ 39 w 42"/>
                    <a:gd name="T37" fmla="*/ 32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21" y="19"/>
                      </a:lnTo>
                      <a:lnTo>
                        <a:pt x="4" y="9"/>
                      </a:lnTo>
                      <a:lnTo>
                        <a:pt x="4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3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3" y="23"/>
                      </a:lnTo>
                      <a:lnTo>
                        <a:pt x="39" y="32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15" name="Freeform 401"/>
                <p:cNvSpPr>
                  <a:spLocks/>
                </p:cNvSpPr>
                <p:nvPr/>
              </p:nvSpPr>
              <p:spPr bwMode="auto">
                <a:xfrm>
                  <a:off x="2010" y="2589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6 w 42"/>
                    <a:gd name="T9" fmla="*/ 0 h 42"/>
                    <a:gd name="T10" fmla="*/ 21 w 42"/>
                    <a:gd name="T11" fmla="*/ 19 h 42"/>
                    <a:gd name="T12" fmla="*/ 4 w 42"/>
                    <a:gd name="T13" fmla="*/ 9 h 42"/>
                    <a:gd name="T14" fmla="*/ 4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3 h 42"/>
                    <a:gd name="T24" fmla="*/ 10 w 42"/>
                    <a:gd name="T25" fmla="*/ 38 h 42"/>
                    <a:gd name="T26" fmla="*/ 12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2 h 42"/>
                    <a:gd name="T34" fmla="*/ 23 w 42"/>
                    <a:gd name="T35" fmla="*/ 23 h 42"/>
                    <a:gd name="T36" fmla="*/ 39 w 42"/>
                    <a:gd name="T37" fmla="*/ 32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21" y="19"/>
                      </a:lnTo>
                      <a:lnTo>
                        <a:pt x="4" y="9"/>
                      </a:lnTo>
                      <a:lnTo>
                        <a:pt x="4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3"/>
                      </a:lnTo>
                      <a:lnTo>
                        <a:pt x="10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3" y="23"/>
                      </a:lnTo>
                      <a:lnTo>
                        <a:pt x="39" y="32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16" name="Freeform 402"/>
                <p:cNvSpPr>
                  <a:spLocks/>
                </p:cNvSpPr>
                <p:nvPr/>
              </p:nvSpPr>
              <p:spPr bwMode="auto">
                <a:xfrm>
                  <a:off x="3816" y="1397"/>
                  <a:ext cx="41" cy="41"/>
                </a:xfrm>
                <a:custGeom>
                  <a:avLst/>
                  <a:gdLst>
                    <a:gd name="T0" fmla="*/ 33 w 41"/>
                    <a:gd name="T1" fmla="*/ 2 h 41"/>
                    <a:gd name="T2" fmla="*/ 31 w 41"/>
                    <a:gd name="T3" fmla="*/ 2 h 41"/>
                    <a:gd name="T4" fmla="*/ 22 w 41"/>
                    <a:gd name="T5" fmla="*/ 20 h 41"/>
                    <a:gd name="T6" fmla="*/ 18 w 41"/>
                    <a:gd name="T7" fmla="*/ 0 h 41"/>
                    <a:gd name="T8" fmla="*/ 14 w 41"/>
                    <a:gd name="T9" fmla="*/ 0 h 41"/>
                    <a:gd name="T10" fmla="*/ 20 w 41"/>
                    <a:gd name="T11" fmla="*/ 20 h 41"/>
                    <a:gd name="T12" fmla="*/ 4 w 41"/>
                    <a:gd name="T13" fmla="*/ 8 h 41"/>
                    <a:gd name="T14" fmla="*/ 2 w 41"/>
                    <a:gd name="T15" fmla="*/ 10 h 41"/>
                    <a:gd name="T16" fmla="*/ 20 w 41"/>
                    <a:gd name="T17" fmla="*/ 20 h 41"/>
                    <a:gd name="T18" fmla="*/ 0 w 41"/>
                    <a:gd name="T19" fmla="*/ 23 h 41"/>
                    <a:gd name="T20" fmla="*/ 0 w 41"/>
                    <a:gd name="T21" fmla="*/ 27 h 41"/>
                    <a:gd name="T22" fmla="*/ 20 w 41"/>
                    <a:gd name="T23" fmla="*/ 21 h 41"/>
                    <a:gd name="T24" fmla="*/ 8 w 41"/>
                    <a:gd name="T25" fmla="*/ 37 h 41"/>
                    <a:gd name="T26" fmla="*/ 10 w 41"/>
                    <a:gd name="T27" fmla="*/ 39 h 41"/>
                    <a:gd name="T28" fmla="*/ 20 w 41"/>
                    <a:gd name="T29" fmla="*/ 21 h 41"/>
                    <a:gd name="T30" fmla="*/ 23 w 41"/>
                    <a:gd name="T31" fmla="*/ 41 h 41"/>
                    <a:gd name="T32" fmla="*/ 27 w 41"/>
                    <a:gd name="T33" fmla="*/ 41 h 41"/>
                    <a:gd name="T34" fmla="*/ 22 w 41"/>
                    <a:gd name="T35" fmla="*/ 21 h 41"/>
                    <a:gd name="T36" fmla="*/ 37 w 41"/>
                    <a:gd name="T37" fmla="*/ 33 h 41"/>
                    <a:gd name="T38" fmla="*/ 39 w 41"/>
                    <a:gd name="T39" fmla="*/ 31 h 41"/>
                    <a:gd name="T40" fmla="*/ 22 w 41"/>
                    <a:gd name="T41" fmla="*/ 21 h 41"/>
                    <a:gd name="T42" fmla="*/ 41 w 41"/>
                    <a:gd name="T43" fmla="*/ 18 h 41"/>
                    <a:gd name="T44" fmla="*/ 41 w 41"/>
                    <a:gd name="T45" fmla="*/ 14 h 41"/>
                    <a:gd name="T46" fmla="*/ 22 w 41"/>
                    <a:gd name="T47" fmla="*/ 20 h 41"/>
                    <a:gd name="T48" fmla="*/ 33 w 41"/>
                    <a:gd name="T49" fmla="*/ 2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1">
                      <a:moveTo>
                        <a:pt x="33" y="2"/>
                      </a:moveTo>
                      <a:lnTo>
                        <a:pt x="31" y="2"/>
                      </a:lnTo>
                      <a:lnTo>
                        <a:pt x="22" y="2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20" y="20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20" y="20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20" y="21"/>
                      </a:lnTo>
                      <a:lnTo>
                        <a:pt x="8" y="37"/>
                      </a:lnTo>
                      <a:lnTo>
                        <a:pt x="10" y="39"/>
                      </a:lnTo>
                      <a:lnTo>
                        <a:pt x="20" y="21"/>
                      </a:lnTo>
                      <a:lnTo>
                        <a:pt x="23" y="41"/>
                      </a:lnTo>
                      <a:lnTo>
                        <a:pt x="27" y="41"/>
                      </a:lnTo>
                      <a:lnTo>
                        <a:pt x="22" y="21"/>
                      </a:lnTo>
                      <a:lnTo>
                        <a:pt x="37" y="33"/>
                      </a:lnTo>
                      <a:lnTo>
                        <a:pt x="39" y="31"/>
                      </a:lnTo>
                      <a:lnTo>
                        <a:pt x="22" y="21"/>
                      </a:lnTo>
                      <a:lnTo>
                        <a:pt x="41" y="18"/>
                      </a:lnTo>
                      <a:lnTo>
                        <a:pt x="41" y="14"/>
                      </a:lnTo>
                      <a:lnTo>
                        <a:pt x="22" y="20"/>
                      </a:lnTo>
                      <a:lnTo>
                        <a:pt x="33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17" name="Freeform 403"/>
                <p:cNvSpPr>
                  <a:spLocks/>
                </p:cNvSpPr>
                <p:nvPr/>
              </p:nvSpPr>
              <p:spPr bwMode="auto">
                <a:xfrm>
                  <a:off x="3816" y="1397"/>
                  <a:ext cx="41" cy="41"/>
                </a:xfrm>
                <a:custGeom>
                  <a:avLst/>
                  <a:gdLst>
                    <a:gd name="T0" fmla="*/ 33 w 41"/>
                    <a:gd name="T1" fmla="*/ 2 h 41"/>
                    <a:gd name="T2" fmla="*/ 31 w 41"/>
                    <a:gd name="T3" fmla="*/ 2 h 41"/>
                    <a:gd name="T4" fmla="*/ 22 w 41"/>
                    <a:gd name="T5" fmla="*/ 20 h 41"/>
                    <a:gd name="T6" fmla="*/ 18 w 41"/>
                    <a:gd name="T7" fmla="*/ 0 h 41"/>
                    <a:gd name="T8" fmla="*/ 14 w 41"/>
                    <a:gd name="T9" fmla="*/ 0 h 41"/>
                    <a:gd name="T10" fmla="*/ 20 w 41"/>
                    <a:gd name="T11" fmla="*/ 20 h 41"/>
                    <a:gd name="T12" fmla="*/ 4 w 41"/>
                    <a:gd name="T13" fmla="*/ 8 h 41"/>
                    <a:gd name="T14" fmla="*/ 2 w 41"/>
                    <a:gd name="T15" fmla="*/ 10 h 41"/>
                    <a:gd name="T16" fmla="*/ 20 w 41"/>
                    <a:gd name="T17" fmla="*/ 20 h 41"/>
                    <a:gd name="T18" fmla="*/ 0 w 41"/>
                    <a:gd name="T19" fmla="*/ 23 h 41"/>
                    <a:gd name="T20" fmla="*/ 0 w 41"/>
                    <a:gd name="T21" fmla="*/ 27 h 41"/>
                    <a:gd name="T22" fmla="*/ 20 w 41"/>
                    <a:gd name="T23" fmla="*/ 21 h 41"/>
                    <a:gd name="T24" fmla="*/ 8 w 41"/>
                    <a:gd name="T25" fmla="*/ 37 h 41"/>
                    <a:gd name="T26" fmla="*/ 10 w 41"/>
                    <a:gd name="T27" fmla="*/ 39 h 41"/>
                    <a:gd name="T28" fmla="*/ 20 w 41"/>
                    <a:gd name="T29" fmla="*/ 21 h 41"/>
                    <a:gd name="T30" fmla="*/ 23 w 41"/>
                    <a:gd name="T31" fmla="*/ 41 h 41"/>
                    <a:gd name="T32" fmla="*/ 27 w 41"/>
                    <a:gd name="T33" fmla="*/ 41 h 41"/>
                    <a:gd name="T34" fmla="*/ 22 w 41"/>
                    <a:gd name="T35" fmla="*/ 21 h 41"/>
                    <a:gd name="T36" fmla="*/ 37 w 41"/>
                    <a:gd name="T37" fmla="*/ 33 h 41"/>
                    <a:gd name="T38" fmla="*/ 39 w 41"/>
                    <a:gd name="T39" fmla="*/ 31 h 41"/>
                    <a:gd name="T40" fmla="*/ 22 w 41"/>
                    <a:gd name="T41" fmla="*/ 21 h 41"/>
                    <a:gd name="T42" fmla="*/ 41 w 41"/>
                    <a:gd name="T43" fmla="*/ 18 h 41"/>
                    <a:gd name="T44" fmla="*/ 41 w 41"/>
                    <a:gd name="T45" fmla="*/ 14 h 41"/>
                    <a:gd name="T46" fmla="*/ 22 w 41"/>
                    <a:gd name="T47" fmla="*/ 20 h 41"/>
                    <a:gd name="T48" fmla="*/ 33 w 41"/>
                    <a:gd name="T49" fmla="*/ 2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1">
                      <a:moveTo>
                        <a:pt x="33" y="2"/>
                      </a:moveTo>
                      <a:lnTo>
                        <a:pt x="31" y="2"/>
                      </a:lnTo>
                      <a:lnTo>
                        <a:pt x="22" y="2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20" y="20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20" y="20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20" y="21"/>
                      </a:lnTo>
                      <a:lnTo>
                        <a:pt x="8" y="37"/>
                      </a:lnTo>
                      <a:lnTo>
                        <a:pt x="10" y="39"/>
                      </a:lnTo>
                      <a:lnTo>
                        <a:pt x="20" y="21"/>
                      </a:lnTo>
                      <a:lnTo>
                        <a:pt x="23" y="41"/>
                      </a:lnTo>
                      <a:lnTo>
                        <a:pt x="27" y="41"/>
                      </a:lnTo>
                      <a:lnTo>
                        <a:pt x="22" y="21"/>
                      </a:lnTo>
                      <a:lnTo>
                        <a:pt x="37" y="33"/>
                      </a:lnTo>
                      <a:lnTo>
                        <a:pt x="39" y="31"/>
                      </a:lnTo>
                      <a:lnTo>
                        <a:pt x="22" y="21"/>
                      </a:lnTo>
                      <a:lnTo>
                        <a:pt x="41" y="18"/>
                      </a:lnTo>
                      <a:lnTo>
                        <a:pt x="41" y="14"/>
                      </a:lnTo>
                      <a:lnTo>
                        <a:pt x="22" y="20"/>
                      </a:lnTo>
                      <a:lnTo>
                        <a:pt x="33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18" name="Freeform 404"/>
                <p:cNvSpPr>
                  <a:spLocks/>
                </p:cNvSpPr>
                <p:nvPr/>
              </p:nvSpPr>
              <p:spPr bwMode="auto">
                <a:xfrm>
                  <a:off x="3325" y="1558"/>
                  <a:ext cx="42" cy="43"/>
                </a:xfrm>
                <a:custGeom>
                  <a:avLst/>
                  <a:gdLst>
                    <a:gd name="T0" fmla="*/ 33 w 42"/>
                    <a:gd name="T1" fmla="*/ 4 h 43"/>
                    <a:gd name="T2" fmla="*/ 31 w 42"/>
                    <a:gd name="T3" fmla="*/ 2 h 43"/>
                    <a:gd name="T4" fmla="*/ 21 w 42"/>
                    <a:gd name="T5" fmla="*/ 20 h 43"/>
                    <a:gd name="T6" fmla="*/ 17 w 42"/>
                    <a:gd name="T7" fmla="*/ 0 h 43"/>
                    <a:gd name="T8" fmla="*/ 15 w 42"/>
                    <a:gd name="T9" fmla="*/ 2 h 43"/>
                    <a:gd name="T10" fmla="*/ 19 w 42"/>
                    <a:gd name="T11" fmla="*/ 20 h 43"/>
                    <a:gd name="T12" fmla="*/ 4 w 42"/>
                    <a:gd name="T13" fmla="*/ 10 h 43"/>
                    <a:gd name="T14" fmla="*/ 2 w 42"/>
                    <a:gd name="T15" fmla="*/ 12 h 43"/>
                    <a:gd name="T16" fmla="*/ 19 w 42"/>
                    <a:gd name="T17" fmla="*/ 22 h 43"/>
                    <a:gd name="T18" fmla="*/ 0 w 42"/>
                    <a:gd name="T19" fmla="*/ 25 h 43"/>
                    <a:gd name="T20" fmla="*/ 2 w 42"/>
                    <a:gd name="T21" fmla="*/ 29 h 43"/>
                    <a:gd name="T22" fmla="*/ 19 w 42"/>
                    <a:gd name="T23" fmla="*/ 24 h 43"/>
                    <a:gd name="T24" fmla="*/ 8 w 42"/>
                    <a:gd name="T25" fmla="*/ 39 h 43"/>
                    <a:gd name="T26" fmla="*/ 12 w 42"/>
                    <a:gd name="T27" fmla="*/ 41 h 43"/>
                    <a:gd name="T28" fmla="*/ 21 w 42"/>
                    <a:gd name="T29" fmla="*/ 24 h 43"/>
                    <a:gd name="T30" fmla="*/ 25 w 42"/>
                    <a:gd name="T31" fmla="*/ 43 h 43"/>
                    <a:gd name="T32" fmla="*/ 27 w 42"/>
                    <a:gd name="T33" fmla="*/ 43 h 43"/>
                    <a:gd name="T34" fmla="*/ 21 w 42"/>
                    <a:gd name="T35" fmla="*/ 24 h 43"/>
                    <a:gd name="T36" fmla="*/ 38 w 42"/>
                    <a:gd name="T37" fmla="*/ 35 h 43"/>
                    <a:gd name="T38" fmla="*/ 40 w 42"/>
                    <a:gd name="T39" fmla="*/ 31 h 43"/>
                    <a:gd name="T40" fmla="*/ 23 w 42"/>
                    <a:gd name="T41" fmla="*/ 22 h 43"/>
                    <a:gd name="T42" fmla="*/ 42 w 42"/>
                    <a:gd name="T43" fmla="*/ 20 h 43"/>
                    <a:gd name="T44" fmla="*/ 40 w 42"/>
                    <a:gd name="T45" fmla="*/ 16 h 43"/>
                    <a:gd name="T46" fmla="*/ 23 w 42"/>
                    <a:gd name="T47" fmla="*/ 22 h 43"/>
                    <a:gd name="T48" fmla="*/ 33 w 42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19" y="20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9" y="22"/>
                      </a:lnTo>
                      <a:lnTo>
                        <a:pt x="0" y="25"/>
                      </a:lnTo>
                      <a:lnTo>
                        <a:pt x="2" y="29"/>
                      </a:lnTo>
                      <a:lnTo>
                        <a:pt x="19" y="24"/>
                      </a:lnTo>
                      <a:lnTo>
                        <a:pt x="8" y="39"/>
                      </a:lnTo>
                      <a:lnTo>
                        <a:pt x="12" y="41"/>
                      </a:lnTo>
                      <a:lnTo>
                        <a:pt x="21" y="24"/>
                      </a:lnTo>
                      <a:lnTo>
                        <a:pt x="25" y="43"/>
                      </a:lnTo>
                      <a:lnTo>
                        <a:pt x="27" y="43"/>
                      </a:lnTo>
                      <a:lnTo>
                        <a:pt x="21" y="24"/>
                      </a:lnTo>
                      <a:lnTo>
                        <a:pt x="38" y="35"/>
                      </a:lnTo>
                      <a:lnTo>
                        <a:pt x="40" y="31"/>
                      </a:lnTo>
                      <a:lnTo>
                        <a:pt x="23" y="22"/>
                      </a:lnTo>
                      <a:lnTo>
                        <a:pt x="42" y="20"/>
                      </a:lnTo>
                      <a:lnTo>
                        <a:pt x="40" y="16"/>
                      </a:lnTo>
                      <a:lnTo>
                        <a:pt x="23" y="22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19" name="Freeform 405"/>
                <p:cNvSpPr>
                  <a:spLocks/>
                </p:cNvSpPr>
                <p:nvPr/>
              </p:nvSpPr>
              <p:spPr bwMode="auto">
                <a:xfrm>
                  <a:off x="3325" y="1558"/>
                  <a:ext cx="42" cy="43"/>
                </a:xfrm>
                <a:custGeom>
                  <a:avLst/>
                  <a:gdLst>
                    <a:gd name="T0" fmla="*/ 33 w 42"/>
                    <a:gd name="T1" fmla="*/ 4 h 43"/>
                    <a:gd name="T2" fmla="*/ 31 w 42"/>
                    <a:gd name="T3" fmla="*/ 2 h 43"/>
                    <a:gd name="T4" fmla="*/ 21 w 42"/>
                    <a:gd name="T5" fmla="*/ 20 h 43"/>
                    <a:gd name="T6" fmla="*/ 17 w 42"/>
                    <a:gd name="T7" fmla="*/ 0 h 43"/>
                    <a:gd name="T8" fmla="*/ 15 w 42"/>
                    <a:gd name="T9" fmla="*/ 2 h 43"/>
                    <a:gd name="T10" fmla="*/ 19 w 42"/>
                    <a:gd name="T11" fmla="*/ 20 h 43"/>
                    <a:gd name="T12" fmla="*/ 4 w 42"/>
                    <a:gd name="T13" fmla="*/ 10 h 43"/>
                    <a:gd name="T14" fmla="*/ 2 w 42"/>
                    <a:gd name="T15" fmla="*/ 12 h 43"/>
                    <a:gd name="T16" fmla="*/ 19 w 42"/>
                    <a:gd name="T17" fmla="*/ 22 h 43"/>
                    <a:gd name="T18" fmla="*/ 0 w 42"/>
                    <a:gd name="T19" fmla="*/ 25 h 43"/>
                    <a:gd name="T20" fmla="*/ 2 w 42"/>
                    <a:gd name="T21" fmla="*/ 29 h 43"/>
                    <a:gd name="T22" fmla="*/ 19 w 42"/>
                    <a:gd name="T23" fmla="*/ 24 h 43"/>
                    <a:gd name="T24" fmla="*/ 8 w 42"/>
                    <a:gd name="T25" fmla="*/ 39 h 43"/>
                    <a:gd name="T26" fmla="*/ 12 w 42"/>
                    <a:gd name="T27" fmla="*/ 41 h 43"/>
                    <a:gd name="T28" fmla="*/ 21 w 42"/>
                    <a:gd name="T29" fmla="*/ 24 h 43"/>
                    <a:gd name="T30" fmla="*/ 25 w 42"/>
                    <a:gd name="T31" fmla="*/ 43 h 43"/>
                    <a:gd name="T32" fmla="*/ 27 w 42"/>
                    <a:gd name="T33" fmla="*/ 43 h 43"/>
                    <a:gd name="T34" fmla="*/ 21 w 42"/>
                    <a:gd name="T35" fmla="*/ 24 h 43"/>
                    <a:gd name="T36" fmla="*/ 38 w 42"/>
                    <a:gd name="T37" fmla="*/ 35 h 43"/>
                    <a:gd name="T38" fmla="*/ 40 w 42"/>
                    <a:gd name="T39" fmla="*/ 31 h 43"/>
                    <a:gd name="T40" fmla="*/ 23 w 42"/>
                    <a:gd name="T41" fmla="*/ 22 h 43"/>
                    <a:gd name="T42" fmla="*/ 42 w 42"/>
                    <a:gd name="T43" fmla="*/ 20 h 43"/>
                    <a:gd name="T44" fmla="*/ 40 w 42"/>
                    <a:gd name="T45" fmla="*/ 16 h 43"/>
                    <a:gd name="T46" fmla="*/ 23 w 42"/>
                    <a:gd name="T47" fmla="*/ 22 h 43"/>
                    <a:gd name="T48" fmla="*/ 33 w 42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3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20"/>
                      </a:lnTo>
                      <a:lnTo>
                        <a:pt x="17" y="0"/>
                      </a:lnTo>
                      <a:lnTo>
                        <a:pt x="15" y="2"/>
                      </a:lnTo>
                      <a:lnTo>
                        <a:pt x="19" y="20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9" y="22"/>
                      </a:lnTo>
                      <a:lnTo>
                        <a:pt x="0" y="25"/>
                      </a:lnTo>
                      <a:lnTo>
                        <a:pt x="2" y="29"/>
                      </a:lnTo>
                      <a:lnTo>
                        <a:pt x="19" y="24"/>
                      </a:lnTo>
                      <a:lnTo>
                        <a:pt x="8" y="39"/>
                      </a:lnTo>
                      <a:lnTo>
                        <a:pt x="12" y="41"/>
                      </a:lnTo>
                      <a:lnTo>
                        <a:pt x="21" y="24"/>
                      </a:lnTo>
                      <a:lnTo>
                        <a:pt x="25" y="43"/>
                      </a:lnTo>
                      <a:lnTo>
                        <a:pt x="27" y="43"/>
                      </a:lnTo>
                      <a:lnTo>
                        <a:pt x="21" y="24"/>
                      </a:lnTo>
                      <a:lnTo>
                        <a:pt x="38" y="35"/>
                      </a:lnTo>
                      <a:lnTo>
                        <a:pt x="40" y="31"/>
                      </a:lnTo>
                      <a:lnTo>
                        <a:pt x="23" y="22"/>
                      </a:lnTo>
                      <a:lnTo>
                        <a:pt x="42" y="20"/>
                      </a:lnTo>
                      <a:lnTo>
                        <a:pt x="40" y="16"/>
                      </a:lnTo>
                      <a:lnTo>
                        <a:pt x="23" y="22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20" name="Freeform 406"/>
                <p:cNvSpPr>
                  <a:spLocks/>
                </p:cNvSpPr>
                <p:nvPr/>
              </p:nvSpPr>
              <p:spPr bwMode="auto">
                <a:xfrm>
                  <a:off x="2367" y="2487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6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10 h 42"/>
                    <a:gd name="T14" fmla="*/ 2 w 40"/>
                    <a:gd name="T15" fmla="*/ 12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3 h 42"/>
                    <a:gd name="T24" fmla="*/ 8 w 40"/>
                    <a:gd name="T25" fmla="*/ 39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9 w 40"/>
                    <a:gd name="T37" fmla="*/ 33 h 42"/>
                    <a:gd name="T38" fmla="*/ 39 w 40"/>
                    <a:gd name="T39" fmla="*/ 31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8" y="39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21" name="Freeform 407"/>
                <p:cNvSpPr>
                  <a:spLocks/>
                </p:cNvSpPr>
                <p:nvPr/>
              </p:nvSpPr>
              <p:spPr bwMode="auto">
                <a:xfrm>
                  <a:off x="2367" y="2487"/>
                  <a:ext cx="40" cy="42"/>
                </a:xfrm>
                <a:custGeom>
                  <a:avLst/>
                  <a:gdLst>
                    <a:gd name="T0" fmla="*/ 33 w 40"/>
                    <a:gd name="T1" fmla="*/ 4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6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10 h 42"/>
                    <a:gd name="T14" fmla="*/ 2 w 40"/>
                    <a:gd name="T15" fmla="*/ 12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7 h 42"/>
                    <a:gd name="T22" fmla="*/ 19 w 40"/>
                    <a:gd name="T23" fmla="*/ 23 h 42"/>
                    <a:gd name="T24" fmla="*/ 8 w 40"/>
                    <a:gd name="T25" fmla="*/ 39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9 w 40"/>
                    <a:gd name="T37" fmla="*/ 33 h 42"/>
                    <a:gd name="T38" fmla="*/ 39 w 40"/>
                    <a:gd name="T39" fmla="*/ 31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19" y="19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8" y="39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22" name="Freeform 408"/>
                <p:cNvSpPr>
                  <a:spLocks/>
                </p:cNvSpPr>
                <p:nvPr/>
              </p:nvSpPr>
              <p:spPr bwMode="auto">
                <a:xfrm>
                  <a:off x="1653" y="2752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19 w 42"/>
                    <a:gd name="T11" fmla="*/ 19 h 42"/>
                    <a:gd name="T12" fmla="*/ 4 w 42"/>
                    <a:gd name="T13" fmla="*/ 8 h 42"/>
                    <a:gd name="T14" fmla="*/ 2 w 42"/>
                    <a:gd name="T15" fmla="*/ 10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1 h 42"/>
                    <a:gd name="T24" fmla="*/ 8 w 42"/>
                    <a:gd name="T25" fmla="*/ 38 h 42"/>
                    <a:gd name="T26" fmla="*/ 12 w 42"/>
                    <a:gd name="T27" fmla="*/ 38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1 w 42"/>
                    <a:gd name="T35" fmla="*/ 23 h 42"/>
                    <a:gd name="T36" fmla="*/ 39 w 42"/>
                    <a:gd name="T37" fmla="*/ 33 h 42"/>
                    <a:gd name="T38" fmla="*/ 39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2" y="38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23" name="Freeform 409"/>
                <p:cNvSpPr>
                  <a:spLocks/>
                </p:cNvSpPr>
                <p:nvPr/>
              </p:nvSpPr>
              <p:spPr bwMode="auto">
                <a:xfrm>
                  <a:off x="1653" y="2752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19 w 42"/>
                    <a:gd name="T11" fmla="*/ 19 h 42"/>
                    <a:gd name="T12" fmla="*/ 4 w 42"/>
                    <a:gd name="T13" fmla="*/ 8 h 42"/>
                    <a:gd name="T14" fmla="*/ 2 w 42"/>
                    <a:gd name="T15" fmla="*/ 10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1 h 42"/>
                    <a:gd name="T24" fmla="*/ 8 w 42"/>
                    <a:gd name="T25" fmla="*/ 38 h 42"/>
                    <a:gd name="T26" fmla="*/ 12 w 42"/>
                    <a:gd name="T27" fmla="*/ 38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1 w 42"/>
                    <a:gd name="T35" fmla="*/ 23 h 42"/>
                    <a:gd name="T36" fmla="*/ 39 w 42"/>
                    <a:gd name="T37" fmla="*/ 33 h 42"/>
                    <a:gd name="T38" fmla="*/ 39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8" y="38"/>
                      </a:lnTo>
                      <a:lnTo>
                        <a:pt x="12" y="38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9" y="33"/>
                      </a:lnTo>
                      <a:lnTo>
                        <a:pt x="39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24" name="Freeform 410"/>
                <p:cNvSpPr>
                  <a:spLocks/>
                </p:cNvSpPr>
                <p:nvPr/>
              </p:nvSpPr>
              <p:spPr bwMode="auto">
                <a:xfrm>
                  <a:off x="3459" y="1558"/>
                  <a:ext cx="41" cy="43"/>
                </a:xfrm>
                <a:custGeom>
                  <a:avLst/>
                  <a:gdLst>
                    <a:gd name="T0" fmla="*/ 33 w 41"/>
                    <a:gd name="T1" fmla="*/ 4 h 43"/>
                    <a:gd name="T2" fmla="*/ 29 w 41"/>
                    <a:gd name="T3" fmla="*/ 2 h 43"/>
                    <a:gd name="T4" fmla="*/ 20 w 41"/>
                    <a:gd name="T5" fmla="*/ 20 h 43"/>
                    <a:gd name="T6" fmla="*/ 18 w 41"/>
                    <a:gd name="T7" fmla="*/ 0 h 43"/>
                    <a:gd name="T8" fmla="*/ 14 w 41"/>
                    <a:gd name="T9" fmla="*/ 2 h 43"/>
                    <a:gd name="T10" fmla="*/ 20 w 41"/>
                    <a:gd name="T11" fmla="*/ 20 h 43"/>
                    <a:gd name="T12" fmla="*/ 4 w 41"/>
                    <a:gd name="T13" fmla="*/ 10 h 43"/>
                    <a:gd name="T14" fmla="*/ 2 w 41"/>
                    <a:gd name="T15" fmla="*/ 12 h 43"/>
                    <a:gd name="T16" fmla="*/ 18 w 41"/>
                    <a:gd name="T17" fmla="*/ 22 h 43"/>
                    <a:gd name="T18" fmla="*/ 0 w 41"/>
                    <a:gd name="T19" fmla="*/ 25 h 43"/>
                    <a:gd name="T20" fmla="*/ 0 w 41"/>
                    <a:gd name="T21" fmla="*/ 29 h 43"/>
                    <a:gd name="T22" fmla="*/ 18 w 41"/>
                    <a:gd name="T23" fmla="*/ 24 h 43"/>
                    <a:gd name="T24" fmla="*/ 8 w 41"/>
                    <a:gd name="T25" fmla="*/ 39 h 43"/>
                    <a:gd name="T26" fmla="*/ 10 w 41"/>
                    <a:gd name="T27" fmla="*/ 41 h 43"/>
                    <a:gd name="T28" fmla="*/ 20 w 41"/>
                    <a:gd name="T29" fmla="*/ 24 h 43"/>
                    <a:gd name="T30" fmla="*/ 23 w 41"/>
                    <a:gd name="T31" fmla="*/ 43 h 43"/>
                    <a:gd name="T32" fmla="*/ 25 w 41"/>
                    <a:gd name="T33" fmla="*/ 43 h 43"/>
                    <a:gd name="T34" fmla="*/ 22 w 41"/>
                    <a:gd name="T35" fmla="*/ 24 h 43"/>
                    <a:gd name="T36" fmla="*/ 37 w 41"/>
                    <a:gd name="T37" fmla="*/ 35 h 43"/>
                    <a:gd name="T38" fmla="*/ 39 w 41"/>
                    <a:gd name="T39" fmla="*/ 31 h 43"/>
                    <a:gd name="T40" fmla="*/ 22 w 41"/>
                    <a:gd name="T41" fmla="*/ 22 h 43"/>
                    <a:gd name="T42" fmla="*/ 41 w 41"/>
                    <a:gd name="T43" fmla="*/ 20 h 43"/>
                    <a:gd name="T44" fmla="*/ 41 w 41"/>
                    <a:gd name="T45" fmla="*/ 16 h 43"/>
                    <a:gd name="T46" fmla="*/ 22 w 41"/>
                    <a:gd name="T47" fmla="*/ 22 h 43"/>
                    <a:gd name="T48" fmla="*/ 33 w 41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3">
                      <a:moveTo>
                        <a:pt x="33" y="4"/>
                      </a:moveTo>
                      <a:lnTo>
                        <a:pt x="29" y="2"/>
                      </a:lnTo>
                      <a:lnTo>
                        <a:pt x="20" y="20"/>
                      </a:lnTo>
                      <a:lnTo>
                        <a:pt x="18" y="0"/>
                      </a:lnTo>
                      <a:lnTo>
                        <a:pt x="14" y="2"/>
                      </a:lnTo>
                      <a:lnTo>
                        <a:pt x="20" y="20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8" y="22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8" y="24"/>
                      </a:lnTo>
                      <a:lnTo>
                        <a:pt x="8" y="39"/>
                      </a:lnTo>
                      <a:lnTo>
                        <a:pt x="10" y="41"/>
                      </a:lnTo>
                      <a:lnTo>
                        <a:pt x="20" y="24"/>
                      </a:lnTo>
                      <a:lnTo>
                        <a:pt x="23" y="43"/>
                      </a:lnTo>
                      <a:lnTo>
                        <a:pt x="25" y="43"/>
                      </a:lnTo>
                      <a:lnTo>
                        <a:pt x="22" y="24"/>
                      </a:lnTo>
                      <a:lnTo>
                        <a:pt x="37" y="35"/>
                      </a:lnTo>
                      <a:lnTo>
                        <a:pt x="39" y="31"/>
                      </a:lnTo>
                      <a:lnTo>
                        <a:pt x="22" y="22"/>
                      </a:lnTo>
                      <a:lnTo>
                        <a:pt x="41" y="20"/>
                      </a:lnTo>
                      <a:lnTo>
                        <a:pt x="41" y="16"/>
                      </a:lnTo>
                      <a:lnTo>
                        <a:pt x="22" y="22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25" name="Freeform 411"/>
                <p:cNvSpPr>
                  <a:spLocks/>
                </p:cNvSpPr>
                <p:nvPr/>
              </p:nvSpPr>
              <p:spPr bwMode="auto">
                <a:xfrm>
                  <a:off x="3459" y="1558"/>
                  <a:ext cx="41" cy="43"/>
                </a:xfrm>
                <a:custGeom>
                  <a:avLst/>
                  <a:gdLst>
                    <a:gd name="T0" fmla="*/ 33 w 41"/>
                    <a:gd name="T1" fmla="*/ 4 h 43"/>
                    <a:gd name="T2" fmla="*/ 29 w 41"/>
                    <a:gd name="T3" fmla="*/ 2 h 43"/>
                    <a:gd name="T4" fmla="*/ 20 w 41"/>
                    <a:gd name="T5" fmla="*/ 20 h 43"/>
                    <a:gd name="T6" fmla="*/ 18 w 41"/>
                    <a:gd name="T7" fmla="*/ 0 h 43"/>
                    <a:gd name="T8" fmla="*/ 14 w 41"/>
                    <a:gd name="T9" fmla="*/ 2 h 43"/>
                    <a:gd name="T10" fmla="*/ 20 w 41"/>
                    <a:gd name="T11" fmla="*/ 20 h 43"/>
                    <a:gd name="T12" fmla="*/ 4 w 41"/>
                    <a:gd name="T13" fmla="*/ 10 h 43"/>
                    <a:gd name="T14" fmla="*/ 2 w 41"/>
                    <a:gd name="T15" fmla="*/ 12 h 43"/>
                    <a:gd name="T16" fmla="*/ 18 w 41"/>
                    <a:gd name="T17" fmla="*/ 22 h 43"/>
                    <a:gd name="T18" fmla="*/ 0 w 41"/>
                    <a:gd name="T19" fmla="*/ 25 h 43"/>
                    <a:gd name="T20" fmla="*/ 0 w 41"/>
                    <a:gd name="T21" fmla="*/ 29 h 43"/>
                    <a:gd name="T22" fmla="*/ 18 w 41"/>
                    <a:gd name="T23" fmla="*/ 24 h 43"/>
                    <a:gd name="T24" fmla="*/ 8 w 41"/>
                    <a:gd name="T25" fmla="*/ 39 h 43"/>
                    <a:gd name="T26" fmla="*/ 10 w 41"/>
                    <a:gd name="T27" fmla="*/ 41 h 43"/>
                    <a:gd name="T28" fmla="*/ 20 w 41"/>
                    <a:gd name="T29" fmla="*/ 24 h 43"/>
                    <a:gd name="T30" fmla="*/ 23 w 41"/>
                    <a:gd name="T31" fmla="*/ 43 h 43"/>
                    <a:gd name="T32" fmla="*/ 25 w 41"/>
                    <a:gd name="T33" fmla="*/ 43 h 43"/>
                    <a:gd name="T34" fmla="*/ 22 w 41"/>
                    <a:gd name="T35" fmla="*/ 24 h 43"/>
                    <a:gd name="T36" fmla="*/ 37 w 41"/>
                    <a:gd name="T37" fmla="*/ 35 h 43"/>
                    <a:gd name="T38" fmla="*/ 39 w 41"/>
                    <a:gd name="T39" fmla="*/ 31 h 43"/>
                    <a:gd name="T40" fmla="*/ 22 w 41"/>
                    <a:gd name="T41" fmla="*/ 22 h 43"/>
                    <a:gd name="T42" fmla="*/ 41 w 41"/>
                    <a:gd name="T43" fmla="*/ 20 h 43"/>
                    <a:gd name="T44" fmla="*/ 41 w 41"/>
                    <a:gd name="T45" fmla="*/ 16 h 43"/>
                    <a:gd name="T46" fmla="*/ 22 w 41"/>
                    <a:gd name="T47" fmla="*/ 22 h 43"/>
                    <a:gd name="T48" fmla="*/ 33 w 41"/>
                    <a:gd name="T49" fmla="*/ 4 h 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3">
                      <a:moveTo>
                        <a:pt x="33" y="4"/>
                      </a:moveTo>
                      <a:lnTo>
                        <a:pt x="29" y="2"/>
                      </a:lnTo>
                      <a:lnTo>
                        <a:pt x="20" y="20"/>
                      </a:lnTo>
                      <a:lnTo>
                        <a:pt x="18" y="0"/>
                      </a:lnTo>
                      <a:lnTo>
                        <a:pt x="14" y="2"/>
                      </a:lnTo>
                      <a:lnTo>
                        <a:pt x="20" y="20"/>
                      </a:lnTo>
                      <a:lnTo>
                        <a:pt x="4" y="10"/>
                      </a:lnTo>
                      <a:lnTo>
                        <a:pt x="2" y="12"/>
                      </a:lnTo>
                      <a:lnTo>
                        <a:pt x="18" y="22"/>
                      </a:lnTo>
                      <a:lnTo>
                        <a:pt x="0" y="25"/>
                      </a:lnTo>
                      <a:lnTo>
                        <a:pt x="0" y="29"/>
                      </a:lnTo>
                      <a:lnTo>
                        <a:pt x="18" y="24"/>
                      </a:lnTo>
                      <a:lnTo>
                        <a:pt x="8" y="39"/>
                      </a:lnTo>
                      <a:lnTo>
                        <a:pt x="10" y="41"/>
                      </a:lnTo>
                      <a:lnTo>
                        <a:pt x="20" y="24"/>
                      </a:lnTo>
                      <a:lnTo>
                        <a:pt x="23" y="43"/>
                      </a:lnTo>
                      <a:lnTo>
                        <a:pt x="25" y="43"/>
                      </a:lnTo>
                      <a:lnTo>
                        <a:pt x="22" y="24"/>
                      </a:lnTo>
                      <a:lnTo>
                        <a:pt x="37" y="35"/>
                      </a:lnTo>
                      <a:lnTo>
                        <a:pt x="39" y="31"/>
                      </a:lnTo>
                      <a:lnTo>
                        <a:pt x="22" y="22"/>
                      </a:lnTo>
                      <a:lnTo>
                        <a:pt x="41" y="20"/>
                      </a:lnTo>
                      <a:lnTo>
                        <a:pt x="41" y="16"/>
                      </a:lnTo>
                      <a:lnTo>
                        <a:pt x="22" y="22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26" name="Freeform 412"/>
                <p:cNvSpPr>
                  <a:spLocks/>
                </p:cNvSpPr>
                <p:nvPr/>
              </p:nvSpPr>
              <p:spPr bwMode="auto">
                <a:xfrm>
                  <a:off x="2968" y="1722"/>
                  <a:ext cx="40" cy="42"/>
                </a:xfrm>
                <a:custGeom>
                  <a:avLst/>
                  <a:gdLst>
                    <a:gd name="T0" fmla="*/ 33 w 40"/>
                    <a:gd name="T1" fmla="*/ 3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5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6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8 w 40"/>
                    <a:gd name="T37" fmla="*/ 32 h 42"/>
                    <a:gd name="T38" fmla="*/ 38 w 40"/>
                    <a:gd name="T39" fmla="*/ 30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3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6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8" y="32"/>
                      </a:lnTo>
                      <a:lnTo>
                        <a:pt x="38" y="30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27" name="Freeform 413"/>
                <p:cNvSpPr>
                  <a:spLocks/>
                </p:cNvSpPr>
                <p:nvPr/>
              </p:nvSpPr>
              <p:spPr bwMode="auto">
                <a:xfrm>
                  <a:off x="2968" y="1722"/>
                  <a:ext cx="40" cy="42"/>
                </a:xfrm>
                <a:custGeom>
                  <a:avLst/>
                  <a:gdLst>
                    <a:gd name="T0" fmla="*/ 33 w 40"/>
                    <a:gd name="T1" fmla="*/ 3 h 42"/>
                    <a:gd name="T2" fmla="*/ 31 w 40"/>
                    <a:gd name="T3" fmla="*/ 2 h 42"/>
                    <a:gd name="T4" fmla="*/ 21 w 40"/>
                    <a:gd name="T5" fmla="*/ 19 h 42"/>
                    <a:gd name="T6" fmla="*/ 17 w 40"/>
                    <a:gd name="T7" fmla="*/ 0 h 42"/>
                    <a:gd name="T8" fmla="*/ 15 w 40"/>
                    <a:gd name="T9" fmla="*/ 0 h 42"/>
                    <a:gd name="T10" fmla="*/ 19 w 40"/>
                    <a:gd name="T11" fmla="*/ 19 h 42"/>
                    <a:gd name="T12" fmla="*/ 4 w 40"/>
                    <a:gd name="T13" fmla="*/ 9 h 42"/>
                    <a:gd name="T14" fmla="*/ 2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6 h 42"/>
                    <a:gd name="T22" fmla="*/ 19 w 40"/>
                    <a:gd name="T23" fmla="*/ 23 h 42"/>
                    <a:gd name="T24" fmla="*/ 8 w 40"/>
                    <a:gd name="T25" fmla="*/ 38 h 42"/>
                    <a:gd name="T26" fmla="*/ 10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7 w 40"/>
                    <a:gd name="T33" fmla="*/ 42 h 42"/>
                    <a:gd name="T34" fmla="*/ 21 w 40"/>
                    <a:gd name="T35" fmla="*/ 23 h 42"/>
                    <a:gd name="T36" fmla="*/ 38 w 40"/>
                    <a:gd name="T37" fmla="*/ 32 h 42"/>
                    <a:gd name="T38" fmla="*/ 38 w 40"/>
                    <a:gd name="T39" fmla="*/ 30 h 42"/>
                    <a:gd name="T40" fmla="*/ 23 w 40"/>
                    <a:gd name="T41" fmla="*/ 21 h 42"/>
                    <a:gd name="T42" fmla="*/ 40 w 40"/>
                    <a:gd name="T43" fmla="*/ 17 h 42"/>
                    <a:gd name="T44" fmla="*/ 40 w 40"/>
                    <a:gd name="T45" fmla="*/ 15 h 42"/>
                    <a:gd name="T46" fmla="*/ 21 w 40"/>
                    <a:gd name="T47" fmla="*/ 19 h 42"/>
                    <a:gd name="T48" fmla="*/ 33 w 40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3" y="3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6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8" y="32"/>
                      </a:lnTo>
                      <a:lnTo>
                        <a:pt x="38" y="30"/>
                      </a:lnTo>
                      <a:lnTo>
                        <a:pt x="23" y="21"/>
                      </a:lnTo>
                      <a:lnTo>
                        <a:pt x="40" y="17"/>
                      </a:lnTo>
                      <a:lnTo>
                        <a:pt x="40" y="15"/>
                      </a:lnTo>
                      <a:lnTo>
                        <a:pt x="21" y="19"/>
                      </a:lnTo>
                      <a:lnTo>
                        <a:pt x="33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28" name="Freeform 414"/>
                <p:cNvSpPr>
                  <a:spLocks/>
                </p:cNvSpPr>
                <p:nvPr/>
              </p:nvSpPr>
              <p:spPr bwMode="auto">
                <a:xfrm>
                  <a:off x="2133" y="2650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19 w 42"/>
                    <a:gd name="T11" fmla="*/ 19 h 42"/>
                    <a:gd name="T12" fmla="*/ 4 w 42"/>
                    <a:gd name="T13" fmla="*/ 8 h 42"/>
                    <a:gd name="T14" fmla="*/ 2 w 42"/>
                    <a:gd name="T15" fmla="*/ 12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1 h 42"/>
                    <a:gd name="T24" fmla="*/ 8 w 42"/>
                    <a:gd name="T25" fmla="*/ 39 h 42"/>
                    <a:gd name="T26" fmla="*/ 12 w 42"/>
                    <a:gd name="T27" fmla="*/ 39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1 h 42"/>
                    <a:gd name="T34" fmla="*/ 21 w 42"/>
                    <a:gd name="T35" fmla="*/ 23 h 42"/>
                    <a:gd name="T36" fmla="*/ 38 w 42"/>
                    <a:gd name="T37" fmla="*/ 33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6 h 42"/>
                    <a:gd name="T46" fmla="*/ 23 w 42"/>
                    <a:gd name="T47" fmla="*/ 19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8" y="39"/>
                      </a:lnTo>
                      <a:lnTo>
                        <a:pt x="12" y="39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1"/>
                      </a:lnTo>
                      <a:lnTo>
                        <a:pt x="21" y="23"/>
                      </a:lnTo>
                      <a:lnTo>
                        <a:pt x="38" y="33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6"/>
                      </a:lnTo>
                      <a:lnTo>
                        <a:pt x="23" y="19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29" name="Freeform 415"/>
                <p:cNvSpPr>
                  <a:spLocks/>
                </p:cNvSpPr>
                <p:nvPr/>
              </p:nvSpPr>
              <p:spPr bwMode="auto">
                <a:xfrm>
                  <a:off x="2133" y="2650"/>
                  <a:ext cx="42" cy="42"/>
                </a:xfrm>
                <a:custGeom>
                  <a:avLst/>
                  <a:gdLst>
                    <a:gd name="T0" fmla="*/ 33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19 w 42"/>
                    <a:gd name="T11" fmla="*/ 19 h 42"/>
                    <a:gd name="T12" fmla="*/ 4 w 42"/>
                    <a:gd name="T13" fmla="*/ 8 h 42"/>
                    <a:gd name="T14" fmla="*/ 2 w 42"/>
                    <a:gd name="T15" fmla="*/ 12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1 h 42"/>
                    <a:gd name="T24" fmla="*/ 8 w 42"/>
                    <a:gd name="T25" fmla="*/ 39 h 42"/>
                    <a:gd name="T26" fmla="*/ 12 w 42"/>
                    <a:gd name="T27" fmla="*/ 39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1 h 42"/>
                    <a:gd name="T34" fmla="*/ 21 w 42"/>
                    <a:gd name="T35" fmla="*/ 23 h 42"/>
                    <a:gd name="T36" fmla="*/ 38 w 42"/>
                    <a:gd name="T37" fmla="*/ 33 h 42"/>
                    <a:gd name="T38" fmla="*/ 40 w 42"/>
                    <a:gd name="T39" fmla="*/ 31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6 h 42"/>
                    <a:gd name="T46" fmla="*/ 23 w 42"/>
                    <a:gd name="T47" fmla="*/ 19 h 42"/>
                    <a:gd name="T48" fmla="*/ 33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9" y="19"/>
                      </a:lnTo>
                      <a:lnTo>
                        <a:pt x="4" y="8"/>
                      </a:lnTo>
                      <a:lnTo>
                        <a:pt x="2" y="12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8" y="39"/>
                      </a:lnTo>
                      <a:lnTo>
                        <a:pt x="12" y="39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1"/>
                      </a:lnTo>
                      <a:lnTo>
                        <a:pt x="21" y="23"/>
                      </a:lnTo>
                      <a:lnTo>
                        <a:pt x="38" y="33"/>
                      </a:lnTo>
                      <a:lnTo>
                        <a:pt x="40" y="31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6"/>
                      </a:lnTo>
                      <a:lnTo>
                        <a:pt x="23" y="19"/>
                      </a:lnTo>
                      <a:lnTo>
                        <a:pt x="33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30" name="Freeform 416"/>
                <p:cNvSpPr>
                  <a:spLocks/>
                </p:cNvSpPr>
                <p:nvPr/>
              </p:nvSpPr>
              <p:spPr bwMode="auto">
                <a:xfrm>
                  <a:off x="3225" y="1722"/>
                  <a:ext cx="41" cy="42"/>
                </a:xfrm>
                <a:custGeom>
                  <a:avLst/>
                  <a:gdLst>
                    <a:gd name="T0" fmla="*/ 33 w 41"/>
                    <a:gd name="T1" fmla="*/ 3 h 42"/>
                    <a:gd name="T2" fmla="*/ 31 w 41"/>
                    <a:gd name="T3" fmla="*/ 2 h 42"/>
                    <a:gd name="T4" fmla="*/ 21 w 41"/>
                    <a:gd name="T5" fmla="*/ 19 h 42"/>
                    <a:gd name="T6" fmla="*/ 17 w 41"/>
                    <a:gd name="T7" fmla="*/ 0 h 42"/>
                    <a:gd name="T8" fmla="*/ 14 w 41"/>
                    <a:gd name="T9" fmla="*/ 0 h 42"/>
                    <a:gd name="T10" fmla="*/ 19 w 41"/>
                    <a:gd name="T11" fmla="*/ 19 h 42"/>
                    <a:gd name="T12" fmla="*/ 4 w 41"/>
                    <a:gd name="T13" fmla="*/ 9 h 42"/>
                    <a:gd name="T14" fmla="*/ 2 w 41"/>
                    <a:gd name="T15" fmla="*/ 11 h 42"/>
                    <a:gd name="T16" fmla="*/ 19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6 h 42"/>
                    <a:gd name="T22" fmla="*/ 19 w 41"/>
                    <a:gd name="T23" fmla="*/ 23 h 42"/>
                    <a:gd name="T24" fmla="*/ 8 w 41"/>
                    <a:gd name="T25" fmla="*/ 38 h 42"/>
                    <a:gd name="T26" fmla="*/ 10 w 41"/>
                    <a:gd name="T27" fmla="*/ 40 h 42"/>
                    <a:gd name="T28" fmla="*/ 19 w 41"/>
                    <a:gd name="T29" fmla="*/ 23 h 42"/>
                    <a:gd name="T30" fmla="*/ 23 w 41"/>
                    <a:gd name="T31" fmla="*/ 42 h 42"/>
                    <a:gd name="T32" fmla="*/ 27 w 41"/>
                    <a:gd name="T33" fmla="*/ 42 h 42"/>
                    <a:gd name="T34" fmla="*/ 21 w 41"/>
                    <a:gd name="T35" fmla="*/ 23 h 42"/>
                    <a:gd name="T36" fmla="*/ 37 w 41"/>
                    <a:gd name="T37" fmla="*/ 32 h 42"/>
                    <a:gd name="T38" fmla="*/ 39 w 41"/>
                    <a:gd name="T39" fmla="*/ 30 h 42"/>
                    <a:gd name="T40" fmla="*/ 21 w 41"/>
                    <a:gd name="T41" fmla="*/ 21 h 42"/>
                    <a:gd name="T42" fmla="*/ 41 w 41"/>
                    <a:gd name="T43" fmla="*/ 17 h 42"/>
                    <a:gd name="T44" fmla="*/ 41 w 41"/>
                    <a:gd name="T45" fmla="*/ 15 h 42"/>
                    <a:gd name="T46" fmla="*/ 21 w 41"/>
                    <a:gd name="T47" fmla="*/ 19 h 42"/>
                    <a:gd name="T48" fmla="*/ 33 w 41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3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6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7" y="32"/>
                      </a:lnTo>
                      <a:lnTo>
                        <a:pt x="39" y="30"/>
                      </a:lnTo>
                      <a:lnTo>
                        <a:pt x="21" y="21"/>
                      </a:lnTo>
                      <a:lnTo>
                        <a:pt x="41" y="17"/>
                      </a:lnTo>
                      <a:lnTo>
                        <a:pt x="41" y="15"/>
                      </a:lnTo>
                      <a:lnTo>
                        <a:pt x="21" y="19"/>
                      </a:lnTo>
                      <a:lnTo>
                        <a:pt x="33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31" name="Freeform 417"/>
                <p:cNvSpPr>
                  <a:spLocks/>
                </p:cNvSpPr>
                <p:nvPr/>
              </p:nvSpPr>
              <p:spPr bwMode="auto">
                <a:xfrm>
                  <a:off x="3225" y="1722"/>
                  <a:ext cx="41" cy="42"/>
                </a:xfrm>
                <a:custGeom>
                  <a:avLst/>
                  <a:gdLst>
                    <a:gd name="T0" fmla="*/ 33 w 41"/>
                    <a:gd name="T1" fmla="*/ 3 h 42"/>
                    <a:gd name="T2" fmla="*/ 31 w 41"/>
                    <a:gd name="T3" fmla="*/ 2 h 42"/>
                    <a:gd name="T4" fmla="*/ 21 w 41"/>
                    <a:gd name="T5" fmla="*/ 19 h 42"/>
                    <a:gd name="T6" fmla="*/ 17 w 41"/>
                    <a:gd name="T7" fmla="*/ 0 h 42"/>
                    <a:gd name="T8" fmla="*/ 14 w 41"/>
                    <a:gd name="T9" fmla="*/ 0 h 42"/>
                    <a:gd name="T10" fmla="*/ 19 w 41"/>
                    <a:gd name="T11" fmla="*/ 19 h 42"/>
                    <a:gd name="T12" fmla="*/ 4 w 41"/>
                    <a:gd name="T13" fmla="*/ 9 h 42"/>
                    <a:gd name="T14" fmla="*/ 2 w 41"/>
                    <a:gd name="T15" fmla="*/ 11 h 42"/>
                    <a:gd name="T16" fmla="*/ 19 w 41"/>
                    <a:gd name="T17" fmla="*/ 21 h 42"/>
                    <a:gd name="T18" fmla="*/ 0 w 41"/>
                    <a:gd name="T19" fmla="*/ 25 h 42"/>
                    <a:gd name="T20" fmla="*/ 0 w 41"/>
                    <a:gd name="T21" fmla="*/ 26 h 42"/>
                    <a:gd name="T22" fmla="*/ 19 w 41"/>
                    <a:gd name="T23" fmla="*/ 23 h 42"/>
                    <a:gd name="T24" fmla="*/ 8 w 41"/>
                    <a:gd name="T25" fmla="*/ 38 h 42"/>
                    <a:gd name="T26" fmla="*/ 10 w 41"/>
                    <a:gd name="T27" fmla="*/ 40 h 42"/>
                    <a:gd name="T28" fmla="*/ 19 w 41"/>
                    <a:gd name="T29" fmla="*/ 23 h 42"/>
                    <a:gd name="T30" fmla="*/ 23 w 41"/>
                    <a:gd name="T31" fmla="*/ 42 h 42"/>
                    <a:gd name="T32" fmla="*/ 27 w 41"/>
                    <a:gd name="T33" fmla="*/ 42 h 42"/>
                    <a:gd name="T34" fmla="*/ 21 w 41"/>
                    <a:gd name="T35" fmla="*/ 23 h 42"/>
                    <a:gd name="T36" fmla="*/ 37 w 41"/>
                    <a:gd name="T37" fmla="*/ 32 h 42"/>
                    <a:gd name="T38" fmla="*/ 39 w 41"/>
                    <a:gd name="T39" fmla="*/ 30 h 42"/>
                    <a:gd name="T40" fmla="*/ 21 w 41"/>
                    <a:gd name="T41" fmla="*/ 21 h 42"/>
                    <a:gd name="T42" fmla="*/ 41 w 41"/>
                    <a:gd name="T43" fmla="*/ 17 h 42"/>
                    <a:gd name="T44" fmla="*/ 41 w 41"/>
                    <a:gd name="T45" fmla="*/ 15 h 42"/>
                    <a:gd name="T46" fmla="*/ 21 w 41"/>
                    <a:gd name="T47" fmla="*/ 19 h 42"/>
                    <a:gd name="T48" fmla="*/ 33 w 41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1" h="42">
                      <a:moveTo>
                        <a:pt x="33" y="3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6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0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7" y="32"/>
                      </a:lnTo>
                      <a:lnTo>
                        <a:pt x="39" y="30"/>
                      </a:lnTo>
                      <a:lnTo>
                        <a:pt x="21" y="21"/>
                      </a:lnTo>
                      <a:lnTo>
                        <a:pt x="41" y="17"/>
                      </a:lnTo>
                      <a:lnTo>
                        <a:pt x="41" y="15"/>
                      </a:lnTo>
                      <a:lnTo>
                        <a:pt x="21" y="19"/>
                      </a:lnTo>
                      <a:lnTo>
                        <a:pt x="33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32" name="Freeform 418"/>
                <p:cNvSpPr>
                  <a:spLocks/>
                </p:cNvSpPr>
                <p:nvPr/>
              </p:nvSpPr>
              <p:spPr bwMode="auto">
                <a:xfrm>
                  <a:off x="2734" y="1885"/>
                  <a:ext cx="42" cy="42"/>
                </a:xfrm>
                <a:custGeom>
                  <a:avLst/>
                  <a:gdLst>
                    <a:gd name="T0" fmla="*/ 32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21 w 42"/>
                    <a:gd name="T11" fmla="*/ 19 h 42"/>
                    <a:gd name="T12" fmla="*/ 4 w 42"/>
                    <a:gd name="T13" fmla="*/ 7 h 42"/>
                    <a:gd name="T14" fmla="*/ 2 w 42"/>
                    <a:gd name="T15" fmla="*/ 9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1 h 42"/>
                    <a:gd name="T24" fmla="*/ 7 w 42"/>
                    <a:gd name="T25" fmla="*/ 38 h 42"/>
                    <a:gd name="T26" fmla="*/ 11 w 42"/>
                    <a:gd name="T27" fmla="*/ 38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1 w 42"/>
                    <a:gd name="T35" fmla="*/ 23 h 42"/>
                    <a:gd name="T36" fmla="*/ 38 w 42"/>
                    <a:gd name="T37" fmla="*/ 32 h 42"/>
                    <a:gd name="T38" fmla="*/ 40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2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2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7" y="38"/>
                      </a:lnTo>
                      <a:lnTo>
                        <a:pt x="11" y="38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8" y="32"/>
                      </a:lnTo>
                      <a:lnTo>
                        <a:pt x="40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33" name="Freeform 419"/>
                <p:cNvSpPr>
                  <a:spLocks/>
                </p:cNvSpPr>
                <p:nvPr/>
              </p:nvSpPr>
              <p:spPr bwMode="auto">
                <a:xfrm>
                  <a:off x="2734" y="1885"/>
                  <a:ext cx="42" cy="42"/>
                </a:xfrm>
                <a:custGeom>
                  <a:avLst/>
                  <a:gdLst>
                    <a:gd name="T0" fmla="*/ 32 w 42"/>
                    <a:gd name="T1" fmla="*/ 4 h 42"/>
                    <a:gd name="T2" fmla="*/ 31 w 42"/>
                    <a:gd name="T3" fmla="*/ 2 h 42"/>
                    <a:gd name="T4" fmla="*/ 21 w 42"/>
                    <a:gd name="T5" fmla="*/ 19 h 42"/>
                    <a:gd name="T6" fmla="*/ 17 w 42"/>
                    <a:gd name="T7" fmla="*/ 0 h 42"/>
                    <a:gd name="T8" fmla="*/ 15 w 42"/>
                    <a:gd name="T9" fmla="*/ 0 h 42"/>
                    <a:gd name="T10" fmla="*/ 21 w 42"/>
                    <a:gd name="T11" fmla="*/ 19 h 42"/>
                    <a:gd name="T12" fmla="*/ 4 w 42"/>
                    <a:gd name="T13" fmla="*/ 7 h 42"/>
                    <a:gd name="T14" fmla="*/ 2 w 42"/>
                    <a:gd name="T15" fmla="*/ 9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7 h 42"/>
                    <a:gd name="T22" fmla="*/ 19 w 42"/>
                    <a:gd name="T23" fmla="*/ 21 h 42"/>
                    <a:gd name="T24" fmla="*/ 7 w 42"/>
                    <a:gd name="T25" fmla="*/ 38 h 42"/>
                    <a:gd name="T26" fmla="*/ 11 w 42"/>
                    <a:gd name="T27" fmla="*/ 38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0 h 42"/>
                    <a:gd name="T34" fmla="*/ 21 w 42"/>
                    <a:gd name="T35" fmla="*/ 23 h 42"/>
                    <a:gd name="T36" fmla="*/ 38 w 42"/>
                    <a:gd name="T37" fmla="*/ 32 h 42"/>
                    <a:gd name="T38" fmla="*/ 40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0 w 42"/>
                    <a:gd name="T45" fmla="*/ 15 h 42"/>
                    <a:gd name="T46" fmla="*/ 23 w 42"/>
                    <a:gd name="T47" fmla="*/ 19 h 42"/>
                    <a:gd name="T48" fmla="*/ 32 w 42"/>
                    <a:gd name="T49" fmla="*/ 4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2" y="4"/>
                      </a:moveTo>
                      <a:lnTo>
                        <a:pt x="31" y="2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21" y="19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7"/>
                      </a:lnTo>
                      <a:lnTo>
                        <a:pt x="19" y="21"/>
                      </a:lnTo>
                      <a:lnTo>
                        <a:pt x="7" y="38"/>
                      </a:lnTo>
                      <a:lnTo>
                        <a:pt x="11" y="38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0"/>
                      </a:lnTo>
                      <a:lnTo>
                        <a:pt x="21" y="23"/>
                      </a:lnTo>
                      <a:lnTo>
                        <a:pt x="38" y="32"/>
                      </a:lnTo>
                      <a:lnTo>
                        <a:pt x="40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0" y="15"/>
                      </a:lnTo>
                      <a:lnTo>
                        <a:pt x="23" y="19"/>
                      </a:lnTo>
                      <a:lnTo>
                        <a:pt x="32" y="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34" name="Freeform 420"/>
                <p:cNvSpPr>
                  <a:spLocks/>
                </p:cNvSpPr>
                <p:nvPr/>
              </p:nvSpPr>
              <p:spPr bwMode="auto">
                <a:xfrm>
                  <a:off x="3358" y="1702"/>
                  <a:ext cx="40" cy="41"/>
                </a:xfrm>
                <a:custGeom>
                  <a:avLst/>
                  <a:gdLst>
                    <a:gd name="T0" fmla="*/ 32 w 40"/>
                    <a:gd name="T1" fmla="*/ 2 h 41"/>
                    <a:gd name="T2" fmla="*/ 30 w 40"/>
                    <a:gd name="T3" fmla="*/ 2 h 41"/>
                    <a:gd name="T4" fmla="*/ 21 w 40"/>
                    <a:gd name="T5" fmla="*/ 18 h 41"/>
                    <a:gd name="T6" fmla="*/ 17 w 40"/>
                    <a:gd name="T7" fmla="*/ 0 h 41"/>
                    <a:gd name="T8" fmla="*/ 13 w 40"/>
                    <a:gd name="T9" fmla="*/ 0 h 41"/>
                    <a:gd name="T10" fmla="*/ 19 w 40"/>
                    <a:gd name="T11" fmla="*/ 20 h 41"/>
                    <a:gd name="T12" fmla="*/ 4 w 40"/>
                    <a:gd name="T13" fmla="*/ 8 h 41"/>
                    <a:gd name="T14" fmla="*/ 2 w 40"/>
                    <a:gd name="T15" fmla="*/ 10 h 41"/>
                    <a:gd name="T16" fmla="*/ 19 w 40"/>
                    <a:gd name="T17" fmla="*/ 20 h 41"/>
                    <a:gd name="T18" fmla="*/ 0 w 40"/>
                    <a:gd name="T19" fmla="*/ 23 h 41"/>
                    <a:gd name="T20" fmla="*/ 0 w 40"/>
                    <a:gd name="T21" fmla="*/ 27 h 41"/>
                    <a:gd name="T22" fmla="*/ 19 w 40"/>
                    <a:gd name="T23" fmla="*/ 22 h 41"/>
                    <a:gd name="T24" fmla="*/ 7 w 40"/>
                    <a:gd name="T25" fmla="*/ 37 h 41"/>
                    <a:gd name="T26" fmla="*/ 9 w 40"/>
                    <a:gd name="T27" fmla="*/ 39 h 41"/>
                    <a:gd name="T28" fmla="*/ 19 w 40"/>
                    <a:gd name="T29" fmla="*/ 22 h 41"/>
                    <a:gd name="T30" fmla="*/ 23 w 40"/>
                    <a:gd name="T31" fmla="*/ 41 h 41"/>
                    <a:gd name="T32" fmla="*/ 27 w 40"/>
                    <a:gd name="T33" fmla="*/ 41 h 41"/>
                    <a:gd name="T34" fmla="*/ 21 w 40"/>
                    <a:gd name="T35" fmla="*/ 22 h 41"/>
                    <a:gd name="T36" fmla="*/ 36 w 40"/>
                    <a:gd name="T37" fmla="*/ 33 h 41"/>
                    <a:gd name="T38" fmla="*/ 38 w 40"/>
                    <a:gd name="T39" fmla="*/ 31 h 41"/>
                    <a:gd name="T40" fmla="*/ 21 w 40"/>
                    <a:gd name="T41" fmla="*/ 22 h 41"/>
                    <a:gd name="T42" fmla="*/ 40 w 40"/>
                    <a:gd name="T43" fmla="*/ 18 h 41"/>
                    <a:gd name="T44" fmla="*/ 40 w 40"/>
                    <a:gd name="T45" fmla="*/ 14 h 41"/>
                    <a:gd name="T46" fmla="*/ 21 w 40"/>
                    <a:gd name="T47" fmla="*/ 20 h 41"/>
                    <a:gd name="T48" fmla="*/ 32 w 40"/>
                    <a:gd name="T49" fmla="*/ 2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1">
                      <a:moveTo>
                        <a:pt x="32" y="2"/>
                      </a:moveTo>
                      <a:lnTo>
                        <a:pt x="30" y="2"/>
                      </a:lnTo>
                      <a:lnTo>
                        <a:pt x="21" y="18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20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20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2"/>
                      </a:lnTo>
                      <a:lnTo>
                        <a:pt x="7" y="37"/>
                      </a:lnTo>
                      <a:lnTo>
                        <a:pt x="9" y="39"/>
                      </a:lnTo>
                      <a:lnTo>
                        <a:pt x="19" y="22"/>
                      </a:lnTo>
                      <a:lnTo>
                        <a:pt x="23" y="41"/>
                      </a:lnTo>
                      <a:lnTo>
                        <a:pt x="27" y="41"/>
                      </a:lnTo>
                      <a:lnTo>
                        <a:pt x="21" y="22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2"/>
                      </a:lnTo>
                      <a:lnTo>
                        <a:pt x="40" y="18"/>
                      </a:lnTo>
                      <a:lnTo>
                        <a:pt x="40" y="14"/>
                      </a:lnTo>
                      <a:lnTo>
                        <a:pt x="21" y="20"/>
                      </a:lnTo>
                      <a:lnTo>
                        <a:pt x="32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35" name="Freeform 421"/>
                <p:cNvSpPr>
                  <a:spLocks/>
                </p:cNvSpPr>
                <p:nvPr/>
              </p:nvSpPr>
              <p:spPr bwMode="auto">
                <a:xfrm>
                  <a:off x="3358" y="1702"/>
                  <a:ext cx="40" cy="41"/>
                </a:xfrm>
                <a:custGeom>
                  <a:avLst/>
                  <a:gdLst>
                    <a:gd name="T0" fmla="*/ 32 w 40"/>
                    <a:gd name="T1" fmla="*/ 2 h 41"/>
                    <a:gd name="T2" fmla="*/ 30 w 40"/>
                    <a:gd name="T3" fmla="*/ 2 h 41"/>
                    <a:gd name="T4" fmla="*/ 21 w 40"/>
                    <a:gd name="T5" fmla="*/ 18 h 41"/>
                    <a:gd name="T6" fmla="*/ 17 w 40"/>
                    <a:gd name="T7" fmla="*/ 0 h 41"/>
                    <a:gd name="T8" fmla="*/ 13 w 40"/>
                    <a:gd name="T9" fmla="*/ 0 h 41"/>
                    <a:gd name="T10" fmla="*/ 19 w 40"/>
                    <a:gd name="T11" fmla="*/ 20 h 41"/>
                    <a:gd name="T12" fmla="*/ 4 w 40"/>
                    <a:gd name="T13" fmla="*/ 8 h 41"/>
                    <a:gd name="T14" fmla="*/ 2 w 40"/>
                    <a:gd name="T15" fmla="*/ 10 h 41"/>
                    <a:gd name="T16" fmla="*/ 19 w 40"/>
                    <a:gd name="T17" fmla="*/ 20 h 41"/>
                    <a:gd name="T18" fmla="*/ 0 w 40"/>
                    <a:gd name="T19" fmla="*/ 23 h 41"/>
                    <a:gd name="T20" fmla="*/ 0 w 40"/>
                    <a:gd name="T21" fmla="*/ 27 h 41"/>
                    <a:gd name="T22" fmla="*/ 19 w 40"/>
                    <a:gd name="T23" fmla="*/ 22 h 41"/>
                    <a:gd name="T24" fmla="*/ 7 w 40"/>
                    <a:gd name="T25" fmla="*/ 37 h 41"/>
                    <a:gd name="T26" fmla="*/ 9 w 40"/>
                    <a:gd name="T27" fmla="*/ 39 h 41"/>
                    <a:gd name="T28" fmla="*/ 19 w 40"/>
                    <a:gd name="T29" fmla="*/ 22 h 41"/>
                    <a:gd name="T30" fmla="*/ 23 w 40"/>
                    <a:gd name="T31" fmla="*/ 41 h 41"/>
                    <a:gd name="T32" fmla="*/ 27 w 40"/>
                    <a:gd name="T33" fmla="*/ 41 h 41"/>
                    <a:gd name="T34" fmla="*/ 21 w 40"/>
                    <a:gd name="T35" fmla="*/ 22 h 41"/>
                    <a:gd name="T36" fmla="*/ 36 w 40"/>
                    <a:gd name="T37" fmla="*/ 33 h 41"/>
                    <a:gd name="T38" fmla="*/ 38 w 40"/>
                    <a:gd name="T39" fmla="*/ 31 h 41"/>
                    <a:gd name="T40" fmla="*/ 21 w 40"/>
                    <a:gd name="T41" fmla="*/ 22 h 41"/>
                    <a:gd name="T42" fmla="*/ 40 w 40"/>
                    <a:gd name="T43" fmla="*/ 18 h 41"/>
                    <a:gd name="T44" fmla="*/ 40 w 40"/>
                    <a:gd name="T45" fmla="*/ 14 h 41"/>
                    <a:gd name="T46" fmla="*/ 21 w 40"/>
                    <a:gd name="T47" fmla="*/ 20 h 41"/>
                    <a:gd name="T48" fmla="*/ 32 w 40"/>
                    <a:gd name="T49" fmla="*/ 2 h 4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1">
                      <a:moveTo>
                        <a:pt x="32" y="2"/>
                      </a:moveTo>
                      <a:lnTo>
                        <a:pt x="30" y="2"/>
                      </a:lnTo>
                      <a:lnTo>
                        <a:pt x="21" y="18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9" y="20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19" y="20"/>
                      </a:lnTo>
                      <a:lnTo>
                        <a:pt x="0" y="23"/>
                      </a:lnTo>
                      <a:lnTo>
                        <a:pt x="0" y="27"/>
                      </a:lnTo>
                      <a:lnTo>
                        <a:pt x="19" y="22"/>
                      </a:lnTo>
                      <a:lnTo>
                        <a:pt x="7" y="37"/>
                      </a:lnTo>
                      <a:lnTo>
                        <a:pt x="9" y="39"/>
                      </a:lnTo>
                      <a:lnTo>
                        <a:pt x="19" y="22"/>
                      </a:lnTo>
                      <a:lnTo>
                        <a:pt x="23" y="41"/>
                      </a:lnTo>
                      <a:lnTo>
                        <a:pt x="27" y="41"/>
                      </a:lnTo>
                      <a:lnTo>
                        <a:pt x="21" y="22"/>
                      </a:lnTo>
                      <a:lnTo>
                        <a:pt x="36" y="33"/>
                      </a:lnTo>
                      <a:lnTo>
                        <a:pt x="38" y="31"/>
                      </a:lnTo>
                      <a:lnTo>
                        <a:pt x="21" y="22"/>
                      </a:lnTo>
                      <a:lnTo>
                        <a:pt x="40" y="18"/>
                      </a:lnTo>
                      <a:lnTo>
                        <a:pt x="40" y="14"/>
                      </a:lnTo>
                      <a:lnTo>
                        <a:pt x="21" y="20"/>
                      </a:lnTo>
                      <a:lnTo>
                        <a:pt x="32" y="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36" name="Freeform 422"/>
                <p:cNvSpPr>
                  <a:spLocks/>
                </p:cNvSpPr>
                <p:nvPr/>
              </p:nvSpPr>
              <p:spPr bwMode="auto">
                <a:xfrm>
                  <a:off x="2866" y="1864"/>
                  <a:ext cx="42" cy="42"/>
                </a:xfrm>
                <a:custGeom>
                  <a:avLst/>
                  <a:gdLst>
                    <a:gd name="T0" fmla="*/ 33 w 42"/>
                    <a:gd name="T1" fmla="*/ 3 h 42"/>
                    <a:gd name="T2" fmla="*/ 31 w 42"/>
                    <a:gd name="T3" fmla="*/ 1 h 42"/>
                    <a:gd name="T4" fmla="*/ 21 w 42"/>
                    <a:gd name="T5" fmla="*/ 19 h 42"/>
                    <a:gd name="T6" fmla="*/ 18 w 42"/>
                    <a:gd name="T7" fmla="*/ 0 h 42"/>
                    <a:gd name="T8" fmla="*/ 16 w 42"/>
                    <a:gd name="T9" fmla="*/ 1 h 42"/>
                    <a:gd name="T10" fmla="*/ 19 w 42"/>
                    <a:gd name="T11" fmla="*/ 19 h 42"/>
                    <a:gd name="T12" fmla="*/ 4 w 42"/>
                    <a:gd name="T13" fmla="*/ 9 h 42"/>
                    <a:gd name="T14" fmla="*/ 2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6 h 42"/>
                    <a:gd name="T22" fmla="*/ 19 w 42"/>
                    <a:gd name="T23" fmla="*/ 23 h 42"/>
                    <a:gd name="T24" fmla="*/ 8 w 42"/>
                    <a:gd name="T25" fmla="*/ 38 h 42"/>
                    <a:gd name="T26" fmla="*/ 12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2 h 42"/>
                    <a:gd name="T34" fmla="*/ 21 w 42"/>
                    <a:gd name="T35" fmla="*/ 23 h 42"/>
                    <a:gd name="T36" fmla="*/ 39 w 42"/>
                    <a:gd name="T37" fmla="*/ 32 h 42"/>
                    <a:gd name="T38" fmla="*/ 39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1 w 42"/>
                    <a:gd name="T45" fmla="*/ 15 h 42"/>
                    <a:gd name="T46" fmla="*/ 23 w 42"/>
                    <a:gd name="T47" fmla="*/ 21 h 42"/>
                    <a:gd name="T48" fmla="*/ 33 w 42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3"/>
                      </a:moveTo>
                      <a:lnTo>
                        <a:pt x="31" y="1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1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6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2"/>
                      </a:lnTo>
                      <a:lnTo>
                        <a:pt x="39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1" y="15"/>
                      </a:lnTo>
                      <a:lnTo>
                        <a:pt x="23" y="21"/>
                      </a:lnTo>
                      <a:lnTo>
                        <a:pt x="33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37" name="Freeform 423"/>
                <p:cNvSpPr>
                  <a:spLocks/>
                </p:cNvSpPr>
                <p:nvPr/>
              </p:nvSpPr>
              <p:spPr bwMode="auto">
                <a:xfrm>
                  <a:off x="2866" y="1864"/>
                  <a:ext cx="42" cy="42"/>
                </a:xfrm>
                <a:custGeom>
                  <a:avLst/>
                  <a:gdLst>
                    <a:gd name="T0" fmla="*/ 33 w 42"/>
                    <a:gd name="T1" fmla="*/ 3 h 42"/>
                    <a:gd name="T2" fmla="*/ 31 w 42"/>
                    <a:gd name="T3" fmla="*/ 1 h 42"/>
                    <a:gd name="T4" fmla="*/ 21 w 42"/>
                    <a:gd name="T5" fmla="*/ 19 h 42"/>
                    <a:gd name="T6" fmla="*/ 18 w 42"/>
                    <a:gd name="T7" fmla="*/ 0 h 42"/>
                    <a:gd name="T8" fmla="*/ 16 w 42"/>
                    <a:gd name="T9" fmla="*/ 1 h 42"/>
                    <a:gd name="T10" fmla="*/ 19 w 42"/>
                    <a:gd name="T11" fmla="*/ 19 h 42"/>
                    <a:gd name="T12" fmla="*/ 4 w 42"/>
                    <a:gd name="T13" fmla="*/ 9 h 42"/>
                    <a:gd name="T14" fmla="*/ 2 w 42"/>
                    <a:gd name="T15" fmla="*/ 11 h 42"/>
                    <a:gd name="T16" fmla="*/ 19 w 42"/>
                    <a:gd name="T17" fmla="*/ 21 h 42"/>
                    <a:gd name="T18" fmla="*/ 0 w 42"/>
                    <a:gd name="T19" fmla="*/ 25 h 42"/>
                    <a:gd name="T20" fmla="*/ 2 w 42"/>
                    <a:gd name="T21" fmla="*/ 26 h 42"/>
                    <a:gd name="T22" fmla="*/ 19 w 42"/>
                    <a:gd name="T23" fmla="*/ 23 h 42"/>
                    <a:gd name="T24" fmla="*/ 8 w 42"/>
                    <a:gd name="T25" fmla="*/ 38 h 42"/>
                    <a:gd name="T26" fmla="*/ 12 w 42"/>
                    <a:gd name="T27" fmla="*/ 40 h 42"/>
                    <a:gd name="T28" fmla="*/ 21 w 42"/>
                    <a:gd name="T29" fmla="*/ 23 h 42"/>
                    <a:gd name="T30" fmla="*/ 25 w 42"/>
                    <a:gd name="T31" fmla="*/ 42 h 42"/>
                    <a:gd name="T32" fmla="*/ 27 w 42"/>
                    <a:gd name="T33" fmla="*/ 42 h 42"/>
                    <a:gd name="T34" fmla="*/ 21 w 42"/>
                    <a:gd name="T35" fmla="*/ 23 h 42"/>
                    <a:gd name="T36" fmla="*/ 39 w 42"/>
                    <a:gd name="T37" fmla="*/ 32 h 42"/>
                    <a:gd name="T38" fmla="*/ 39 w 42"/>
                    <a:gd name="T39" fmla="*/ 30 h 42"/>
                    <a:gd name="T40" fmla="*/ 23 w 42"/>
                    <a:gd name="T41" fmla="*/ 21 h 42"/>
                    <a:gd name="T42" fmla="*/ 42 w 42"/>
                    <a:gd name="T43" fmla="*/ 17 h 42"/>
                    <a:gd name="T44" fmla="*/ 41 w 42"/>
                    <a:gd name="T45" fmla="*/ 15 h 42"/>
                    <a:gd name="T46" fmla="*/ 23 w 42"/>
                    <a:gd name="T47" fmla="*/ 21 h 42"/>
                    <a:gd name="T48" fmla="*/ 33 w 42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2" h="42">
                      <a:moveTo>
                        <a:pt x="33" y="3"/>
                      </a:moveTo>
                      <a:lnTo>
                        <a:pt x="31" y="1"/>
                      </a:lnTo>
                      <a:lnTo>
                        <a:pt x="21" y="19"/>
                      </a:lnTo>
                      <a:lnTo>
                        <a:pt x="18" y="0"/>
                      </a:lnTo>
                      <a:lnTo>
                        <a:pt x="16" y="1"/>
                      </a:lnTo>
                      <a:lnTo>
                        <a:pt x="19" y="19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2" y="26"/>
                      </a:lnTo>
                      <a:lnTo>
                        <a:pt x="19" y="23"/>
                      </a:lnTo>
                      <a:lnTo>
                        <a:pt x="8" y="38"/>
                      </a:lnTo>
                      <a:lnTo>
                        <a:pt x="12" y="40"/>
                      </a:lnTo>
                      <a:lnTo>
                        <a:pt x="21" y="23"/>
                      </a:lnTo>
                      <a:lnTo>
                        <a:pt x="25" y="42"/>
                      </a:lnTo>
                      <a:lnTo>
                        <a:pt x="27" y="42"/>
                      </a:lnTo>
                      <a:lnTo>
                        <a:pt x="21" y="23"/>
                      </a:lnTo>
                      <a:lnTo>
                        <a:pt x="39" y="32"/>
                      </a:lnTo>
                      <a:lnTo>
                        <a:pt x="39" y="30"/>
                      </a:lnTo>
                      <a:lnTo>
                        <a:pt x="23" y="21"/>
                      </a:lnTo>
                      <a:lnTo>
                        <a:pt x="42" y="17"/>
                      </a:lnTo>
                      <a:lnTo>
                        <a:pt x="41" y="15"/>
                      </a:lnTo>
                      <a:lnTo>
                        <a:pt x="23" y="21"/>
                      </a:lnTo>
                      <a:lnTo>
                        <a:pt x="33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38" name="Freeform 424"/>
                <p:cNvSpPr>
                  <a:spLocks/>
                </p:cNvSpPr>
                <p:nvPr/>
              </p:nvSpPr>
              <p:spPr bwMode="auto">
                <a:xfrm>
                  <a:off x="3314" y="1321"/>
                  <a:ext cx="40" cy="42"/>
                </a:xfrm>
                <a:custGeom>
                  <a:avLst/>
                  <a:gdLst>
                    <a:gd name="T0" fmla="*/ 32 w 40"/>
                    <a:gd name="T1" fmla="*/ 3 h 42"/>
                    <a:gd name="T2" fmla="*/ 30 w 40"/>
                    <a:gd name="T3" fmla="*/ 1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1 h 42"/>
                    <a:gd name="T10" fmla="*/ 19 w 40"/>
                    <a:gd name="T11" fmla="*/ 19 h 42"/>
                    <a:gd name="T12" fmla="*/ 3 w 40"/>
                    <a:gd name="T13" fmla="*/ 9 h 42"/>
                    <a:gd name="T14" fmla="*/ 1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8 h 42"/>
                    <a:gd name="T22" fmla="*/ 19 w 40"/>
                    <a:gd name="T23" fmla="*/ 23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6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4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2 w 40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3"/>
                      </a:moveTo>
                      <a:lnTo>
                        <a:pt x="30" y="1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1"/>
                      </a:lnTo>
                      <a:lnTo>
                        <a:pt x="19" y="19"/>
                      </a:lnTo>
                      <a:lnTo>
                        <a:pt x="3" y="9"/>
                      </a:lnTo>
                      <a:lnTo>
                        <a:pt x="1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8"/>
                      </a:lnTo>
                      <a:lnTo>
                        <a:pt x="19" y="23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6" y="42"/>
                      </a:lnTo>
                      <a:lnTo>
                        <a:pt x="21" y="23"/>
                      </a:lnTo>
                      <a:lnTo>
                        <a:pt x="36" y="34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2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39" name="Freeform 425"/>
                <p:cNvSpPr>
                  <a:spLocks/>
                </p:cNvSpPr>
                <p:nvPr/>
              </p:nvSpPr>
              <p:spPr bwMode="auto">
                <a:xfrm>
                  <a:off x="3314" y="1321"/>
                  <a:ext cx="40" cy="42"/>
                </a:xfrm>
                <a:custGeom>
                  <a:avLst/>
                  <a:gdLst>
                    <a:gd name="T0" fmla="*/ 32 w 40"/>
                    <a:gd name="T1" fmla="*/ 3 h 42"/>
                    <a:gd name="T2" fmla="*/ 30 w 40"/>
                    <a:gd name="T3" fmla="*/ 1 h 42"/>
                    <a:gd name="T4" fmla="*/ 21 w 40"/>
                    <a:gd name="T5" fmla="*/ 19 h 42"/>
                    <a:gd name="T6" fmla="*/ 17 w 40"/>
                    <a:gd name="T7" fmla="*/ 0 h 42"/>
                    <a:gd name="T8" fmla="*/ 13 w 40"/>
                    <a:gd name="T9" fmla="*/ 1 h 42"/>
                    <a:gd name="T10" fmla="*/ 19 w 40"/>
                    <a:gd name="T11" fmla="*/ 19 h 42"/>
                    <a:gd name="T12" fmla="*/ 3 w 40"/>
                    <a:gd name="T13" fmla="*/ 9 h 42"/>
                    <a:gd name="T14" fmla="*/ 1 w 40"/>
                    <a:gd name="T15" fmla="*/ 11 h 42"/>
                    <a:gd name="T16" fmla="*/ 19 w 40"/>
                    <a:gd name="T17" fmla="*/ 21 h 42"/>
                    <a:gd name="T18" fmla="*/ 0 w 40"/>
                    <a:gd name="T19" fmla="*/ 25 h 42"/>
                    <a:gd name="T20" fmla="*/ 0 w 40"/>
                    <a:gd name="T21" fmla="*/ 28 h 42"/>
                    <a:gd name="T22" fmla="*/ 19 w 40"/>
                    <a:gd name="T23" fmla="*/ 23 h 42"/>
                    <a:gd name="T24" fmla="*/ 7 w 40"/>
                    <a:gd name="T25" fmla="*/ 38 h 42"/>
                    <a:gd name="T26" fmla="*/ 9 w 40"/>
                    <a:gd name="T27" fmla="*/ 40 h 42"/>
                    <a:gd name="T28" fmla="*/ 19 w 40"/>
                    <a:gd name="T29" fmla="*/ 23 h 42"/>
                    <a:gd name="T30" fmla="*/ 23 w 40"/>
                    <a:gd name="T31" fmla="*/ 42 h 42"/>
                    <a:gd name="T32" fmla="*/ 26 w 40"/>
                    <a:gd name="T33" fmla="*/ 42 h 42"/>
                    <a:gd name="T34" fmla="*/ 21 w 40"/>
                    <a:gd name="T35" fmla="*/ 23 h 42"/>
                    <a:gd name="T36" fmla="*/ 36 w 40"/>
                    <a:gd name="T37" fmla="*/ 34 h 42"/>
                    <a:gd name="T38" fmla="*/ 38 w 40"/>
                    <a:gd name="T39" fmla="*/ 30 h 42"/>
                    <a:gd name="T40" fmla="*/ 21 w 40"/>
                    <a:gd name="T41" fmla="*/ 21 h 42"/>
                    <a:gd name="T42" fmla="*/ 40 w 40"/>
                    <a:gd name="T43" fmla="*/ 19 h 42"/>
                    <a:gd name="T44" fmla="*/ 40 w 40"/>
                    <a:gd name="T45" fmla="*/ 15 h 42"/>
                    <a:gd name="T46" fmla="*/ 21 w 40"/>
                    <a:gd name="T47" fmla="*/ 21 h 42"/>
                    <a:gd name="T48" fmla="*/ 32 w 40"/>
                    <a:gd name="T49" fmla="*/ 3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40" h="42">
                      <a:moveTo>
                        <a:pt x="32" y="3"/>
                      </a:moveTo>
                      <a:lnTo>
                        <a:pt x="30" y="1"/>
                      </a:lnTo>
                      <a:lnTo>
                        <a:pt x="21" y="19"/>
                      </a:lnTo>
                      <a:lnTo>
                        <a:pt x="17" y="0"/>
                      </a:lnTo>
                      <a:lnTo>
                        <a:pt x="13" y="1"/>
                      </a:lnTo>
                      <a:lnTo>
                        <a:pt x="19" y="19"/>
                      </a:lnTo>
                      <a:lnTo>
                        <a:pt x="3" y="9"/>
                      </a:lnTo>
                      <a:lnTo>
                        <a:pt x="1" y="11"/>
                      </a:lnTo>
                      <a:lnTo>
                        <a:pt x="19" y="21"/>
                      </a:lnTo>
                      <a:lnTo>
                        <a:pt x="0" y="25"/>
                      </a:lnTo>
                      <a:lnTo>
                        <a:pt x="0" y="28"/>
                      </a:lnTo>
                      <a:lnTo>
                        <a:pt x="19" y="23"/>
                      </a:lnTo>
                      <a:lnTo>
                        <a:pt x="7" y="38"/>
                      </a:lnTo>
                      <a:lnTo>
                        <a:pt x="9" y="40"/>
                      </a:lnTo>
                      <a:lnTo>
                        <a:pt x="19" y="23"/>
                      </a:lnTo>
                      <a:lnTo>
                        <a:pt x="23" y="42"/>
                      </a:lnTo>
                      <a:lnTo>
                        <a:pt x="26" y="42"/>
                      </a:lnTo>
                      <a:lnTo>
                        <a:pt x="21" y="23"/>
                      </a:lnTo>
                      <a:lnTo>
                        <a:pt x="36" y="34"/>
                      </a:lnTo>
                      <a:lnTo>
                        <a:pt x="38" y="30"/>
                      </a:lnTo>
                      <a:lnTo>
                        <a:pt x="21" y="21"/>
                      </a:lnTo>
                      <a:lnTo>
                        <a:pt x="40" y="19"/>
                      </a:lnTo>
                      <a:lnTo>
                        <a:pt x="40" y="15"/>
                      </a:lnTo>
                      <a:lnTo>
                        <a:pt x="21" y="21"/>
                      </a:lnTo>
                      <a:lnTo>
                        <a:pt x="32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  <p:sp>
            <p:nvSpPr>
              <p:cNvPr id="10" name="Freeform 426"/>
              <p:cNvSpPr>
                <a:spLocks/>
              </p:cNvSpPr>
              <p:nvPr/>
            </p:nvSpPr>
            <p:spPr bwMode="auto">
              <a:xfrm>
                <a:off x="853" y="2315"/>
                <a:ext cx="1791" cy="737"/>
              </a:xfrm>
              <a:custGeom>
                <a:avLst/>
                <a:gdLst>
                  <a:gd name="T0" fmla="*/ 1037 w 3089"/>
                  <a:gd name="T1" fmla="*/ 2 h 1459"/>
                  <a:gd name="T2" fmla="*/ 1036 w 3089"/>
                  <a:gd name="T3" fmla="*/ 0 h 1459"/>
                  <a:gd name="T4" fmla="*/ 0 w 3089"/>
                  <a:gd name="T5" fmla="*/ 368 h 1459"/>
                  <a:gd name="T6" fmla="*/ 2 w 3089"/>
                  <a:gd name="T7" fmla="*/ 372 h 1459"/>
                  <a:gd name="T8" fmla="*/ 1038 w 3089"/>
                  <a:gd name="T9" fmla="*/ 4 h 1459"/>
                  <a:gd name="T10" fmla="*/ 1037 w 3089"/>
                  <a:gd name="T11" fmla="*/ 2 h 14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089" h="1459">
                    <a:moveTo>
                      <a:pt x="3085" y="8"/>
                    </a:moveTo>
                    <a:lnTo>
                      <a:pt x="3081" y="0"/>
                    </a:lnTo>
                    <a:lnTo>
                      <a:pt x="0" y="1444"/>
                    </a:lnTo>
                    <a:lnTo>
                      <a:pt x="7" y="1459"/>
                    </a:lnTo>
                    <a:lnTo>
                      <a:pt x="3089" y="16"/>
                    </a:lnTo>
                    <a:lnTo>
                      <a:pt x="3085" y="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1" name="Group 427"/>
              <p:cNvGrpSpPr>
                <a:grpSpLocks/>
              </p:cNvGrpSpPr>
              <p:nvPr/>
            </p:nvGrpSpPr>
            <p:grpSpPr bwMode="auto">
              <a:xfrm>
                <a:off x="536" y="2042"/>
                <a:ext cx="2129" cy="1316"/>
                <a:chOff x="536" y="2042"/>
                <a:chExt cx="2129" cy="1316"/>
              </a:xfrm>
            </p:grpSpPr>
            <p:sp>
              <p:nvSpPr>
                <p:cNvPr id="12" name="Freeform 428"/>
                <p:cNvSpPr>
                  <a:spLocks/>
                </p:cNvSpPr>
                <p:nvPr/>
              </p:nvSpPr>
              <p:spPr bwMode="auto">
                <a:xfrm>
                  <a:off x="839" y="3155"/>
                  <a:ext cx="1826" cy="13"/>
                </a:xfrm>
                <a:custGeom>
                  <a:avLst/>
                  <a:gdLst>
                    <a:gd name="T0" fmla="*/ 1052 w 3169"/>
                    <a:gd name="T1" fmla="*/ 7 h 11"/>
                    <a:gd name="T2" fmla="*/ 1052 w 3169"/>
                    <a:gd name="T3" fmla="*/ 0 h 11"/>
                    <a:gd name="T4" fmla="*/ 0 w 3169"/>
                    <a:gd name="T5" fmla="*/ 0 h 11"/>
                    <a:gd name="T6" fmla="*/ 0 w 3169"/>
                    <a:gd name="T7" fmla="*/ 15 h 11"/>
                    <a:gd name="T8" fmla="*/ 1052 w 3169"/>
                    <a:gd name="T9" fmla="*/ 15 h 11"/>
                    <a:gd name="T10" fmla="*/ 1052 w 3169"/>
                    <a:gd name="T11" fmla="*/ 7 h 1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169" h="11">
                      <a:moveTo>
                        <a:pt x="3169" y="5"/>
                      </a:moveTo>
                      <a:lnTo>
                        <a:pt x="3169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3169" y="11"/>
                      </a:lnTo>
                      <a:lnTo>
                        <a:pt x="3169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3" name="Text Box 429"/>
                <p:cNvSpPr txBox="1">
                  <a:spLocks noChangeArrowheads="1"/>
                </p:cNvSpPr>
                <p:nvPr/>
              </p:nvSpPr>
              <p:spPr bwMode="auto">
                <a:xfrm>
                  <a:off x="1130" y="3163"/>
                  <a:ext cx="1328" cy="1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FF33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ClrTx/>
                    <a:buSzTx/>
                    <a:buFont typeface="Marlett" pitchFamily="2" charset="2"/>
                    <a:buNone/>
                  </a:pPr>
                  <a:r>
                    <a:rPr lang="sk-SK" altLang="sk-SK" sz="1400" b="1">
                      <a:solidFill>
                        <a:schemeClr val="accent1"/>
                      </a:solidFill>
                      <a:latin typeface="Tahoma" panose="020B0604030504040204" pitchFamily="34" charset="0"/>
                    </a:rPr>
                    <a:t>nezávislá premenná</a:t>
                  </a:r>
                </a:p>
              </p:txBody>
            </p:sp>
            <p:sp>
              <p:nvSpPr>
                <p:cNvPr id="14" name="Text Box 430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76" y="2502"/>
                  <a:ext cx="1125" cy="20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FF33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ClrTx/>
                    <a:buSzTx/>
                    <a:buFont typeface="Marlett" pitchFamily="2" charset="2"/>
                    <a:buNone/>
                  </a:pPr>
                  <a:r>
                    <a:rPr lang="sk-SK" altLang="sk-SK" sz="1400" b="1" dirty="0">
                      <a:solidFill>
                        <a:schemeClr val="accent1"/>
                      </a:solidFill>
                      <a:latin typeface="Tahoma" panose="020B0604030504040204" pitchFamily="34" charset="0"/>
                    </a:rPr>
                    <a:t>závislá premenná</a:t>
                  </a:r>
                </a:p>
              </p:txBody>
            </p:sp>
            <p:sp>
              <p:nvSpPr>
                <p:cNvPr id="15" name="Line 431"/>
                <p:cNvSpPr>
                  <a:spLocks noChangeShapeType="1"/>
                </p:cNvSpPr>
                <p:nvPr/>
              </p:nvSpPr>
              <p:spPr bwMode="auto">
                <a:xfrm flipV="1">
                  <a:off x="838" y="2233"/>
                  <a:ext cx="0" cy="94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sk-SK"/>
                </a:p>
              </p:txBody>
            </p:sp>
          </p:grpSp>
        </p:grpSp>
        <p:sp>
          <p:nvSpPr>
            <p:cNvPr id="8" name="Text Box 432"/>
            <p:cNvSpPr txBox="1">
              <a:spLocks noChangeArrowheads="1"/>
            </p:cNvSpPr>
            <p:nvPr/>
          </p:nvSpPr>
          <p:spPr bwMode="auto">
            <a:xfrm>
              <a:off x="1020" y="1729"/>
              <a:ext cx="1224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 typeface="Marlett" pitchFamily="2" charset="2"/>
                <a:buNone/>
              </a:pPr>
              <a:r>
                <a:rPr lang="sk-SK" altLang="sk-SK" sz="1800" b="1">
                  <a:solidFill>
                    <a:srgbClr val="000099"/>
                  </a:solidFill>
                  <a:latin typeface="Tahoma" panose="020B0604030504040204" pitchFamily="34" charset="0"/>
                </a:rPr>
                <a:t>Základný súbor</a:t>
              </a:r>
            </a:p>
          </p:txBody>
        </p:sp>
      </p:grpSp>
      <p:grpSp>
        <p:nvGrpSpPr>
          <p:cNvPr id="240" name="Group 4"/>
          <p:cNvGrpSpPr>
            <a:grpSpLocks/>
          </p:cNvGrpSpPr>
          <p:nvPr/>
        </p:nvGrpSpPr>
        <p:grpSpPr bwMode="auto">
          <a:xfrm>
            <a:off x="4969529" y="1112525"/>
            <a:ext cx="4352606" cy="3414712"/>
            <a:chOff x="3337" y="1207"/>
            <a:chExt cx="2169" cy="2151"/>
          </a:xfrm>
        </p:grpSpPr>
        <p:sp>
          <p:nvSpPr>
            <p:cNvPr id="241" name="Rectangle 5"/>
            <p:cNvSpPr>
              <a:spLocks noChangeArrowheads="1"/>
            </p:cNvSpPr>
            <p:nvPr/>
          </p:nvSpPr>
          <p:spPr bwMode="auto">
            <a:xfrm>
              <a:off x="3337" y="1207"/>
              <a:ext cx="2169" cy="2151"/>
            </a:xfrm>
            <a:prstGeom prst="rect">
              <a:avLst/>
            </a:prstGeom>
            <a:gradFill rotWithShape="0">
              <a:gsLst>
                <a:gs pos="0">
                  <a:srgbClr val="DDDDDD"/>
                </a:gs>
                <a:gs pos="50000">
                  <a:schemeClr val="bg1"/>
                </a:gs>
                <a:gs pos="100000">
                  <a:srgbClr val="DDDDDD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sk-SK">
                <a:latin typeface="Arial" charset="0"/>
              </a:endParaRPr>
            </a:p>
          </p:txBody>
        </p:sp>
        <p:sp>
          <p:nvSpPr>
            <p:cNvPr id="242" name="Text Box 6"/>
            <p:cNvSpPr txBox="1">
              <a:spLocks noChangeArrowheads="1"/>
            </p:cNvSpPr>
            <p:nvPr/>
          </p:nvSpPr>
          <p:spPr bwMode="auto">
            <a:xfrm>
              <a:off x="3831" y="1247"/>
              <a:ext cx="1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 typeface="Marlett" pitchFamily="2" charset="2"/>
                <a:buNone/>
              </a:pPr>
              <a:r>
                <a:rPr lang="sk-SK" altLang="sk-SK" sz="1800" b="1">
                  <a:solidFill>
                    <a:srgbClr val="009900"/>
                  </a:solidFill>
                  <a:latin typeface="Tahoma" panose="020B0604030504040204" pitchFamily="34" charset="0"/>
                </a:rPr>
                <a:t>Výberový súbor</a:t>
              </a:r>
            </a:p>
          </p:txBody>
        </p:sp>
        <p:grpSp>
          <p:nvGrpSpPr>
            <p:cNvPr id="243" name="Group 7"/>
            <p:cNvGrpSpPr>
              <a:grpSpLocks/>
            </p:cNvGrpSpPr>
            <p:nvPr/>
          </p:nvGrpSpPr>
          <p:grpSpPr bwMode="auto">
            <a:xfrm>
              <a:off x="3819" y="1551"/>
              <a:ext cx="1460" cy="880"/>
              <a:chOff x="3560" y="2129"/>
              <a:chExt cx="1560" cy="905"/>
            </a:xfrm>
          </p:grpSpPr>
          <p:sp>
            <p:nvSpPr>
              <p:cNvPr id="250" name="Freeform 8"/>
              <p:cNvSpPr>
                <a:spLocks/>
              </p:cNvSpPr>
              <p:nvPr/>
            </p:nvSpPr>
            <p:spPr bwMode="auto">
              <a:xfrm>
                <a:off x="3906" y="2680"/>
                <a:ext cx="26" cy="24"/>
              </a:xfrm>
              <a:custGeom>
                <a:avLst/>
                <a:gdLst>
                  <a:gd name="T0" fmla="*/ 12 w 42"/>
                  <a:gd name="T1" fmla="*/ 1 h 42"/>
                  <a:gd name="T2" fmla="*/ 12 w 42"/>
                  <a:gd name="T3" fmla="*/ 1 h 42"/>
                  <a:gd name="T4" fmla="*/ 8 w 42"/>
                  <a:gd name="T5" fmla="*/ 6 h 42"/>
                  <a:gd name="T6" fmla="*/ 7 w 42"/>
                  <a:gd name="T7" fmla="*/ 0 h 42"/>
                  <a:gd name="T8" fmla="*/ 6 w 42"/>
                  <a:gd name="T9" fmla="*/ 1 h 42"/>
                  <a:gd name="T10" fmla="*/ 7 w 42"/>
                  <a:gd name="T11" fmla="*/ 6 h 42"/>
                  <a:gd name="T12" fmla="*/ 1 w 42"/>
                  <a:gd name="T13" fmla="*/ 3 h 42"/>
                  <a:gd name="T14" fmla="*/ 1 w 42"/>
                  <a:gd name="T15" fmla="*/ 4 h 42"/>
                  <a:gd name="T16" fmla="*/ 7 w 42"/>
                  <a:gd name="T17" fmla="*/ 7 h 42"/>
                  <a:gd name="T18" fmla="*/ 0 w 42"/>
                  <a:gd name="T19" fmla="*/ 8 h 42"/>
                  <a:gd name="T20" fmla="*/ 0 w 42"/>
                  <a:gd name="T21" fmla="*/ 9 h 42"/>
                  <a:gd name="T22" fmla="*/ 7 w 42"/>
                  <a:gd name="T23" fmla="*/ 7 h 42"/>
                  <a:gd name="T24" fmla="*/ 3 w 42"/>
                  <a:gd name="T25" fmla="*/ 13 h 42"/>
                  <a:gd name="T26" fmla="*/ 4 w 42"/>
                  <a:gd name="T27" fmla="*/ 13 h 42"/>
                  <a:gd name="T28" fmla="*/ 8 w 42"/>
                  <a:gd name="T29" fmla="*/ 7 h 42"/>
                  <a:gd name="T30" fmla="*/ 9 w 42"/>
                  <a:gd name="T31" fmla="*/ 14 h 42"/>
                  <a:gd name="T32" fmla="*/ 11 w 42"/>
                  <a:gd name="T33" fmla="*/ 14 h 42"/>
                  <a:gd name="T34" fmla="*/ 8 w 42"/>
                  <a:gd name="T35" fmla="*/ 7 h 42"/>
                  <a:gd name="T36" fmla="*/ 15 w 42"/>
                  <a:gd name="T37" fmla="*/ 11 h 42"/>
                  <a:gd name="T38" fmla="*/ 15 w 42"/>
                  <a:gd name="T39" fmla="*/ 10 h 42"/>
                  <a:gd name="T40" fmla="*/ 9 w 42"/>
                  <a:gd name="T41" fmla="*/ 7 h 42"/>
                  <a:gd name="T42" fmla="*/ 16 w 42"/>
                  <a:gd name="T43" fmla="*/ 6 h 42"/>
                  <a:gd name="T44" fmla="*/ 15 w 42"/>
                  <a:gd name="T45" fmla="*/ 5 h 42"/>
                  <a:gd name="T46" fmla="*/ 9 w 42"/>
                  <a:gd name="T47" fmla="*/ 7 h 42"/>
                  <a:gd name="T48" fmla="*/ 12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6" y="2"/>
                    </a:lnTo>
                    <a:lnTo>
                      <a:pt x="19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8" y="39"/>
                    </a:lnTo>
                    <a:lnTo>
                      <a:pt x="10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6"/>
                    </a:lnTo>
                    <a:lnTo>
                      <a:pt x="23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1" name="Freeform 9"/>
              <p:cNvSpPr>
                <a:spLocks/>
              </p:cNvSpPr>
              <p:nvPr/>
            </p:nvSpPr>
            <p:spPr bwMode="auto">
              <a:xfrm>
                <a:off x="3906" y="2680"/>
                <a:ext cx="26" cy="24"/>
              </a:xfrm>
              <a:custGeom>
                <a:avLst/>
                <a:gdLst>
                  <a:gd name="T0" fmla="*/ 12 w 42"/>
                  <a:gd name="T1" fmla="*/ 1 h 42"/>
                  <a:gd name="T2" fmla="*/ 12 w 42"/>
                  <a:gd name="T3" fmla="*/ 1 h 42"/>
                  <a:gd name="T4" fmla="*/ 8 w 42"/>
                  <a:gd name="T5" fmla="*/ 6 h 42"/>
                  <a:gd name="T6" fmla="*/ 7 w 42"/>
                  <a:gd name="T7" fmla="*/ 0 h 42"/>
                  <a:gd name="T8" fmla="*/ 6 w 42"/>
                  <a:gd name="T9" fmla="*/ 1 h 42"/>
                  <a:gd name="T10" fmla="*/ 7 w 42"/>
                  <a:gd name="T11" fmla="*/ 6 h 42"/>
                  <a:gd name="T12" fmla="*/ 1 w 42"/>
                  <a:gd name="T13" fmla="*/ 3 h 42"/>
                  <a:gd name="T14" fmla="*/ 1 w 42"/>
                  <a:gd name="T15" fmla="*/ 4 h 42"/>
                  <a:gd name="T16" fmla="*/ 7 w 42"/>
                  <a:gd name="T17" fmla="*/ 7 h 42"/>
                  <a:gd name="T18" fmla="*/ 0 w 42"/>
                  <a:gd name="T19" fmla="*/ 8 h 42"/>
                  <a:gd name="T20" fmla="*/ 0 w 42"/>
                  <a:gd name="T21" fmla="*/ 9 h 42"/>
                  <a:gd name="T22" fmla="*/ 7 w 42"/>
                  <a:gd name="T23" fmla="*/ 7 h 42"/>
                  <a:gd name="T24" fmla="*/ 3 w 42"/>
                  <a:gd name="T25" fmla="*/ 13 h 42"/>
                  <a:gd name="T26" fmla="*/ 4 w 42"/>
                  <a:gd name="T27" fmla="*/ 13 h 42"/>
                  <a:gd name="T28" fmla="*/ 8 w 42"/>
                  <a:gd name="T29" fmla="*/ 7 h 42"/>
                  <a:gd name="T30" fmla="*/ 9 w 42"/>
                  <a:gd name="T31" fmla="*/ 14 h 42"/>
                  <a:gd name="T32" fmla="*/ 11 w 42"/>
                  <a:gd name="T33" fmla="*/ 14 h 42"/>
                  <a:gd name="T34" fmla="*/ 8 w 42"/>
                  <a:gd name="T35" fmla="*/ 7 h 42"/>
                  <a:gd name="T36" fmla="*/ 15 w 42"/>
                  <a:gd name="T37" fmla="*/ 11 h 42"/>
                  <a:gd name="T38" fmla="*/ 15 w 42"/>
                  <a:gd name="T39" fmla="*/ 10 h 42"/>
                  <a:gd name="T40" fmla="*/ 9 w 42"/>
                  <a:gd name="T41" fmla="*/ 7 h 42"/>
                  <a:gd name="T42" fmla="*/ 16 w 42"/>
                  <a:gd name="T43" fmla="*/ 6 h 42"/>
                  <a:gd name="T44" fmla="*/ 15 w 42"/>
                  <a:gd name="T45" fmla="*/ 5 h 42"/>
                  <a:gd name="T46" fmla="*/ 9 w 42"/>
                  <a:gd name="T47" fmla="*/ 7 h 42"/>
                  <a:gd name="T48" fmla="*/ 12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6" y="2"/>
                    </a:lnTo>
                    <a:lnTo>
                      <a:pt x="19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8" y="39"/>
                    </a:lnTo>
                    <a:lnTo>
                      <a:pt x="10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6"/>
                    </a:lnTo>
                    <a:lnTo>
                      <a:pt x="23" y="21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2" name="Freeform 10"/>
              <p:cNvSpPr>
                <a:spLocks/>
              </p:cNvSpPr>
              <p:nvPr/>
            </p:nvSpPr>
            <p:spPr bwMode="auto">
              <a:xfrm>
                <a:off x="3845" y="2945"/>
                <a:ext cx="26" cy="24"/>
              </a:xfrm>
              <a:custGeom>
                <a:avLst/>
                <a:gdLst>
                  <a:gd name="T0" fmla="*/ 14 w 40"/>
                  <a:gd name="T1" fmla="*/ 1 h 43"/>
                  <a:gd name="T2" fmla="*/ 13 w 40"/>
                  <a:gd name="T3" fmla="*/ 1 h 43"/>
                  <a:gd name="T4" fmla="*/ 9 w 40"/>
                  <a:gd name="T5" fmla="*/ 6 h 43"/>
                  <a:gd name="T6" fmla="*/ 7 w 40"/>
                  <a:gd name="T7" fmla="*/ 0 h 43"/>
                  <a:gd name="T8" fmla="*/ 6 w 40"/>
                  <a:gd name="T9" fmla="*/ 0 h 43"/>
                  <a:gd name="T10" fmla="*/ 8 w 40"/>
                  <a:gd name="T11" fmla="*/ 6 h 43"/>
                  <a:gd name="T12" fmla="*/ 2 w 40"/>
                  <a:gd name="T13" fmla="*/ 2 h 43"/>
                  <a:gd name="T14" fmla="*/ 1 w 40"/>
                  <a:gd name="T15" fmla="*/ 4 h 43"/>
                  <a:gd name="T16" fmla="*/ 8 w 40"/>
                  <a:gd name="T17" fmla="*/ 7 h 43"/>
                  <a:gd name="T18" fmla="*/ 0 w 40"/>
                  <a:gd name="T19" fmla="*/ 8 h 43"/>
                  <a:gd name="T20" fmla="*/ 0 w 40"/>
                  <a:gd name="T21" fmla="*/ 8 h 43"/>
                  <a:gd name="T22" fmla="*/ 8 w 40"/>
                  <a:gd name="T23" fmla="*/ 7 h 43"/>
                  <a:gd name="T24" fmla="*/ 3 w 40"/>
                  <a:gd name="T25" fmla="*/ 12 h 43"/>
                  <a:gd name="T26" fmla="*/ 5 w 40"/>
                  <a:gd name="T27" fmla="*/ 12 h 43"/>
                  <a:gd name="T28" fmla="*/ 8 w 40"/>
                  <a:gd name="T29" fmla="*/ 7 h 43"/>
                  <a:gd name="T30" fmla="*/ 10 w 40"/>
                  <a:gd name="T31" fmla="*/ 13 h 43"/>
                  <a:gd name="T32" fmla="*/ 12 w 40"/>
                  <a:gd name="T33" fmla="*/ 13 h 43"/>
                  <a:gd name="T34" fmla="*/ 9 w 40"/>
                  <a:gd name="T35" fmla="*/ 7 h 43"/>
                  <a:gd name="T36" fmla="*/ 16 w 40"/>
                  <a:gd name="T37" fmla="*/ 10 h 43"/>
                  <a:gd name="T38" fmla="*/ 16 w 40"/>
                  <a:gd name="T39" fmla="*/ 9 h 43"/>
                  <a:gd name="T40" fmla="*/ 9 w 40"/>
                  <a:gd name="T41" fmla="*/ 7 h 43"/>
                  <a:gd name="T42" fmla="*/ 17 w 40"/>
                  <a:gd name="T43" fmla="*/ 6 h 43"/>
                  <a:gd name="T44" fmla="*/ 17 w 40"/>
                  <a:gd name="T45" fmla="*/ 5 h 43"/>
                  <a:gd name="T46" fmla="*/ 9 w 40"/>
                  <a:gd name="T47" fmla="*/ 6 h 43"/>
                  <a:gd name="T48" fmla="*/ 14 w 40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3">
                    <a:moveTo>
                      <a:pt x="33" y="4"/>
                    </a:moveTo>
                    <a:lnTo>
                      <a:pt x="31" y="2"/>
                    </a:lnTo>
                    <a:lnTo>
                      <a:pt x="21" y="2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9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9"/>
                    </a:lnTo>
                    <a:lnTo>
                      <a:pt x="10" y="39"/>
                    </a:lnTo>
                    <a:lnTo>
                      <a:pt x="19" y="23"/>
                    </a:lnTo>
                    <a:lnTo>
                      <a:pt x="23" y="43"/>
                    </a:lnTo>
                    <a:lnTo>
                      <a:pt x="27" y="41"/>
                    </a:lnTo>
                    <a:lnTo>
                      <a:pt x="21" y="23"/>
                    </a:lnTo>
                    <a:lnTo>
                      <a:pt x="37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8"/>
                    </a:lnTo>
                    <a:lnTo>
                      <a:pt x="40" y="16"/>
                    </a:lnTo>
                    <a:lnTo>
                      <a:pt x="21" y="20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3" name="Freeform 11"/>
              <p:cNvSpPr>
                <a:spLocks/>
              </p:cNvSpPr>
              <p:nvPr/>
            </p:nvSpPr>
            <p:spPr bwMode="auto">
              <a:xfrm>
                <a:off x="3845" y="2945"/>
                <a:ext cx="26" cy="24"/>
              </a:xfrm>
              <a:custGeom>
                <a:avLst/>
                <a:gdLst>
                  <a:gd name="T0" fmla="*/ 14 w 40"/>
                  <a:gd name="T1" fmla="*/ 1 h 43"/>
                  <a:gd name="T2" fmla="*/ 13 w 40"/>
                  <a:gd name="T3" fmla="*/ 1 h 43"/>
                  <a:gd name="T4" fmla="*/ 9 w 40"/>
                  <a:gd name="T5" fmla="*/ 6 h 43"/>
                  <a:gd name="T6" fmla="*/ 7 w 40"/>
                  <a:gd name="T7" fmla="*/ 0 h 43"/>
                  <a:gd name="T8" fmla="*/ 6 w 40"/>
                  <a:gd name="T9" fmla="*/ 0 h 43"/>
                  <a:gd name="T10" fmla="*/ 8 w 40"/>
                  <a:gd name="T11" fmla="*/ 6 h 43"/>
                  <a:gd name="T12" fmla="*/ 2 w 40"/>
                  <a:gd name="T13" fmla="*/ 2 h 43"/>
                  <a:gd name="T14" fmla="*/ 1 w 40"/>
                  <a:gd name="T15" fmla="*/ 4 h 43"/>
                  <a:gd name="T16" fmla="*/ 8 w 40"/>
                  <a:gd name="T17" fmla="*/ 7 h 43"/>
                  <a:gd name="T18" fmla="*/ 0 w 40"/>
                  <a:gd name="T19" fmla="*/ 8 h 43"/>
                  <a:gd name="T20" fmla="*/ 0 w 40"/>
                  <a:gd name="T21" fmla="*/ 8 h 43"/>
                  <a:gd name="T22" fmla="*/ 8 w 40"/>
                  <a:gd name="T23" fmla="*/ 7 h 43"/>
                  <a:gd name="T24" fmla="*/ 3 w 40"/>
                  <a:gd name="T25" fmla="*/ 12 h 43"/>
                  <a:gd name="T26" fmla="*/ 5 w 40"/>
                  <a:gd name="T27" fmla="*/ 12 h 43"/>
                  <a:gd name="T28" fmla="*/ 8 w 40"/>
                  <a:gd name="T29" fmla="*/ 7 h 43"/>
                  <a:gd name="T30" fmla="*/ 10 w 40"/>
                  <a:gd name="T31" fmla="*/ 13 h 43"/>
                  <a:gd name="T32" fmla="*/ 12 w 40"/>
                  <a:gd name="T33" fmla="*/ 13 h 43"/>
                  <a:gd name="T34" fmla="*/ 9 w 40"/>
                  <a:gd name="T35" fmla="*/ 7 h 43"/>
                  <a:gd name="T36" fmla="*/ 16 w 40"/>
                  <a:gd name="T37" fmla="*/ 10 h 43"/>
                  <a:gd name="T38" fmla="*/ 16 w 40"/>
                  <a:gd name="T39" fmla="*/ 9 h 43"/>
                  <a:gd name="T40" fmla="*/ 9 w 40"/>
                  <a:gd name="T41" fmla="*/ 7 h 43"/>
                  <a:gd name="T42" fmla="*/ 17 w 40"/>
                  <a:gd name="T43" fmla="*/ 6 h 43"/>
                  <a:gd name="T44" fmla="*/ 17 w 40"/>
                  <a:gd name="T45" fmla="*/ 5 h 43"/>
                  <a:gd name="T46" fmla="*/ 9 w 40"/>
                  <a:gd name="T47" fmla="*/ 6 h 43"/>
                  <a:gd name="T48" fmla="*/ 14 w 40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3">
                    <a:moveTo>
                      <a:pt x="33" y="4"/>
                    </a:moveTo>
                    <a:lnTo>
                      <a:pt x="31" y="2"/>
                    </a:lnTo>
                    <a:lnTo>
                      <a:pt x="21" y="2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9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9"/>
                    </a:lnTo>
                    <a:lnTo>
                      <a:pt x="10" y="39"/>
                    </a:lnTo>
                    <a:lnTo>
                      <a:pt x="19" y="23"/>
                    </a:lnTo>
                    <a:lnTo>
                      <a:pt x="23" y="43"/>
                    </a:lnTo>
                    <a:lnTo>
                      <a:pt x="27" y="41"/>
                    </a:lnTo>
                    <a:lnTo>
                      <a:pt x="21" y="23"/>
                    </a:lnTo>
                    <a:lnTo>
                      <a:pt x="37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8"/>
                    </a:lnTo>
                    <a:lnTo>
                      <a:pt x="40" y="16"/>
                    </a:lnTo>
                    <a:lnTo>
                      <a:pt x="21" y="20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4" name="Freeform 12"/>
              <p:cNvSpPr>
                <a:spLocks/>
              </p:cNvSpPr>
              <p:nvPr/>
            </p:nvSpPr>
            <p:spPr bwMode="auto">
              <a:xfrm>
                <a:off x="4543" y="2420"/>
                <a:ext cx="27" cy="24"/>
              </a:xfrm>
              <a:custGeom>
                <a:avLst/>
                <a:gdLst>
                  <a:gd name="T0" fmla="*/ 14 w 43"/>
                  <a:gd name="T1" fmla="*/ 1 h 42"/>
                  <a:gd name="T2" fmla="*/ 12 w 43"/>
                  <a:gd name="T3" fmla="*/ 1 h 42"/>
                  <a:gd name="T4" fmla="*/ 9 w 43"/>
                  <a:gd name="T5" fmla="*/ 6 h 42"/>
                  <a:gd name="T6" fmla="*/ 7 w 43"/>
                  <a:gd name="T7" fmla="*/ 0 h 42"/>
                  <a:gd name="T8" fmla="*/ 6 w 43"/>
                  <a:gd name="T9" fmla="*/ 0 h 42"/>
                  <a:gd name="T10" fmla="*/ 9 w 43"/>
                  <a:gd name="T11" fmla="*/ 6 h 42"/>
                  <a:gd name="T12" fmla="*/ 2 w 43"/>
                  <a:gd name="T13" fmla="*/ 3 h 42"/>
                  <a:gd name="T14" fmla="*/ 2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9 h 42"/>
                  <a:gd name="T22" fmla="*/ 8 w 43"/>
                  <a:gd name="T23" fmla="*/ 7 h 42"/>
                  <a:gd name="T24" fmla="*/ 4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1 w 43"/>
                  <a:gd name="T33" fmla="*/ 14 h 42"/>
                  <a:gd name="T34" fmla="*/ 9 w 43"/>
                  <a:gd name="T35" fmla="*/ 7 h 42"/>
                  <a:gd name="T36" fmla="*/ 15 w 43"/>
                  <a:gd name="T37" fmla="*/ 10 h 42"/>
                  <a:gd name="T38" fmla="*/ 16 w 43"/>
                  <a:gd name="T39" fmla="*/ 10 h 42"/>
                  <a:gd name="T40" fmla="*/ 9 w 43"/>
                  <a:gd name="T41" fmla="*/ 7 h 42"/>
                  <a:gd name="T42" fmla="*/ 17 w 43"/>
                  <a:gd name="T43" fmla="*/ 6 h 42"/>
                  <a:gd name="T44" fmla="*/ 17 w 43"/>
                  <a:gd name="T45" fmla="*/ 5 h 42"/>
                  <a:gd name="T46" fmla="*/ 9 w 43"/>
                  <a:gd name="T47" fmla="*/ 6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5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2" y="19"/>
                    </a:lnTo>
                    <a:lnTo>
                      <a:pt x="4" y="9"/>
                    </a:lnTo>
                    <a:lnTo>
                      <a:pt x="4" y="11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3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2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3" y="23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23" y="21"/>
                    </a:lnTo>
                    <a:lnTo>
                      <a:pt x="43" y="17"/>
                    </a:lnTo>
                    <a:lnTo>
                      <a:pt x="43" y="15"/>
                    </a:lnTo>
                    <a:lnTo>
                      <a:pt x="23" y="19"/>
                    </a:lnTo>
                    <a:lnTo>
                      <a:pt x="35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5" name="Freeform 13"/>
              <p:cNvSpPr>
                <a:spLocks/>
              </p:cNvSpPr>
              <p:nvPr/>
            </p:nvSpPr>
            <p:spPr bwMode="auto">
              <a:xfrm>
                <a:off x="4543" y="2420"/>
                <a:ext cx="27" cy="24"/>
              </a:xfrm>
              <a:custGeom>
                <a:avLst/>
                <a:gdLst>
                  <a:gd name="T0" fmla="*/ 14 w 43"/>
                  <a:gd name="T1" fmla="*/ 1 h 42"/>
                  <a:gd name="T2" fmla="*/ 12 w 43"/>
                  <a:gd name="T3" fmla="*/ 1 h 42"/>
                  <a:gd name="T4" fmla="*/ 9 w 43"/>
                  <a:gd name="T5" fmla="*/ 6 h 42"/>
                  <a:gd name="T6" fmla="*/ 7 w 43"/>
                  <a:gd name="T7" fmla="*/ 0 h 42"/>
                  <a:gd name="T8" fmla="*/ 6 w 43"/>
                  <a:gd name="T9" fmla="*/ 0 h 42"/>
                  <a:gd name="T10" fmla="*/ 9 w 43"/>
                  <a:gd name="T11" fmla="*/ 6 h 42"/>
                  <a:gd name="T12" fmla="*/ 2 w 43"/>
                  <a:gd name="T13" fmla="*/ 3 h 42"/>
                  <a:gd name="T14" fmla="*/ 2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9 h 42"/>
                  <a:gd name="T22" fmla="*/ 8 w 43"/>
                  <a:gd name="T23" fmla="*/ 7 h 42"/>
                  <a:gd name="T24" fmla="*/ 4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1 w 43"/>
                  <a:gd name="T33" fmla="*/ 14 h 42"/>
                  <a:gd name="T34" fmla="*/ 9 w 43"/>
                  <a:gd name="T35" fmla="*/ 7 h 42"/>
                  <a:gd name="T36" fmla="*/ 15 w 43"/>
                  <a:gd name="T37" fmla="*/ 10 h 42"/>
                  <a:gd name="T38" fmla="*/ 16 w 43"/>
                  <a:gd name="T39" fmla="*/ 10 h 42"/>
                  <a:gd name="T40" fmla="*/ 9 w 43"/>
                  <a:gd name="T41" fmla="*/ 7 h 42"/>
                  <a:gd name="T42" fmla="*/ 17 w 43"/>
                  <a:gd name="T43" fmla="*/ 6 h 42"/>
                  <a:gd name="T44" fmla="*/ 17 w 43"/>
                  <a:gd name="T45" fmla="*/ 5 h 42"/>
                  <a:gd name="T46" fmla="*/ 9 w 43"/>
                  <a:gd name="T47" fmla="*/ 6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5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2" y="19"/>
                    </a:lnTo>
                    <a:lnTo>
                      <a:pt x="4" y="9"/>
                    </a:lnTo>
                    <a:lnTo>
                      <a:pt x="4" y="11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3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2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3" y="23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23" y="21"/>
                    </a:lnTo>
                    <a:lnTo>
                      <a:pt x="43" y="17"/>
                    </a:lnTo>
                    <a:lnTo>
                      <a:pt x="43" y="15"/>
                    </a:lnTo>
                    <a:lnTo>
                      <a:pt x="23" y="19"/>
                    </a:lnTo>
                    <a:lnTo>
                      <a:pt x="35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6" name="Freeform 14"/>
              <p:cNvSpPr>
                <a:spLocks/>
              </p:cNvSpPr>
              <p:nvPr/>
            </p:nvSpPr>
            <p:spPr bwMode="auto">
              <a:xfrm>
                <a:off x="4230" y="2512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2 w 40"/>
                  <a:gd name="T13" fmla="*/ 2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1 w 40"/>
                  <a:gd name="T33" fmla="*/ 13 h 42"/>
                  <a:gd name="T34" fmla="*/ 8 w 40"/>
                  <a:gd name="T35" fmla="*/ 7 h 42"/>
                  <a:gd name="T36" fmla="*/ 14 w 40"/>
                  <a:gd name="T37" fmla="*/ 10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4" y="7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10" y="38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6" y="32"/>
                    </a:lnTo>
                    <a:lnTo>
                      <a:pt x="38" y="30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7" name="Freeform 15"/>
              <p:cNvSpPr>
                <a:spLocks/>
              </p:cNvSpPr>
              <p:nvPr/>
            </p:nvSpPr>
            <p:spPr bwMode="auto">
              <a:xfrm>
                <a:off x="4230" y="2512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2 w 40"/>
                  <a:gd name="T13" fmla="*/ 2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1 w 40"/>
                  <a:gd name="T33" fmla="*/ 13 h 42"/>
                  <a:gd name="T34" fmla="*/ 8 w 40"/>
                  <a:gd name="T35" fmla="*/ 7 h 42"/>
                  <a:gd name="T36" fmla="*/ 14 w 40"/>
                  <a:gd name="T37" fmla="*/ 10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4" y="7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10" y="38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6" y="32"/>
                    </a:lnTo>
                    <a:lnTo>
                      <a:pt x="38" y="30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8" name="Freeform 16"/>
              <p:cNvSpPr>
                <a:spLocks/>
              </p:cNvSpPr>
              <p:nvPr/>
            </p:nvSpPr>
            <p:spPr bwMode="auto">
              <a:xfrm>
                <a:off x="4479" y="2500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0 w 40"/>
                  <a:gd name="T33" fmla="*/ 14 h 42"/>
                  <a:gd name="T34" fmla="*/ 9 w 40"/>
                  <a:gd name="T35" fmla="*/ 7 h 42"/>
                  <a:gd name="T36" fmla="*/ 15 w 40"/>
                  <a:gd name="T37" fmla="*/ 10 h 42"/>
                  <a:gd name="T38" fmla="*/ 16 w 40"/>
                  <a:gd name="T39" fmla="*/ 10 h 42"/>
                  <a:gd name="T40" fmla="*/ 9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7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28" y="2"/>
                    </a:lnTo>
                    <a:lnTo>
                      <a:pt x="19" y="19"/>
                    </a:lnTo>
                    <a:lnTo>
                      <a:pt x="15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2" y="9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7" y="23"/>
                    </a:lnTo>
                    <a:lnTo>
                      <a:pt x="7" y="38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6" y="32"/>
                    </a:lnTo>
                    <a:lnTo>
                      <a:pt x="38" y="30"/>
                    </a:lnTo>
                    <a:lnTo>
                      <a:pt x="21" y="21"/>
                    </a:lnTo>
                    <a:lnTo>
                      <a:pt x="40" y="19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9" name="Freeform 17"/>
              <p:cNvSpPr>
                <a:spLocks/>
              </p:cNvSpPr>
              <p:nvPr/>
            </p:nvSpPr>
            <p:spPr bwMode="auto">
              <a:xfrm>
                <a:off x="4479" y="2500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0 w 40"/>
                  <a:gd name="T33" fmla="*/ 14 h 42"/>
                  <a:gd name="T34" fmla="*/ 9 w 40"/>
                  <a:gd name="T35" fmla="*/ 7 h 42"/>
                  <a:gd name="T36" fmla="*/ 15 w 40"/>
                  <a:gd name="T37" fmla="*/ 10 h 42"/>
                  <a:gd name="T38" fmla="*/ 16 w 40"/>
                  <a:gd name="T39" fmla="*/ 10 h 42"/>
                  <a:gd name="T40" fmla="*/ 9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7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28" y="2"/>
                    </a:lnTo>
                    <a:lnTo>
                      <a:pt x="19" y="19"/>
                    </a:lnTo>
                    <a:lnTo>
                      <a:pt x="15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2" y="9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7" y="23"/>
                    </a:lnTo>
                    <a:lnTo>
                      <a:pt x="7" y="38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6" y="32"/>
                    </a:lnTo>
                    <a:lnTo>
                      <a:pt x="38" y="30"/>
                    </a:lnTo>
                    <a:lnTo>
                      <a:pt x="21" y="21"/>
                    </a:lnTo>
                    <a:lnTo>
                      <a:pt x="40" y="19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0" name="Freeform 18"/>
              <p:cNvSpPr>
                <a:spLocks/>
              </p:cNvSpPr>
              <p:nvPr/>
            </p:nvSpPr>
            <p:spPr bwMode="auto">
              <a:xfrm>
                <a:off x="4165" y="2592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6 w 40"/>
                  <a:gd name="T9" fmla="*/ 0 h 42"/>
                  <a:gd name="T10" fmla="*/ 8 w 40"/>
                  <a:gd name="T11" fmla="*/ 6 h 42"/>
                  <a:gd name="T12" fmla="*/ 2 w 40"/>
                  <a:gd name="T13" fmla="*/ 3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1 w 40"/>
                  <a:gd name="T33" fmla="*/ 13 h 42"/>
                  <a:gd name="T34" fmla="*/ 8 w 40"/>
                  <a:gd name="T35" fmla="*/ 7 h 42"/>
                  <a:gd name="T36" fmla="*/ 15 w 40"/>
                  <a:gd name="T37" fmla="*/ 10 h 42"/>
                  <a:gd name="T38" fmla="*/ 15 w 40"/>
                  <a:gd name="T39" fmla="*/ 10 h 42"/>
                  <a:gd name="T40" fmla="*/ 9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9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9" y="32"/>
                    </a:lnTo>
                    <a:lnTo>
                      <a:pt x="39" y="30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1" name="Freeform 19"/>
              <p:cNvSpPr>
                <a:spLocks/>
              </p:cNvSpPr>
              <p:nvPr/>
            </p:nvSpPr>
            <p:spPr bwMode="auto">
              <a:xfrm>
                <a:off x="4165" y="2592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6 w 40"/>
                  <a:gd name="T9" fmla="*/ 0 h 42"/>
                  <a:gd name="T10" fmla="*/ 8 w 40"/>
                  <a:gd name="T11" fmla="*/ 6 h 42"/>
                  <a:gd name="T12" fmla="*/ 2 w 40"/>
                  <a:gd name="T13" fmla="*/ 3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1 w 40"/>
                  <a:gd name="T33" fmla="*/ 13 h 42"/>
                  <a:gd name="T34" fmla="*/ 8 w 40"/>
                  <a:gd name="T35" fmla="*/ 7 h 42"/>
                  <a:gd name="T36" fmla="*/ 15 w 40"/>
                  <a:gd name="T37" fmla="*/ 10 h 42"/>
                  <a:gd name="T38" fmla="*/ 15 w 40"/>
                  <a:gd name="T39" fmla="*/ 10 h 42"/>
                  <a:gd name="T40" fmla="*/ 9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9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9" y="32"/>
                    </a:lnTo>
                    <a:lnTo>
                      <a:pt x="39" y="30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2" name="Freeform 20"/>
              <p:cNvSpPr>
                <a:spLocks/>
              </p:cNvSpPr>
              <p:nvPr/>
            </p:nvSpPr>
            <p:spPr bwMode="auto">
              <a:xfrm>
                <a:off x="3708" y="2742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8 w 42"/>
                  <a:gd name="T11" fmla="*/ 6 h 42"/>
                  <a:gd name="T12" fmla="*/ 2 w 42"/>
                  <a:gd name="T13" fmla="*/ 2 h 42"/>
                  <a:gd name="T14" fmla="*/ 1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0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9 w 42"/>
                  <a:gd name="T35" fmla="*/ 7 h 42"/>
                  <a:gd name="T36" fmla="*/ 16 w 42"/>
                  <a:gd name="T37" fmla="*/ 10 h 42"/>
                  <a:gd name="T38" fmla="*/ 16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3"/>
                    </a:moveTo>
                    <a:lnTo>
                      <a:pt x="31" y="1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19" y="21"/>
                    </a:lnTo>
                    <a:lnTo>
                      <a:pt x="0" y="24"/>
                    </a:lnTo>
                    <a:lnTo>
                      <a:pt x="0" y="26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12" y="38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1" y="21"/>
                    </a:lnTo>
                    <a:lnTo>
                      <a:pt x="39" y="32"/>
                    </a:lnTo>
                    <a:lnTo>
                      <a:pt x="39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19"/>
                    </a:lnTo>
                    <a:lnTo>
                      <a:pt x="3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3" name="Freeform 21"/>
              <p:cNvSpPr>
                <a:spLocks/>
              </p:cNvSpPr>
              <p:nvPr/>
            </p:nvSpPr>
            <p:spPr bwMode="auto">
              <a:xfrm>
                <a:off x="3708" y="2742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8 w 42"/>
                  <a:gd name="T11" fmla="*/ 6 h 42"/>
                  <a:gd name="T12" fmla="*/ 2 w 42"/>
                  <a:gd name="T13" fmla="*/ 2 h 42"/>
                  <a:gd name="T14" fmla="*/ 1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0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9 w 42"/>
                  <a:gd name="T35" fmla="*/ 7 h 42"/>
                  <a:gd name="T36" fmla="*/ 16 w 42"/>
                  <a:gd name="T37" fmla="*/ 10 h 42"/>
                  <a:gd name="T38" fmla="*/ 16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3"/>
                    </a:moveTo>
                    <a:lnTo>
                      <a:pt x="31" y="1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19" y="21"/>
                    </a:lnTo>
                    <a:lnTo>
                      <a:pt x="0" y="24"/>
                    </a:lnTo>
                    <a:lnTo>
                      <a:pt x="0" y="26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12" y="38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1" y="21"/>
                    </a:lnTo>
                    <a:lnTo>
                      <a:pt x="39" y="32"/>
                    </a:lnTo>
                    <a:lnTo>
                      <a:pt x="39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19"/>
                    </a:lnTo>
                    <a:lnTo>
                      <a:pt x="33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4" name="Freeform 22"/>
              <p:cNvSpPr>
                <a:spLocks/>
              </p:cNvSpPr>
              <p:nvPr/>
            </p:nvSpPr>
            <p:spPr bwMode="auto">
              <a:xfrm>
                <a:off x="4329" y="2592"/>
                <a:ext cx="26" cy="24"/>
              </a:xfrm>
              <a:custGeom>
                <a:avLst/>
                <a:gdLst>
                  <a:gd name="T0" fmla="*/ 13 w 41"/>
                  <a:gd name="T1" fmla="*/ 1 h 42"/>
                  <a:gd name="T2" fmla="*/ 13 w 41"/>
                  <a:gd name="T3" fmla="*/ 1 h 42"/>
                  <a:gd name="T4" fmla="*/ 9 w 41"/>
                  <a:gd name="T5" fmla="*/ 6 h 42"/>
                  <a:gd name="T6" fmla="*/ 7 w 41"/>
                  <a:gd name="T7" fmla="*/ 0 h 42"/>
                  <a:gd name="T8" fmla="*/ 6 w 41"/>
                  <a:gd name="T9" fmla="*/ 0 h 42"/>
                  <a:gd name="T10" fmla="*/ 8 w 41"/>
                  <a:gd name="T11" fmla="*/ 6 h 42"/>
                  <a:gd name="T12" fmla="*/ 2 w 41"/>
                  <a:gd name="T13" fmla="*/ 3 h 42"/>
                  <a:gd name="T14" fmla="*/ 1 w 41"/>
                  <a:gd name="T15" fmla="*/ 3 h 42"/>
                  <a:gd name="T16" fmla="*/ 8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8 w 41"/>
                  <a:gd name="T23" fmla="*/ 7 h 42"/>
                  <a:gd name="T24" fmla="*/ 3 w 41"/>
                  <a:gd name="T25" fmla="*/ 13 h 42"/>
                  <a:gd name="T26" fmla="*/ 4 w 41"/>
                  <a:gd name="T27" fmla="*/ 13 h 42"/>
                  <a:gd name="T28" fmla="*/ 8 w 41"/>
                  <a:gd name="T29" fmla="*/ 7 h 42"/>
                  <a:gd name="T30" fmla="*/ 10 w 41"/>
                  <a:gd name="T31" fmla="*/ 14 h 42"/>
                  <a:gd name="T32" fmla="*/ 11 w 41"/>
                  <a:gd name="T33" fmla="*/ 13 h 42"/>
                  <a:gd name="T34" fmla="*/ 9 w 41"/>
                  <a:gd name="T35" fmla="*/ 7 h 42"/>
                  <a:gd name="T36" fmla="*/ 15 w 41"/>
                  <a:gd name="T37" fmla="*/ 10 h 42"/>
                  <a:gd name="T38" fmla="*/ 16 w 41"/>
                  <a:gd name="T39" fmla="*/ 10 h 42"/>
                  <a:gd name="T40" fmla="*/ 9 w 41"/>
                  <a:gd name="T41" fmla="*/ 7 h 42"/>
                  <a:gd name="T42" fmla="*/ 16 w 41"/>
                  <a:gd name="T43" fmla="*/ 6 h 42"/>
                  <a:gd name="T44" fmla="*/ 16 w 41"/>
                  <a:gd name="T45" fmla="*/ 5 h 42"/>
                  <a:gd name="T46" fmla="*/ 9 w 41"/>
                  <a:gd name="T47" fmla="*/ 6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20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0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20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2" y="23"/>
                    </a:lnTo>
                    <a:lnTo>
                      <a:pt x="37" y="32"/>
                    </a:lnTo>
                    <a:lnTo>
                      <a:pt x="39" y="30"/>
                    </a:lnTo>
                    <a:lnTo>
                      <a:pt x="22" y="21"/>
                    </a:lnTo>
                    <a:lnTo>
                      <a:pt x="41" y="17"/>
                    </a:lnTo>
                    <a:lnTo>
                      <a:pt x="41" y="15"/>
                    </a:lnTo>
                    <a:lnTo>
                      <a:pt x="22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5" name="Freeform 23"/>
              <p:cNvSpPr>
                <a:spLocks/>
              </p:cNvSpPr>
              <p:nvPr/>
            </p:nvSpPr>
            <p:spPr bwMode="auto">
              <a:xfrm>
                <a:off x="4329" y="2592"/>
                <a:ext cx="26" cy="24"/>
              </a:xfrm>
              <a:custGeom>
                <a:avLst/>
                <a:gdLst>
                  <a:gd name="T0" fmla="*/ 13 w 41"/>
                  <a:gd name="T1" fmla="*/ 1 h 42"/>
                  <a:gd name="T2" fmla="*/ 13 w 41"/>
                  <a:gd name="T3" fmla="*/ 1 h 42"/>
                  <a:gd name="T4" fmla="*/ 9 w 41"/>
                  <a:gd name="T5" fmla="*/ 6 h 42"/>
                  <a:gd name="T6" fmla="*/ 7 w 41"/>
                  <a:gd name="T7" fmla="*/ 0 h 42"/>
                  <a:gd name="T8" fmla="*/ 6 w 41"/>
                  <a:gd name="T9" fmla="*/ 0 h 42"/>
                  <a:gd name="T10" fmla="*/ 8 w 41"/>
                  <a:gd name="T11" fmla="*/ 6 h 42"/>
                  <a:gd name="T12" fmla="*/ 2 w 41"/>
                  <a:gd name="T13" fmla="*/ 3 h 42"/>
                  <a:gd name="T14" fmla="*/ 1 w 41"/>
                  <a:gd name="T15" fmla="*/ 3 h 42"/>
                  <a:gd name="T16" fmla="*/ 8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8 w 41"/>
                  <a:gd name="T23" fmla="*/ 7 h 42"/>
                  <a:gd name="T24" fmla="*/ 3 w 41"/>
                  <a:gd name="T25" fmla="*/ 13 h 42"/>
                  <a:gd name="T26" fmla="*/ 4 w 41"/>
                  <a:gd name="T27" fmla="*/ 13 h 42"/>
                  <a:gd name="T28" fmla="*/ 8 w 41"/>
                  <a:gd name="T29" fmla="*/ 7 h 42"/>
                  <a:gd name="T30" fmla="*/ 10 w 41"/>
                  <a:gd name="T31" fmla="*/ 14 h 42"/>
                  <a:gd name="T32" fmla="*/ 11 w 41"/>
                  <a:gd name="T33" fmla="*/ 13 h 42"/>
                  <a:gd name="T34" fmla="*/ 9 w 41"/>
                  <a:gd name="T35" fmla="*/ 7 h 42"/>
                  <a:gd name="T36" fmla="*/ 15 w 41"/>
                  <a:gd name="T37" fmla="*/ 10 h 42"/>
                  <a:gd name="T38" fmla="*/ 16 w 41"/>
                  <a:gd name="T39" fmla="*/ 10 h 42"/>
                  <a:gd name="T40" fmla="*/ 9 w 41"/>
                  <a:gd name="T41" fmla="*/ 7 h 42"/>
                  <a:gd name="T42" fmla="*/ 16 w 41"/>
                  <a:gd name="T43" fmla="*/ 6 h 42"/>
                  <a:gd name="T44" fmla="*/ 16 w 41"/>
                  <a:gd name="T45" fmla="*/ 5 h 42"/>
                  <a:gd name="T46" fmla="*/ 9 w 41"/>
                  <a:gd name="T47" fmla="*/ 6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20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0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20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2" y="23"/>
                    </a:lnTo>
                    <a:lnTo>
                      <a:pt x="37" y="32"/>
                    </a:lnTo>
                    <a:lnTo>
                      <a:pt x="39" y="30"/>
                    </a:lnTo>
                    <a:lnTo>
                      <a:pt x="22" y="21"/>
                    </a:lnTo>
                    <a:lnTo>
                      <a:pt x="41" y="17"/>
                    </a:lnTo>
                    <a:lnTo>
                      <a:pt x="41" y="15"/>
                    </a:lnTo>
                    <a:lnTo>
                      <a:pt x="22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6" name="Freeform 24"/>
              <p:cNvSpPr>
                <a:spLocks/>
              </p:cNvSpPr>
              <p:nvPr/>
            </p:nvSpPr>
            <p:spPr bwMode="auto">
              <a:xfrm>
                <a:off x="3872" y="2742"/>
                <a:ext cx="26" cy="24"/>
              </a:xfrm>
              <a:custGeom>
                <a:avLst/>
                <a:gdLst>
                  <a:gd name="T0" fmla="*/ 13 w 41"/>
                  <a:gd name="T1" fmla="*/ 1 h 42"/>
                  <a:gd name="T2" fmla="*/ 13 w 41"/>
                  <a:gd name="T3" fmla="*/ 1 h 42"/>
                  <a:gd name="T4" fmla="*/ 8 w 41"/>
                  <a:gd name="T5" fmla="*/ 6 h 42"/>
                  <a:gd name="T6" fmla="*/ 7 w 41"/>
                  <a:gd name="T7" fmla="*/ 0 h 42"/>
                  <a:gd name="T8" fmla="*/ 6 w 41"/>
                  <a:gd name="T9" fmla="*/ 0 h 42"/>
                  <a:gd name="T10" fmla="*/ 8 w 41"/>
                  <a:gd name="T11" fmla="*/ 6 h 42"/>
                  <a:gd name="T12" fmla="*/ 2 w 41"/>
                  <a:gd name="T13" fmla="*/ 2 h 42"/>
                  <a:gd name="T14" fmla="*/ 1 w 41"/>
                  <a:gd name="T15" fmla="*/ 3 h 42"/>
                  <a:gd name="T16" fmla="*/ 8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8 w 41"/>
                  <a:gd name="T23" fmla="*/ 7 h 42"/>
                  <a:gd name="T24" fmla="*/ 3 w 41"/>
                  <a:gd name="T25" fmla="*/ 13 h 42"/>
                  <a:gd name="T26" fmla="*/ 4 w 41"/>
                  <a:gd name="T27" fmla="*/ 13 h 42"/>
                  <a:gd name="T28" fmla="*/ 8 w 41"/>
                  <a:gd name="T29" fmla="*/ 7 h 42"/>
                  <a:gd name="T30" fmla="*/ 10 w 41"/>
                  <a:gd name="T31" fmla="*/ 14 h 42"/>
                  <a:gd name="T32" fmla="*/ 11 w 41"/>
                  <a:gd name="T33" fmla="*/ 13 h 42"/>
                  <a:gd name="T34" fmla="*/ 8 w 41"/>
                  <a:gd name="T35" fmla="*/ 7 h 42"/>
                  <a:gd name="T36" fmla="*/ 16 w 41"/>
                  <a:gd name="T37" fmla="*/ 10 h 42"/>
                  <a:gd name="T38" fmla="*/ 16 w 41"/>
                  <a:gd name="T39" fmla="*/ 10 h 42"/>
                  <a:gd name="T40" fmla="*/ 10 w 41"/>
                  <a:gd name="T41" fmla="*/ 7 h 42"/>
                  <a:gd name="T42" fmla="*/ 16 w 41"/>
                  <a:gd name="T43" fmla="*/ 6 h 42"/>
                  <a:gd name="T44" fmla="*/ 16 w 41"/>
                  <a:gd name="T45" fmla="*/ 5 h 42"/>
                  <a:gd name="T46" fmla="*/ 8 w 41"/>
                  <a:gd name="T47" fmla="*/ 6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3"/>
                    </a:moveTo>
                    <a:lnTo>
                      <a:pt x="31" y="1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0" y="19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20" y="21"/>
                    </a:lnTo>
                    <a:lnTo>
                      <a:pt x="0" y="24"/>
                    </a:lnTo>
                    <a:lnTo>
                      <a:pt x="0" y="26"/>
                    </a:lnTo>
                    <a:lnTo>
                      <a:pt x="20" y="21"/>
                    </a:lnTo>
                    <a:lnTo>
                      <a:pt x="8" y="38"/>
                    </a:lnTo>
                    <a:lnTo>
                      <a:pt x="10" y="38"/>
                    </a:lnTo>
                    <a:lnTo>
                      <a:pt x="20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1" y="21"/>
                    </a:lnTo>
                    <a:lnTo>
                      <a:pt x="39" y="32"/>
                    </a:lnTo>
                    <a:lnTo>
                      <a:pt x="39" y="30"/>
                    </a:lnTo>
                    <a:lnTo>
                      <a:pt x="23" y="21"/>
                    </a:lnTo>
                    <a:lnTo>
                      <a:pt x="41" y="17"/>
                    </a:lnTo>
                    <a:lnTo>
                      <a:pt x="41" y="15"/>
                    </a:lnTo>
                    <a:lnTo>
                      <a:pt x="21" y="19"/>
                    </a:lnTo>
                    <a:lnTo>
                      <a:pt x="3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7" name="Freeform 25"/>
              <p:cNvSpPr>
                <a:spLocks/>
              </p:cNvSpPr>
              <p:nvPr/>
            </p:nvSpPr>
            <p:spPr bwMode="auto">
              <a:xfrm>
                <a:off x="3872" y="2742"/>
                <a:ext cx="26" cy="24"/>
              </a:xfrm>
              <a:custGeom>
                <a:avLst/>
                <a:gdLst>
                  <a:gd name="T0" fmla="*/ 13 w 41"/>
                  <a:gd name="T1" fmla="*/ 1 h 42"/>
                  <a:gd name="T2" fmla="*/ 13 w 41"/>
                  <a:gd name="T3" fmla="*/ 1 h 42"/>
                  <a:gd name="T4" fmla="*/ 8 w 41"/>
                  <a:gd name="T5" fmla="*/ 6 h 42"/>
                  <a:gd name="T6" fmla="*/ 7 w 41"/>
                  <a:gd name="T7" fmla="*/ 0 h 42"/>
                  <a:gd name="T8" fmla="*/ 6 w 41"/>
                  <a:gd name="T9" fmla="*/ 0 h 42"/>
                  <a:gd name="T10" fmla="*/ 8 w 41"/>
                  <a:gd name="T11" fmla="*/ 6 h 42"/>
                  <a:gd name="T12" fmla="*/ 2 w 41"/>
                  <a:gd name="T13" fmla="*/ 2 h 42"/>
                  <a:gd name="T14" fmla="*/ 1 w 41"/>
                  <a:gd name="T15" fmla="*/ 3 h 42"/>
                  <a:gd name="T16" fmla="*/ 8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8 w 41"/>
                  <a:gd name="T23" fmla="*/ 7 h 42"/>
                  <a:gd name="T24" fmla="*/ 3 w 41"/>
                  <a:gd name="T25" fmla="*/ 13 h 42"/>
                  <a:gd name="T26" fmla="*/ 4 w 41"/>
                  <a:gd name="T27" fmla="*/ 13 h 42"/>
                  <a:gd name="T28" fmla="*/ 8 w 41"/>
                  <a:gd name="T29" fmla="*/ 7 h 42"/>
                  <a:gd name="T30" fmla="*/ 10 w 41"/>
                  <a:gd name="T31" fmla="*/ 14 h 42"/>
                  <a:gd name="T32" fmla="*/ 11 w 41"/>
                  <a:gd name="T33" fmla="*/ 13 h 42"/>
                  <a:gd name="T34" fmla="*/ 8 w 41"/>
                  <a:gd name="T35" fmla="*/ 7 h 42"/>
                  <a:gd name="T36" fmla="*/ 16 w 41"/>
                  <a:gd name="T37" fmla="*/ 10 h 42"/>
                  <a:gd name="T38" fmla="*/ 16 w 41"/>
                  <a:gd name="T39" fmla="*/ 10 h 42"/>
                  <a:gd name="T40" fmla="*/ 10 w 41"/>
                  <a:gd name="T41" fmla="*/ 7 h 42"/>
                  <a:gd name="T42" fmla="*/ 16 w 41"/>
                  <a:gd name="T43" fmla="*/ 6 h 42"/>
                  <a:gd name="T44" fmla="*/ 16 w 41"/>
                  <a:gd name="T45" fmla="*/ 5 h 42"/>
                  <a:gd name="T46" fmla="*/ 8 w 41"/>
                  <a:gd name="T47" fmla="*/ 6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3"/>
                    </a:moveTo>
                    <a:lnTo>
                      <a:pt x="31" y="1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0" y="19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20" y="21"/>
                    </a:lnTo>
                    <a:lnTo>
                      <a:pt x="0" y="24"/>
                    </a:lnTo>
                    <a:lnTo>
                      <a:pt x="0" y="26"/>
                    </a:lnTo>
                    <a:lnTo>
                      <a:pt x="20" y="21"/>
                    </a:lnTo>
                    <a:lnTo>
                      <a:pt x="8" y="38"/>
                    </a:lnTo>
                    <a:lnTo>
                      <a:pt x="10" y="38"/>
                    </a:lnTo>
                    <a:lnTo>
                      <a:pt x="20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1" y="21"/>
                    </a:lnTo>
                    <a:lnTo>
                      <a:pt x="39" y="32"/>
                    </a:lnTo>
                    <a:lnTo>
                      <a:pt x="39" y="30"/>
                    </a:lnTo>
                    <a:lnTo>
                      <a:pt x="23" y="21"/>
                    </a:lnTo>
                    <a:lnTo>
                      <a:pt x="41" y="17"/>
                    </a:lnTo>
                    <a:lnTo>
                      <a:pt x="41" y="15"/>
                    </a:lnTo>
                    <a:lnTo>
                      <a:pt x="21" y="19"/>
                    </a:lnTo>
                    <a:lnTo>
                      <a:pt x="33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8" name="Freeform 26"/>
              <p:cNvSpPr>
                <a:spLocks/>
              </p:cNvSpPr>
              <p:nvPr/>
            </p:nvSpPr>
            <p:spPr bwMode="auto">
              <a:xfrm>
                <a:off x="3829" y="2707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8 w 42"/>
                  <a:gd name="T11" fmla="*/ 6 h 42"/>
                  <a:gd name="T12" fmla="*/ 2 w 42"/>
                  <a:gd name="T13" fmla="*/ 3 h 42"/>
                  <a:gd name="T14" fmla="*/ 1 w 42"/>
                  <a:gd name="T15" fmla="*/ 4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9 w 42"/>
                  <a:gd name="T35" fmla="*/ 7 h 42"/>
                  <a:gd name="T36" fmla="*/ 16 w 42"/>
                  <a:gd name="T37" fmla="*/ 11 h 42"/>
                  <a:gd name="T38" fmla="*/ 17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19" y="21"/>
                    </a:lnTo>
                    <a:lnTo>
                      <a:pt x="8" y="39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40" y="31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6"/>
                    </a:lnTo>
                    <a:lnTo>
                      <a:pt x="23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9" name="Freeform 27"/>
              <p:cNvSpPr>
                <a:spLocks/>
              </p:cNvSpPr>
              <p:nvPr/>
            </p:nvSpPr>
            <p:spPr bwMode="auto">
              <a:xfrm>
                <a:off x="3829" y="2707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8 w 42"/>
                  <a:gd name="T11" fmla="*/ 6 h 42"/>
                  <a:gd name="T12" fmla="*/ 2 w 42"/>
                  <a:gd name="T13" fmla="*/ 3 h 42"/>
                  <a:gd name="T14" fmla="*/ 1 w 42"/>
                  <a:gd name="T15" fmla="*/ 4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9 w 42"/>
                  <a:gd name="T35" fmla="*/ 7 h 42"/>
                  <a:gd name="T36" fmla="*/ 16 w 42"/>
                  <a:gd name="T37" fmla="*/ 11 h 42"/>
                  <a:gd name="T38" fmla="*/ 17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19" y="21"/>
                    </a:lnTo>
                    <a:lnTo>
                      <a:pt x="8" y="39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40" y="31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6"/>
                    </a:lnTo>
                    <a:lnTo>
                      <a:pt x="23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0" name="Freeform 28"/>
              <p:cNvSpPr>
                <a:spLocks/>
              </p:cNvSpPr>
              <p:nvPr/>
            </p:nvSpPr>
            <p:spPr bwMode="auto">
              <a:xfrm>
                <a:off x="4286" y="2608"/>
                <a:ext cx="26" cy="23"/>
              </a:xfrm>
              <a:custGeom>
                <a:avLst/>
                <a:gdLst>
                  <a:gd name="T0" fmla="*/ 13 w 41"/>
                  <a:gd name="T1" fmla="*/ 1 h 42"/>
                  <a:gd name="T2" fmla="*/ 11 w 41"/>
                  <a:gd name="T3" fmla="*/ 1 h 42"/>
                  <a:gd name="T4" fmla="*/ 8 w 41"/>
                  <a:gd name="T5" fmla="*/ 5 h 42"/>
                  <a:gd name="T6" fmla="*/ 7 w 41"/>
                  <a:gd name="T7" fmla="*/ 0 h 42"/>
                  <a:gd name="T8" fmla="*/ 6 w 41"/>
                  <a:gd name="T9" fmla="*/ 0 h 42"/>
                  <a:gd name="T10" fmla="*/ 8 w 41"/>
                  <a:gd name="T11" fmla="*/ 5 h 42"/>
                  <a:gd name="T12" fmla="*/ 2 w 41"/>
                  <a:gd name="T13" fmla="*/ 3 h 42"/>
                  <a:gd name="T14" fmla="*/ 1 w 41"/>
                  <a:gd name="T15" fmla="*/ 3 h 42"/>
                  <a:gd name="T16" fmla="*/ 7 w 41"/>
                  <a:gd name="T17" fmla="*/ 7 h 42"/>
                  <a:gd name="T18" fmla="*/ 0 w 41"/>
                  <a:gd name="T19" fmla="*/ 8 h 42"/>
                  <a:gd name="T20" fmla="*/ 0 w 41"/>
                  <a:gd name="T21" fmla="*/ 8 h 42"/>
                  <a:gd name="T22" fmla="*/ 7 w 41"/>
                  <a:gd name="T23" fmla="*/ 7 h 42"/>
                  <a:gd name="T24" fmla="*/ 3 w 41"/>
                  <a:gd name="T25" fmla="*/ 12 h 42"/>
                  <a:gd name="T26" fmla="*/ 4 w 41"/>
                  <a:gd name="T27" fmla="*/ 12 h 42"/>
                  <a:gd name="T28" fmla="*/ 8 w 41"/>
                  <a:gd name="T29" fmla="*/ 7 h 42"/>
                  <a:gd name="T30" fmla="*/ 10 w 41"/>
                  <a:gd name="T31" fmla="*/ 13 h 42"/>
                  <a:gd name="T32" fmla="*/ 10 w 41"/>
                  <a:gd name="T33" fmla="*/ 13 h 42"/>
                  <a:gd name="T34" fmla="*/ 8 w 41"/>
                  <a:gd name="T35" fmla="*/ 7 h 42"/>
                  <a:gd name="T36" fmla="*/ 15 w 41"/>
                  <a:gd name="T37" fmla="*/ 10 h 42"/>
                  <a:gd name="T38" fmla="*/ 16 w 41"/>
                  <a:gd name="T39" fmla="*/ 9 h 42"/>
                  <a:gd name="T40" fmla="*/ 8 w 41"/>
                  <a:gd name="T41" fmla="*/ 7 h 42"/>
                  <a:gd name="T42" fmla="*/ 16 w 41"/>
                  <a:gd name="T43" fmla="*/ 5 h 42"/>
                  <a:gd name="T44" fmla="*/ 16 w 41"/>
                  <a:gd name="T45" fmla="*/ 4 h 42"/>
                  <a:gd name="T46" fmla="*/ 8 w 41"/>
                  <a:gd name="T47" fmla="*/ 5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3"/>
                    </a:moveTo>
                    <a:lnTo>
                      <a:pt x="29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9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6"/>
                    </a:lnTo>
                    <a:lnTo>
                      <a:pt x="17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7" y="32"/>
                    </a:lnTo>
                    <a:lnTo>
                      <a:pt x="39" y="30"/>
                    </a:lnTo>
                    <a:lnTo>
                      <a:pt x="21" y="21"/>
                    </a:lnTo>
                    <a:lnTo>
                      <a:pt x="41" y="17"/>
                    </a:lnTo>
                    <a:lnTo>
                      <a:pt x="41" y="15"/>
                    </a:lnTo>
                    <a:lnTo>
                      <a:pt x="21" y="19"/>
                    </a:lnTo>
                    <a:lnTo>
                      <a:pt x="3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1" name="Freeform 29"/>
              <p:cNvSpPr>
                <a:spLocks/>
              </p:cNvSpPr>
              <p:nvPr/>
            </p:nvSpPr>
            <p:spPr bwMode="auto">
              <a:xfrm>
                <a:off x="4286" y="2608"/>
                <a:ext cx="26" cy="23"/>
              </a:xfrm>
              <a:custGeom>
                <a:avLst/>
                <a:gdLst>
                  <a:gd name="T0" fmla="*/ 13 w 41"/>
                  <a:gd name="T1" fmla="*/ 1 h 42"/>
                  <a:gd name="T2" fmla="*/ 11 w 41"/>
                  <a:gd name="T3" fmla="*/ 1 h 42"/>
                  <a:gd name="T4" fmla="*/ 8 w 41"/>
                  <a:gd name="T5" fmla="*/ 5 h 42"/>
                  <a:gd name="T6" fmla="*/ 7 w 41"/>
                  <a:gd name="T7" fmla="*/ 0 h 42"/>
                  <a:gd name="T8" fmla="*/ 6 w 41"/>
                  <a:gd name="T9" fmla="*/ 0 h 42"/>
                  <a:gd name="T10" fmla="*/ 8 w 41"/>
                  <a:gd name="T11" fmla="*/ 5 h 42"/>
                  <a:gd name="T12" fmla="*/ 2 w 41"/>
                  <a:gd name="T13" fmla="*/ 3 h 42"/>
                  <a:gd name="T14" fmla="*/ 1 w 41"/>
                  <a:gd name="T15" fmla="*/ 3 h 42"/>
                  <a:gd name="T16" fmla="*/ 7 w 41"/>
                  <a:gd name="T17" fmla="*/ 7 h 42"/>
                  <a:gd name="T18" fmla="*/ 0 w 41"/>
                  <a:gd name="T19" fmla="*/ 8 h 42"/>
                  <a:gd name="T20" fmla="*/ 0 w 41"/>
                  <a:gd name="T21" fmla="*/ 8 h 42"/>
                  <a:gd name="T22" fmla="*/ 7 w 41"/>
                  <a:gd name="T23" fmla="*/ 7 h 42"/>
                  <a:gd name="T24" fmla="*/ 3 w 41"/>
                  <a:gd name="T25" fmla="*/ 12 h 42"/>
                  <a:gd name="T26" fmla="*/ 4 w 41"/>
                  <a:gd name="T27" fmla="*/ 12 h 42"/>
                  <a:gd name="T28" fmla="*/ 8 w 41"/>
                  <a:gd name="T29" fmla="*/ 7 h 42"/>
                  <a:gd name="T30" fmla="*/ 10 w 41"/>
                  <a:gd name="T31" fmla="*/ 13 h 42"/>
                  <a:gd name="T32" fmla="*/ 10 w 41"/>
                  <a:gd name="T33" fmla="*/ 13 h 42"/>
                  <a:gd name="T34" fmla="*/ 8 w 41"/>
                  <a:gd name="T35" fmla="*/ 7 h 42"/>
                  <a:gd name="T36" fmla="*/ 15 w 41"/>
                  <a:gd name="T37" fmla="*/ 10 h 42"/>
                  <a:gd name="T38" fmla="*/ 16 w 41"/>
                  <a:gd name="T39" fmla="*/ 9 h 42"/>
                  <a:gd name="T40" fmla="*/ 8 w 41"/>
                  <a:gd name="T41" fmla="*/ 7 h 42"/>
                  <a:gd name="T42" fmla="*/ 16 w 41"/>
                  <a:gd name="T43" fmla="*/ 5 h 42"/>
                  <a:gd name="T44" fmla="*/ 16 w 41"/>
                  <a:gd name="T45" fmla="*/ 4 h 42"/>
                  <a:gd name="T46" fmla="*/ 8 w 41"/>
                  <a:gd name="T47" fmla="*/ 5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3"/>
                    </a:moveTo>
                    <a:lnTo>
                      <a:pt x="29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9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6"/>
                    </a:lnTo>
                    <a:lnTo>
                      <a:pt x="17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7" y="32"/>
                    </a:lnTo>
                    <a:lnTo>
                      <a:pt x="39" y="30"/>
                    </a:lnTo>
                    <a:lnTo>
                      <a:pt x="21" y="21"/>
                    </a:lnTo>
                    <a:lnTo>
                      <a:pt x="41" y="17"/>
                    </a:lnTo>
                    <a:lnTo>
                      <a:pt x="41" y="15"/>
                    </a:lnTo>
                    <a:lnTo>
                      <a:pt x="21" y="19"/>
                    </a:lnTo>
                    <a:lnTo>
                      <a:pt x="33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2" name="Freeform 30"/>
              <p:cNvSpPr>
                <a:spLocks/>
              </p:cNvSpPr>
              <p:nvPr/>
            </p:nvSpPr>
            <p:spPr bwMode="auto">
              <a:xfrm>
                <a:off x="3895" y="2715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1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2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3 h 42"/>
                  <a:gd name="T34" fmla="*/ 8 w 40"/>
                  <a:gd name="T35" fmla="*/ 7 h 42"/>
                  <a:gd name="T36" fmla="*/ 14 w 40"/>
                  <a:gd name="T37" fmla="*/ 10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3"/>
                    </a:moveTo>
                    <a:lnTo>
                      <a:pt x="29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6"/>
                    </a:lnTo>
                    <a:lnTo>
                      <a:pt x="17" y="23"/>
                    </a:lnTo>
                    <a:lnTo>
                      <a:pt x="8" y="38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0"/>
                    </a:lnTo>
                    <a:lnTo>
                      <a:pt x="21" y="23"/>
                    </a:lnTo>
                    <a:lnTo>
                      <a:pt x="36" y="32"/>
                    </a:lnTo>
                    <a:lnTo>
                      <a:pt x="38" y="30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3" name="Freeform 31"/>
              <p:cNvSpPr>
                <a:spLocks/>
              </p:cNvSpPr>
              <p:nvPr/>
            </p:nvSpPr>
            <p:spPr bwMode="auto">
              <a:xfrm>
                <a:off x="3895" y="2715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1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2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3 h 42"/>
                  <a:gd name="T34" fmla="*/ 8 w 40"/>
                  <a:gd name="T35" fmla="*/ 7 h 42"/>
                  <a:gd name="T36" fmla="*/ 14 w 40"/>
                  <a:gd name="T37" fmla="*/ 10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3"/>
                    </a:moveTo>
                    <a:lnTo>
                      <a:pt x="29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6"/>
                    </a:lnTo>
                    <a:lnTo>
                      <a:pt x="17" y="23"/>
                    </a:lnTo>
                    <a:lnTo>
                      <a:pt x="8" y="38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0"/>
                    </a:lnTo>
                    <a:lnTo>
                      <a:pt x="21" y="23"/>
                    </a:lnTo>
                    <a:lnTo>
                      <a:pt x="36" y="32"/>
                    </a:lnTo>
                    <a:lnTo>
                      <a:pt x="38" y="30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4" name="Freeform 32"/>
              <p:cNvSpPr>
                <a:spLocks/>
              </p:cNvSpPr>
              <p:nvPr/>
            </p:nvSpPr>
            <p:spPr bwMode="auto">
              <a:xfrm>
                <a:off x="4545" y="2389"/>
                <a:ext cx="26" cy="24"/>
              </a:xfrm>
              <a:custGeom>
                <a:avLst/>
                <a:gdLst>
                  <a:gd name="T0" fmla="*/ 13 w 41"/>
                  <a:gd name="T1" fmla="*/ 1 h 42"/>
                  <a:gd name="T2" fmla="*/ 13 w 41"/>
                  <a:gd name="T3" fmla="*/ 1 h 42"/>
                  <a:gd name="T4" fmla="*/ 8 w 41"/>
                  <a:gd name="T5" fmla="*/ 6 h 42"/>
                  <a:gd name="T6" fmla="*/ 7 w 41"/>
                  <a:gd name="T7" fmla="*/ 0 h 42"/>
                  <a:gd name="T8" fmla="*/ 6 w 41"/>
                  <a:gd name="T9" fmla="*/ 0 h 42"/>
                  <a:gd name="T10" fmla="*/ 8 w 41"/>
                  <a:gd name="T11" fmla="*/ 6 h 42"/>
                  <a:gd name="T12" fmla="*/ 2 w 41"/>
                  <a:gd name="T13" fmla="*/ 3 h 42"/>
                  <a:gd name="T14" fmla="*/ 1 w 41"/>
                  <a:gd name="T15" fmla="*/ 3 h 42"/>
                  <a:gd name="T16" fmla="*/ 8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8 w 41"/>
                  <a:gd name="T23" fmla="*/ 7 h 42"/>
                  <a:gd name="T24" fmla="*/ 3 w 41"/>
                  <a:gd name="T25" fmla="*/ 13 h 42"/>
                  <a:gd name="T26" fmla="*/ 4 w 41"/>
                  <a:gd name="T27" fmla="*/ 13 h 42"/>
                  <a:gd name="T28" fmla="*/ 8 w 41"/>
                  <a:gd name="T29" fmla="*/ 7 h 42"/>
                  <a:gd name="T30" fmla="*/ 10 w 41"/>
                  <a:gd name="T31" fmla="*/ 14 h 42"/>
                  <a:gd name="T32" fmla="*/ 11 w 41"/>
                  <a:gd name="T33" fmla="*/ 13 h 42"/>
                  <a:gd name="T34" fmla="*/ 8 w 41"/>
                  <a:gd name="T35" fmla="*/ 7 h 42"/>
                  <a:gd name="T36" fmla="*/ 16 w 41"/>
                  <a:gd name="T37" fmla="*/ 11 h 42"/>
                  <a:gd name="T38" fmla="*/ 16 w 41"/>
                  <a:gd name="T39" fmla="*/ 10 h 42"/>
                  <a:gd name="T40" fmla="*/ 10 w 41"/>
                  <a:gd name="T41" fmla="*/ 7 h 42"/>
                  <a:gd name="T42" fmla="*/ 16 w 41"/>
                  <a:gd name="T43" fmla="*/ 6 h 42"/>
                  <a:gd name="T44" fmla="*/ 16 w 41"/>
                  <a:gd name="T45" fmla="*/ 5 h 42"/>
                  <a:gd name="T46" fmla="*/ 8 w 41"/>
                  <a:gd name="T47" fmla="*/ 6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10" y="38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1" y="17"/>
                    </a:lnTo>
                    <a:lnTo>
                      <a:pt x="41" y="15"/>
                    </a:lnTo>
                    <a:lnTo>
                      <a:pt x="21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5" name="Freeform 33"/>
              <p:cNvSpPr>
                <a:spLocks/>
              </p:cNvSpPr>
              <p:nvPr/>
            </p:nvSpPr>
            <p:spPr bwMode="auto">
              <a:xfrm>
                <a:off x="4545" y="2389"/>
                <a:ext cx="26" cy="24"/>
              </a:xfrm>
              <a:custGeom>
                <a:avLst/>
                <a:gdLst>
                  <a:gd name="T0" fmla="*/ 13 w 41"/>
                  <a:gd name="T1" fmla="*/ 1 h 42"/>
                  <a:gd name="T2" fmla="*/ 13 w 41"/>
                  <a:gd name="T3" fmla="*/ 1 h 42"/>
                  <a:gd name="T4" fmla="*/ 8 w 41"/>
                  <a:gd name="T5" fmla="*/ 6 h 42"/>
                  <a:gd name="T6" fmla="*/ 7 w 41"/>
                  <a:gd name="T7" fmla="*/ 0 h 42"/>
                  <a:gd name="T8" fmla="*/ 6 w 41"/>
                  <a:gd name="T9" fmla="*/ 0 h 42"/>
                  <a:gd name="T10" fmla="*/ 8 w 41"/>
                  <a:gd name="T11" fmla="*/ 6 h 42"/>
                  <a:gd name="T12" fmla="*/ 2 w 41"/>
                  <a:gd name="T13" fmla="*/ 3 h 42"/>
                  <a:gd name="T14" fmla="*/ 1 w 41"/>
                  <a:gd name="T15" fmla="*/ 3 h 42"/>
                  <a:gd name="T16" fmla="*/ 8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8 w 41"/>
                  <a:gd name="T23" fmla="*/ 7 h 42"/>
                  <a:gd name="T24" fmla="*/ 3 w 41"/>
                  <a:gd name="T25" fmla="*/ 13 h 42"/>
                  <a:gd name="T26" fmla="*/ 4 w 41"/>
                  <a:gd name="T27" fmla="*/ 13 h 42"/>
                  <a:gd name="T28" fmla="*/ 8 w 41"/>
                  <a:gd name="T29" fmla="*/ 7 h 42"/>
                  <a:gd name="T30" fmla="*/ 10 w 41"/>
                  <a:gd name="T31" fmla="*/ 14 h 42"/>
                  <a:gd name="T32" fmla="*/ 11 w 41"/>
                  <a:gd name="T33" fmla="*/ 13 h 42"/>
                  <a:gd name="T34" fmla="*/ 8 w 41"/>
                  <a:gd name="T35" fmla="*/ 7 h 42"/>
                  <a:gd name="T36" fmla="*/ 16 w 41"/>
                  <a:gd name="T37" fmla="*/ 11 h 42"/>
                  <a:gd name="T38" fmla="*/ 16 w 41"/>
                  <a:gd name="T39" fmla="*/ 10 h 42"/>
                  <a:gd name="T40" fmla="*/ 10 w 41"/>
                  <a:gd name="T41" fmla="*/ 7 h 42"/>
                  <a:gd name="T42" fmla="*/ 16 w 41"/>
                  <a:gd name="T43" fmla="*/ 6 h 42"/>
                  <a:gd name="T44" fmla="*/ 16 w 41"/>
                  <a:gd name="T45" fmla="*/ 5 h 42"/>
                  <a:gd name="T46" fmla="*/ 8 w 41"/>
                  <a:gd name="T47" fmla="*/ 6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10" y="38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1" y="17"/>
                    </a:lnTo>
                    <a:lnTo>
                      <a:pt x="41" y="15"/>
                    </a:lnTo>
                    <a:lnTo>
                      <a:pt x="21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6" name="Freeform 34"/>
              <p:cNvSpPr>
                <a:spLocks/>
              </p:cNvSpPr>
              <p:nvPr/>
            </p:nvSpPr>
            <p:spPr bwMode="auto">
              <a:xfrm>
                <a:off x="4292" y="2573"/>
                <a:ext cx="26" cy="23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8 w 40"/>
                  <a:gd name="T5" fmla="*/ 5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5 h 42"/>
                  <a:gd name="T12" fmla="*/ 2 w 40"/>
                  <a:gd name="T13" fmla="*/ 3 h 42"/>
                  <a:gd name="T14" fmla="*/ 1 w 40"/>
                  <a:gd name="T15" fmla="*/ 4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2 h 42"/>
                  <a:gd name="T26" fmla="*/ 4 w 40"/>
                  <a:gd name="T27" fmla="*/ 12 h 42"/>
                  <a:gd name="T28" fmla="*/ 8 w 40"/>
                  <a:gd name="T29" fmla="*/ 7 h 42"/>
                  <a:gd name="T30" fmla="*/ 10 w 40"/>
                  <a:gd name="T31" fmla="*/ 13 h 42"/>
                  <a:gd name="T32" fmla="*/ 10 w 40"/>
                  <a:gd name="T33" fmla="*/ 13 h 42"/>
                  <a:gd name="T34" fmla="*/ 9 w 40"/>
                  <a:gd name="T35" fmla="*/ 7 h 42"/>
                  <a:gd name="T36" fmla="*/ 15 w 40"/>
                  <a:gd name="T37" fmla="*/ 10 h 42"/>
                  <a:gd name="T38" fmla="*/ 16 w 40"/>
                  <a:gd name="T39" fmla="*/ 9 h 42"/>
                  <a:gd name="T40" fmla="*/ 9 w 40"/>
                  <a:gd name="T41" fmla="*/ 7 h 42"/>
                  <a:gd name="T42" fmla="*/ 17 w 40"/>
                  <a:gd name="T43" fmla="*/ 5 h 42"/>
                  <a:gd name="T44" fmla="*/ 17 w 40"/>
                  <a:gd name="T45" fmla="*/ 5 h 42"/>
                  <a:gd name="T46" fmla="*/ 9 w 40"/>
                  <a:gd name="T47" fmla="*/ 7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1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19" y="23"/>
                    </a:lnTo>
                    <a:lnTo>
                      <a:pt x="7" y="39"/>
                    </a:lnTo>
                    <a:lnTo>
                      <a:pt x="9" y="41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6" y="35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9"/>
                    </a:lnTo>
                    <a:lnTo>
                      <a:pt x="40" y="16"/>
                    </a:lnTo>
                    <a:lnTo>
                      <a:pt x="21" y="21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7" name="Freeform 35"/>
              <p:cNvSpPr>
                <a:spLocks/>
              </p:cNvSpPr>
              <p:nvPr/>
            </p:nvSpPr>
            <p:spPr bwMode="auto">
              <a:xfrm>
                <a:off x="4292" y="2573"/>
                <a:ext cx="26" cy="23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8 w 40"/>
                  <a:gd name="T5" fmla="*/ 5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5 h 42"/>
                  <a:gd name="T12" fmla="*/ 2 w 40"/>
                  <a:gd name="T13" fmla="*/ 3 h 42"/>
                  <a:gd name="T14" fmla="*/ 1 w 40"/>
                  <a:gd name="T15" fmla="*/ 4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2 h 42"/>
                  <a:gd name="T26" fmla="*/ 4 w 40"/>
                  <a:gd name="T27" fmla="*/ 12 h 42"/>
                  <a:gd name="T28" fmla="*/ 8 w 40"/>
                  <a:gd name="T29" fmla="*/ 7 h 42"/>
                  <a:gd name="T30" fmla="*/ 10 w 40"/>
                  <a:gd name="T31" fmla="*/ 13 h 42"/>
                  <a:gd name="T32" fmla="*/ 10 w 40"/>
                  <a:gd name="T33" fmla="*/ 13 h 42"/>
                  <a:gd name="T34" fmla="*/ 9 w 40"/>
                  <a:gd name="T35" fmla="*/ 7 h 42"/>
                  <a:gd name="T36" fmla="*/ 15 w 40"/>
                  <a:gd name="T37" fmla="*/ 10 h 42"/>
                  <a:gd name="T38" fmla="*/ 16 w 40"/>
                  <a:gd name="T39" fmla="*/ 9 h 42"/>
                  <a:gd name="T40" fmla="*/ 9 w 40"/>
                  <a:gd name="T41" fmla="*/ 7 h 42"/>
                  <a:gd name="T42" fmla="*/ 17 w 40"/>
                  <a:gd name="T43" fmla="*/ 5 h 42"/>
                  <a:gd name="T44" fmla="*/ 17 w 40"/>
                  <a:gd name="T45" fmla="*/ 5 h 42"/>
                  <a:gd name="T46" fmla="*/ 9 w 40"/>
                  <a:gd name="T47" fmla="*/ 7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1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19" y="23"/>
                    </a:lnTo>
                    <a:lnTo>
                      <a:pt x="7" y="39"/>
                    </a:lnTo>
                    <a:lnTo>
                      <a:pt x="9" y="41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6" y="35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9"/>
                    </a:lnTo>
                    <a:lnTo>
                      <a:pt x="40" y="16"/>
                    </a:lnTo>
                    <a:lnTo>
                      <a:pt x="21" y="21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8" name="Freeform 36"/>
              <p:cNvSpPr>
                <a:spLocks/>
              </p:cNvSpPr>
              <p:nvPr/>
            </p:nvSpPr>
            <p:spPr bwMode="auto">
              <a:xfrm>
                <a:off x="3944" y="2915"/>
                <a:ext cx="25" cy="22"/>
              </a:xfrm>
              <a:custGeom>
                <a:avLst/>
                <a:gdLst>
                  <a:gd name="T0" fmla="*/ 13 w 40"/>
                  <a:gd name="T1" fmla="*/ 1 h 40"/>
                  <a:gd name="T2" fmla="*/ 12 w 40"/>
                  <a:gd name="T3" fmla="*/ 1 h 40"/>
                  <a:gd name="T4" fmla="*/ 8 w 40"/>
                  <a:gd name="T5" fmla="*/ 6 h 40"/>
                  <a:gd name="T6" fmla="*/ 7 w 40"/>
                  <a:gd name="T7" fmla="*/ 0 h 40"/>
                  <a:gd name="T8" fmla="*/ 5 w 40"/>
                  <a:gd name="T9" fmla="*/ 0 h 40"/>
                  <a:gd name="T10" fmla="*/ 8 w 40"/>
                  <a:gd name="T11" fmla="*/ 6 h 40"/>
                  <a:gd name="T12" fmla="*/ 2 w 40"/>
                  <a:gd name="T13" fmla="*/ 2 h 40"/>
                  <a:gd name="T14" fmla="*/ 1 w 40"/>
                  <a:gd name="T15" fmla="*/ 3 h 40"/>
                  <a:gd name="T16" fmla="*/ 8 w 40"/>
                  <a:gd name="T17" fmla="*/ 6 h 40"/>
                  <a:gd name="T18" fmla="*/ 0 w 40"/>
                  <a:gd name="T19" fmla="*/ 7 h 40"/>
                  <a:gd name="T20" fmla="*/ 0 w 40"/>
                  <a:gd name="T21" fmla="*/ 8 h 40"/>
                  <a:gd name="T22" fmla="*/ 8 w 40"/>
                  <a:gd name="T23" fmla="*/ 7 h 40"/>
                  <a:gd name="T24" fmla="*/ 3 w 40"/>
                  <a:gd name="T25" fmla="*/ 12 h 40"/>
                  <a:gd name="T26" fmla="*/ 4 w 40"/>
                  <a:gd name="T27" fmla="*/ 12 h 40"/>
                  <a:gd name="T28" fmla="*/ 8 w 40"/>
                  <a:gd name="T29" fmla="*/ 7 h 40"/>
                  <a:gd name="T30" fmla="*/ 9 w 40"/>
                  <a:gd name="T31" fmla="*/ 12 h 40"/>
                  <a:gd name="T32" fmla="*/ 11 w 40"/>
                  <a:gd name="T33" fmla="*/ 12 h 40"/>
                  <a:gd name="T34" fmla="*/ 8 w 40"/>
                  <a:gd name="T35" fmla="*/ 7 h 40"/>
                  <a:gd name="T36" fmla="*/ 14 w 40"/>
                  <a:gd name="T37" fmla="*/ 10 h 40"/>
                  <a:gd name="T38" fmla="*/ 15 w 40"/>
                  <a:gd name="T39" fmla="*/ 9 h 40"/>
                  <a:gd name="T40" fmla="*/ 8 w 40"/>
                  <a:gd name="T41" fmla="*/ 7 h 40"/>
                  <a:gd name="T42" fmla="*/ 16 w 40"/>
                  <a:gd name="T43" fmla="*/ 5 h 40"/>
                  <a:gd name="T44" fmla="*/ 16 w 40"/>
                  <a:gd name="T45" fmla="*/ 4 h 40"/>
                  <a:gd name="T46" fmla="*/ 8 w 40"/>
                  <a:gd name="T47" fmla="*/ 6 h 40"/>
                  <a:gd name="T48" fmla="*/ 13 w 40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0">
                    <a:moveTo>
                      <a:pt x="32" y="2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19" y="21"/>
                    </a:lnTo>
                    <a:lnTo>
                      <a:pt x="7" y="38"/>
                    </a:lnTo>
                    <a:lnTo>
                      <a:pt x="9" y="38"/>
                    </a:lnTo>
                    <a:lnTo>
                      <a:pt x="19" y="21"/>
                    </a:lnTo>
                    <a:lnTo>
                      <a:pt x="23" y="40"/>
                    </a:lnTo>
                    <a:lnTo>
                      <a:pt x="27" y="40"/>
                    </a:lnTo>
                    <a:lnTo>
                      <a:pt x="21" y="21"/>
                    </a:lnTo>
                    <a:lnTo>
                      <a:pt x="36" y="32"/>
                    </a:lnTo>
                    <a:lnTo>
                      <a:pt x="38" y="30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3"/>
                    </a:lnTo>
                    <a:lnTo>
                      <a:pt x="21" y="19"/>
                    </a:lnTo>
                    <a:lnTo>
                      <a:pt x="32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9" name="Freeform 37"/>
              <p:cNvSpPr>
                <a:spLocks/>
              </p:cNvSpPr>
              <p:nvPr/>
            </p:nvSpPr>
            <p:spPr bwMode="auto">
              <a:xfrm>
                <a:off x="3944" y="2915"/>
                <a:ext cx="25" cy="22"/>
              </a:xfrm>
              <a:custGeom>
                <a:avLst/>
                <a:gdLst>
                  <a:gd name="T0" fmla="*/ 13 w 40"/>
                  <a:gd name="T1" fmla="*/ 1 h 40"/>
                  <a:gd name="T2" fmla="*/ 12 w 40"/>
                  <a:gd name="T3" fmla="*/ 1 h 40"/>
                  <a:gd name="T4" fmla="*/ 8 w 40"/>
                  <a:gd name="T5" fmla="*/ 6 h 40"/>
                  <a:gd name="T6" fmla="*/ 7 w 40"/>
                  <a:gd name="T7" fmla="*/ 0 h 40"/>
                  <a:gd name="T8" fmla="*/ 5 w 40"/>
                  <a:gd name="T9" fmla="*/ 0 h 40"/>
                  <a:gd name="T10" fmla="*/ 8 w 40"/>
                  <a:gd name="T11" fmla="*/ 6 h 40"/>
                  <a:gd name="T12" fmla="*/ 2 w 40"/>
                  <a:gd name="T13" fmla="*/ 2 h 40"/>
                  <a:gd name="T14" fmla="*/ 1 w 40"/>
                  <a:gd name="T15" fmla="*/ 3 h 40"/>
                  <a:gd name="T16" fmla="*/ 8 w 40"/>
                  <a:gd name="T17" fmla="*/ 6 h 40"/>
                  <a:gd name="T18" fmla="*/ 0 w 40"/>
                  <a:gd name="T19" fmla="*/ 7 h 40"/>
                  <a:gd name="T20" fmla="*/ 0 w 40"/>
                  <a:gd name="T21" fmla="*/ 8 h 40"/>
                  <a:gd name="T22" fmla="*/ 8 w 40"/>
                  <a:gd name="T23" fmla="*/ 7 h 40"/>
                  <a:gd name="T24" fmla="*/ 3 w 40"/>
                  <a:gd name="T25" fmla="*/ 12 h 40"/>
                  <a:gd name="T26" fmla="*/ 4 w 40"/>
                  <a:gd name="T27" fmla="*/ 12 h 40"/>
                  <a:gd name="T28" fmla="*/ 8 w 40"/>
                  <a:gd name="T29" fmla="*/ 7 h 40"/>
                  <a:gd name="T30" fmla="*/ 9 w 40"/>
                  <a:gd name="T31" fmla="*/ 12 h 40"/>
                  <a:gd name="T32" fmla="*/ 11 w 40"/>
                  <a:gd name="T33" fmla="*/ 12 h 40"/>
                  <a:gd name="T34" fmla="*/ 8 w 40"/>
                  <a:gd name="T35" fmla="*/ 7 h 40"/>
                  <a:gd name="T36" fmla="*/ 14 w 40"/>
                  <a:gd name="T37" fmla="*/ 10 h 40"/>
                  <a:gd name="T38" fmla="*/ 15 w 40"/>
                  <a:gd name="T39" fmla="*/ 9 h 40"/>
                  <a:gd name="T40" fmla="*/ 8 w 40"/>
                  <a:gd name="T41" fmla="*/ 7 h 40"/>
                  <a:gd name="T42" fmla="*/ 16 w 40"/>
                  <a:gd name="T43" fmla="*/ 5 h 40"/>
                  <a:gd name="T44" fmla="*/ 16 w 40"/>
                  <a:gd name="T45" fmla="*/ 4 h 40"/>
                  <a:gd name="T46" fmla="*/ 8 w 40"/>
                  <a:gd name="T47" fmla="*/ 6 h 40"/>
                  <a:gd name="T48" fmla="*/ 13 w 40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0">
                    <a:moveTo>
                      <a:pt x="32" y="2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19" y="21"/>
                    </a:lnTo>
                    <a:lnTo>
                      <a:pt x="7" y="38"/>
                    </a:lnTo>
                    <a:lnTo>
                      <a:pt x="9" y="38"/>
                    </a:lnTo>
                    <a:lnTo>
                      <a:pt x="19" y="21"/>
                    </a:lnTo>
                    <a:lnTo>
                      <a:pt x="23" y="40"/>
                    </a:lnTo>
                    <a:lnTo>
                      <a:pt x="27" y="40"/>
                    </a:lnTo>
                    <a:lnTo>
                      <a:pt x="21" y="21"/>
                    </a:lnTo>
                    <a:lnTo>
                      <a:pt x="36" y="32"/>
                    </a:lnTo>
                    <a:lnTo>
                      <a:pt x="38" y="30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3"/>
                    </a:lnTo>
                    <a:lnTo>
                      <a:pt x="21" y="19"/>
                    </a:lnTo>
                    <a:lnTo>
                      <a:pt x="32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0" name="Freeform 38"/>
              <p:cNvSpPr>
                <a:spLocks/>
              </p:cNvSpPr>
              <p:nvPr/>
            </p:nvSpPr>
            <p:spPr bwMode="auto">
              <a:xfrm>
                <a:off x="5077" y="2186"/>
                <a:ext cx="26" cy="23"/>
              </a:xfrm>
              <a:custGeom>
                <a:avLst/>
                <a:gdLst>
                  <a:gd name="T0" fmla="*/ 13 w 41"/>
                  <a:gd name="T1" fmla="*/ 1 h 40"/>
                  <a:gd name="T2" fmla="*/ 13 w 41"/>
                  <a:gd name="T3" fmla="*/ 1 h 40"/>
                  <a:gd name="T4" fmla="*/ 9 w 41"/>
                  <a:gd name="T5" fmla="*/ 6 h 40"/>
                  <a:gd name="T6" fmla="*/ 7 w 41"/>
                  <a:gd name="T7" fmla="*/ 0 h 40"/>
                  <a:gd name="T8" fmla="*/ 6 w 41"/>
                  <a:gd name="T9" fmla="*/ 0 h 40"/>
                  <a:gd name="T10" fmla="*/ 8 w 41"/>
                  <a:gd name="T11" fmla="*/ 6 h 40"/>
                  <a:gd name="T12" fmla="*/ 2 w 41"/>
                  <a:gd name="T13" fmla="*/ 3 h 40"/>
                  <a:gd name="T14" fmla="*/ 1 w 41"/>
                  <a:gd name="T15" fmla="*/ 3 h 40"/>
                  <a:gd name="T16" fmla="*/ 7 w 41"/>
                  <a:gd name="T17" fmla="*/ 7 h 40"/>
                  <a:gd name="T18" fmla="*/ 0 w 41"/>
                  <a:gd name="T19" fmla="*/ 7 h 40"/>
                  <a:gd name="T20" fmla="*/ 0 w 41"/>
                  <a:gd name="T21" fmla="*/ 9 h 40"/>
                  <a:gd name="T22" fmla="*/ 8 w 41"/>
                  <a:gd name="T23" fmla="*/ 7 h 40"/>
                  <a:gd name="T24" fmla="*/ 3 w 41"/>
                  <a:gd name="T25" fmla="*/ 13 h 40"/>
                  <a:gd name="T26" fmla="*/ 4 w 41"/>
                  <a:gd name="T27" fmla="*/ 13 h 40"/>
                  <a:gd name="T28" fmla="*/ 8 w 41"/>
                  <a:gd name="T29" fmla="*/ 7 h 40"/>
                  <a:gd name="T30" fmla="*/ 10 w 41"/>
                  <a:gd name="T31" fmla="*/ 13 h 40"/>
                  <a:gd name="T32" fmla="*/ 11 w 41"/>
                  <a:gd name="T33" fmla="*/ 13 h 40"/>
                  <a:gd name="T34" fmla="*/ 9 w 41"/>
                  <a:gd name="T35" fmla="*/ 7 h 40"/>
                  <a:gd name="T36" fmla="*/ 15 w 41"/>
                  <a:gd name="T37" fmla="*/ 11 h 40"/>
                  <a:gd name="T38" fmla="*/ 16 w 41"/>
                  <a:gd name="T39" fmla="*/ 10 h 40"/>
                  <a:gd name="T40" fmla="*/ 9 w 41"/>
                  <a:gd name="T41" fmla="*/ 7 h 40"/>
                  <a:gd name="T42" fmla="*/ 16 w 41"/>
                  <a:gd name="T43" fmla="*/ 6 h 40"/>
                  <a:gd name="T44" fmla="*/ 16 w 41"/>
                  <a:gd name="T45" fmla="*/ 5 h 40"/>
                  <a:gd name="T46" fmla="*/ 9 w 41"/>
                  <a:gd name="T47" fmla="*/ 6 h 40"/>
                  <a:gd name="T48" fmla="*/ 13 w 41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0">
                    <a:moveTo>
                      <a:pt x="33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20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8" y="21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0" y="21"/>
                    </a:lnTo>
                    <a:lnTo>
                      <a:pt x="8" y="39"/>
                    </a:lnTo>
                    <a:lnTo>
                      <a:pt x="10" y="39"/>
                    </a:lnTo>
                    <a:lnTo>
                      <a:pt x="20" y="23"/>
                    </a:lnTo>
                    <a:lnTo>
                      <a:pt x="23" y="40"/>
                    </a:lnTo>
                    <a:lnTo>
                      <a:pt x="27" y="40"/>
                    </a:lnTo>
                    <a:lnTo>
                      <a:pt x="22" y="21"/>
                    </a:lnTo>
                    <a:lnTo>
                      <a:pt x="37" y="33"/>
                    </a:lnTo>
                    <a:lnTo>
                      <a:pt x="39" y="31"/>
                    </a:lnTo>
                    <a:lnTo>
                      <a:pt x="22" y="21"/>
                    </a:lnTo>
                    <a:lnTo>
                      <a:pt x="41" y="17"/>
                    </a:lnTo>
                    <a:lnTo>
                      <a:pt x="41" y="16"/>
                    </a:lnTo>
                    <a:lnTo>
                      <a:pt x="22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1" name="Freeform 39"/>
              <p:cNvSpPr>
                <a:spLocks/>
              </p:cNvSpPr>
              <p:nvPr/>
            </p:nvSpPr>
            <p:spPr bwMode="auto">
              <a:xfrm>
                <a:off x="5077" y="2186"/>
                <a:ext cx="26" cy="23"/>
              </a:xfrm>
              <a:custGeom>
                <a:avLst/>
                <a:gdLst>
                  <a:gd name="T0" fmla="*/ 13 w 41"/>
                  <a:gd name="T1" fmla="*/ 1 h 40"/>
                  <a:gd name="T2" fmla="*/ 13 w 41"/>
                  <a:gd name="T3" fmla="*/ 1 h 40"/>
                  <a:gd name="T4" fmla="*/ 9 w 41"/>
                  <a:gd name="T5" fmla="*/ 6 h 40"/>
                  <a:gd name="T6" fmla="*/ 7 w 41"/>
                  <a:gd name="T7" fmla="*/ 0 h 40"/>
                  <a:gd name="T8" fmla="*/ 6 w 41"/>
                  <a:gd name="T9" fmla="*/ 0 h 40"/>
                  <a:gd name="T10" fmla="*/ 8 w 41"/>
                  <a:gd name="T11" fmla="*/ 6 h 40"/>
                  <a:gd name="T12" fmla="*/ 2 w 41"/>
                  <a:gd name="T13" fmla="*/ 3 h 40"/>
                  <a:gd name="T14" fmla="*/ 1 w 41"/>
                  <a:gd name="T15" fmla="*/ 3 h 40"/>
                  <a:gd name="T16" fmla="*/ 7 w 41"/>
                  <a:gd name="T17" fmla="*/ 7 h 40"/>
                  <a:gd name="T18" fmla="*/ 0 w 41"/>
                  <a:gd name="T19" fmla="*/ 7 h 40"/>
                  <a:gd name="T20" fmla="*/ 0 w 41"/>
                  <a:gd name="T21" fmla="*/ 9 h 40"/>
                  <a:gd name="T22" fmla="*/ 8 w 41"/>
                  <a:gd name="T23" fmla="*/ 7 h 40"/>
                  <a:gd name="T24" fmla="*/ 3 w 41"/>
                  <a:gd name="T25" fmla="*/ 13 h 40"/>
                  <a:gd name="T26" fmla="*/ 4 w 41"/>
                  <a:gd name="T27" fmla="*/ 13 h 40"/>
                  <a:gd name="T28" fmla="*/ 8 w 41"/>
                  <a:gd name="T29" fmla="*/ 7 h 40"/>
                  <a:gd name="T30" fmla="*/ 10 w 41"/>
                  <a:gd name="T31" fmla="*/ 13 h 40"/>
                  <a:gd name="T32" fmla="*/ 11 w 41"/>
                  <a:gd name="T33" fmla="*/ 13 h 40"/>
                  <a:gd name="T34" fmla="*/ 9 w 41"/>
                  <a:gd name="T35" fmla="*/ 7 h 40"/>
                  <a:gd name="T36" fmla="*/ 15 w 41"/>
                  <a:gd name="T37" fmla="*/ 11 h 40"/>
                  <a:gd name="T38" fmla="*/ 16 w 41"/>
                  <a:gd name="T39" fmla="*/ 10 h 40"/>
                  <a:gd name="T40" fmla="*/ 9 w 41"/>
                  <a:gd name="T41" fmla="*/ 7 h 40"/>
                  <a:gd name="T42" fmla="*/ 16 w 41"/>
                  <a:gd name="T43" fmla="*/ 6 h 40"/>
                  <a:gd name="T44" fmla="*/ 16 w 41"/>
                  <a:gd name="T45" fmla="*/ 5 h 40"/>
                  <a:gd name="T46" fmla="*/ 9 w 41"/>
                  <a:gd name="T47" fmla="*/ 6 h 40"/>
                  <a:gd name="T48" fmla="*/ 13 w 41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0">
                    <a:moveTo>
                      <a:pt x="33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20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8" y="21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0" y="21"/>
                    </a:lnTo>
                    <a:lnTo>
                      <a:pt x="8" y="39"/>
                    </a:lnTo>
                    <a:lnTo>
                      <a:pt x="10" y="39"/>
                    </a:lnTo>
                    <a:lnTo>
                      <a:pt x="20" y="23"/>
                    </a:lnTo>
                    <a:lnTo>
                      <a:pt x="23" y="40"/>
                    </a:lnTo>
                    <a:lnTo>
                      <a:pt x="27" y="40"/>
                    </a:lnTo>
                    <a:lnTo>
                      <a:pt x="22" y="21"/>
                    </a:lnTo>
                    <a:lnTo>
                      <a:pt x="37" y="33"/>
                    </a:lnTo>
                    <a:lnTo>
                      <a:pt x="39" y="31"/>
                    </a:lnTo>
                    <a:lnTo>
                      <a:pt x="22" y="21"/>
                    </a:lnTo>
                    <a:lnTo>
                      <a:pt x="41" y="17"/>
                    </a:lnTo>
                    <a:lnTo>
                      <a:pt x="41" y="16"/>
                    </a:lnTo>
                    <a:lnTo>
                      <a:pt x="22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2" name="Freeform 40"/>
              <p:cNvSpPr>
                <a:spLocks/>
              </p:cNvSpPr>
              <p:nvPr/>
            </p:nvSpPr>
            <p:spPr bwMode="auto">
              <a:xfrm>
                <a:off x="3629" y="3006"/>
                <a:ext cx="28" cy="23"/>
              </a:xfrm>
              <a:custGeom>
                <a:avLst/>
                <a:gdLst>
                  <a:gd name="T0" fmla="*/ 14 w 43"/>
                  <a:gd name="T1" fmla="*/ 1 h 42"/>
                  <a:gd name="T2" fmla="*/ 13 w 43"/>
                  <a:gd name="T3" fmla="*/ 1 h 42"/>
                  <a:gd name="T4" fmla="*/ 9 w 43"/>
                  <a:gd name="T5" fmla="*/ 5 h 42"/>
                  <a:gd name="T6" fmla="*/ 8 w 43"/>
                  <a:gd name="T7" fmla="*/ 0 h 42"/>
                  <a:gd name="T8" fmla="*/ 7 w 43"/>
                  <a:gd name="T9" fmla="*/ 1 h 42"/>
                  <a:gd name="T10" fmla="*/ 9 w 43"/>
                  <a:gd name="T11" fmla="*/ 5 h 42"/>
                  <a:gd name="T12" fmla="*/ 2 w 43"/>
                  <a:gd name="T13" fmla="*/ 3 h 42"/>
                  <a:gd name="T14" fmla="*/ 1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9 h 42"/>
                  <a:gd name="T22" fmla="*/ 8 w 43"/>
                  <a:gd name="T23" fmla="*/ 7 h 42"/>
                  <a:gd name="T24" fmla="*/ 5 w 43"/>
                  <a:gd name="T25" fmla="*/ 12 h 42"/>
                  <a:gd name="T26" fmla="*/ 5 w 43"/>
                  <a:gd name="T27" fmla="*/ 12 h 42"/>
                  <a:gd name="T28" fmla="*/ 9 w 43"/>
                  <a:gd name="T29" fmla="*/ 7 h 42"/>
                  <a:gd name="T30" fmla="*/ 10 w 43"/>
                  <a:gd name="T31" fmla="*/ 13 h 42"/>
                  <a:gd name="T32" fmla="*/ 12 w 43"/>
                  <a:gd name="T33" fmla="*/ 13 h 42"/>
                  <a:gd name="T34" fmla="*/ 9 w 43"/>
                  <a:gd name="T35" fmla="*/ 7 h 42"/>
                  <a:gd name="T36" fmla="*/ 16 w 43"/>
                  <a:gd name="T37" fmla="*/ 10 h 42"/>
                  <a:gd name="T38" fmla="*/ 18 w 43"/>
                  <a:gd name="T39" fmla="*/ 9 h 42"/>
                  <a:gd name="T40" fmla="*/ 10 w 43"/>
                  <a:gd name="T41" fmla="*/ 7 h 42"/>
                  <a:gd name="T42" fmla="*/ 18 w 43"/>
                  <a:gd name="T43" fmla="*/ 5 h 42"/>
                  <a:gd name="T44" fmla="*/ 18 w 43"/>
                  <a:gd name="T45" fmla="*/ 4 h 42"/>
                  <a:gd name="T46" fmla="*/ 10 w 43"/>
                  <a:gd name="T47" fmla="*/ 7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1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9"/>
                    </a:lnTo>
                    <a:lnTo>
                      <a:pt x="19" y="23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4"/>
                    </a:lnTo>
                    <a:lnTo>
                      <a:pt x="41" y="30"/>
                    </a:lnTo>
                    <a:lnTo>
                      <a:pt x="23" y="21"/>
                    </a:lnTo>
                    <a:lnTo>
                      <a:pt x="43" y="19"/>
                    </a:lnTo>
                    <a:lnTo>
                      <a:pt x="41" y="15"/>
                    </a:lnTo>
                    <a:lnTo>
                      <a:pt x="23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3" name="Freeform 41"/>
              <p:cNvSpPr>
                <a:spLocks/>
              </p:cNvSpPr>
              <p:nvPr/>
            </p:nvSpPr>
            <p:spPr bwMode="auto">
              <a:xfrm>
                <a:off x="3629" y="3006"/>
                <a:ext cx="28" cy="23"/>
              </a:xfrm>
              <a:custGeom>
                <a:avLst/>
                <a:gdLst>
                  <a:gd name="T0" fmla="*/ 14 w 43"/>
                  <a:gd name="T1" fmla="*/ 1 h 42"/>
                  <a:gd name="T2" fmla="*/ 13 w 43"/>
                  <a:gd name="T3" fmla="*/ 1 h 42"/>
                  <a:gd name="T4" fmla="*/ 9 w 43"/>
                  <a:gd name="T5" fmla="*/ 5 h 42"/>
                  <a:gd name="T6" fmla="*/ 8 w 43"/>
                  <a:gd name="T7" fmla="*/ 0 h 42"/>
                  <a:gd name="T8" fmla="*/ 7 w 43"/>
                  <a:gd name="T9" fmla="*/ 1 h 42"/>
                  <a:gd name="T10" fmla="*/ 9 w 43"/>
                  <a:gd name="T11" fmla="*/ 5 h 42"/>
                  <a:gd name="T12" fmla="*/ 2 w 43"/>
                  <a:gd name="T13" fmla="*/ 3 h 42"/>
                  <a:gd name="T14" fmla="*/ 1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9 h 42"/>
                  <a:gd name="T22" fmla="*/ 8 w 43"/>
                  <a:gd name="T23" fmla="*/ 7 h 42"/>
                  <a:gd name="T24" fmla="*/ 5 w 43"/>
                  <a:gd name="T25" fmla="*/ 12 h 42"/>
                  <a:gd name="T26" fmla="*/ 5 w 43"/>
                  <a:gd name="T27" fmla="*/ 12 h 42"/>
                  <a:gd name="T28" fmla="*/ 9 w 43"/>
                  <a:gd name="T29" fmla="*/ 7 h 42"/>
                  <a:gd name="T30" fmla="*/ 10 w 43"/>
                  <a:gd name="T31" fmla="*/ 13 h 42"/>
                  <a:gd name="T32" fmla="*/ 12 w 43"/>
                  <a:gd name="T33" fmla="*/ 13 h 42"/>
                  <a:gd name="T34" fmla="*/ 9 w 43"/>
                  <a:gd name="T35" fmla="*/ 7 h 42"/>
                  <a:gd name="T36" fmla="*/ 16 w 43"/>
                  <a:gd name="T37" fmla="*/ 10 h 42"/>
                  <a:gd name="T38" fmla="*/ 18 w 43"/>
                  <a:gd name="T39" fmla="*/ 9 h 42"/>
                  <a:gd name="T40" fmla="*/ 10 w 43"/>
                  <a:gd name="T41" fmla="*/ 7 h 42"/>
                  <a:gd name="T42" fmla="*/ 18 w 43"/>
                  <a:gd name="T43" fmla="*/ 5 h 42"/>
                  <a:gd name="T44" fmla="*/ 18 w 43"/>
                  <a:gd name="T45" fmla="*/ 4 h 42"/>
                  <a:gd name="T46" fmla="*/ 10 w 43"/>
                  <a:gd name="T47" fmla="*/ 7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1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9"/>
                    </a:lnTo>
                    <a:lnTo>
                      <a:pt x="19" y="23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4"/>
                    </a:lnTo>
                    <a:lnTo>
                      <a:pt x="41" y="30"/>
                    </a:lnTo>
                    <a:lnTo>
                      <a:pt x="23" y="21"/>
                    </a:lnTo>
                    <a:lnTo>
                      <a:pt x="43" y="19"/>
                    </a:lnTo>
                    <a:lnTo>
                      <a:pt x="41" y="15"/>
                    </a:lnTo>
                    <a:lnTo>
                      <a:pt x="23" y="21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4" name="Freeform 42"/>
              <p:cNvSpPr>
                <a:spLocks/>
              </p:cNvSpPr>
              <p:nvPr/>
            </p:nvSpPr>
            <p:spPr bwMode="auto">
              <a:xfrm>
                <a:off x="4557" y="2489"/>
                <a:ext cx="25" cy="23"/>
              </a:xfrm>
              <a:custGeom>
                <a:avLst/>
                <a:gdLst>
                  <a:gd name="T0" fmla="*/ 13 w 40"/>
                  <a:gd name="T1" fmla="*/ 1 h 41"/>
                  <a:gd name="T2" fmla="*/ 11 w 40"/>
                  <a:gd name="T3" fmla="*/ 1 h 41"/>
                  <a:gd name="T4" fmla="*/ 8 w 40"/>
                  <a:gd name="T5" fmla="*/ 6 h 41"/>
                  <a:gd name="T6" fmla="*/ 6 w 40"/>
                  <a:gd name="T7" fmla="*/ 0 h 41"/>
                  <a:gd name="T8" fmla="*/ 5 w 40"/>
                  <a:gd name="T9" fmla="*/ 0 h 41"/>
                  <a:gd name="T10" fmla="*/ 8 w 40"/>
                  <a:gd name="T11" fmla="*/ 6 h 41"/>
                  <a:gd name="T12" fmla="*/ 1 w 40"/>
                  <a:gd name="T13" fmla="*/ 2 h 41"/>
                  <a:gd name="T14" fmla="*/ 1 w 40"/>
                  <a:gd name="T15" fmla="*/ 3 h 41"/>
                  <a:gd name="T16" fmla="*/ 7 w 40"/>
                  <a:gd name="T17" fmla="*/ 6 h 41"/>
                  <a:gd name="T18" fmla="*/ 0 w 40"/>
                  <a:gd name="T19" fmla="*/ 7 h 41"/>
                  <a:gd name="T20" fmla="*/ 0 w 40"/>
                  <a:gd name="T21" fmla="*/ 8 h 41"/>
                  <a:gd name="T22" fmla="*/ 7 w 40"/>
                  <a:gd name="T23" fmla="*/ 7 h 41"/>
                  <a:gd name="T24" fmla="*/ 3 w 40"/>
                  <a:gd name="T25" fmla="*/ 12 h 41"/>
                  <a:gd name="T26" fmla="*/ 4 w 40"/>
                  <a:gd name="T27" fmla="*/ 12 h 41"/>
                  <a:gd name="T28" fmla="*/ 8 w 40"/>
                  <a:gd name="T29" fmla="*/ 7 h 41"/>
                  <a:gd name="T30" fmla="*/ 9 w 40"/>
                  <a:gd name="T31" fmla="*/ 13 h 41"/>
                  <a:gd name="T32" fmla="*/ 9 w 40"/>
                  <a:gd name="T33" fmla="*/ 13 h 41"/>
                  <a:gd name="T34" fmla="*/ 8 w 40"/>
                  <a:gd name="T35" fmla="*/ 7 h 41"/>
                  <a:gd name="T36" fmla="*/ 14 w 40"/>
                  <a:gd name="T37" fmla="*/ 11 h 41"/>
                  <a:gd name="T38" fmla="*/ 15 w 40"/>
                  <a:gd name="T39" fmla="*/ 10 h 41"/>
                  <a:gd name="T40" fmla="*/ 8 w 40"/>
                  <a:gd name="T41" fmla="*/ 7 h 41"/>
                  <a:gd name="T42" fmla="*/ 16 w 40"/>
                  <a:gd name="T43" fmla="*/ 6 h 41"/>
                  <a:gd name="T44" fmla="*/ 16 w 40"/>
                  <a:gd name="T45" fmla="*/ 5 h 41"/>
                  <a:gd name="T46" fmla="*/ 8 w 40"/>
                  <a:gd name="T47" fmla="*/ 6 h 41"/>
                  <a:gd name="T48" fmla="*/ 13 w 40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1">
                    <a:moveTo>
                      <a:pt x="32" y="4"/>
                    </a:moveTo>
                    <a:lnTo>
                      <a:pt x="28" y="2"/>
                    </a:lnTo>
                    <a:lnTo>
                      <a:pt x="19" y="20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9" y="20"/>
                    </a:lnTo>
                    <a:lnTo>
                      <a:pt x="1" y="8"/>
                    </a:lnTo>
                    <a:lnTo>
                      <a:pt x="1" y="10"/>
                    </a:lnTo>
                    <a:lnTo>
                      <a:pt x="17" y="20"/>
                    </a:lnTo>
                    <a:lnTo>
                      <a:pt x="0" y="24"/>
                    </a:lnTo>
                    <a:lnTo>
                      <a:pt x="0" y="27"/>
                    </a:lnTo>
                    <a:lnTo>
                      <a:pt x="17" y="22"/>
                    </a:lnTo>
                    <a:lnTo>
                      <a:pt x="7" y="39"/>
                    </a:lnTo>
                    <a:lnTo>
                      <a:pt x="9" y="39"/>
                    </a:lnTo>
                    <a:lnTo>
                      <a:pt x="19" y="24"/>
                    </a:lnTo>
                    <a:lnTo>
                      <a:pt x="23" y="41"/>
                    </a:lnTo>
                    <a:lnTo>
                      <a:pt x="24" y="41"/>
                    </a:lnTo>
                    <a:lnTo>
                      <a:pt x="21" y="22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2"/>
                    </a:lnTo>
                    <a:lnTo>
                      <a:pt x="40" y="18"/>
                    </a:lnTo>
                    <a:lnTo>
                      <a:pt x="40" y="16"/>
                    </a:lnTo>
                    <a:lnTo>
                      <a:pt x="21" y="20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5" name="Freeform 43"/>
              <p:cNvSpPr>
                <a:spLocks/>
              </p:cNvSpPr>
              <p:nvPr/>
            </p:nvSpPr>
            <p:spPr bwMode="auto">
              <a:xfrm>
                <a:off x="4557" y="2489"/>
                <a:ext cx="25" cy="23"/>
              </a:xfrm>
              <a:custGeom>
                <a:avLst/>
                <a:gdLst>
                  <a:gd name="T0" fmla="*/ 13 w 40"/>
                  <a:gd name="T1" fmla="*/ 1 h 41"/>
                  <a:gd name="T2" fmla="*/ 11 w 40"/>
                  <a:gd name="T3" fmla="*/ 1 h 41"/>
                  <a:gd name="T4" fmla="*/ 8 w 40"/>
                  <a:gd name="T5" fmla="*/ 6 h 41"/>
                  <a:gd name="T6" fmla="*/ 6 w 40"/>
                  <a:gd name="T7" fmla="*/ 0 h 41"/>
                  <a:gd name="T8" fmla="*/ 5 w 40"/>
                  <a:gd name="T9" fmla="*/ 0 h 41"/>
                  <a:gd name="T10" fmla="*/ 8 w 40"/>
                  <a:gd name="T11" fmla="*/ 6 h 41"/>
                  <a:gd name="T12" fmla="*/ 1 w 40"/>
                  <a:gd name="T13" fmla="*/ 2 h 41"/>
                  <a:gd name="T14" fmla="*/ 1 w 40"/>
                  <a:gd name="T15" fmla="*/ 3 h 41"/>
                  <a:gd name="T16" fmla="*/ 7 w 40"/>
                  <a:gd name="T17" fmla="*/ 6 h 41"/>
                  <a:gd name="T18" fmla="*/ 0 w 40"/>
                  <a:gd name="T19" fmla="*/ 7 h 41"/>
                  <a:gd name="T20" fmla="*/ 0 w 40"/>
                  <a:gd name="T21" fmla="*/ 8 h 41"/>
                  <a:gd name="T22" fmla="*/ 7 w 40"/>
                  <a:gd name="T23" fmla="*/ 7 h 41"/>
                  <a:gd name="T24" fmla="*/ 3 w 40"/>
                  <a:gd name="T25" fmla="*/ 12 h 41"/>
                  <a:gd name="T26" fmla="*/ 4 w 40"/>
                  <a:gd name="T27" fmla="*/ 12 h 41"/>
                  <a:gd name="T28" fmla="*/ 8 w 40"/>
                  <a:gd name="T29" fmla="*/ 7 h 41"/>
                  <a:gd name="T30" fmla="*/ 9 w 40"/>
                  <a:gd name="T31" fmla="*/ 13 h 41"/>
                  <a:gd name="T32" fmla="*/ 9 w 40"/>
                  <a:gd name="T33" fmla="*/ 13 h 41"/>
                  <a:gd name="T34" fmla="*/ 8 w 40"/>
                  <a:gd name="T35" fmla="*/ 7 h 41"/>
                  <a:gd name="T36" fmla="*/ 14 w 40"/>
                  <a:gd name="T37" fmla="*/ 11 h 41"/>
                  <a:gd name="T38" fmla="*/ 15 w 40"/>
                  <a:gd name="T39" fmla="*/ 10 h 41"/>
                  <a:gd name="T40" fmla="*/ 8 w 40"/>
                  <a:gd name="T41" fmla="*/ 7 h 41"/>
                  <a:gd name="T42" fmla="*/ 16 w 40"/>
                  <a:gd name="T43" fmla="*/ 6 h 41"/>
                  <a:gd name="T44" fmla="*/ 16 w 40"/>
                  <a:gd name="T45" fmla="*/ 5 h 41"/>
                  <a:gd name="T46" fmla="*/ 8 w 40"/>
                  <a:gd name="T47" fmla="*/ 6 h 41"/>
                  <a:gd name="T48" fmla="*/ 13 w 40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1">
                    <a:moveTo>
                      <a:pt x="32" y="4"/>
                    </a:moveTo>
                    <a:lnTo>
                      <a:pt x="28" y="2"/>
                    </a:lnTo>
                    <a:lnTo>
                      <a:pt x="19" y="20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9" y="20"/>
                    </a:lnTo>
                    <a:lnTo>
                      <a:pt x="1" y="8"/>
                    </a:lnTo>
                    <a:lnTo>
                      <a:pt x="1" y="10"/>
                    </a:lnTo>
                    <a:lnTo>
                      <a:pt x="17" y="20"/>
                    </a:lnTo>
                    <a:lnTo>
                      <a:pt x="0" y="24"/>
                    </a:lnTo>
                    <a:lnTo>
                      <a:pt x="0" y="27"/>
                    </a:lnTo>
                    <a:lnTo>
                      <a:pt x="17" y="22"/>
                    </a:lnTo>
                    <a:lnTo>
                      <a:pt x="7" y="39"/>
                    </a:lnTo>
                    <a:lnTo>
                      <a:pt x="9" y="39"/>
                    </a:lnTo>
                    <a:lnTo>
                      <a:pt x="19" y="24"/>
                    </a:lnTo>
                    <a:lnTo>
                      <a:pt x="23" y="41"/>
                    </a:lnTo>
                    <a:lnTo>
                      <a:pt x="24" y="41"/>
                    </a:lnTo>
                    <a:lnTo>
                      <a:pt x="21" y="22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2"/>
                    </a:lnTo>
                    <a:lnTo>
                      <a:pt x="40" y="18"/>
                    </a:lnTo>
                    <a:lnTo>
                      <a:pt x="40" y="16"/>
                    </a:lnTo>
                    <a:lnTo>
                      <a:pt x="21" y="20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6" name="Freeform 44"/>
              <p:cNvSpPr>
                <a:spLocks/>
              </p:cNvSpPr>
              <p:nvPr/>
            </p:nvSpPr>
            <p:spPr bwMode="auto">
              <a:xfrm>
                <a:off x="3708" y="2872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8 w 42"/>
                  <a:gd name="T11" fmla="*/ 6 h 42"/>
                  <a:gd name="T12" fmla="*/ 2 w 42"/>
                  <a:gd name="T13" fmla="*/ 2 h 42"/>
                  <a:gd name="T14" fmla="*/ 1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0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9 w 42"/>
                  <a:gd name="T35" fmla="*/ 7 h 42"/>
                  <a:gd name="T36" fmla="*/ 16 w 42"/>
                  <a:gd name="T37" fmla="*/ 10 h 42"/>
                  <a:gd name="T38" fmla="*/ 16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12" y="38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1" y="21"/>
                    </a:lnTo>
                    <a:lnTo>
                      <a:pt x="39" y="32"/>
                    </a:lnTo>
                    <a:lnTo>
                      <a:pt x="39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7" name="Freeform 45"/>
              <p:cNvSpPr>
                <a:spLocks/>
              </p:cNvSpPr>
              <p:nvPr/>
            </p:nvSpPr>
            <p:spPr bwMode="auto">
              <a:xfrm>
                <a:off x="3708" y="2872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8 w 42"/>
                  <a:gd name="T11" fmla="*/ 6 h 42"/>
                  <a:gd name="T12" fmla="*/ 2 w 42"/>
                  <a:gd name="T13" fmla="*/ 2 h 42"/>
                  <a:gd name="T14" fmla="*/ 1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0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9 w 42"/>
                  <a:gd name="T35" fmla="*/ 7 h 42"/>
                  <a:gd name="T36" fmla="*/ 16 w 42"/>
                  <a:gd name="T37" fmla="*/ 10 h 42"/>
                  <a:gd name="T38" fmla="*/ 16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12" y="38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1" y="21"/>
                    </a:lnTo>
                    <a:lnTo>
                      <a:pt x="39" y="32"/>
                    </a:lnTo>
                    <a:lnTo>
                      <a:pt x="39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8" name="Freeform 46"/>
              <p:cNvSpPr>
                <a:spLocks/>
              </p:cNvSpPr>
              <p:nvPr/>
            </p:nvSpPr>
            <p:spPr bwMode="auto">
              <a:xfrm>
                <a:off x="4083" y="2680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1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4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4 h 42"/>
                  <a:gd name="T34" fmla="*/ 8 w 40"/>
                  <a:gd name="T35" fmla="*/ 7 h 42"/>
                  <a:gd name="T36" fmla="*/ 14 w 40"/>
                  <a:gd name="T37" fmla="*/ 11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7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28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3" y="10"/>
                    </a:lnTo>
                    <a:lnTo>
                      <a:pt x="1" y="12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7" y="23"/>
                    </a:lnTo>
                    <a:lnTo>
                      <a:pt x="7" y="39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6"/>
                    </a:lnTo>
                    <a:lnTo>
                      <a:pt x="21" y="21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9" name="Freeform 47"/>
              <p:cNvSpPr>
                <a:spLocks/>
              </p:cNvSpPr>
              <p:nvPr/>
            </p:nvSpPr>
            <p:spPr bwMode="auto">
              <a:xfrm>
                <a:off x="4083" y="2680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1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4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4 h 42"/>
                  <a:gd name="T34" fmla="*/ 8 w 40"/>
                  <a:gd name="T35" fmla="*/ 7 h 42"/>
                  <a:gd name="T36" fmla="*/ 14 w 40"/>
                  <a:gd name="T37" fmla="*/ 11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7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28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3" y="10"/>
                    </a:lnTo>
                    <a:lnTo>
                      <a:pt x="1" y="12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7" y="23"/>
                    </a:lnTo>
                    <a:lnTo>
                      <a:pt x="7" y="39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6"/>
                    </a:lnTo>
                    <a:lnTo>
                      <a:pt x="21" y="21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0" name="Freeform 48"/>
              <p:cNvSpPr>
                <a:spLocks/>
              </p:cNvSpPr>
              <p:nvPr/>
            </p:nvSpPr>
            <p:spPr bwMode="auto">
              <a:xfrm>
                <a:off x="3629" y="2883"/>
                <a:ext cx="28" cy="24"/>
              </a:xfrm>
              <a:custGeom>
                <a:avLst/>
                <a:gdLst>
                  <a:gd name="T0" fmla="*/ 14 w 43"/>
                  <a:gd name="T1" fmla="*/ 1 h 42"/>
                  <a:gd name="T2" fmla="*/ 13 w 43"/>
                  <a:gd name="T3" fmla="*/ 1 h 42"/>
                  <a:gd name="T4" fmla="*/ 9 w 43"/>
                  <a:gd name="T5" fmla="*/ 6 h 42"/>
                  <a:gd name="T6" fmla="*/ 8 w 43"/>
                  <a:gd name="T7" fmla="*/ 0 h 42"/>
                  <a:gd name="T8" fmla="*/ 7 w 43"/>
                  <a:gd name="T9" fmla="*/ 1 h 42"/>
                  <a:gd name="T10" fmla="*/ 9 w 43"/>
                  <a:gd name="T11" fmla="*/ 6 h 42"/>
                  <a:gd name="T12" fmla="*/ 2 w 43"/>
                  <a:gd name="T13" fmla="*/ 3 h 42"/>
                  <a:gd name="T14" fmla="*/ 1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10 h 42"/>
                  <a:gd name="T22" fmla="*/ 8 w 43"/>
                  <a:gd name="T23" fmla="*/ 7 h 42"/>
                  <a:gd name="T24" fmla="*/ 5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2 w 43"/>
                  <a:gd name="T33" fmla="*/ 14 h 42"/>
                  <a:gd name="T34" fmla="*/ 9 w 43"/>
                  <a:gd name="T35" fmla="*/ 7 h 42"/>
                  <a:gd name="T36" fmla="*/ 16 w 43"/>
                  <a:gd name="T37" fmla="*/ 11 h 42"/>
                  <a:gd name="T38" fmla="*/ 18 w 43"/>
                  <a:gd name="T39" fmla="*/ 10 h 42"/>
                  <a:gd name="T40" fmla="*/ 10 w 43"/>
                  <a:gd name="T41" fmla="*/ 7 h 42"/>
                  <a:gd name="T42" fmla="*/ 18 w 43"/>
                  <a:gd name="T43" fmla="*/ 6 h 42"/>
                  <a:gd name="T44" fmla="*/ 18 w 43"/>
                  <a:gd name="T45" fmla="*/ 5 h 42"/>
                  <a:gd name="T46" fmla="*/ 10 w 43"/>
                  <a:gd name="T47" fmla="*/ 7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1" y="19"/>
                    </a:lnTo>
                    <a:lnTo>
                      <a:pt x="4" y="10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9"/>
                    </a:lnTo>
                    <a:lnTo>
                      <a:pt x="19" y="23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5"/>
                    </a:lnTo>
                    <a:lnTo>
                      <a:pt x="41" y="31"/>
                    </a:lnTo>
                    <a:lnTo>
                      <a:pt x="23" y="21"/>
                    </a:lnTo>
                    <a:lnTo>
                      <a:pt x="43" y="19"/>
                    </a:lnTo>
                    <a:lnTo>
                      <a:pt x="41" y="15"/>
                    </a:lnTo>
                    <a:lnTo>
                      <a:pt x="23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1" name="Freeform 49"/>
              <p:cNvSpPr>
                <a:spLocks/>
              </p:cNvSpPr>
              <p:nvPr/>
            </p:nvSpPr>
            <p:spPr bwMode="auto">
              <a:xfrm>
                <a:off x="3629" y="2883"/>
                <a:ext cx="28" cy="24"/>
              </a:xfrm>
              <a:custGeom>
                <a:avLst/>
                <a:gdLst>
                  <a:gd name="T0" fmla="*/ 14 w 43"/>
                  <a:gd name="T1" fmla="*/ 1 h 42"/>
                  <a:gd name="T2" fmla="*/ 13 w 43"/>
                  <a:gd name="T3" fmla="*/ 1 h 42"/>
                  <a:gd name="T4" fmla="*/ 9 w 43"/>
                  <a:gd name="T5" fmla="*/ 6 h 42"/>
                  <a:gd name="T6" fmla="*/ 8 w 43"/>
                  <a:gd name="T7" fmla="*/ 0 h 42"/>
                  <a:gd name="T8" fmla="*/ 7 w 43"/>
                  <a:gd name="T9" fmla="*/ 1 h 42"/>
                  <a:gd name="T10" fmla="*/ 9 w 43"/>
                  <a:gd name="T11" fmla="*/ 6 h 42"/>
                  <a:gd name="T12" fmla="*/ 2 w 43"/>
                  <a:gd name="T13" fmla="*/ 3 h 42"/>
                  <a:gd name="T14" fmla="*/ 1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10 h 42"/>
                  <a:gd name="T22" fmla="*/ 8 w 43"/>
                  <a:gd name="T23" fmla="*/ 7 h 42"/>
                  <a:gd name="T24" fmla="*/ 5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2 w 43"/>
                  <a:gd name="T33" fmla="*/ 14 h 42"/>
                  <a:gd name="T34" fmla="*/ 9 w 43"/>
                  <a:gd name="T35" fmla="*/ 7 h 42"/>
                  <a:gd name="T36" fmla="*/ 16 w 43"/>
                  <a:gd name="T37" fmla="*/ 11 h 42"/>
                  <a:gd name="T38" fmla="*/ 18 w 43"/>
                  <a:gd name="T39" fmla="*/ 10 h 42"/>
                  <a:gd name="T40" fmla="*/ 10 w 43"/>
                  <a:gd name="T41" fmla="*/ 7 h 42"/>
                  <a:gd name="T42" fmla="*/ 18 w 43"/>
                  <a:gd name="T43" fmla="*/ 6 h 42"/>
                  <a:gd name="T44" fmla="*/ 18 w 43"/>
                  <a:gd name="T45" fmla="*/ 5 h 42"/>
                  <a:gd name="T46" fmla="*/ 10 w 43"/>
                  <a:gd name="T47" fmla="*/ 7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1" y="19"/>
                    </a:lnTo>
                    <a:lnTo>
                      <a:pt x="4" y="10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9"/>
                    </a:lnTo>
                    <a:lnTo>
                      <a:pt x="19" y="23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5"/>
                    </a:lnTo>
                    <a:lnTo>
                      <a:pt x="41" y="31"/>
                    </a:lnTo>
                    <a:lnTo>
                      <a:pt x="23" y="21"/>
                    </a:lnTo>
                    <a:lnTo>
                      <a:pt x="43" y="19"/>
                    </a:lnTo>
                    <a:lnTo>
                      <a:pt x="41" y="15"/>
                    </a:lnTo>
                    <a:lnTo>
                      <a:pt x="23" y="21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2" name="Freeform 50"/>
              <p:cNvSpPr>
                <a:spLocks/>
              </p:cNvSpPr>
              <p:nvPr/>
            </p:nvSpPr>
            <p:spPr bwMode="auto">
              <a:xfrm>
                <a:off x="4342" y="2427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4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4 h 42"/>
                  <a:gd name="T34" fmla="*/ 8 w 40"/>
                  <a:gd name="T35" fmla="*/ 7 h 42"/>
                  <a:gd name="T36" fmla="*/ 15 w 40"/>
                  <a:gd name="T37" fmla="*/ 11 h 42"/>
                  <a:gd name="T38" fmla="*/ 15 w 40"/>
                  <a:gd name="T39" fmla="*/ 10 h 42"/>
                  <a:gd name="T40" fmla="*/ 9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7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3" y="10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7" y="39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6" y="42"/>
                    </a:lnTo>
                    <a:lnTo>
                      <a:pt x="21" y="23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3" name="Freeform 51"/>
              <p:cNvSpPr>
                <a:spLocks/>
              </p:cNvSpPr>
              <p:nvPr/>
            </p:nvSpPr>
            <p:spPr bwMode="auto">
              <a:xfrm>
                <a:off x="4342" y="2427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4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4 h 42"/>
                  <a:gd name="T34" fmla="*/ 8 w 40"/>
                  <a:gd name="T35" fmla="*/ 7 h 42"/>
                  <a:gd name="T36" fmla="*/ 15 w 40"/>
                  <a:gd name="T37" fmla="*/ 11 h 42"/>
                  <a:gd name="T38" fmla="*/ 15 w 40"/>
                  <a:gd name="T39" fmla="*/ 10 h 42"/>
                  <a:gd name="T40" fmla="*/ 9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7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3" y="10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7" y="39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6" y="42"/>
                    </a:lnTo>
                    <a:lnTo>
                      <a:pt x="21" y="23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4" name="Freeform 52"/>
              <p:cNvSpPr>
                <a:spLocks/>
              </p:cNvSpPr>
              <p:nvPr/>
            </p:nvSpPr>
            <p:spPr bwMode="auto">
              <a:xfrm>
                <a:off x="4290" y="2458"/>
                <a:ext cx="25" cy="23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5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5 h 42"/>
                  <a:gd name="T12" fmla="*/ 2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2 h 42"/>
                  <a:gd name="T26" fmla="*/ 4 w 40"/>
                  <a:gd name="T27" fmla="*/ 12 h 42"/>
                  <a:gd name="T28" fmla="*/ 8 w 40"/>
                  <a:gd name="T29" fmla="*/ 7 h 42"/>
                  <a:gd name="T30" fmla="*/ 9 w 40"/>
                  <a:gd name="T31" fmla="*/ 13 h 42"/>
                  <a:gd name="T32" fmla="*/ 10 w 40"/>
                  <a:gd name="T33" fmla="*/ 13 h 42"/>
                  <a:gd name="T34" fmla="*/ 8 w 40"/>
                  <a:gd name="T35" fmla="*/ 7 h 42"/>
                  <a:gd name="T36" fmla="*/ 14 w 40"/>
                  <a:gd name="T37" fmla="*/ 10 h 42"/>
                  <a:gd name="T38" fmla="*/ 15 w 40"/>
                  <a:gd name="T39" fmla="*/ 9 h 42"/>
                  <a:gd name="T40" fmla="*/ 8 w 40"/>
                  <a:gd name="T41" fmla="*/ 7 h 42"/>
                  <a:gd name="T42" fmla="*/ 16 w 40"/>
                  <a:gd name="T43" fmla="*/ 5 h 42"/>
                  <a:gd name="T44" fmla="*/ 16 w 40"/>
                  <a:gd name="T45" fmla="*/ 4 h 42"/>
                  <a:gd name="T46" fmla="*/ 8 w 40"/>
                  <a:gd name="T47" fmla="*/ 7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6" y="34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9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5" name="Freeform 53"/>
              <p:cNvSpPr>
                <a:spLocks/>
              </p:cNvSpPr>
              <p:nvPr/>
            </p:nvSpPr>
            <p:spPr bwMode="auto">
              <a:xfrm>
                <a:off x="4290" y="2458"/>
                <a:ext cx="25" cy="23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5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5 h 42"/>
                  <a:gd name="T12" fmla="*/ 2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2 h 42"/>
                  <a:gd name="T26" fmla="*/ 4 w 40"/>
                  <a:gd name="T27" fmla="*/ 12 h 42"/>
                  <a:gd name="T28" fmla="*/ 8 w 40"/>
                  <a:gd name="T29" fmla="*/ 7 h 42"/>
                  <a:gd name="T30" fmla="*/ 9 w 40"/>
                  <a:gd name="T31" fmla="*/ 13 h 42"/>
                  <a:gd name="T32" fmla="*/ 10 w 40"/>
                  <a:gd name="T33" fmla="*/ 13 h 42"/>
                  <a:gd name="T34" fmla="*/ 8 w 40"/>
                  <a:gd name="T35" fmla="*/ 7 h 42"/>
                  <a:gd name="T36" fmla="*/ 14 w 40"/>
                  <a:gd name="T37" fmla="*/ 10 h 42"/>
                  <a:gd name="T38" fmla="*/ 15 w 40"/>
                  <a:gd name="T39" fmla="*/ 9 h 42"/>
                  <a:gd name="T40" fmla="*/ 8 w 40"/>
                  <a:gd name="T41" fmla="*/ 7 h 42"/>
                  <a:gd name="T42" fmla="*/ 16 w 40"/>
                  <a:gd name="T43" fmla="*/ 5 h 42"/>
                  <a:gd name="T44" fmla="*/ 16 w 40"/>
                  <a:gd name="T45" fmla="*/ 4 h 42"/>
                  <a:gd name="T46" fmla="*/ 8 w 40"/>
                  <a:gd name="T47" fmla="*/ 7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6" y="34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9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6" name="Freeform 54"/>
              <p:cNvSpPr>
                <a:spLocks/>
              </p:cNvSpPr>
              <p:nvPr/>
            </p:nvSpPr>
            <p:spPr bwMode="auto">
              <a:xfrm>
                <a:off x="4175" y="2654"/>
                <a:ext cx="27" cy="23"/>
              </a:xfrm>
              <a:custGeom>
                <a:avLst/>
                <a:gdLst>
                  <a:gd name="T0" fmla="*/ 14 w 42"/>
                  <a:gd name="T1" fmla="*/ 1 h 40"/>
                  <a:gd name="T2" fmla="*/ 12 w 42"/>
                  <a:gd name="T3" fmla="*/ 1 h 40"/>
                  <a:gd name="T4" fmla="*/ 9 w 42"/>
                  <a:gd name="T5" fmla="*/ 6 h 40"/>
                  <a:gd name="T6" fmla="*/ 7 w 42"/>
                  <a:gd name="T7" fmla="*/ 0 h 40"/>
                  <a:gd name="T8" fmla="*/ 6 w 42"/>
                  <a:gd name="T9" fmla="*/ 0 h 40"/>
                  <a:gd name="T10" fmla="*/ 8 w 42"/>
                  <a:gd name="T11" fmla="*/ 6 h 40"/>
                  <a:gd name="T12" fmla="*/ 1 w 42"/>
                  <a:gd name="T13" fmla="*/ 3 h 40"/>
                  <a:gd name="T14" fmla="*/ 1 w 42"/>
                  <a:gd name="T15" fmla="*/ 3 h 40"/>
                  <a:gd name="T16" fmla="*/ 8 w 42"/>
                  <a:gd name="T17" fmla="*/ 6 h 40"/>
                  <a:gd name="T18" fmla="*/ 0 w 42"/>
                  <a:gd name="T19" fmla="*/ 7 h 40"/>
                  <a:gd name="T20" fmla="*/ 0 w 42"/>
                  <a:gd name="T21" fmla="*/ 9 h 40"/>
                  <a:gd name="T22" fmla="*/ 8 w 42"/>
                  <a:gd name="T23" fmla="*/ 7 h 40"/>
                  <a:gd name="T24" fmla="*/ 3 w 42"/>
                  <a:gd name="T25" fmla="*/ 12 h 40"/>
                  <a:gd name="T26" fmla="*/ 4 w 42"/>
                  <a:gd name="T27" fmla="*/ 13 h 40"/>
                  <a:gd name="T28" fmla="*/ 9 w 42"/>
                  <a:gd name="T29" fmla="*/ 7 h 40"/>
                  <a:gd name="T30" fmla="*/ 10 w 42"/>
                  <a:gd name="T31" fmla="*/ 13 h 40"/>
                  <a:gd name="T32" fmla="*/ 11 w 42"/>
                  <a:gd name="T33" fmla="*/ 13 h 40"/>
                  <a:gd name="T34" fmla="*/ 9 w 42"/>
                  <a:gd name="T35" fmla="*/ 7 h 40"/>
                  <a:gd name="T36" fmla="*/ 15 w 42"/>
                  <a:gd name="T37" fmla="*/ 11 h 40"/>
                  <a:gd name="T38" fmla="*/ 15 w 42"/>
                  <a:gd name="T39" fmla="*/ 10 h 40"/>
                  <a:gd name="T40" fmla="*/ 10 w 42"/>
                  <a:gd name="T41" fmla="*/ 7 h 40"/>
                  <a:gd name="T42" fmla="*/ 17 w 42"/>
                  <a:gd name="T43" fmla="*/ 6 h 40"/>
                  <a:gd name="T44" fmla="*/ 17 w 42"/>
                  <a:gd name="T45" fmla="*/ 5 h 40"/>
                  <a:gd name="T46" fmla="*/ 10 w 42"/>
                  <a:gd name="T47" fmla="*/ 6 h 40"/>
                  <a:gd name="T48" fmla="*/ 14 w 42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0">
                    <a:moveTo>
                      <a:pt x="32" y="2"/>
                    </a:moveTo>
                    <a:lnTo>
                      <a:pt x="30" y="2"/>
                    </a:lnTo>
                    <a:lnTo>
                      <a:pt x="21" y="17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3" y="8"/>
                    </a:lnTo>
                    <a:lnTo>
                      <a:pt x="1" y="10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21" y="21"/>
                    </a:lnTo>
                    <a:lnTo>
                      <a:pt x="24" y="40"/>
                    </a:lnTo>
                    <a:lnTo>
                      <a:pt x="26" y="40"/>
                    </a:lnTo>
                    <a:lnTo>
                      <a:pt x="21" y="21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4"/>
                    </a:lnTo>
                    <a:lnTo>
                      <a:pt x="23" y="19"/>
                    </a:lnTo>
                    <a:lnTo>
                      <a:pt x="32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7" name="Freeform 55"/>
              <p:cNvSpPr>
                <a:spLocks/>
              </p:cNvSpPr>
              <p:nvPr/>
            </p:nvSpPr>
            <p:spPr bwMode="auto">
              <a:xfrm>
                <a:off x="4175" y="2654"/>
                <a:ext cx="27" cy="23"/>
              </a:xfrm>
              <a:custGeom>
                <a:avLst/>
                <a:gdLst>
                  <a:gd name="T0" fmla="*/ 14 w 42"/>
                  <a:gd name="T1" fmla="*/ 1 h 40"/>
                  <a:gd name="T2" fmla="*/ 12 w 42"/>
                  <a:gd name="T3" fmla="*/ 1 h 40"/>
                  <a:gd name="T4" fmla="*/ 9 w 42"/>
                  <a:gd name="T5" fmla="*/ 6 h 40"/>
                  <a:gd name="T6" fmla="*/ 7 w 42"/>
                  <a:gd name="T7" fmla="*/ 0 h 40"/>
                  <a:gd name="T8" fmla="*/ 6 w 42"/>
                  <a:gd name="T9" fmla="*/ 0 h 40"/>
                  <a:gd name="T10" fmla="*/ 8 w 42"/>
                  <a:gd name="T11" fmla="*/ 6 h 40"/>
                  <a:gd name="T12" fmla="*/ 1 w 42"/>
                  <a:gd name="T13" fmla="*/ 3 h 40"/>
                  <a:gd name="T14" fmla="*/ 1 w 42"/>
                  <a:gd name="T15" fmla="*/ 3 h 40"/>
                  <a:gd name="T16" fmla="*/ 8 w 42"/>
                  <a:gd name="T17" fmla="*/ 6 h 40"/>
                  <a:gd name="T18" fmla="*/ 0 w 42"/>
                  <a:gd name="T19" fmla="*/ 7 h 40"/>
                  <a:gd name="T20" fmla="*/ 0 w 42"/>
                  <a:gd name="T21" fmla="*/ 9 h 40"/>
                  <a:gd name="T22" fmla="*/ 8 w 42"/>
                  <a:gd name="T23" fmla="*/ 7 h 40"/>
                  <a:gd name="T24" fmla="*/ 3 w 42"/>
                  <a:gd name="T25" fmla="*/ 12 h 40"/>
                  <a:gd name="T26" fmla="*/ 4 w 42"/>
                  <a:gd name="T27" fmla="*/ 13 h 40"/>
                  <a:gd name="T28" fmla="*/ 9 w 42"/>
                  <a:gd name="T29" fmla="*/ 7 h 40"/>
                  <a:gd name="T30" fmla="*/ 10 w 42"/>
                  <a:gd name="T31" fmla="*/ 13 h 40"/>
                  <a:gd name="T32" fmla="*/ 11 w 42"/>
                  <a:gd name="T33" fmla="*/ 13 h 40"/>
                  <a:gd name="T34" fmla="*/ 9 w 42"/>
                  <a:gd name="T35" fmla="*/ 7 h 40"/>
                  <a:gd name="T36" fmla="*/ 15 w 42"/>
                  <a:gd name="T37" fmla="*/ 11 h 40"/>
                  <a:gd name="T38" fmla="*/ 15 w 42"/>
                  <a:gd name="T39" fmla="*/ 10 h 40"/>
                  <a:gd name="T40" fmla="*/ 10 w 42"/>
                  <a:gd name="T41" fmla="*/ 7 h 40"/>
                  <a:gd name="T42" fmla="*/ 17 w 42"/>
                  <a:gd name="T43" fmla="*/ 6 h 40"/>
                  <a:gd name="T44" fmla="*/ 17 w 42"/>
                  <a:gd name="T45" fmla="*/ 5 h 40"/>
                  <a:gd name="T46" fmla="*/ 10 w 42"/>
                  <a:gd name="T47" fmla="*/ 6 h 40"/>
                  <a:gd name="T48" fmla="*/ 14 w 42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0">
                    <a:moveTo>
                      <a:pt x="32" y="2"/>
                    </a:moveTo>
                    <a:lnTo>
                      <a:pt x="30" y="2"/>
                    </a:lnTo>
                    <a:lnTo>
                      <a:pt x="21" y="17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3" y="8"/>
                    </a:lnTo>
                    <a:lnTo>
                      <a:pt x="1" y="10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21" y="21"/>
                    </a:lnTo>
                    <a:lnTo>
                      <a:pt x="24" y="40"/>
                    </a:lnTo>
                    <a:lnTo>
                      <a:pt x="26" y="40"/>
                    </a:lnTo>
                    <a:lnTo>
                      <a:pt x="21" y="21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4"/>
                    </a:lnTo>
                    <a:lnTo>
                      <a:pt x="23" y="19"/>
                    </a:lnTo>
                    <a:lnTo>
                      <a:pt x="32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8" name="Freeform 56"/>
              <p:cNvSpPr>
                <a:spLocks/>
              </p:cNvSpPr>
              <p:nvPr/>
            </p:nvSpPr>
            <p:spPr bwMode="auto">
              <a:xfrm>
                <a:off x="3718" y="2803"/>
                <a:ext cx="27" cy="23"/>
              </a:xfrm>
              <a:custGeom>
                <a:avLst/>
                <a:gdLst>
                  <a:gd name="T0" fmla="*/ 13 w 43"/>
                  <a:gd name="T1" fmla="*/ 1 h 42"/>
                  <a:gd name="T2" fmla="*/ 12 w 43"/>
                  <a:gd name="T3" fmla="*/ 1 h 42"/>
                  <a:gd name="T4" fmla="*/ 9 w 43"/>
                  <a:gd name="T5" fmla="*/ 5 h 42"/>
                  <a:gd name="T6" fmla="*/ 7 w 43"/>
                  <a:gd name="T7" fmla="*/ 0 h 42"/>
                  <a:gd name="T8" fmla="*/ 6 w 43"/>
                  <a:gd name="T9" fmla="*/ 1 h 42"/>
                  <a:gd name="T10" fmla="*/ 8 w 43"/>
                  <a:gd name="T11" fmla="*/ 5 h 42"/>
                  <a:gd name="T12" fmla="*/ 2 w 43"/>
                  <a:gd name="T13" fmla="*/ 3 h 42"/>
                  <a:gd name="T14" fmla="*/ 1 w 43"/>
                  <a:gd name="T15" fmla="*/ 4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8 h 42"/>
                  <a:gd name="T22" fmla="*/ 8 w 43"/>
                  <a:gd name="T23" fmla="*/ 7 h 42"/>
                  <a:gd name="T24" fmla="*/ 3 w 43"/>
                  <a:gd name="T25" fmla="*/ 12 h 42"/>
                  <a:gd name="T26" fmla="*/ 5 w 43"/>
                  <a:gd name="T27" fmla="*/ 12 h 42"/>
                  <a:gd name="T28" fmla="*/ 9 w 43"/>
                  <a:gd name="T29" fmla="*/ 7 h 42"/>
                  <a:gd name="T30" fmla="*/ 10 w 43"/>
                  <a:gd name="T31" fmla="*/ 13 h 42"/>
                  <a:gd name="T32" fmla="*/ 11 w 43"/>
                  <a:gd name="T33" fmla="*/ 13 h 42"/>
                  <a:gd name="T34" fmla="*/ 9 w 43"/>
                  <a:gd name="T35" fmla="*/ 7 h 42"/>
                  <a:gd name="T36" fmla="*/ 15 w 43"/>
                  <a:gd name="T37" fmla="*/ 10 h 42"/>
                  <a:gd name="T38" fmla="*/ 16 w 43"/>
                  <a:gd name="T39" fmla="*/ 9 h 42"/>
                  <a:gd name="T40" fmla="*/ 9 w 43"/>
                  <a:gd name="T41" fmla="*/ 7 h 42"/>
                  <a:gd name="T42" fmla="*/ 17 w 43"/>
                  <a:gd name="T43" fmla="*/ 5 h 42"/>
                  <a:gd name="T44" fmla="*/ 16 w 43"/>
                  <a:gd name="T45" fmla="*/ 4 h 42"/>
                  <a:gd name="T46" fmla="*/ 9 w 43"/>
                  <a:gd name="T47" fmla="*/ 7 h 42"/>
                  <a:gd name="T48" fmla="*/ 13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0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3"/>
                    </a:lnTo>
                    <a:lnTo>
                      <a:pt x="8" y="38"/>
                    </a:lnTo>
                    <a:lnTo>
                      <a:pt x="12" y="40"/>
                    </a:lnTo>
                    <a:lnTo>
                      <a:pt x="22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2" y="23"/>
                    </a:lnTo>
                    <a:lnTo>
                      <a:pt x="39" y="33"/>
                    </a:lnTo>
                    <a:lnTo>
                      <a:pt x="41" y="31"/>
                    </a:lnTo>
                    <a:lnTo>
                      <a:pt x="24" y="21"/>
                    </a:lnTo>
                    <a:lnTo>
                      <a:pt x="43" y="17"/>
                    </a:lnTo>
                    <a:lnTo>
                      <a:pt x="41" y="15"/>
                    </a:lnTo>
                    <a:lnTo>
                      <a:pt x="24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9" name="Freeform 57"/>
              <p:cNvSpPr>
                <a:spLocks/>
              </p:cNvSpPr>
              <p:nvPr/>
            </p:nvSpPr>
            <p:spPr bwMode="auto">
              <a:xfrm>
                <a:off x="3718" y="2803"/>
                <a:ext cx="27" cy="23"/>
              </a:xfrm>
              <a:custGeom>
                <a:avLst/>
                <a:gdLst>
                  <a:gd name="T0" fmla="*/ 13 w 43"/>
                  <a:gd name="T1" fmla="*/ 1 h 42"/>
                  <a:gd name="T2" fmla="*/ 12 w 43"/>
                  <a:gd name="T3" fmla="*/ 1 h 42"/>
                  <a:gd name="T4" fmla="*/ 9 w 43"/>
                  <a:gd name="T5" fmla="*/ 5 h 42"/>
                  <a:gd name="T6" fmla="*/ 7 w 43"/>
                  <a:gd name="T7" fmla="*/ 0 h 42"/>
                  <a:gd name="T8" fmla="*/ 6 w 43"/>
                  <a:gd name="T9" fmla="*/ 1 h 42"/>
                  <a:gd name="T10" fmla="*/ 8 w 43"/>
                  <a:gd name="T11" fmla="*/ 5 h 42"/>
                  <a:gd name="T12" fmla="*/ 2 w 43"/>
                  <a:gd name="T13" fmla="*/ 3 h 42"/>
                  <a:gd name="T14" fmla="*/ 1 w 43"/>
                  <a:gd name="T15" fmla="*/ 4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8 h 42"/>
                  <a:gd name="T22" fmla="*/ 8 w 43"/>
                  <a:gd name="T23" fmla="*/ 7 h 42"/>
                  <a:gd name="T24" fmla="*/ 3 w 43"/>
                  <a:gd name="T25" fmla="*/ 12 h 42"/>
                  <a:gd name="T26" fmla="*/ 5 w 43"/>
                  <a:gd name="T27" fmla="*/ 12 h 42"/>
                  <a:gd name="T28" fmla="*/ 9 w 43"/>
                  <a:gd name="T29" fmla="*/ 7 h 42"/>
                  <a:gd name="T30" fmla="*/ 10 w 43"/>
                  <a:gd name="T31" fmla="*/ 13 h 42"/>
                  <a:gd name="T32" fmla="*/ 11 w 43"/>
                  <a:gd name="T33" fmla="*/ 13 h 42"/>
                  <a:gd name="T34" fmla="*/ 9 w 43"/>
                  <a:gd name="T35" fmla="*/ 7 h 42"/>
                  <a:gd name="T36" fmla="*/ 15 w 43"/>
                  <a:gd name="T37" fmla="*/ 10 h 42"/>
                  <a:gd name="T38" fmla="*/ 16 w 43"/>
                  <a:gd name="T39" fmla="*/ 9 h 42"/>
                  <a:gd name="T40" fmla="*/ 9 w 43"/>
                  <a:gd name="T41" fmla="*/ 7 h 42"/>
                  <a:gd name="T42" fmla="*/ 17 w 43"/>
                  <a:gd name="T43" fmla="*/ 5 h 42"/>
                  <a:gd name="T44" fmla="*/ 16 w 43"/>
                  <a:gd name="T45" fmla="*/ 4 h 42"/>
                  <a:gd name="T46" fmla="*/ 9 w 43"/>
                  <a:gd name="T47" fmla="*/ 7 h 42"/>
                  <a:gd name="T48" fmla="*/ 13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0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3"/>
                    </a:lnTo>
                    <a:lnTo>
                      <a:pt x="8" y="38"/>
                    </a:lnTo>
                    <a:lnTo>
                      <a:pt x="12" y="40"/>
                    </a:lnTo>
                    <a:lnTo>
                      <a:pt x="22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2" y="23"/>
                    </a:lnTo>
                    <a:lnTo>
                      <a:pt x="39" y="33"/>
                    </a:lnTo>
                    <a:lnTo>
                      <a:pt x="41" y="31"/>
                    </a:lnTo>
                    <a:lnTo>
                      <a:pt x="24" y="21"/>
                    </a:lnTo>
                    <a:lnTo>
                      <a:pt x="43" y="17"/>
                    </a:lnTo>
                    <a:lnTo>
                      <a:pt x="41" y="15"/>
                    </a:lnTo>
                    <a:lnTo>
                      <a:pt x="24" y="21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0" name="Freeform 58"/>
              <p:cNvSpPr>
                <a:spLocks/>
              </p:cNvSpPr>
              <p:nvPr/>
            </p:nvSpPr>
            <p:spPr bwMode="auto">
              <a:xfrm>
                <a:off x="4095" y="2527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2 w 40"/>
                  <a:gd name="T13" fmla="*/ 2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3 h 42"/>
                  <a:gd name="T34" fmla="*/ 8 w 40"/>
                  <a:gd name="T35" fmla="*/ 7 h 42"/>
                  <a:gd name="T36" fmla="*/ 14 w 40"/>
                  <a:gd name="T37" fmla="*/ 10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3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4" y="7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7" y="38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0"/>
                    </a:lnTo>
                    <a:lnTo>
                      <a:pt x="21" y="23"/>
                    </a:lnTo>
                    <a:lnTo>
                      <a:pt x="36" y="32"/>
                    </a:lnTo>
                    <a:lnTo>
                      <a:pt x="38" y="30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2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1" name="Freeform 59"/>
              <p:cNvSpPr>
                <a:spLocks/>
              </p:cNvSpPr>
              <p:nvPr/>
            </p:nvSpPr>
            <p:spPr bwMode="auto">
              <a:xfrm>
                <a:off x="4619" y="2569"/>
                <a:ext cx="27" cy="24"/>
              </a:xfrm>
              <a:custGeom>
                <a:avLst/>
                <a:gdLst>
                  <a:gd name="T0" fmla="*/ 14 w 43"/>
                  <a:gd name="T1" fmla="*/ 1 h 43"/>
                  <a:gd name="T2" fmla="*/ 12 w 43"/>
                  <a:gd name="T3" fmla="*/ 1 h 43"/>
                  <a:gd name="T4" fmla="*/ 9 w 43"/>
                  <a:gd name="T5" fmla="*/ 6 h 43"/>
                  <a:gd name="T6" fmla="*/ 7 w 43"/>
                  <a:gd name="T7" fmla="*/ 0 h 43"/>
                  <a:gd name="T8" fmla="*/ 6 w 43"/>
                  <a:gd name="T9" fmla="*/ 0 h 43"/>
                  <a:gd name="T10" fmla="*/ 9 w 43"/>
                  <a:gd name="T11" fmla="*/ 6 h 43"/>
                  <a:gd name="T12" fmla="*/ 2 w 43"/>
                  <a:gd name="T13" fmla="*/ 2 h 43"/>
                  <a:gd name="T14" fmla="*/ 2 w 43"/>
                  <a:gd name="T15" fmla="*/ 3 h 43"/>
                  <a:gd name="T16" fmla="*/ 8 w 43"/>
                  <a:gd name="T17" fmla="*/ 7 h 43"/>
                  <a:gd name="T18" fmla="*/ 0 w 43"/>
                  <a:gd name="T19" fmla="*/ 8 h 43"/>
                  <a:gd name="T20" fmla="*/ 1 w 43"/>
                  <a:gd name="T21" fmla="*/ 8 h 43"/>
                  <a:gd name="T22" fmla="*/ 8 w 43"/>
                  <a:gd name="T23" fmla="*/ 7 h 43"/>
                  <a:gd name="T24" fmla="*/ 4 w 43"/>
                  <a:gd name="T25" fmla="*/ 12 h 43"/>
                  <a:gd name="T26" fmla="*/ 5 w 43"/>
                  <a:gd name="T27" fmla="*/ 12 h 43"/>
                  <a:gd name="T28" fmla="*/ 9 w 43"/>
                  <a:gd name="T29" fmla="*/ 7 h 43"/>
                  <a:gd name="T30" fmla="*/ 10 w 43"/>
                  <a:gd name="T31" fmla="*/ 13 h 43"/>
                  <a:gd name="T32" fmla="*/ 11 w 43"/>
                  <a:gd name="T33" fmla="*/ 13 h 43"/>
                  <a:gd name="T34" fmla="*/ 9 w 43"/>
                  <a:gd name="T35" fmla="*/ 7 h 43"/>
                  <a:gd name="T36" fmla="*/ 15 w 43"/>
                  <a:gd name="T37" fmla="*/ 10 h 43"/>
                  <a:gd name="T38" fmla="*/ 16 w 43"/>
                  <a:gd name="T39" fmla="*/ 9 h 43"/>
                  <a:gd name="T40" fmla="*/ 9 w 43"/>
                  <a:gd name="T41" fmla="*/ 7 h 43"/>
                  <a:gd name="T42" fmla="*/ 17 w 43"/>
                  <a:gd name="T43" fmla="*/ 6 h 43"/>
                  <a:gd name="T44" fmla="*/ 17 w 43"/>
                  <a:gd name="T45" fmla="*/ 5 h 43"/>
                  <a:gd name="T46" fmla="*/ 9 w 43"/>
                  <a:gd name="T47" fmla="*/ 6 h 43"/>
                  <a:gd name="T48" fmla="*/ 14 w 43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3">
                    <a:moveTo>
                      <a:pt x="35" y="4"/>
                    </a:moveTo>
                    <a:lnTo>
                      <a:pt x="31" y="2"/>
                    </a:lnTo>
                    <a:lnTo>
                      <a:pt x="22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2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0" y="22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2"/>
                    </a:lnTo>
                    <a:lnTo>
                      <a:pt x="10" y="39"/>
                    </a:lnTo>
                    <a:lnTo>
                      <a:pt x="12" y="39"/>
                    </a:lnTo>
                    <a:lnTo>
                      <a:pt x="22" y="24"/>
                    </a:lnTo>
                    <a:lnTo>
                      <a:pt x="25" y="43"/>
                    </a:lnTo>
                    <a:lnTo>
                      <a:pt x="27" y="41"/>
                    </a:lnTo>
                    <a:lnTo>
                      <a:pt x="23" y="24"/>
                    </a:lnTo>
                    <a:lnTo>
                      <a:pt x="39" y="33"/>
                    </a:lnTo>
                    <a:lnTo>
                      <a:pt x="41" y="31"/>
                    </a:lnTo>
                    <a:lnTo>
                      <a:pt x="23" y="22"/>
                    </a:lnTo>
                    <a:lnTo>
                      <a:pt x="43" y="18"/>
                    </a:lnTo>
                    <a:lnTo>
                      <a:pt x="43" y="16"/>
                    </a:lnTo>
                    <a:lnTo>
                      <a:pt x="23" y="20"/>
                    </a:lnTo>
                    <a:lnTo>
                      <a:pt x="35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2" name="Freeform 60"/>
              <p:cNvSpPr>
                <a:spLocks/>
              </p:cNvSpPr>
              <p:nvPr/>
            </p:nvSpPr>
            <p:spPr bwMode="auto">
              <a:xfrm>
                <a:off x="4619" y="2569"/>
                <a:ext cx="27" cy="24"/>
              </a:xfrm>
              <a:custGeom>
                <a:avLst/>
                <a:gdLst>
                  <a:gd name="T0" fmla="*/ 14 w 43"/>
                  <a:gd name="T1" fmla="*/ 1 h 43"/>
                  <a:gd name="T2" fmla="*/ 12 w 43"/>
                  <a:gd name="T3" fmla="*/ 1 h 43"/>
                  <a:gd name="T4" fmla="*/ 9 w 43"/>
                  <a:gd name="T5" fmla="*/ 6 h 43"/>
                  <a:gd name="T6" fmla="*/ 7 w 43"/>
                  <a:gd name="T7" fmla="*/ 0 h 43"/>
                  <a:gd name="T8" fmla="*/ 6 w 43"/>
                  <a:gd name="T9" fmla="*/ 0 h 43"/>
                  <a:gd name="T10" fmla="*/ 9 w 43"/>
                  <a:gd name="T11" fmla="*/ 6 h 43"/>
                  <a:gd name="T12" fmla="*/ 2 w 43"/>
                  <a:gd name="T13" fmla="*/ 2 h 43"/>
                  <a:gd name="T14" fmla="*/ 2 w 43"/>
                  <a:gd name="T15" fmla="*/ 3 h 43"/>
                  <a:gd name="T16" fmla="*/ 8 w 43"/>
                  <a:gd name="T17" fmla="*/ 7 h 43"/>
                  <a:gd name="T18" fmla="*/ 0 w 43"/>
                  <a:gd name="T19" fmla="*/ 8 h 43"/>
                  <a:gd name="T20" fmla="*/ 1 w 43"/>
                  <a:gd name="T21" fmla="*/ 8 h 43"/>
                  <a:gd name="T22" fmla="*/ 8 w 43"/>
                  <a:gd name="T23" fmla="*/ 7 h 43"/>
                  <a:gd name="T24" fmla="*/ 4 w 43"/>
                  <a:gd name="T25" fmla="*/ 12 h 43"/>
                  <a:gd name="T26" fmla="*/ 5 w 43"/>
                  <a:gd name="T27" fmla="*/ 12 h 43"/>
                  <a:gd name="T28" fmla="*/ 9 w 43"/>
                  <a:gd name="T29" fmla="*/ 7 h 43"/>
                  <a:gd name="T30" fmla="*/ 10 w 43"/>
                  <a:gd name="T31" fmla="*/ 13 h 43"/>
                  <a:gd name="T32" fmla="*/ 11 w 43"/>
                  <a:gd name="T33" fmla="*/ 13 h 43"/>
                  <a:gd name="T34" fmla="*/ 9 w 43"/>
                  <a:gd name="T35" fmla="*/ 7 h 43"/>
                  <a:gd name="T36" fmla="*/ 15 w 43"/>
                  <a:gd name="T37" fmla="*/ 10 h 43"/>
                  <a:gd name="T38" fmla="*/ 16 w 43"/>
                  <a:gd name="T39" fmla="*/ 9 h 43"/>
                  <a:gd name="T40" fmla="*/ 9 w 43"/>
                  <a:gd name="T41" fmla="*/ 7 h 43"/>
                  <a:gd name="T42" fmla="*/ 17 w 43"/>
                  <a:gd name="T43" fmla="*/ 6 h 43"/>
                  <a:gd name="T44" fmla="*/ 17 w 43"/>
                  <a:gd name="T45" fmla="*/ 5 h 43"/>
                  <a:gd name="T46" fmla="*/ 9 w 43"/>
                  <a:gd name="T47" fmla="*/ 6 h 43"/>
                  <a:gd name="T48" fmla="*/ 14 w 43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3">
                    <a:moveTo>
                      <a:pt x="35" y="4"/>
                    </a:moveTo>
                    <a:lnTo>
                      <a:pt x="31" y="2"/>
                    </a:lnTo>
                    <a:lnTo>
                      <a:pt x="22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2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0" y="22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2"/>
                    </a:lnTo>
                    <a:lnTo>
                      <a:pt x="10" y="39"/>
                    </a:lnTo>
                    <a:lnTo>
                      <a:pt x="12" y="39"/>
                    </a:lnTo>
                    <a:lnTo>
                      <a:pt x="22" y="24"/>
                    </a:lnTo>
                    <a:lnTo>
                      <a:pt x="25" y="43"/>
                    </a:lnTo>
                    <a:lnTo>
                      <a:pt x="27" y="41"/>
                    </a:lnTo>
                    <a:lnTo>
                      <a:pt x="23" y="24"/>
                    </a:lnTo>
                    <a:lnTo>
                      <a:pt x="39" y="33"/>
                    </a:lnTo>
                    <a:lnTo>
                      <a:pt x="41" y="31"/>
                    </a:lnTo>
                    <a:lnTo>
                      <a:pt x="23" y="22"/>
                    </a:lnTo>
                    <a:lnTo>
                      <a:pt x="43" y="18"/>
                    </a:lnTo>
                    <a:lnTo>
                      <a:pt x="43" y="16"/>
                    </a:lnTo>
                    <a:lnTo>
                      <a:pt x="23" y="20"/>
                    </a:lnTo>
                    <a:lnTo>
                      <a:pt x="35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3" name="Freeform 61"/>
              <p:cNvSpPr>
                <a:spLocks/>
              </p:cNvSpPr>
              <p:nvPr/>
            </p:nvSpPr>
            <p:spPr bwMode="auto">
              <a:xfrm>
                <a:off x="4099" y="2765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3 h 42"/>
                  <a:gd name="T34" fmla="*/ 8 w 40"/>
                  <a:gd name="T35" fmla="*/ 7 h 42"/>
                  <a:gd name="T36" fmla="*/ 14 w 40"/>
                  <a:gd name="T37" fmla="*/ 10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3" y="8"/>
                    </a:lnTo>
                    <a:lnTo>
                      <a:pt x="1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7" y="38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6" y="40"/>
                    </a:lnTo>
                    <a:lnTo>
                      <a:pt x="21" y="23"/>
                    </a:lnTo>
                    <a:lnTo>
                      <a:pt x="36" y="32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4" name="Freeform 62"/>
              <p:cNvSpPr>
                <a:spLocks/>
              </p:cNvSpPr>
              <p:nvPr/>
            </p:nvSpPr>
            <p:spPr bwMode="auto">
              <a:xfrm>
                <a:off x="4099" y="2765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3 h 42"/>
                  <a:gd name="T34" fmla="*/ 8 w 40"/>
                  <a:gd name="T35" fmla="*/ 7 h 42"/>
                  <a:gd name="T36" fmla="*/ 14 w 40"/>
                  <a:gd name="T37" fmla="*/ 10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3" y="8"/>
                    </a:lnTo>
                    <a:lnTo>
                      <a:pt x="1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7" y="38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6" y="40"/>
                    </a:lnTo>
                    <a:lnTo>
                      <a:pt x="21" y="23"/>
                    </a:lnTo>
                    <a:lnTo>
                      <a:pt x="36" y="32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5" name="Freeform 63"/>
              <p:cNvSpPr>
                <a:spLocks/>
              </p:cNvSpPr>
              <p:nvPr/>
            </p:nvSpPr>
            <p:spPr bwMode="auto">
              <a:xfrm>
                <a:off x="3569" y="2895"/>
                <a:ext cx="26" cy="24"/>
              </a:xfrm>
              <a:custGeom>
                <a:avLst/>
                <a:gdLst>
                  <a:gd name="T0" fmla="*/ 13 w 41"/>
                  <a:gd name="T1" fmla="*/ 1 h 42"/>
                  <a:gd name="T2" fmla="*/ 11 w 41"/>
                  <a:gd name="T3" fmla="*/ 1 h 42"/>
                  <a:gd name="T4" fmla="*/ 8 w 41"/>
                  <a:gd name="T5" fmla="*/ 6 h 42"/>
                  <a:gd name="T6" fmla="*/ 6 w 41"/>
                  <a:gd name="T7" fmla="*/ 0 h 42"/>
                  <a:gd name="T8" fmla="*/ 6 w 41"/>
                  <a:gd name="T9" fmla="*/ 0 h 42"/>
                  <a:gd name="T10" fmla="*/ 8 w 41"/>
                  <a:gd name="T11" fmla="*/ 6 h 42"/>
                  <a:gd name="T12" fmla="*/ 1 w 41"/>
                  <a:gd name="T13" fmla="*/ 3 h 42"/>
                  <a:gd name="T14" fmla="*/ 1 w 41"/>
                  <a:gd name="T15" fmla="*/ 4 h 42"/>
                  <a:gd name="T16" fmla="*/ 7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7 w 41"/>
                  <a:gd name="T23" fmla="*/ 7 h 42"/>
                  <a:gd name="T24" fmla="*/ 3 w 41"/>
                  <a:gd name="T25" fmla="*/ 13 h 42"/>
                  <a:gd name="T26" fmla="*/ 4 w 41"/>
                  <a:gd name="T27" fmla="*/ 13 h 42"/>
                  <a:gd name="T28" fmla="*/ 8 w 41"/>
                  <a:gd name="T29" fmla="*/ 7 h 42"/>
                  <a:gd name="T30" fmla="*/ 10 w 41"/>
                  <a:gd name="T31" fmla="*/ 14 h 42"/>
                  <a:gd name="T32" fmla="*/ 10 w 41"/>
                  <a:gd name="T33" fmla="*/ 13 h 42"/>
                  <a:gd name="T34" fmla="*/ 8 w 41"/>
                  <a:gd name="T35" fmla="*/ 7 h 42"/>
                  <a:gd name="T36" fmla="*/ 15 w 41"/>
                  <a:gd name="T37" fmla="*/ 11 h 42"/>
                  <a:gd name="T38" fmla="*/ 16 w 41"/>
                  <a:gd name="T39" fmla="*/ 10 h 42"/>
                  <a:gd name="T40" fmla="*/ 8 w 41"/>
                  <a:gd name="T41" fmla="*/ 7 h 42"/>
                  <a:gd name="T42" fmla="*/ 16 w 41"/>
                  <a:gd name="T43" fmla="*/ 6 h 42"/>
                  <a:gd name="T44" fmla="*/ 16 w 41"/>
                  <a:gd name="T45" fmla="*/ 5 h 42"/>
                  <a:gd name="T46" fmla="*/ 8 w 41"/>
                  <a:gd name="T47" fmla="*/ 6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4"/>
                    </a:moveTo>
                    <a:lnTo>
                      <a:pt x="29" y="2"/>
                    </a:lnTo>
                    <a:lnTo>
                      <a:pt x="19" y="19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9" y="19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7" y="21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0"/>
                    </a:lnTo>
                    <a:lnTo>
                      <a:pt x="21" y="23"/>
                    </a:lnTo>
                    <a:lnTo>
                      <a:pt x="37" y="33"/>
                    </a:lnTo>
                    <a:lnTo>
                      <a:pt x="39" y="31"/>
                    </a:lnTo>
                    <a:lnTo>
                      <a:pt x="21" y="21"/>
                    </a:lnTo>
                    <a:lnTo>
                      <a:pt x="41" y="17"/>
                    </a:lnTo>
                    <a:lnTo>
                      <a:pt x="41" y="15"/>
                    </a:lnTo>
                    <a:lnTo>
                      <a:pt x="21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6" name="Freeform 64"/>
              <p:cNvSpPr>
                <a:spLocks/>
              </p:cNvSpPr>
              <p:nvPr/>
            </p:nvSpPr>
            <p:spPr bwMode="auto">
              <a:xfrm>
                <a:off x="3569" y="2895"/>
                <a:ext cx="26" cy="24"/>
              </a:xfrm>
              <a:custGeom>
                <a:avLst/>
                <a:gdLst>
                  <a:gd name="T0" fmla="*/ 13 w 41"/>
                  <a:gd name="T1" fmla="*/ 1 h 42"/>
                  <a:gd name="T2" fmla="*/ 11 w 41"/>
                  <a:gd name="T3" fmla="*/ 1 h 42"/>
                  <a:gd name="T4" fmla="*/ 8 w 41"/>
                  <a:gd name="T5" fmla="*/ 6 h 42"/>
                  <a:gd name="T6" fmla="*/ 6 w 41"/>
                  <a:gd name="T7" fmla="*/ 0 h 42"/>
                  <a:gd name="T8" fmla="*/ 6 w 41"/>
                  <a:gd name="T9" fmla="*/ 0 h 42"/>
                  <a:gd name="T10" fmla="*/ 8 w 41"/>
                  <a:gd name="T11" fmla="*/ 6 h 42"/>
                  <a:gd name="T12" fmla="*/ 1 w 41"/>
                  <a:gd name="T13" fmla="*/ 3 h 42"/>
                  <a:gd name="T14" fmla="*/ 1 w 41"/>
                  <a:gd name="T15" fmla="*/ 4 h 42"/>
                  <a:gd name="T16" fmla="*/ 7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7 w 41"/>
                  <a:gd name="T23" fmla="*/ 7 h 42"/>
                  <a:gd name="T24" fmla="*/ 3 w 41"/>
                  <a:gd name="T25" fmla="*/ 13 h 42"/>
                  <a:gd name="T26" fmla="*/ 4 w 41"/>
                  <a:gd name="T27" fmla="*/ 13 h 42"/>
                  <a:gd name="T28" fmla="*/ 8 w 41"/>
                  <a:gd name="T29" fmla="*/ 7 h 42"/>
                  <a:gd name="T30" fmla="*/ 10 w 41"/>
                  <a:gd name="T31" fmla="*/ 14 h 42"/>
                  <a:gd name="T32" fmla="*/ 10 w 41"/>
                  <a:gd name="T33" fmla="*/ 13 h 42"/>
                  <a:gd name="T34" fmla="*/ 8 w 41"/>
                  <a:gd name="T35" fmla="*/ 7 h 42"/>
                  <a:gd name="T36" fmla="*/ 15 w 41"/>
                  <a:gd name="T37" fmla="*/ 11 h 42"/>
                  <a:gd name="T38" fmla="*/ 16 w 41"/>
                  <a:gd name="T39" fmla="*/ 10 h 42"/>
                  <a:gd name="T40" fmla="*/ 8 w 41"/>
                  <a:gd name="T41" fmla="*/ 7 h 42"/>
                  <a:gd name="T42" fmla="*/ 16 w 41"/>
                  <a:gd name="T43" fmla="*/ 6 h 42"/>
                  <a:gd name="T44" fmla="*/ 16 w 41"/>
                  <a:gd name="T45" fmla="*/ 5 h 42"/>
                  <a:gd name="T46" fmla="*/ 8 w 41"/>
                  <a:gd name="T47" fmla="*/ 6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4"/>
                    </a:moveTo>
                    <a:lnTo>
                      <a:pt x="29" y="2"/>
                    </a:lnTo>
                    <a:lnTo>
                      <a:pt x="19" y="19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9" y="19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7" y="21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0"/>
                    </a:lnTo>
                    <a:lnTo>
                      <a:pt x="21" y="23"/>
                    </a:lnTo>
                    <a:lnTo>
                      <a:pt x="37" y="33"/>
                    </a:lnTo>
                    <a:lnTo>
                      <a:pt x="39" y="31"/>
                    </a:lnTo>
                    <a:lnTo>
                      <a:pt x="21" y="21"/>
                    </a:lnTo>
                    <a:lnTo>
                      <a:pt x="41" y="17"/>
                    </a:lnTo>
                    <a:lnTo>
                      <a:pt x="41" y="15"/>
                    </a:lnTo>
                    <a:lnTo>
                      <a:pt x="21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7" name="Freeform 65"/>
              <p:cNvSpPr>
                <a:spLocks/>
              </p:cNvSpPr>
              <p:nvPr/>
            </p:nvSpPr>
            <p:spPr bwMode="auto">
              <a:xfrm>
                <a:off x="4723" y="2221"/>
                <a:ext cx="26" cy="23"/>
              </a:xfrm>
              <a:custGeom>
                <a:avLst/>
                <a:gdLst>
                  <a:gd name="T0" fmla="*/ 14 w 40"/>
                  <a:gd name="T1" fmla="*/ 1 h 40"/>
                  <a:gd name="T2" fmla="*/ 13 w 40"/>
                  <a:gd name="T3" fmla="*/ 1 h 40"/>
                  <a:gd name="T4" fmla="*/ 9 w 40"/>
                  <a:gd name="T5" fmla="*/ 6 h 40"/>
                  <a:gd name="T6" fmla="*/ 7 w 40"/>
                  <a:gd name="T7" fmla="*/ 0 h 40"/>
                  <a:gd name="T8" fmla="*/ 5 w 40"/>
                  <a:gd name="T9" fmla="*/ 0 h 40"/>
                  <a:gd name="T10" fmla="*/ 8 w 40"/>
                  <a:gd name="T11" fmla="*/ 6 h 40"/>
                  <a:gd name="T12" fmla="*/ 1 w 40"/>
                  <a:gd name="T13" fmla="*/ 2 h 40"/>
                  <a:gd name="T14" fmla="*/ 1 w 40"/>
                  <a:gd name="T15" fmla="*/ 3 h 40"/>
                  <a:gd name="T16" fmla="*/ 8 w 40"/>
                  <a:gd name="T17" fmla="*/ 6 h 40"/>
                  <a:gd name="T18" fmla="*/ 0 w 40"/>
                  <a:gd name="T19" fmla="*/ 7 h 40"/>
                  <a:gd name="T20" fmla="*/ 0 w 40"/>
                  <a:gd name="T21" fmla="*/ 9 h 40"/>
                  <a:gd name="T22" fmla="*/ 8 w 40"/>
                  <a:gd name="T23" fmla="*/ 7 h 40"/>
                  <a:gd name="T24" fmla="*/ 3 w 40"/>
                  <a:gd name="T25" fmla="*/ 12 h 40"/>
                  <a:gd name="T26" fmla="*/ 4 w 40"/>
                  <a:gd name="T27" fmla="*/ 13 h 40"/>
                  <a:gd name="T28" fmla="*/ 8 w 40"/>
                  <a:gd name="T29" fmla="*/ 7 h 40"/>
                  <a:gd name="T30" fmla="*/ 10 w 40"/>
                  <a:gd name="T31" fmla="*/ 13 h 40"/>
                  <a:gd name="T32" fmla="*/ 11 w 40"/>
                  <a:gd name="T33" fmla="*/ 13 h 40"/>
                  <a:gd name="T34" fmla="*/ 9 w 40"/>
                  <a:gd name="T35" fmla="*/ 7 h 40"/>
                  <a:gd name="T36" fmla="*/ 16 w 40"/>
                  <a:gd name="T37" fmla="*/ 10 h 40"/>
                  <a:gd name="T38" fmla="*/ 16 w 40"/>
                  <a:gd name="T39" fmla="*/ 10 h 40"/>
                  <a:gd name="T40" fmla="*/ 10 w 40"/>
                  <a:gd name="T41" fmla="*/ 7 h 40"/>
                  <a:gd name="T42" fmla="*/ 17 w 40"/>
                  <a:gd name="T43" fmla="*/ 6 h 40"/>
                  <a:gd name="T44" fmla="*/ 17 w 40"/>
                  <a:gd name="T45" fmla="*/ 4 h 40"/>
                  <a:gd name="T46" fmla="*/ 9 w 40"/>
                  <a:gd name="T47" fmla="*/ 6 h 40"/>
                  <a:gd name="T48" fmla="*/ 14 w 40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0">
                    <a:moveTo>
                      <a:pt x="32" y="2"/>
                    </a:moveTo>
                    <a:lnTo>
                      <a:pt x="30" y="2"/>
                    </a:lnTo>
                    <a:lnTo>
                      <a:pt x="21" y="17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19" y="21"/>
                    </a:lnTo>
                    <a:lnTo>
                      <a:pt x="7" y="36"/>
                    </a:lnTo>
                    <a:lnTo>
                      <a:pt x="9" y="38"/>
                    </a:lnTo>
                    <a:lnTo>
                      <a:pt x="19" y="21"/>
                    </a:lnTo>
                    <a:lnTo>
                      <a:pt x="23" y="40"/>
                    </a:lnTo>
                    <a:lnTo>
                      <a:pt x="26" y="40"/>
                    </a:lnTo>
                    <a:lnTo>
                      <a:pt x="21" y="21"/>
                    </a:lnTo>
                    <a:lnTo>
                      <a:pt x="38" y="32"/>
                    </a:lnTo>
                    <a:lnTo>
                      <a:pt x="38" y="30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3"/>
                    </a:lnTo>
                    <a:lnTo>
                      <a:pt x="21" y="19"/>
                    </a:lnTo>
                    <a:lnTo>
                      <a:pt x="32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8" name="Freeform 66"/>
              <p:cNvSpPr>
                <a:spLocks/>
              </p:cNvSpPr>
              <p:nvPr/>
            </p:nvSpPr>
            <p:spPr bwMode="auto">
              <a:xfrm>
                <a:off x="4723" y="2221"/>
                <a:ext cx="26" cy="23"/>
              </a:xfrm>
              <a:custGeom>
                <a:avLst/>
                <a:gdLst>
                  <a:gd name="T0" fmla="*/ 14 w 40"/>
                  <a:gd name="T1" fmla="*/ 1 h 40"/>
                  <a:gd name="T2" fmla="*/ 13 w 40"/>
                  <a:gd name="T3" fmla="*/ 1 h 40"/>
                  <a:gd name="T4" fmla="*/ 9 w 40"/>
                  <a:gd name="T5" fmla="*/ 6 h 40"/>
                  <a:gd name="T6" fmla="*/ 7 w 40"/>
                  <a:gd name="T7" fmla="*/ 0 h 40"/>
                  <a:gd name="T8" fmla="*/ 5 w 40"/>
                  <a:gd name="T9" fmla="*/ 0 h 40"/>
                  <a:gd name="T10" fmla="*/ 8 w 40"/>
                  <a:gd name="T11" fmla="*/ 6 h 40"/>
                  <a:gd name="T12" fmla="*/ 1 w 40"/>
                  <a:gd name="T13" fmla="*/ 2 h 40"/>
                  <a:gd name="T14" fmla="*/ 1 w 40"/>
                  <a:gd name="T15" fmla="*/ 3 h 40"/>
                  <a:gd name="T16" fmla="*/ 8 w 40"/>
                  <a:gd name="T17" fmla="*/ 6 h 40"/>
                  <a:gd name="T18" fmla="*/ 0 w 40"/>
                  <a:gd name="T19" fmla="*/ 7 h 40"/>
                  <a:gd name="T20" fmla="*/ 0 w 40"/>
                  <a:gd name="T21" fmla="*/ 9 h 40"/>
                  <a:gd name="T22" fmla="*/ 8 w 40"/>
                  <a:gd name="T23" fmla="*/ 7 h 40"/>
                  <a:gd name="T24" fmla="*/ 3 w 40"/>
                  <a:gd name="T25" fmla="*/ 12 h 40"/>
                  <a:gd name="T26" fmla="*/ 4 w 40"/>
                  <a:gd name="T27" fmla="*/ 13 h 40"/>
                  <a:gd name="T28" fmla="*/ 8 w 40"/>
                  <a:gd name="T29" fmla="*/ 7 h 40"/>
                  <a:gd name="T30" fmla="*/ 10 w 40"/>
                  <a:gd name="T31" fmla="*/ 13 h 40"/>
                  <a:gd name="T32" fmla="*/ 11 w 40"/>
                  <a:gd name="T33" fmla="*/ 13 h 40"/>
                  <a:gd name="T34" fmla="*/ 9 w 40"/>
                  <a:gd name="T35" fmla="*/ 7 h 40"/>
                  <a:gd name="T36" fmla="*/ 16 w 40"/>
                  <a:gd name="T37" fmla="*/ 10 h 40"/>
                  <a:gd name="T38" fmla="*/ 16 w 40"/>
                  <a:gd name="T39" fmla="*/ 10 h 40"/>
                  <a:gd name="T40" fmla="*/ 10 w 40"/>
                  <a:gd name="T41" fmla="*/ 7 h 40"/>
                  <a:gd name="T42" fmla="*/ 17 w 40"/>
                  <a:gd name="T43" fmla="*/ 6 h 40"/>
                  <a:gd name="T44" fmla="*/ 17 w 40"/>
                  <a:gd name="T45" fmla="*/ 4 h 40"/>
                  <a:gd name="T46" fmla="*/ 9 w 40"/>
                  <a:gd name="T47" fmla="*/ 6 h 40"/>
                  <a:gd name="T48" fmla="*/ 14 w 40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0">
                    <a:moveTo>
                      <a:pt x="32" y="2"/>
                    </a:moveTo>
                    <a:lnTo>
                      <a:pt x="30" y="2"/>
                    </a:lnTo>
                    <a:lnTo>
                      <a:pt x="21" y="17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19" y="21"/>
                    </a:lnTo>
                    <a:lnTo>
                      <a:pt x="7" y="36"/>
                    </a:lnTo>
                    <a:lnTo>
                      <a:pt x="9" y="38"/>
                    </a:lnTo>
                    <a:lnTo>
                      <a:pt x="19" y="21"/>
                    </a:lnTo>
                    <a:lnTo>
                      <a:pt x="23" y="40"/>
                    </a:lnTo>
                    <a:lnTo>
                      <a:pt x="26" y="40"/>
                    </a:lnTo>
                    <a:lnTo>
                      <a:pt x="21" y="21"/>
                    </a:lnTo>
                    <a:lnTo>
                      <a:pt x="38" y="32"/>
                    </a:lnTo>
                    <a:lnTo>
                      <a:pt x="38" y="30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3"/>
                    </a:lnTo>
                    <a:lnTo>
                      <a:pt x="21" y="19"/>
                    </a:lnTo>
                    <a:lnTo>
                      <a:pt x="32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9" name="Freeform 67"/>
              <p:cNvSpPr>
                <a:spLocks/>
              </p:cNvSpPr>
              <p:nvPr/>
            </p:nvSpPr>
            <p:spPr bwMode="auto">
              <a:xfrm>
                <a:off x="4825" y="2389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0 w 40"/>
                  <a:gd name="T33" fmla="*/ 13 h 42"/>
                  <a:gd name="T34" fmla="*/ 9 w 40"/>
                  <a:gd name="T35" fmla="*/ 7 h 42"/>
                  <a:gd name="T36" fmla="*/ 15 w 40"/>
                  <a:gd name="T37" fmla="*/ 11 h 42"/>
                  <a:gd name="T38" fmla="*/ 16 w 40"/>
                  <a:gd name="T39" fmla="*/ 10 h 42"/>
                  <a:gd name="T40" fmla="*/ 9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6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29" y="2"/>
                    </a:lnTo>
                    <a:lnTo>
                      <a:pt x="19" y="19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2" y="8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7" y="21"/>
                    </a:lnTo>
                    <a:lnTo>
                      <a:pt x="8" y="38"/>
                    </a:lnTo>
                    <a:lnTo>
                      <a:pt x="9" y="38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0"/>
                    </a:lnTo>
                    <a:lnTo>
                      <a:pt x="21" y="23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0" name="Freeform 68"/>
              <p:cNvSpPr>
                <a:spLocks/>
              </p:cNvSpPr>
              <p:nvPr/>
            </p:nvSpPr>
            <p:spPr bwMode="auto">
              <a:xfrm>
                <a:off x="4825" y="2389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0 w 40"/>
                  <a:gd name="T33" fmla="*/ 13 h 42"/>
                  <a:gd name="T34" fmla="*/ 9 w 40"/>
                  <a:gd name="T35" fmla="*/ 7 h 42"/>
                  <a:gd name="T36" fmla="*/ 15 w 40"/>
                  <a:gd name="T37" fmla="*/ 11 h 42"/>
                  <a:gd name="T38" fmla="*/ 16 w 40"/>
                  <a:gd name="T39" fmla="*/ 10 h 42"/>
                  <a:gd name="T40" fmla="*/ 9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6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29" y="2"/>
                    </a:lnTo>
                    <a:lnTo>
                      <a:pt x="19" y="19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2" y="8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7" y="21"/>
                    </a:lnTo>
                    <a:lnTo>
                      <a:pt x="8" y="38"/>
                    </a:lnTo>
                    <a:lnTo>
                      <a:pt x="9" y="38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0"/>
                    </a:lnTo>
                    <a:lnTo>
                      <a:pt x="21" y="23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1" name="Freeform 69"/>
              <p:cNvSpPr>
                <a:spLocks/>
              </p:cNvSpPr>
              <p:nvPr/>
            </p:nvSpPr>
            <p:spPr bwMode="auto">
              <a:xfrm>
                <a:off x="3560" y="2883"/>
                <a:ext cx="26" cy="24"/>
              </a:xfrm>
              <a:custGeom>
                <a:avLst/>
                <a:gdLst>
                  <a:gd name="T0" fmla="*/ 13 w 42"/>
                  <a:gd name="T1" fmla="*/ 1 h 42"/>
                  <a:gd name="T2" fmla="*/ 12 w 42"/>
                  <a:gd name="T3" fmla="*/ 1 h 42"/>
                  <a:gd name="T4" fmla="*/ 8 w 42"/>
                  <a:gd name="T5" fmla="*/ 6 h 42"/>
                  <a:gd name="T6" fmla="*/ 7 w 42"/>
                  <a:gd name="T7" fmla="*/ 0 h 42"/>
                  <a:gd name="T8" fmla="*/ 6 w 42"/>
                  <a:gd name="T9" fmla="*/ 1 h 42"/>
                  <a:gd name="T10" fmla="*/ 8 w 42"/>
                  <a:gd name="T11" fmla="*/ 6 h 42"/>
                  <a:gd name="T12" fmla="*/ 1 w 42"/>
                  <a:gd name="T13" fmla="*/ 3 h 42"/>
                  <a:gd name="T14" fmla="*/ 1 w 42"/>
                  <a:gd name="T15" fmla="*/ 3 h 42"/>
                  <a:gd name="T16" fmla="*/ 7 w 42"/>
                  <a:gd name="T17" fmla="*/ 7 h 42"/>
                  <a:gd name="T18" fmla="*/ 0 w 42"/>
                  <a:gd name="T19" fmla="*/ 8 h 42"/>
                  <a:gd name="T20" fmla="*/ 1 w 42"/>
                  <a:gd name="T21" fmla="*/ 10 h 42"/>
                  <a:gd name="T22" fmla="*/ 7 w 42"/>
                  <a:gd name="T23" fmla="*/ 7 h 42"/>
                  <a:gd name="T24" fmla="*/ 4 w 42"/>
                  <a:gd name="T25" fmla="*/ 13 h 42"/>
                  <a:gd name="T26" fmla="*/ 4 w 42"/>
                  <a:gd name="T27" fmla="*/ 13 h 42"/>
                  <a:gd name="T28" fmla="*/ 8 w 42"/>
                  <a:gd name="T29" fmla="*/ 7 h 42"/>
                  <a:gd name="T30" fmla="*/ 9 w 42"/>
                  <a:gd name="T31" fmla="*/ 14 h 42"/>
                  <a:gd name="T32" fmla="*/ 11 w 42"/>
                  <a:gd name="T33" fmla="*/ 14 h 42"/>
                  <a:gd name="T34" fmla="*/ 9 w 42"/>
                  <a:gd name="T35" fmla="*/ 7 h 42"/>
                  <a:gd name="T36" fmla="*/ 15 w 42"/>
                  <a:gd name="T37" fmla="*/ 11 h 42"/>
                  <a:gd name="T38" fmla="*/ 15 w 42"/>
                  <a:gd name="T39" fmla="*/ 10 h 42"/>
                  <a:gd name="T40" fmla="*/ 9 w 42"/>
                  <a:gd name="T41" fmla="*/ 7 h 42"/>
                  <a:gd name="T42" fmla="*/ 16 w 42"/>
                  <a:gd name="T43" fmla="*/ 6 h 42"/>
                  <a:gd name="T44" fmla="*/ 16 w 42"/>
                  <a:gd name="T45" fmla="*/ 5 h 42"/>
                  <a:gd name="T46" fmla="*/ 9 w 42"/>
                  <a:gd name="T47" fmla="*/ 7 h 42"/>
                  <a:gd name="T48" fmla="*/ 13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4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21" y="19"/>
                    </a:lnTo>
                    <a:lnTo>
                      <a:pt x="4" y="10"/>
                    </a:lnTo>
                    <a:lnTo>
                      <a:pt x="4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9"/>
                    </a:lnTo>
                    <a:lnTo>
                      <a:pt x="19" y="23"/>
                    </a:lnTo>
                    <a:lnTo>
                      <a:pt x="9" y="38"/>
                    </a:lnTo>
                    <a:lnTo>
                      <a:pt x="11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3" y="23"/>
                    </a:lnTo>
                    <a:lnTo>
                      <a:pt x="38" y="35"/>
                    </a:lnTo>
                    <a:lnTo>
                      <a:pt x="40" y="31"/>
                    </a:lnTo>
                    <a:lnTo>
                      <a:pt x="23" y="21"/>
                    </a:lnTo>
                    <a:lnTo>
                      <a:pt x="42" y="19"/>
                    </a:lnTo>
                    <a:lnTo>
                      <a:pt x="42" y="15"/>
                    </a:lnTo>
                    <a:lnTo>
                      <a:pt x="23" y="21"/>
                    </a:lnTo>
                    <a:lnTo>
                      <a:pt x="34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2" name="Freeform 70"/>
              <p:cNvSpPr>
                <a:spLocks/>
              </p:cNvSpPr>
              <p:nvPr/>
            </p:nvSpPr>
            <p:spPr bwMode="auto">
              <a:xfrm>
                <a:off x="3560" y="2883"/>
                <a:ext cx="26" cy="24"/>
              </a:xfrm>
              <a:custGeom>
                <a:avLst/>
                <a:gdLst>
                  <a:gd name="T0" fmla="*/ 13 w 42"/>
                  <a:gd name="T1" fmla="*/ 1 h 42"/>
                  <a:gd name="T2" fmla="*/ 12 w 42"/>
                  <a:gd name="T3" fmla="*/ 1 h 42"/>
                  <a:gd name="T4" fmla="*/ 8 w 42"/>
                  <a:gd name="T5" fmla="*/ 6 h 42"/>
                  <a:gd name="T6" fmla="*/ 7 w 42"/>
                  <a:gd name="T7" fmla="*/ 0 h 42"/>
                  <a:gd name="T8" fmla="*/ 6 w 42"/>
                  <a:gd name="T9" fmla="*/ 1 h 42"/>
                  <a:gd name="T10" fmla="*/ 8 w 42"/>
                  <a:gd name="T11" fmla="*/ 6 h 42"/>
                  <a:gd name="T12" fmla="*/ 1 w 42"/>
                  <a:gd name="T13" fmla="*/ 3 h 42"/>
                  <a:gd name="T14" fmla="*/ 1 w 42"/>
                  <a:gd name="T15" fmla="*/ 3 h 42"/>
                  <a:gd name="T16" fmla="*/ 7 w 42"/>
                  <a:gd name="T17" fmla="*/ 7 h 42"/>
                  <a:gd name="T18" fmla="*/ 0 w 42"/>
                  <a:gd name="T19" fmla="*/ 8 h 42"/>
                  <a:gd name="T20" fmla="*/ 1 w 42"/>
                  <a:gd name="T21" fmla="*/ 10 h 42"/>
                  <a:gd name="T22" fmla="*/ 7 w 42"/>
                  <a:gd name="T23" fmla="*/ 7 h 42"/>
                  <a:gd name="T24" fmla="*/ 4 w 42"/>
                  <a:gd name="T25" fmla="*/ 13 h 42"/>
                  <a:gd name="T26" fmla="*/ 4 w 42"/>
                  <a:gd name="T27" fmla="*/ 13 h 42"/>
                  <a:gd name="T28" fmla="*/ 8 w 42"/>
                  <a:gd name="T29" fmla="*/ 7 h 42"/>
                  <a:gd name="T30" fmla="*/ 9 w 42"/>
                  <a:gd name="T31" fmla="*/ 14 h 42"/>
                  <a:gd name="T32" fmla="*/ 11 w 42"/>
                  <a:gd name="T33" fmla="*/ 14 h 42"/>
                  <a:gd name="T34" fmla="*/ 9 w 42"/>
                  <a:gd name="T35" fmla="*/ 7 h 42"/>
                  <a:gd name="T36" fmla="*/ 15 w 42"/>
                  <a:gd name="T37" fmla="*/ 11 h 42"/>
                  <a:gd name="T38" fmla="*/ 15 w 42"/>
                  <a:gd name="T39" fmla="*/ 10 h 42"/>
                  <a:gd name="T40" fmla="*/ 9 w 42"/>
                  <a:gd name="T41" fmla="*/ 7 h 42"/>
                  <a:gd name="T42" fmla="*/ 16 w 42"/>
                  <a:gd name="T43" fmla="*/ 6 h 42"/>
                  <a:gd name="T44" fmla="*/ 16 w 42"/>
                  <a:gd name="T45" fmla="*/ 5 h 42"/>
                  <a:gd name="T46" fmla="*/ 9 w 42"/>
                  <a:gd name="T47" fmla="*/ 7 h 42"/>
                  <a:gd name="T48" fmla="*/ 13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4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21" y="19"/>
                    </a:lnTo>
                    <a:lnTo>
                      <a:pt x="4" y="10"/>
                    </a:lnTo>
                    <a:lnTo>
                      <a:pt x="4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9"/>
                    </a:lnTo>
                    <a:lnTo>
                      <a:pt x="19" y="23"/>
                    </a:lnTo>
                    <a:lnTo>
                      <a:pt x="9" y="38"/>
                    </a:lnTo>
                    <a:lnTo>
                      <a:pt x="11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3" y="23"/>
                    </a:lnTo>
                    <a:lnTo>
                      <a:pt x="38" y="35"/>
                    </a:lnTo>
                    <a:lnTo>
                      <a:pt x="40" y="31"/>
                    </a:lnTo>
                    <a:lnTo>
                      <a:pt x="23" y="21"/>
                    </a:lnTo>
                    <a:lnTo>
                      <a:pt x="42" y="19"/>
                    </a:lnTo>
                    <a:lnTo>
                      <a:pt x="42" y="15"/>
                    </a:lnTo>
                    <a:lnTo>
                      <a:pt x="23" y="21"/>
                    </a:lnTo>
                    <a:lnTo>
                      <a:pt x="34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3" name="Freeform 71"/>
              <p:cNvSpPr>
                <a:spLocks/>
              </p:cNvSpPr>
              <p:nvPr/>
            </p:nvSpPr>
            <p:spPr bwMode="auto">
              <a:xfrm>
                <a:off x="4814" y="2274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9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1 w 40"/>
                  <a:gd name="T13" fmla="*/ 2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1 w 40"/>
                  <a:gd name="T33" fmla="*/ 13 h 42"/>
                  <a:gd name="T34" fmla="*/ 9 w 40"/>
                  <a:gd name="T35" fmla="*/ 7 h 42"/>
                  <a:gd name="T36" fmla="*/ 16 w 40"/>
                  <a:gd name="T37" fmla="*/ 10 h 42"/>
                  <a:gd name="T38" fmla="*/ 16 w 40"/>
                  <a:gd name="T39" fmla="*/ 10 h 42"/>
                  <a:gd name="T40" fmla="*/ 10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6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3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3" y="7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6"/>
                    </a:lnTo>
                    <a:lnTo>
                      <a:pt x="19" y="21"/>
                    </a:lnTo>
                    <a:lnTo>
                      <a:pt x="7" y="38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6" y="40"/>
                    </a:lnTo>
                    <a:lnTo>
                      <a:pt x="21" y="23"/>
                    </a:lnTo>
                    <a:lnTo>
                      <a:pt x="38" y="32"/>
                    </a:lnTo>
                    <a:lnTo>
                      <a:pt x="38" y="30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2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4" name="Freeform 72"/>
              <p:cNvSpPr>
                <a:spLocks/>
              </p:cNvSpPr>
              <p:nvPr/>
            </p:nvSpPr>
            <p:spPr bwMode="auto">
              <a:xfrm>
                <a:off x="4814" y="2274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9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1 w 40"/>
                  <a:gd name="T13" fmla="*/ 2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1 w 40"/>
                  <a:gd name="T33" fmla="*/ 13 h 42"/>
                  <a:gd name="T34" fmla="*/ 9 w 40"/>
                  <a:gd name="T35" fmla="*/ 7 h 42"/>
                  <a:gd name="T36" fmla="*/ 16 w 40"/>
                  <a:gd name="T37" fmla="*/ 10 h 42"/>
                  <a:gd name="T38" fmla="*/ 16 w 40"/>
                  <a:gd name="T39" fmla="*/ 10 h 42"/>
                  <a:gd name="T40" fmla="*/ 10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6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3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3" y="7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6"/>
                    </a:lnTo>
                    <a:lnTo>
                      <a:pt x="19" y="21"/>
                    </a:lnTo>
                    <a:lnTo>
                      <a:pt x="7" y="38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6" y="40"/>
                    </a:lnTo>
                    <a:lnTo>
                      <a:pt x="21" y="23"/>
                    </a:lnTo>
                    <a:lnTo>
                      <a:pt x="38" y="32"/>
                    </a:lnTo>
                    <a:lnTo>
                      <a:pt x="38" y="30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2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5" name="Freeform 73"/>
              <p:cNvSpPr>
                <a:spLocks/>
              </p:cNvSpPr>
              <p:nvPr/>
            </p:nvSpPr>
            <p:spPr bwMode="auto">
              <a:xfrm>
                <a:off x="4548" y="2531"/>
                <a:ext cx="26" cy="23"/>
              </a:xfrm>
              <a:custGeom>
                <a:avLst/>
                <a:gdLst>
                  <a:gd name="T0" fmla="*/ 12 w 42"/>
                  <a:gd name="T1" fmla="*/ 1 h 41"/>
                  <a:gd name="T2" fmla="*/ 12 w 42"/>
                  <a:gd name="T3" fmla="*/ 1 h 41"/>
                  <a:gd name="T4" fmla="*/ 8 w 42"/>
                  <a:gd name="T5" fmla="*/ 6 h 41"/>
                  <a:gd name="T6" fmla="*/ 7 w 42"/>
                  <a:gd name="T7" fmla="*/ 0 h 41"/>
                  <a:gd name="T8" fmla="*/ 6 w 42"/>
                  <a:gd name="T9" fmla="*/ 0 h 41"/>
                  <a:gd name="T10" fmla="*/ 7 w 42"/>
                  <a:gd name="T11" fmla="*/ 6 h 41"/>
                  <a:gd name="T12" fmla="*/ 1 w 42"/>
                  <a:gd name="T13" fmla="*/ 2 h 41"/>
                  <a:gd name="T14" fmla="*/ 1 w 42"/>
                  <a:gd name="T15" fmla="*/ 3 h 41"/>
                  <a:gd name="T16" fmla="*/ 7 w 42"/>
                  <a:gd name="T17" fmla="*/ 6 h 41"/>
                  <a:gd name="T18" fmla="*/ 0 w 42"/>
                  <a:gd name="T19" fmla="*/ 7 h 41"/>
                  <a:gd name="T20" fmla="*/ 0 w 42"/>
                  <a:gd name="T21" fmla="*/ 8 h 41"/>
                  <a:gd name="T22" fmla="*/ 7 w 42"/>
                  <a:gd name="T23" fmla="*/ 7 h 41"/>
                  <a:gd name="T24" fmla="*/ 3 w 42"/>
                  <a:gd name="T25" fmla="*/ 12 h 41"/>
                  <a:gd name="T26" fmla="*/ 4 w 42"/>
                  <a:gd name="T27" fmla="*/ 12 h 41"/>
                  <a:gd name="T28" fmla="*/ 8 w 42"/>
                  <a:gd name="T29" fmla="*/ 7 h 41"/>
                  <a:gd name="T30" fmla="*/ 9 w 42"/>
                  <a:gd name="T31" fmla="*/ 13 h 41"/>
                  <a:gd name="T32" fmla="*/ 11 w 42"/>
                  <a:gd name="T33" fmla="*/ 13 h 41"/>
                  <a:gd name="T34" fmla="*/ 8 w 42"/>
                  <a:gd name="T35" fmla="*/ 7 h 41"/>
                  <a:gd name="T36" fmla="*/ 15 w 42"/>
                  <a:gd name="T37" fmla="*/ 11 h 41"/>
                  <a:gd name="T38" fmla="*/ 15 w 42"/>
                  <a:gd name="T39" fmla="*/ 10 h 41"/>
                  <a:gd name="T40" fmla="*/ 9 w 42"/>
                  <a:gd name="T41" fmla="*/ 7 h 41"/>
                  <a:gd name="T42" fmla="*/ 16 w 42"/>
                  <a:gd name="T43" fmla="*/ 6 h 41"/>
                  <a:gd name="T44" fmla="*/ 15 w 42"/>
                  <a:gd name="T45" fmla="*/ 4 h 41"/>
                  <a:gd name="T46" fmla="*/ 8 w 42"/>
                  <a:gd name="T47" fmla="*/ 6 h 41"/>
                  <a:gd name="T48" fmla="*/ 12 w 42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1">
                    <a:moveTo>
                      <a:pt x="33" y="2"/>
                    </a:moveTo>
                    <a:lnTo>
                      <a:pt x="31" y="2"/>
                    </a:lnTo>
                    <a:lnTo>
                      <a:pt x="21" y="18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20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7"/>
                    </a:lnTo>
                    <a:lnTo>
                      <a:pt x="10" y="39"/>
                    </a:lnTo>
                    <a:lnTo>
                      <a:pt x="21" y="21"/>
                    </a:lnTo>
                    <a:lnTo>
                      <a:pt x="23" y="41"/>
                    </a:lnTo>
                    <a:lnTo>
                      <a:pt x="27" y="41"/>
                    </a:lnTo>
                    <a:lnTo>
                      <a:pt x="21" y="21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2" y="18"/>
                    </a:lnTo>
                    <a:lnTo>
                      <a:pt x="40" y="14"/>
                    </a:lnTo>
                    <a:lnTo>
                      <a:pt x="21" y="20"/>
                    </a:lnTo>
                    <a:lnTo>
                      <a:pt x="33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6" name="Freeform 74"/>
              <p:cNvSpPr>
                <a:spLocks/>
              </p:cNvSpPr>
              <p:nvPr/>
            </p:nvSpPr>
            <p:spPr bwMode="auto">
              <a:xfrm>
                <a:off x="4548" y="2531"/>
                <a:ext cx="26" cy="23"/>
              </a:xfrm>
              <a:custGeom>
                <a:avLst/>
                <a:gdLst>
                  <a:gd name="T0" fmla="*/ 12 w 42"/>
                  <a:gd name="T1" fmla="*/ 1 h 41"/>
                  <a:gd name="T2" fmla="*/ 12 w 42"/>
                  <a:gd name="T3" fmla="*/ 1 h 41"/>
                  <a:gd name="T4" fmla="*/ 8 w 42"/>
                  <a:gd name="T5" fmla="*/ 6 h 41"/>
                  <a:gd name="T6" fmla="*/ 7 w 42"/>
                  <a:gd name="T7" fmla="*/ 0 h 41"/>
                  <a:gd name="T8" fmla="*/ 6 w 42"/>
                  <a:gd name="T9" fmla="*/ 0 h 41"/>
                  <a:gd name="T10" fmla="*/ 7 w 42"/>
                  <a:gd name="T11" fmla="*/ 6 h 41"/>
                  <a:gd name="T12" fmla="*/ 1 w 42"/>
                  <a:gd name="T13" fmla="*/ 2 h 41"/>
                  <a:gd name="T14" fmla="*/ 1 w 42"/>
                  <a:gd name="T15" fmla="*/ 3 h 41"/>
                  <a:gd name="T16" fmla="*/ 7 w 42"/>
                  <a:gd name="T17" fmla="*/ 6 h 41"/>
                  <a:gd name="T18" fmla="*/ 0 w 42"/>
                  <a:gd name="T19" fmla="*/ 7 h 41"/>
                  <a:gd name="T20" fmla="*/ 0 w 42"/>
                  <a:gd name="T21" fmla="*/ 8 h 41"/>
                  <a:gd name="T22" fmla="*/ 7 w 42"/>
                  <a:gd name="T23" fmla="*/ 7 h 41"/>
                  <a:gd name="T24" fmla="*/ 3 w 42"/>
                  <a:gd name="T25" fmla="*/ 12 h 41"/>
                  <a:gd name="T26" fmla="*/ 4 w 42"/>
                  <a:gd name="T27" fmla="*/ 12 h 41"/>
                  <a:gd name="T28" fmla="*/ 8 w 42"/>
                  <a:gd name="T29" fmla="*/ 7 h 41"/>
                  <a:gd name="T30" fmla="*/ 9 w 42"/>
                  <a:gd name="T31" fmla="*/ 13 h 41"/>
                  <a:gd name="T32" fmla="*/ 11 w 42"/>
                  <a:gd name="T33" fmla="*/ 13 h 41"/>
                  <a:gd name="T34" fmla="*/ 8 w 42"/>
                  <a:gd name="T35" fmla="*/ 7 h 41"/>
                  <a:gd name="T36" fmla="*/ 15 w 42"/>
                  <a:gd name="T37" fmla="*/ 11 h 41"/>
                  <a:gd name="T38" fmla="*/ 15 w 42"/>
                  <a:gd name="T39" fmla="*/ 10 h 41"/>
                  <a:gd name="T40" fmla="*/ 9 w 42"/>
                  <a:gd name="T41" fmla="*/ 7 h 41"/>
                  <a:gd name="T42" fmla="*/ 16 w 42"/>
                  <a:gd name="T43" fmla="*/ 6 h 41"/>
                  <a:gd name="T44" fmla="*/ 15 w 42"/>
                  <a:gd name="T45" fmla="*/ 4 h 41"/>
                  <a:gd name="T46" fmla="*/ 8 w 42"/>
                  <a:gd name="T47" fmla="*/ 6 h 41"/>
                  <a:gd name="T48" fmla="*/ 12 w 42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1">
                    <a:moveTo>
                      <a:pt x="33" y="2"/>
                    </a:moveTo>
                    <a:lnTo>
                      <a:pt x="31" y="2"/>
                    </a:lnTo>
                    <a:lnTo>
                      <a:pt x="21" y="18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20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7"/>
                    </a:lnTo>
                    <a:lnTo>
                      <a:pt x="10" y="39"/>
                    </a:lnTo>
                    <a:lnTo>
                      <a:pt x="21" y="21"/>
                    </a:lnTo>
                    <a:lnTo>
                      <a:pt x="23" y="41"/>
                    </a:lnTo>
                    <a:lnTo>
                      <a:pt x="27" y="41"/>
                    </a:lnTo>
                    <a:lnTo>
                      <a:pt x="21" y="21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2" y="18"/>
                    </a:lnTo>
                    <a:lnTo>
                      <a:pt x="40" y="14"/>
                    </a:lnTo>
                    <a:lnTo>
                      <a:pt x="21" y="20"/>
                    </a:lnTo>
                    <a:lnTo>
                      <a:pt x="33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7" name="Freeform 75"/>
              <p:cNvSpPr>
                <a:spLocks/>
              </p:cNvSpPr>
              <p:nvPr/>
            </p:nvSpPr>
            <p:spPr bwMode="auto">
              <a:xfrm>
                <a:off x="3868" y="2825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1 w 40"/>
                  <a:gd name="T3" fmla="*/ 1 h 42"/>
                  <a:gd name="T4" fmla="*/ 8 w 40"/>
                  <a:gd name="T5" fmla="*/ 6 h 42"/>
                  <a:gd name="T6" fmla="*/ 6 w 40"/>
                  <a:gd name="T7" fmla="*/ 0 h 42"/>
                  <a:gd name="T8" fmla="*/ 5 w 40"/>
                  <a:gd name="T9" fmla="*/ 1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4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10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4 h 42"/>
                  <a:gd name="T34" fmla="*/ 8 w 40"/>
                  <a:gd name="T35" fmla="*/ 7 h 42"/>
                  <a:gd name="T36" fmla="*/ 14 w 40"/>
                  <a:gd name="T37" fmla="*/ 11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7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28" y="2"/>
                    </a:lnTo>
                    <a:lnTo>
                      <a:pt x="19" y="19"/>
                    </a:lnTo>
                    <a:lnTo>
                      <a:pt x="15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17" y="23"/>
                    </a:lnTo>
                    <a:lnTo>
                      <a:pt x="7" y="39"/>
                    </a:lnTo>
                    <a:lnTo>
                      <a:pt x="9" y="41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6" y="35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9"/>
                    </a:lnTo>
                    <a:lnTo>
                      <a:pt x="40" y="16"/>
                    </a:lnTo>
                    <a:lnTo>
                      <a:pt x="21" y="21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8" name="Freeform 76"/>
              <p:cNvSpPr>
                <a:spLocks/>
              </p:cNvSpPr>
              <p:nvPr/>
            </p:nvSpPr>
            <p:spPr bwMode="auto">
              <a:xfrm>
                <a:off x="3868" y="2825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1 w 40"/>
                  <a:gd name="T3" fmla="*/ 1 h 42"/>
                  <a:gd name="T4" fmla="*/ 8 w 40"/>
                  <a:gd name="T5" fmla="*/ 6 h 42"/>
                  <a:gd name="T6" fmla="*/ 6 w 40"/>
                  <a:gd name="T7" fmla="*/ 0 h 42"/>
                  <a:gd name="T8" fmla="*/ 5 w 40"/>
                  <a:gd name="T9" fmla="*/ 1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4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10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4 h 42"/>
                  <a:gd name="T34" fmla="*/ 8 w 40"/>
                  <a:gd name="T35" fmla="*/ 7 h 42"/>
                  <a:gd name="T36" fmla="*/ 14 w 40"/>
                  <a:gd name="T37" fmla="*/ 11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7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28" y="2"/>
                    </a:lnTo>
                    <a:lnTo>
                      <a:pt x="19" y="19"/>
                    </a:lnTo>
                    <a:lnTo>
                      <a:pt x="15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17" y="23"/>
                    </a:lnTo>
                    <a:lnTo>
                      <a:pt x="7" y="39"/>
                    </a:lnTo>
                    <a:lnTo>
                      <a:pt x="9" y="41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6" y="35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9"/>
                    </a:lnTo>
                    <a:lnTo>
                      <a:pt x="40" y="16"/>
                    </a:lnTo>
                    <a:lnTo>
                      <a:pt x="21" y="21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9" name="Freeform 77"/>
              <p:cNvSpPr>
                <a:spLocks/>
              </p:cNvSpPr>
              <p:nvPr/>
            </p:nvSpPr>
            <p:spPr bwMode="auto">
              <a:xfrm>
                <a:off x="4649" y="2289"/>
                <a:ext cx="28" cy="24"/>
              </a:xfrm>
              <a:custGeom>
                <a:avLst/>
                <a:gdLst>
                  <a:gd name="T0" fmla="*/ 14 w 43"/>
                  <a:gd name="T1" fmla="*/ 1 h 43"/>
                  <a:gd name="T2" fmla="*/ 13 w 43"/>
                  <a:gd name="T3" fmla="*/ 1 h 43"/>
                  <a:gd name="T4" fmla="*/ 9 w 43"/>
                  <a:gd name="T5" fmla="*/ 6 h 43"/>
                  <a:gd name="T6" fmla="*/ 8 w 43"/>
                  <a:gd name="T7" fmla="*/ 0 h 43"/>
                  <a:gd name="T8" fmla="*/ 7 w 43"/>
                  <a:gd name="T9" fmla="*/ 0 h 43"/>
                  <a:gd name="T10" fmla="*/ 8 w 43"/>
                  <a:gd name="T11" fmla="*/ 6 h 43"/>
                  <a:gd name="T12" fmla="*/ 2 w 43"/>
                  <a:gd name="T13" fmla="*/ 3 h 43"/>
                  <a:gd name="T14" fmla="*/ 1 w 43"/>
                  <a:gd name="T15" fmla="*/ 4 h 43"/>
                  <a:gd name="T16" fmla="*/ 8 w 43"/>
                  <a:gd name="T17" fmla="*/ 7 h 43"/>
                  <a:gd name="T18" fmla="*/ 0 w 43"/>
                  <a:gd name="T19" fmla="*/ 8 h 43"/>
                  <a:gd name="T20" fmla="*/ 0 w 43"/>
                  <a:gd name="T21" fmla="*/ 8 h 43"/>
                  <a:gd name="T22" fmla="*/ 8 w 43"/>
                  <a:gd name="T23" fmla="*/ 7 h 43"/>
                  <a:gd name="T24" fmla="*/ 3 w 43"/>
                  <a:gd name="T25" fmla="*/ 12 h 43"/>
                  <a:gd name="T26" fmla="*/ 5 w 43"/>
                  <a:gd name="T27" fmla="*/ 13 h 43"/>
                  <a:gd name="T28" fmla="*/ 9 w 43"/>
                  <a:gd name="T29" fmla="*/ 7 h 43"/>
                  <a:gd name="T30" fmla="*/ 10 w 43"/>
                  <a:gd name="T31" fmla="*/ 13 h 43"/>
                  <a:gd name="T32" fmla="*/ 12 w 43"/>
                  <a:gd name="T33" fmla="*/ 13 h 43"/>
                  <a:gd name="T34" fmla="*/ 9 w 43"/>
                  <a:gd name="T35" fmla="*/ 7 h 43"/>
                  <a:gd name="T36" fmla="*/ 16 w 43"/>
                  <a:gd name="T37" fmla="*/ 10 h 43"/>
                  <a:gd name="T38" fmla="*/ 16 w 43"/>
                  <a:gd name="T39" fmla="*/ 9 h 43"/>
                  <a:gd name="T40" fmla="*/ 10 w 43"/>
                  <a:gd name="T41" fmla="*/ 7 h 43"/>
                  <a:gd name="T42" fmla="*/ 18 w 43"/>
                  <a:gd name="T43" fmla="*/ 6 h 43"/>
                  <a:gd name="T44" fmla="*/ 18 w 43"/>
                  <a:gd name="T45" fmla="*/ 5 h 43"/>
                  <a:gd name="T46" fmla="*/ 10 w 43"/>
                  <a:gd name="T47" fmla="*/ 6 h 43"/>
                  <a:gd name="T48" fmla="*/ 14 w 43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3">
                    <a:moveTo>
                      <a:pt x="33" y="4"/>
                    </a:moveTo>
                    <a:lnTo>
                      <a:pt x="31" y="2"/>
                    </a:lnTo>
                    <a:lnTo>
                      <a:pt x="22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0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0" y="22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0" y="23"/>
                    </a:lnTo>
                    <a:lnTo>
                      <a:pt x="8" y="39"/>
                    </a:lnTo>
                    <a:lnTo>
                      <a:pt x="10" y="41"/>
                    </a:lnTo>
                    <a:lnTo>
                      <a:pt x="22" y="23"/>
                    </a:lnTo>
                    <a:lnTo>
                      <a:pt x="23" y="43"/>
                    </a:lnTo>
                    <a:lnTo>
                      <a:pt x="27" y="41"/>
                    </a:lnTo>
                    <a:lnTo>
                      <a:pt x="22" y="23"/>
                    </a:lnTo>
                    <a:lnTo>
                      <a:pt x="39" y="33"/>
                    </a:lnTo>
                    <a:lnTo>
                      <a:pt x="39" y="31"/>
                    </a:lnTo>
                    <a:lnTo>
                      <a:pt x="23" y="22"/>
                    </a:lnTo>
                    <a:lnTo>
                      <a:pt x="43" y="18"/>
                    </a:lnTo>
                    <a:lnTo>
                      <a:pt x="41" y="16"/>
                    </a:lnTo>
                    <a:lnTo>
                      <a:pt x="23" y="20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0" name="Freeform 78"/>
              <p:cNvSpPr>
                <a:spLocks/>
              </p:cNvSpPr>
              <p:nvPr/>
            </p:nvSpPr>
            <p:spPr bwMode="auto">
              <a:xfrm>
                <a:off x="4649" y="2289"/>
                <a:ext cx="28" cy="24"/>
              </a:xfrm>
              <a:custGeom>
                <a:avLst/>
                <a:gdLst>
                  <a:gd name="T0" fmla="*/ 14 w 43"/>
                  <a:gd name="T1" fmla="*/ 1 h 43"/>
                  <a:gd name="T2" fmla="*/ 13 w 43"/>
                  <a:gd name="T3" fmla="*/ 1 h 43"/>
                  <a:gd name="T4" fmla="*/ 9 w 43"/>
                  <a:gd name="T5" fmla="*/ 6 h 43"/>
                  <a:gd name="T6" fmla="*/ 8 w 43"/>
                  <a:gd name="T7" fmla="*/ 0 h 43"/>
                  <a:gd name="T8" fmla="*/ 7 w 43"/>
                  <a:gd name="T9" fmla="*/ 0 h 43"/>
                  <a:gd name="T10" fmla="*/ 8 w 43"/>
                  <a:gd name="T11" fmla="*/ 6 h 43"/>
                  <a:gd name="T12" fmla="*/ 2 w 43"/>
                  <a:gd name="T13" fmla="*/ 3 h 43"/>
                  <a:gd name="T14" fmla="*/ 1 w 43"/>
                  <a:gd name="T15" fmla="*/ 4 h 43"/>
                  <a:gd name="T16" fmla="*/ 8 w 43"/>
                  <a:gd name="T17" fmla="*/ 7 h 43"/>
                  <a:gd name="T18" fmla="*/ 0 w 43"/>
                  <a:gd name="T19" fmla="*/ 8 h 43"/>
                  <a:gd name="T20" fmla="*/ 0 w 43"/>
                  <a:gd name="T21" fmla="*/ 8 h 43"/>
                  <a:gd name="T22" fmla="*/ 8 w 43"/>
                  <a:gd name="T23" fmla="*/ 7 h 43"/>
                  <a:gd name="T24" fmla="*/ 3 w 43"/>
                  <a:gd name="T25" fmla="*/ 12 h 43"/>
                  <a:gd name="T26" fmla="*/ 5 w 43"/>
                  <a:gd name="T27" fmla="*/ 13 h 43"/>
                  <a:gd name="T28" fmla="*/ 9 w 43"/>
                  <a:gd name="T29" fmla="*/ 7 h 43"/>
                  <a:gd name="T30" fmla="*/ 10 w 43"/>
                  <a:gd name="T31" fmla="*/ 13 h 43"/>
                  <a:gd name="T32" fmla="*/ 12 w 43"/>
                  <a:gd name="T33" fmla="*/ 13 h 43"/>
                  <a:gd name="T34" fmla="*/ 9 w 43"/>
                  <a:gd name="T35" fmla="*/ 7 h 43"/>
                  <a:gd name="T36" fmla="*/ 16 w 43"/>
                  <a:gd name="T37" fmla="*/ 10 h 43"/>
                  <a:gd name="T38" fmla="*/ 16 w 43"/>
                  <a:gd name="T39" fmla="*/ 9 h 43"/>
                  <a:gd name="T40" fmla="*/ 10 w 43"/>
                  <a:gd name="T41" fmla="*/ 7 h 43"/>
                  <a:gd name="T42" fmla="*/ 18 w 43"/>
                  <a:gd name="T43" fmla="*/ 6 h 43"/>
                  <a:gd name="T44" fmla="*/ 18 w 43"/>
                  <a:gd name="T45" fmla="*/ 5 h 43"/>
                  <a:gd name="T46" fmla="*/ 10 w 43"/>
                  <a:gd name="T47" fmla="*/ 6 h 43"/>
                  <a:gd name="T48" fmla="*/ 14 w 43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3">
                    <a:moveTo>
                      <a:pt x="33" y="4"/>
                    </a:moveTo>
                    <a:lnTo>
                      <a:pt x="31" y="2"/>
                    </a:lnTo>
                    <a:lnTo>
                      <a:pt x="22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0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0" y="22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0" y="23"/>
                    </a:lnTo>
                    <a:lnTo>
                      <a:pt x="8" y="39"/>
                    </a:lnTo>
                    <a:lnTo>
                      <a:pt x="10" y="41"/>
                    </a:lnTo>
                    <a:lnTo>
                      <a:pt x="22" y="23"/>
                    </a:lnTo>
                    <a:lnTo>
                      <a:pt x="23" y="43"/>
                    </a:lnTo>
                    <a:lnTo>
                      <a:pt x="27" y="41"/>
                    </a:lnTo>
                    <a:lnTo>
                      <a:pt x="22" y="23"/>
                    </a:lnTo>
                    <a:lnTo>
                      <a:pt x="39" y="33"/>
                    </a:lnTo>
                    <a:lnTo>
                      <a:pt x="39" y="31"/>
                    </a:lnTo>
                    <a:lnTo>
                      <a:pt x="23" y="22"/>
                    </a:lnTo>
                    <a:lnTo>
                      <a:pt x="43" y="18"/>
                    </a:lnTo>
                    <a:lnTo>
                      <a:pt x="41" y="16"/>
                    </a:lnTo>
                    <a:lnTo>
                      <a:pt x="23" y="20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1" name="Freeform 79"/>
              <p:cNvSpPr>
                <a:spLocks/>
              </p:cNvSpPr>
              <p:nvPr/>
            </p:nvSpPr>
            <p:spPr bwMode="auto">
              <a:xfrm>
                <a:off x="4428" y="2382"/>
                <a:ext cx="27" cy="24"/>
              </a:xfrm>
              <a:custGeom>
                <a:avLst/>
                <a:gdLst>
                  <a:gd name="T0" fmla="*/ 15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9 w 42"/>
                  <a:gd name="T11" fmla="*/ 6 h 42"/>
                  <a:gd name="T12" fmla="*/ 2 w 42"/>
                  <a:gd name="T13" fmla="*/ 2 h 42"/>
                  <a:gd name="T14" fmla="*/ 2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8 w 42"/>
                  <a:gd name="T23" fmla="*/ 7 h 42"/>
                  <a:gd name="T24" fmla="*/ 4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10 w 42"/>
                  <a:gd name="T35" fmla="*/ 7 h 42"/>
                  <a:gd name="T36" fmla="*/ 15 w 42"/>
                  <a:gd name="T37" fmla="*/ 10 h 42"/>
                  <a:gd name="T38" fmla="*/ 17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5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5" y="3"/>
                    </a:moveTo>
                    <a:lnTo>
                      <a:pt x="31" y="1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21" y="19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19" y="21"/>
                    </a:lnTo>
                    <a:lnTo>
                      <a:pt x="0" y="24"/>
                    </a:lnTo>
                    <a:lnTo>
                      <a:pt x="2" y="26"/>
                    </a:lnTo>
                    <a:lnTo>
                      <a:pt x="19" y="21"/>
                    </a:lnTo>
                    <a:lnTo>
                      <a:pt x="10" y="38"/>
                    </a:lnTo>
                    <a:lnTo>
                      <a:pt x="12" y="38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3" y="21"/>
                    </a:lnTo>
                    <a:lnTo>
                      <a:pt x="38" y="32"/>
                    </a:lnTo>
                    <a:lnTo>
                      <a:pt x="40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2" y="15"/>
                    </a:lnTo>
                    <a:lnTo>
                      <a:pt x="23" y="19"/>
                    </a:lnTo>
                    <a:lnTo>
                      <a:pt x="35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2" name="Freeform 80"/>
              <p:cNvSpPr>
                <a:spLocks/>
              </p:cNvSpPr>
              <p:nvPr/>
            </p:nvSpPr>
            <p:spPr bwMode="auto">
              <a:xfrm>
                <a:off x="4428" y="2382"/>
                <a:ext cx="27" cy="24"/>
              </a:xfrm>
              <a:custGeom>
                <a:avLst/>
                <a:gdLst>
                  <a:gd name="T0" fmla="*/ 15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9 w 42"/>
                  <a:gd name="T11" fmla="*/ 6 h 42"/>
                  <a:gd name="T12" fmla="*/ 2 w 42"/>
                  <a:gd name="T13" fmla="*/ 2 h 42"/>
                  <a:gd name="T14" fmla="*/ 2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8 w 42"/>
                  <a:gd name="T23" fmla="*/ 7 h 42"/>
                  <a:gd name="T24" fmla="*/ 4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10 w 42"/>
                  <a:gd name="T35" fmla="*/ 7 h 42"/>
                  <a:gd name="T36" fmla="*/ 15 w 42"/>
                  <a:gd name="T37" fmla="*/ 10 h 42"/>
                  <a:gd name="T38" fmla="*/ 17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5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5" y="3"/>
                    </a:moveTo>
                    <a:lnTo>
                      <a:pt x="31" y="1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21" y="19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19" y="21"/>
                    </a:lnTo>
                    <a:lnTo>
                      <a:pt x="0" y="24"/>
                    </a:lnTo>
                    <a:lnTo>
                      <a:pt x="2" y="26"/>
                    </a:lnTo>
                    <a:lnTo>
                      <a:pt x="19" y="21"/>
                    </a:lnTo>
                    <a:lnTo>
                      <a:pt x="10" y="38"/>
                    </a:lnTo>
                    <a:lnTo>
                      <a:pt x="12" y="38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3" y="21"/>
                    </a:lnTo>
                    <a:lnTo>
                      <a:pt x="38" y="32"/>
                    </a:lnTo>
                    <a:lnTo>
                      <a:pt x="40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2" y="15"/>
                    </a:lnTo>
                    <a:lnTo>
                      <a:pt x="23" y="19"/>
                    </a:lnTo>
                    <a:lnTo>
                      <a:pt x="35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3" name="Freeform 81"/>
              <p:cNvSpPr>
                <a:spLocks/>
              </p:cNvSpPr>
              <p:nvPr/>
            </p:nvSpPr>
            <p:spPr bwMode="auto">
              <a:xfrm>
                <a:off x="3616" y="3010"/>
                <a:ext cx="27" cy="24"/>
              </a:xfrm>
              <a:custGeom>
                <a:avLst/>
                <a:gdLst>
                  <a:gd name="T0" fmla="*/ 14 w 42"/>
                  <a:gd name="T1" fmla="*/ 1 h 43"/>
                  <a:gd name="T2" fmla="*/ 13 w 42"/>
                  <a:gd name="T3" fmla="*/ 1 h 43"/>
                  <a:gd name="T4" fmla="*/ 9 w 42"/>
                  <a:gd name="T5" fmla="*/ 6 h 43"/>
                  <a:gd name="T6" fmla="*/ 7 w 42"/>
                  <a:gd name="T7" fmla="*/ 0 h 43"/>
                  <a:gd name="T8" fmla="*/ 6 w 42"/>
                  <a:gd name="T9" fmla="*/ 0 h 43"/>
                  <a:gd name="T10" fmla="*/ 8 w 42"/>
                  <a:gd name="T11" fmla="*/ 6 h 43"/>
                  <a:gd name="T12" fmla="*/ 2 w 42"/>
                  <a:gd name="T13" fmla="*/ 2 h 43"/>
                  <a:gd name="T14" fmla="*/ 1 w 42"/>
                  <a:gd name="T15" fmla="*/ 4 h 43"/>
                  <a:gd name="T16" fmla="*/ 8 w 42"/>
                  <a:gd name="T17" fmla="*/ 7 h 43"/>
                  <a:gd name="T18" fmla="*/ 0 w 42"/>
                  <a:gd name="T19" fmla="*/ 8 h 43"/>
                  <a:gd name="T20" fmla="*/ 1 w 42"/>
                  <a:gd name="T21" fmla="*/ 8 h 43"/>
                  <a:gd name="T22" fmla="*/ 8 w 42"/>
                  <a:gd name="T23" fmla="*/ 7 h 43"/>
                  <a:gd name="T24" fmla="*/ 3 w 42"/>
                  <a:gd name="T25" fmla="*/ 12 h 43"/>
                  <a:gd name="T26" fmla="*/ 5 w 42"/>
                  <a:gd name="T27" fmla="*/ 13 h 43"/>
                  <a:gd name="T28" fmla="*/ 9 w 42"/>
                  <a:gd name="T29" fmla="*/ 7 h 43"/>
                  <a:gd name="T30" fmla="*/ 10 w 42"/>
                  <a:gd name="T31" fmla="*/ 13 h 43"/>
                  <a:gd name="T32" fmla="*/ 11 w 42"/>
                  <a:gd name="T33" fmla="*/ 13 h 43"/>
                  <a:gd name="T34" fmla="*/ 9 w 42"/>
                  <a:gd name="T35" fmla="*/ 7 h 43"/>
                  <a:gd name="T36" fmla="*/ 16 w 42"/>
                  <a:gd name="T37" fmla="*/ 10 h 43"/>
                  <a:gd name="T38" fmla="*/ 17 w 42"/>
                  <a:gd name="T39" fmla="*/ 9 h 43"/>
                  <a:gd name="T40" fmla="*/ 10 w 42"/>
                  <a:gd name="T41" fmla="*/ 7 h 43"/>
                  <a:gd name="T42" fmla="*/ 17 w 42"/>
                  <a:gd name="T43" fmla="*/ 6 h 43"/>
                  <a:gd name="T44" fmla="*/ 17 w 42"/>
                  <a:gd name="T45" fmla="*/ 5 h 43"/>
                  <a:gd name="T46" fmla="*/ 10 w 42"/>
                  <a:gd name="T47" fmla="*/ 6 h 43"/>
                  <a:gd name="T48" fmla="*/ 14 w 42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3">
                    <a:moveTo>
                      <a:pt x="33" y="4"/>
                    </a:moveTo>
                    <a:lnTo>
                      <a:pt x="31" y="2"/>
                    </a:lnTo>
                    <a:lnTo>
                      <a:pt x="21" y="20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9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19" y="22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19" y="22"/>
                    </a:lnTo>
                    <a:lnTo>
                      <a:pt x="8" y="39"/>
                    </a:lnTo>
                    <a:lnTo>
                      <a:pt x="12" y="41"/>
                    </a:lnTo>
                    <a:lnTo>
                      <a:pt x="21" y="23"/>
                    </a:lnTo>
                    <a:lnTo>
                      <a:pt x="25" y="43"/>
                    </a:lnTo>
                    <a:lnTo>
                      <a:pt x="27" y="41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40" y="31"/>
                    </a:lnTo>
                    <a:lnTo>
                      <a:pt x="23" y="22"/>
                    </a:lnTo>
                    <a:lnTo>
                      <a:pt x="42" y="18"/>
                    </a:lnTo>
                    <a:lnTo>
                      <a:pt x="40" y="16"/>
                    </a:lnTo>
                    <a:lnTo>
                      <a:pt x="23" y="20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4" name="Freeform 82"/>
              <p:cNvSpPr>
                <a:spLocks/>
              </p:cNvSpPr>
              <p:nvPr/>
            </p:nvSpPr>
            <p:spPr bwMode="auto">
              <a:xfrm>
                <a:off x="3616" y="3010"/>
                <a:ext cx="27" cy="24"/>
              </a:xfrm>
              <a:custGeom>
                <a:avLst/>
                <a:gdLst>
                  <a:gd name="T0" fmla="*/ 14 w 42"/>
                  <a:gd name="T1" fmla="*/ 1 h 43"/>
                  <a:gd name="T2" fmla="*/ 13 w 42"/>
                  <a:gd name="T3" fmla="*/ 1 h 43"/>
                  <a:gd name="T4" fmla="*/ 9 w 42"/>
                  <a:gd name="T5" fmla="*/ 6 h 43"/>
                  <a:gd name="T6" fmla="*/ 7 w 42"/>
                  <a:gd name="T7" fmla="*/ 0 h 43"/>
                  <a:gd name="T8" fmla="*/ 6 w 42"/>
                  <a:gd name="T9" fmla="*/ 0 h 43"/>
                  <a:gd name="T10" fmla="*/ 8 w 42"/>
                  <a:gd name="T11" fmla="*/ 6 h 43"/>
                  <a:gd name="T12" fmla="*/ 2 w 42"/>
                  <a:gd name="T13" fmla="*/ 2 h 43"/>
                  <a:gd name="T14" fmla="*/ 1 w 42"/>
                  <a:gd name="T15" fmla="*/ 4 h 43"/>
                  <a:gd name="T16" fmla="*/ 8 w 42"/>
                  <a:gd name="T17" fmla="*/ 7 h 43"/>
                  <a:gd name="T18" fmla="*/ 0 w 42"/>
                  <a:gd name="T19" fmla="*/ 8 h 43"/>
                  <a:gd name="T20" fmla="*/ 1 w 42"/>
                  <a:gd name="T21" fmla="*/ 8 h 43"/>
                  <a:gd name="T22" fmla="*/ 8 w 42"/>
                  <a:gd name="T23" fmla="*/ 7 h 43"/>
                  <a:gd name="T24" fmla="*/ 3 w 42"/>
                  <a:gd name="T25" fmla="*/ 12 h 43"/>
                  <a:gd name="T26" fmla="*/ 5 w 42"/>
                  <a:gd name="T27" fmla="*/ 13 h 43"/>
                  <a:gd name="T28" fmla="*/ 9 w 42"/>
                  <a:gd name="T29" fmla="*/ 7 h 43"/>
                  <a:gd name="T30" fmla="*/ 10 w 42"/>
                  <a:gd name="T31" fmla="*/ 13 h 43"/>
                  <a:gd name="T32" fmla="*/ 11 w 42"/>
                  <a:gd name="T33" fmla="*/ 13 h 43"/>
                  <a:gd name="T34" fmla="*/ 9 w 42"/>
                  <a:gd name="T35" fmla="*/ 7 h 43"/>
                  <a:gd name="T36" fmla="*/ 16 w 42"/>
                  <a:gd name="T37" fmla="*/ 10 h 43"/>
                  <a:gd name="T38" fmla="*/ 17 w 42"/>
                  <a:gd name="T39" fmla="*/ 9 h 43"/>
                  <a:gd name="T40" fmla="*/ 10 w 42"/>
                  <a:gd name="T41" fmla="*/ 7 h 43"/>
                  <a:gd name="T42" fmla="*/ 17 w 42"/>
                  <a:gd name="T43" fmla="*/ 6 h 43"/>
                  <a:gd name="T44" fmla="*/ 17 w 42"/>
                  <a:gd name="T45" fmla="*/ 5 h 43"/>
                  <a:gd name="T46" fmla="*/ 10 w 42"/>
                  <a:gd name="T47" fmla="*/ 6 h 43"/>
                  <a:gd name="T48" fmla="*/ 14 w 42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3">
                    <a:moveTo>
                      <a:pt x="33" y="4"/>
                    </a:moveTo>
                    <a:lnTo>
                      <a:pt x="31" y="2"/>
                    </a:lnTo>
                    <a:lnTo>
                      <a:pt x="21" y="20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9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19" y="22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19" y="22"/>
                    </a:lnTo>
                    <a:lnTo>
                      <a:pt x="8" y="39"/>
                    </a:lnTo>
                    <a:lnTo>
                      <a:pt x="12" y="41"/>
                    </a:lnTo>
                    <a:lnTo>
                      <a:pt x="21" y="23"/>
                    </a:lnTo>
                    <a:lnTo>
                      <a:pt x="25" y="43"/>
                    </a:lnTo>
                    <a:lnTo>
                      <a:pt x="27" y="41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40" y="31"/>
                    </a:lnTo>
                    <a:lnTo>
                      <a:pt x="23" y="22"/>
                    </a:lnTo>
                    <a:lnTo>
                      <a:pt x="42" y="18"/>
                    </a:lnTo>
                    <a:lnTo>
                      <a:pt x="40" y="16"/>
                    </a:lnTo>
                    <a:lnTo>
                      <a:pt x="23" y="20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5" name="Freeform 83"/>
              <p:cNvSpPr>
                <a:spLocks/>
              </p:cNvSpPr>
              <p:nvPr/>
            </p:nvSpPr>
            <p:spPr bwMode="auto">
              <a:xfrm>
                <a:off x="4250" y="2565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6 w 40"/>
                  <a:gd name="T9" fmla="*/ 1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10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1 w 40"/>
                  <a:gd name="T33" fmla="*/ 14 h 42"/>
                  <a:gd name="T34" fmla="*/ 8 w 40"/>
                  <a:gd name="T35" fmla="*/ 7 h 42"/>
                  <a:gd name="T36" fmla="*/ 15 w 40"/>
                  <a:gd name="T37" fmla="*/ 11 h 42"/>
                  <a:gd name="T38" fmla="*/ 15 w 40"/>
                  <a:gd name="T39" fmla="*/ 10 h 42"/>
                  <a:gd name="T40" fmla="*/ 9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7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19" y="19"/>
                    </a:lnTo>
                    <a:lnTo>
                      <a:pt x="3" y="9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19" y="23"/>
                    </a:lnTo>
                    <a:lnTo>
                      <a:pt x="7" y="38"/>
                    </a:lnTo>
                    <a:lnTo>
                      <a:pt x="9" y="40"/>
                    </a:lnTo>
                    <a:lnTo>
                      <a:pt x="21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8" y="34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0" y="19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6" name="Freeform 84"/>
              <p:cNvSpPr>
                <a:spLocks/>
              </p:cNvSpPr>
              <p:nvPr/>
            </p:nvSpPr>
            <p:spPr bwMode="auto">
              <a:xfrm>
                <a:off x="4250" y="2565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6 w 40"/>
                  <a:gd name="T9" fmla="*/ 1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10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1 w 40"/>
                  <a:gd name="T33" fmla="*/ 14 h 42"/>
                  <a:gd name="T34" fmla="*/ 8 w 40"/>
                  <a:gd name="T35" fmla="*/ 7 h 42"/>
                  <a:gd name="T36" fmla="*/ 15 w 40"/>
                  <a:gd name="T37" fmla="*/ 11 h 42"/>
                  <a:gd name="T38" fmla="*/ 15 w 40"/>
                  <a:gd name="T39" fmla="*/ 10 h 42"/>
                  <a:gd name="T40" fmla="*/ 9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7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19" y="19"/>
                    </a:lnTo>
                    <a:lnTo>
                      <a:pt x="3" y="9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19" y="23"/>
                    </a:lnTo>
                    <a:lnTo>
                      <a:pt x="7" y="38"/>
                    </a:lnTo>
                    <a:lnTo>
                      <a:pt x="9" y="40"/>
                    </a:lnTo>
                    <a:lnTo>
                      <a:pt x="21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8" y="34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0" y="19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7" name="Freeform 85"/>
              <p:cNvSpPr>
                <a:spLocks/>
              </p:cNvSpPr>
              <p:nvPr/>
            </p:nvSpPr>
            <p:spPr bwMode="auto">
              <a:xfrm>
                <a:off x="3793" y="2715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2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8 w 42"/>
                  <a:gd name="T11" fmla="*/ 6 h 42"/>
                  <a:gd name="T12" fmla="*/ 1 w 42"/>
                  <a:gd name="T13" fmla="*/ 3 h 42"/>
                  <a:gd name="T14" fmla="*/ 1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9 w 42"/>
                  <a:gd name="T35" fmla="*/ 7 h 42"/>
                  <a:gd name="T36" fmla="*/ 15 w 42"/>
                  <a:gd name="T37" fmla="*/ 10 h 42"/>
                  <a:gd name="T38" fmla="*/ 17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2" y="3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3" y="9"/>
                    </a:lnTo>
                    <a:lnTo>
                      <a:pt x="1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1" y="26"/>
                    </a:lnTo>
                    <a:lnTo>
                      <a:pt x="19" y="23"/>
                    </a:lnTo>
                    <a:lnTo>
                      <a:pt x="7" y="38"/>
                    </a:lnTo>
                    <a:lnTo>
                      <a:pt x="11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6" y="40"/>
                    </a:lnTo>
                    <a:lnTo>
                      <a:pt x="21" y="23"/>
                    </a:lnTo>
                    <a:lnTo>
                      <a:pt x="38" y="32"/>
                    </a:lnTo>
                    <a:lnTo>
                      <a:pt x="40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19"/>
                    </a:lnTo>
                    <a:lnTo>
                      <a:pt x="32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8" name="Freeform 86"/>
              <p:cNvSpPr>
                <a:spLocks/>
              </p:cNvSpPr>
              <p:nvPr/>
            </p:nvSpPr>
            <p:spPr bwMode="auto">
              <a:xfrm>
                <a:off x="3793" y="2715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2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8 w 42"/>
                  <a:gd name="T11" fmla="*/ 6 h 42"/>
                  <a:gd name="T12" fmla="*/ 1 w 42"/>
                  <a:gd name="T13" fmla="*/ 3 h 42"/>
                  <a:gd name="T14" fmla="*/ 1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9 w 42"/>
                  <a:gd name="T35" fmla="*/ 7 h 42"/>
                  <a:gd name="T36" fmla="*/ 15 w 42"/>
                  <a:gd name="T37" fmla="*/ 10 h 42"/>
                  <a:gd name="T38" fmla="*/ 17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2" y="3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3" y="9"/>
                    </a:lnTo>
                    <a:lnTo>
                      <a:pt x="1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1" y="26"/>
                    </a:lnTo>
                    <a:lnTo>
                      <a:pt x="19" y="23"/>
                    </a:lnTo>
                    <a:lnTo>
                      <a:pt x="7" y="38"/>
                    </a:lnTo>
                    <a:lnTo>
                      <a:pt x="11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6" y="40"/>
                    </a:lnTo>
                    <a:lnTo>
                      <a:pt x="21" y="23"/>
                    </a:lnTo>
                    <a:lnTo>
                      <a:pt x="38" y="32"/>
                    </a:lnTo>
                    <a:lnTo>
                      <a:pt x="40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19"/>
                    </a:lnTo>
                    <a:lnTo>
                      <a:pt x="32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9" name="Freeform 87"/>
              <p:cNvSpPr>
                <a:spLocks/>
              </p:cNvSpPr>
              <p:nvPr/>
            </p:nvSpPr>
            <p:spPr bwMode="auto">
              <a:xfrm>
                <a:off x="4099" y="2657"/>
                <a:ext cx="28" cy="24"/>
              </a:xfrm>
              <a:custGeom>
                <a:avLst/>
                <a:gdLst>
                  <a:gd name="T0" fmla="*/ 14 w 43"/>
                  <a:gd name="T1" fmla="*/ 1 h 42"/>
                  <a:gd name="T2" fmla="*/ 13 w 43"/>
                  <a:gd name="T3" fmla="*/ 1 h 42"/>
                  <a:gd name="T4" fmla="*/ 9 w 43"/>
                  <a:gd name="T5" fmla="*/ 6 h 42"/>
                  <a:gd name="T6" fmla="*/ 8 w 43"/>
                  <a:gd name="T7" fmla="*/ 0 h 42"/>
                  <a:gd name="T8" fmla="*/ 7 w 43"/>
                  <a:gd name="T9" fmla="*/ 0 h 42"/>
                  <a:gd name="T10" fmla="*/ 9 w 43"/>
                  <a:gd name="T11" fmla="*/ 6 h 42"/>
                  <a:gd name="T12" fmla="*/ 2 w 43"/>
                  <a:gd name="T13" fmla="*/ 3 h 42"/>
                  <a:gd name="T14" fmla="*/ 1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9 h 42"/>
                  <a:gd name="T22" fmla="*/ 8 w 43"/>
                  <a:gd name="T23" fmla="*/ 7 h 42"/>
                  <a:gd name="T24" fmla="*/ 5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2 w 43"/>
                  <a:gd name="T33" fmla="*/ 13 h 42"/>
                  <a:gd name="T34" fmla="*/ 9 w 43"/>
                  <a:gd name="T35" fmla="*/ 7 h 42"/>
                  <a:gd name="T36" fmla="*/ 16 w 43"/>
                  <a:gd name="T37" fmla="*/ 11 h 42"/>
                  <a:gd name="T38" fmla="*/ 18 w 43"/>
                  <a:gd name="T39" fmla="*/ 10 h 42"/>
                  <a:gd name="T40" fmla="*/ 10 w 43"/>
                  <a:gd name="T41" fmla="*/ 7 h 42"/>
                  <a:gd name="T42" fmla="*/ 18 w 43"/>
                  <a:gd name="T43" fmla="*/ 6 h 42"/>
                  <a:gd name="T44" fmla="*/ 18 w 43"/>
                  <a:gd name="T45" fmla="*/ 5 h 42"/>
                  <a:gd name="T46" fmla="*/ 10 w 43"/>
                  <a:gd name="T47" fmla="*/ 6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2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3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2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2" y="23"/>
                    </a:lnTo>
                    <a:lnTo>
                      <a:pt x="39" y="33"/>
                    </a:lnTo>
                    <a:lnTo>
                      <a:pt x="41" y="31"/>
                    </a:lnTo>
                    <a:lnTo>
                      <a:pt x="23" y="21"/>
                    </a:lnTo>
                    <a:lnTo>
                      <a:pt x="43" y="17"/>
                    </a:lnTo>
                    <a:lnTo>
                      <a:pt x="41" y="15"/>
                    </a:lnTo>
                    <a:lnTo>
                      <a:pt x="23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0" name="Freeform 88"/>
              <p:cNvSpPr>
                <a:spLocks/>
              </p:cNvSpPr>
              <p:nvPr/>
            </p:nvSpPr>
            <p:spPr bwMode="auto">
              <a:xfrm>
                <a:off x="4099" y="2657"/>
                <a:ext cx="28" cy="24"/>
              </a:xfrm>
              <a:custGeom>
                <a:avLst/>
                <a:gdLst>
                  <a:gd name="T0" fmla="*/ 14 w 43"/>
                  <a:gd name="T1" fmla="*/ 1 h 42"/>
                  <a:gd name="T2" fmla="*/ 13 w 43"/>
                  <a:gd name="T3" fmla="*/ 1 h 42"/>
                  <a:gd name="T4" fmla="*/ 9 w 43"/>
                  <a:gd name="T5" fmla="*/ 6 h 42"/>
                  <a:gd name="T6" fmla="*/ 8 w 43"/>
                  <a:gd name="T7" fmla="*/ 0 h 42"/>
                  <a:gd name="T8" fmla="*/ 7 w 43"/>
                  <a:gd name="T9" fmla="*/ 0 h 42"/>
                  <a:gd name="T10" fmla="*/ 9 w 43"/>
                  <a:gd name="T11" fmla="*/ 6 h 42"/>
                  <a:gd name="T12" fmla="*/ 2 w 43"/>
                  <a:gd name="T13" fmla="*/ 3 h 42"/>
                  <a:gd name="T14" fmla="*/ 1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9 h 42"/>
                  <a:gd name="T22" fmla="*/ 8 w 43"/>
                  <a:gd name="T23" fmla="*/ 7 h 42"/>
                  <a:gd name="T24" fmla="*/ 5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2 w 43"/>
                  <a:gd name="T33" fmla="*/ 13 h 42"/>
                  <a:gd name="T34" fmla="*/ 9 w 43"/>
                  <a:gd name="T35" fmla="*/ 7 h 42"/>
                  <a:gd name="T36" fmla="*/ 16 w 43"/>
                  <a:gd name="T37" fmla="*/ 11 h 42"/>
                  <a:gd name="T38" fmla="*/ 18 w 43"/>
                  <a:gd name="T39" fmla="*/ 10 h 42"/>
                  <a:gd name="T40" fmla="*/ 10 w 43"/>
                  <a:gd name="T41" fmla="*/ 7 h 42"/>
                  <a:gd name="T42" fmla="*/ 18 w 43"/>
                  <a:gd name="T43" fmla="*/ 6 h 42"/>
                  <a:gd name="T44" fmla="*/ 18 w 43"/>
                  <a:gd name="T45" fmla="*/ 5 h 42"/>
                  <a:gd name="T46" fmla="*/ 10 w 43"/>
                  <a:gd name="T47" fmla="*/ 6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2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3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2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2" y="23"/>
                    </a:lnTo>
                    <a:lnTo>
                      <a:pt x="39" y="33"/>
                    </a:lnTo>
                    <a:lnTo>
                      <a:pt x="41" y="31"/>
                    </a:lnTo>
                    <a:lnTo>
                      <a:pt x="23" y="21"/>
                    </a:lnTo>
                    <a:lnTo>
                      <a:pt x="43" y="17"/>
                    </a:lnTo>
                    <a:lnTo>
                      <a:pt x="41" y="15"/>
                    </a:lnTo>
                    <a:lnTo>
                      <a:pt x="23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1" name="Freeform 89"/>
              <p:cNvSpPr>
                <a:spLocks/>
              </p:cNvSpPr>
              <p:nvPr/>
            </p:nvSpPr>
            <p:spPr bwMode="auto">
              <a:xfrm>
                <a:off x="3643" y="2807"/>
                <a:ext cx="27" cy="24"/>
              </a:xfrm>
              <a:custGeom>
                <a:avLst/>
                <a:gdLst>
                  <a:gd name="T0" fmla="*/ 14 w 43"/>
                  <a:gd name="T1" fmla="*/ 1 h 42"/>
                  <a:gd name="T2" fmla="*/ 12 w 43"/>
                  <a:gd name="T3" fmla="*/ 1 h 42"/>
                  <a:gd name="T4" fmla="*/ 9 w 43"/>
                  <a:gd name="T5" fmla="*/ 6 h 42"/>
                  <a:gd name="T6" fmla="*/ 7 w 43"/>
                  <a:gd name="T7" fmla="*/ 0 h 42"/>
                  <a:gd name="T8" fmla="*/ 6 w 43"/>
                  <a:gd name="T9" fmla="*/ 0 h 42"/>
                  <a:gd name="T10" fmla="*/ 9 w 43"/>
                  <a:gd name="T11" fmla="*/ 6 h 42"/>
                  <a:gd name="T12" fmla="*/ 2 w 43"/>
                  <a:gd name="T13" fmla="*/ 2 h 42"/>
                  <a:gd name="T14" fmla="*/ 2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9 h 42"/>
                  <a:gd name="T22" fmla="*/ 8 w 43"/>
                  <a:gd name="T23" fmla="*/ 7 h 42"/>
                  <a:gd name="T24" fmla="*/ 4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1 w 43"/>
                  <a:gd name="T33" fmla="*/ 13 h 42"/>
                  <a:gd name="T34" fmla="*/ 9 w 43"/>
                  <a:gd name="T35" fmla="*/ 7 h 42"/>
                  <a:gd name="T36" fmla="*/ 15 w 43"/>
                  <a:gd name="T37" fmla="*/ 10 h 42"/>
                  <a:gd name="T38" fmla="*/ 16 w 43"/>
                  <a:gd name="T39" fmla="*/ 10 h 42"/>
                  <a:gd name="T40" fmla="*/ 9 w 43"/>
                  <a:gd name="T41" fmla="*/ 7 h 42"/>
                  <a:gd name="T42" fmla="*/ 17 w 43"/>
                  <a:gd name="T43" fmla="*/ 6 h 42"/>
                  <a:gd name="T44" fmla="*/ 17 w 43"/>
                  <a:gd name="T45" fmla="*/ 5 h 42"/>
                  <a:gd name="T46" fmla="*/ 9 w 43"/>
                  <a:gd name="T47" fmla="*/ 6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5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2" y="19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1"/>
                    </a:lnTo>
                    <a:lnTo>
                      <a:pt x="10" y="38"/>
                    </a:lnTo>
                    <a:lnTo>
                      <a:pt x="12" y="38"/>
                    </a:lnTo>
                    <a:lnTo>
                      <a:pt x="22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3" y="21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23" y="21"/>
                    </a:lnTo>
                    <a:lnTo>
                      <a:pt x="43" y="17"/>
                    </a:lnTo>
                    <a:lnTo>
                      <a:pt x="43" y="15"/>
                    </a:lnTo>
                    <a:lnTo>
                      <a:pt x="23" y="19"/>
                    </a:lnTo>
                    <a:lnTo>
                      <a:pt x="35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2" name="Freeform 90"/>
              <p:cNvSpPr>
                <a:spLocks/>
              </p:cNvSpPr>
              <p:nvPr/>
            </p:nvSpPr>
            <p:spPr bwMode="auto">
              <a:xfrm>
                <a:off x="3643" y="2807"/>
                <a:ext cx="27" cy="24"/>
              </a:xfrm>
              <a:custGeom>
                <a:avLst/>
                <a:gdLst>
                  <a:gd name="T0" fmla="*/ 14 w 43"/>
                  <a:gd name="T1" fmla="*/ 1 h 42"/>
                  <a:gd name="T2" fmla="*/ 12 w 43"/>
                  <a:gd name="T3" fmla="*/ 1 h 42"/>
                  <a:gd name="T4" fmla="*/ 9 w 43"/>
                  <a:gd name="T5" fmla="*/ 6 h 42"/>
                  <a:gd name="T6" fmla="*/ 7 w 43"/>
                  <a:gd name="T7" fmla="*/ 0 h 42"/>
                  <a:gd name="T8" fmla="*/ 6 w 43"/>
                  <a:gd name="T9" fmla="*/ 0 h 42"/>
                  <a:gd name="T10" fmla="*/ 9 w 43"/>
                  <a:gd name="T11" fmla="*/ 6 h 42"/>
                  <a:gd name="T12" fmla="*/ 2 w 43"/>
                  <a:gd name="T13" fmla="*/ 2 h 42"/>
                  <a:gd name="T14" fmla="*/ 2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9 h 42"/>
                  <a:gd name="T22" fmla="*/ 8 w 43"/>
                  <a:gd name="T23" fmla="*/ 7 h 42"/>
                  <a:gd name="T24" fmla="*/ 4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1 w 43"/>
                  <a:gd name="T33" fmla="*/ 13 h 42"/>
                  <a:gd name="T34" fmla="*/ 9 w 43"/>
                  <a:gd name="T35" fmla="*/ 7 h 42"/>
                  <a:gd name="T36" fmla="*/ 15 w 43"/>
                  <a:gd name="T37" fmla="*/ 10 h 42"/>
                  <a:gd name="T38" fmla="*/ 16 w 43"/>
                  <a:gd name="T39" fmla="*/ 10 h 42"/>
                  <a:gd name="T40" fmla="*/ 9 w 43"/>
                  <a:gd name="T41" fmla="*/ 7 h 42"/>
                  <a:gd name="T42" fmla="*/ 17 w 43"/>
                  <a:gd name="T43" fmla="*/ 6 h 42"/>
                  <a:gd name="T44" fmla="*/ 17 w 43"/>
                  <a:gd name="T45" fmla="*/ 5 h 42"/>
                  <a:gd name="T46" fmla="*/ 9 w 43"/>
                  <a:gd name="T47" fmla="*/ 6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5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2" y="19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1"/>
                    </a:lnTo>
                    <a:lnTo>
                      <a:pt x="10" y="38"/>
                    </a:lnTo>
                    <a:lnTo>
                      <a:pt x="12" y="38"/>
                    </a:lnTo>
                    <a:lnTo>
                      <a:pt x="22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3" y="21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23" y="21"/>
                    </a:lnTo>
                    <a:lnTo>
                      <a:pt x="43" y="17"/>
                    </a:lnTo>
                    <a:lnTo>
                      <a:pt x="43" y="15"/>
                    </a:lnTo>
                    <a:lnTo>
                      <a:pt x="23" y="19"/>
                    </a:lnTo>
                    <a:lnTo>
                      <a:pt x="35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3" name="Freeform 91"/>
              <p:cNvSpPr>
                <a:spLocks/>
              </p:cNvSpPr>
              <p:nvPr/>
            </p:nvSpPr>
            <p:spPr bwMode="auto">
              <a:xfrm>
                <a:off x="4545" y="2573"/>
                <a:ext cx="26" cy="23"/>
              </a:xfrm>
              <a:custGeom>
                <a:avLst/>
                <a:gdLst>
                  <a:gd name="T0" fmla="*/ 13 w 41"/>
                  <a:gd name="T1" fmla="*/ 1 h 42"/>
                  <a:gd name="T2" fmla="*/ 13 w 41"/>
                  <a:gd name="T3" fmla="*/ 1 h 42"/>
                  <a:gd name="T4" fmla="*/ 8 w 41"/>
                  <a:gd name="T5" fmla="*/ 5 h 42"/>
                  <a:gd name="T6" fmla="*/ 7 w 41"/>
                  <a:gd name="T7" fmla="*/ 0 h 42"/>
                  <a:gd name="T8" fmla="*/ 6 w 41"/>
                  <a:gd name="T9" fmla="*/ 1 h 42"/>
                  <a:gd name="T10" fmla="*/ 8 w 41"/>
                  <a:gd name="T11" fmla="*/ 5 h 42"/>
                  <a:gd name="T12" fmla="*/ 2 w 41"/>
                  <a:gd name="T13" fmla="*/ 3 h 42"/>
                  <a:gd name="T14" fmla="*/ 1 w 41"/>
                  <a:gd name="T15" fmla="*/ 4 h 42"/>
                  <a:gd name="T16" fmla="*/ 7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7 w 41"/>
                  <a:gd name="T23" fmla="*/ 7 h 42"/>
                  <a:gd name="T24" fmla="*/ 3 w 41"/>
                  <a:gd name="T25" fmla="*/ 12 h 42"/>
                  <a:gd name="T26" fmla="*/ 4 w 41"/>
                  <a:gd name="T27" fmla="*/ 12 h 42"/>
                  <a:gd name="T28" fmla="*/ 8 w 41"/>
                  <a:gd name="T29" fmla="*/ 7 h 42"/>
                  <a:gd name="T30" fmla="*/ 10 w 41"/>
                  <a:gd name="T31" fmla="*/ 13 h 42"/>
                  <a:gd name="T32" fmla="*/ 10 w 41"/>
                  <a:gd name="T33" fmla="*/ 13 h 42"/>
                  <a:gd name="T34" fmla="*/ 8 w 41"/>
                  <a:gd name="T35" fmla="*/ 7 h 42"/>
                  <a:gd name="T36" fmla="*/ 15 w 41"/>
                  <a:gd name="T37" fmla="*/ 10 h 42"/>
                  <a:gd name="T38" fmla="*/ 16 w 41"/>
                  <a:gd name="T39" fmla="*/ 9 h 42"/>
                  <a:gd name="T40" fmla="*/ 8 w 41"/>
                  <a:gd name="T41" fmla="*/ 7 h 42"/>
                  <a:gd name="T42" fmla="*/ 16 w 41"/>
                  <a:gd name="T43" fmla="*/ 5 h 42"/>
                  <a:gd name="T44" fmla="*/ 16 w 41"/>
                  <a:gd name="T45" fmla="*/ 5 h 42"/>
                  <a:gd name="T46" fmla="*/ 8 w 41"/>
                  <a:gd name="T47" fmla="*/ 7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4"/>
                    </a:moveTo>
                    <a:lnTo>
                      <a:pt x="31" y="2"/>
                    </a:lnTo>
                    <a:lnTo>
                      <a:pt x="19" y="19"/>
                    </a:lnTo>
                    <a:lnTo>
                      <a:pt x="18" y="0"/>
                    </a:lnTo>
                    <a:lnTo>
                      <a:pt x="14" y="2"/>
                    </a:lnTo>
                    <a:lnTo>
                      <a:pt x="19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8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18" y="23"/>
                    </a:lnTo>
                    <a:lnTo>
                      <a:pt x="8" y="39"/>
                    </a:lnTo>
                    <a:lnTo>
                      <a:pt x="10" y="41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7" y="35"/>
                    </a:lnTo>
                    <a:lnTo>
                      <a:pt x="39" y="31"/>
                    </a:lnTo>
                    <a:lnTo>
                      <a:pt x="21" y="21"/>
                    </a:lnTo>
                    <a:lnTo>
                      <a:pt x="41" y="19"/>
                    </a:lnTo>
                    <a:lnTo>
                      <a:pt x="41" y="16"/>
                    </a:lnTo>
                    <a:lnTo>
                      <a:pt x="21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4" name="Freeform 92"/>
              <p:cNvSpPr>
                <a:spLocks/>
              </p:cNvSpPr>
              <p:nvPr/>
            </p:nvSpPr>
            <p:spPr bwMode="auto">
              <a:xfrm>
                <a:off x="4545" y="2573"/>
                <a:ext cx="26" cy="23"/>
              </a:xfrm>
              <a:custGeom>
                <a:avLst/>
                <a:gdLst>
                  <a:gd name="T0" fmla="*/ 13 w 41"/>
                  <a:gd name="T1" fmla="*/ 1 h 42"/>
                  <a:gd name="T2" fmla="*/ 13 w 41"/>
                  <a:gd name="T3" fmla="*/ 1 h 42"/>
                  <a:gd name="T4" fmla="*/ 8 w 41"/>
                  <a:gd name="T5" fmla="*/ 5 h 42"/>
                  <a:gd name="T6" fmla="*/ 7 w 41"/>
                  <a:gd name="T7" fmla="*/ 0 h 42"/>
                  <a:gd name="T8" fmla="*/ 6 w 41"/>
                  <a:gd name="T9" fmla="*/ 1 h 42"/>
                  <a:gd name="T10" fmla="*/ 8 w 41"/>
                  <a:gd name="T11" fmla="*/ 5 h 42"/>
                  <a:gd name="T12" fmla="*/ 2 w 41"/>
                  <a:gd name="T13" fmla="*/ 3 h 42"/>
                  <a:gd name="T14" fmla="*/ 1 w 41"/>
                  <a:gd name="T15" fmla="*/ 4 h 42"/>
                  <a:gd name="T16" fmla="*/ 7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7 w 41"/>
                  <a:gd name="T23" fmla="*/ 7 h 42"/>
                  <a:gd name="T24" fmla="*/ 3 w 41"/>
                  <a:gd name="T25" fmla="*/ 12 h 42"/>
                  <a:gd name="T26" fmla="*/ 4 w 41"/>
                  <a:gd name="T27" fmla="*/ 12 h 42"/>
                  <a:gd name="T28" fmla="*/ 8 w 41"/>
                  <a:gd name="T29" fmla="*/ 7 h 42"/>
                  <a:gd name="T30" fmla="*/ 10 w 41"/>
                  <a:gd name="T31" fmla="*/ 13 h 42"/>
                  <a:gd name="T32" fmla="*/ 10 w 41"/>
                  <a:gd name="T33" fmla="*/ 13 h 42"/>
                  <a:gd name="T34" fmla="*/ 8 w 41"/>
                  <a:gd name="T35" fmla="*/ 7 h 42"/>
                  <a:gd name="T36" fmla="*/ 15 w 41"/>
                  <a:gd name="T37" fmla="*/ 10 h 42"/>
                  <a:gd name="T38" fmla="*/ 16 w 41"/>
                  <a:gd name="T39" fmla="*/ 9 h 42"/>
                  <a:gd name="T40" fmla="*/ 8 w 41"/>
                  <a:gd name="T41" fmla="*/ 7 h 42"/>
                  <a:gd name="T42" fmla="*/ 16 w 41"/>
                  <a:gd name="T43" fmla="*/ 5 h 42"/>
                  <a:gd name="T44" fmla="*/ 16 w 41"/>
                  <a:gd name="T45" fmla="*/ 5 h 42"/>
                  <a:gd name="T46" fmla="*/ 8 w 41"/>
                  <a:gd name="T47" fmla="*/ 7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4"/>
                    </a:moveTo>
                    <a:lnTo>
                      <a:pt x="31" y="2"/>
                    </a:lnTo>
                    <a:lnTo>
                      <a:pt x="19" y="19"/>
                    </a:lnTo>
                    <a:lnTo>
                      <a:pt x="18" y="0"/>
                    </a:lnTo>
                    <a:lnTo>
                      <a:pt x="14" y="2"/>
                    </a:lnTo>
                    <a:lnTo>
                      <a:pt x="19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8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18" y="23"/>
                    </a:lnTo>
                    <a:lnTo>
                      <a:pt x="8" y="39"/>
                    </a:lnTo>
                    <a:lnTo>
                      <a:pt x="10" y="41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7" y="35"/>
                    </a:lnTo>
                    <a:lnTo>
                      <a:pt x="39" y="31"/>
                    </a:lnTo>
                    <a:lnTo>
                      <a:pt x="21" y="21"/>
                    </a:lnTo>
                    <a:lnTo>
                      <a:pt x="41" y="19"/>
                    </a:lnTo>
                    <a:lnTo>
                      <a:pt x="41" y="16"/>
                    </a:lnTo>
                    <a:lnTo>
                      <a:pt x="21" y="21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5" name="Freeform 93"/>
              <p:cNvSpPr>
                <a:spLocks/>
              </p:cNvSpPr>
              <p:nvPr/>
            </p:nvSpPr>
            <p:spPr bwMode="auto">
              <a:xfrm>
                <a:off x="3960" y="2673"/>
                <a:ext cx="25" cy="23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5 h 42"/>
                  <a:gd name="T6" fmla="*/ 7 w 40"/>
                  <a:gd name="T7" fmla="*/ 0 h 42"/>
                  <a:gd name="T8" fmla="*/ 6 w 40"/>
                  <a:gd name="T9" fmla="*/ 1 h 42"/>
                  <a:gd name="T10" fmla="*/ 8 w 40"/>
                  <a:gd name="T11" fmla="*/ 5 h 42"/>
                  <a:gd name="T12" fmla="*/ 1 w 40"/>
                  <a:gd name="T13" fmla="*/ 3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8 h 42"/>
                  <a:gd name="T22" fmla="*/ 8 w 40"/>
                  <a:gd name="T23" fmla="*/ 7 h 42"/>
                  <a:gd name="T24" fmla="*/ 3 w 40"/>
                  <a:gd name="T25" fmla="*/ 12 h 42"/>
                  <a:gd name="T26" fmla="*/ 4 w 40"/>
                  <a:gd name="T27" fmla="*/ 12 h 42"/>
                  <a:gd name="T28" fmla="*/ 8 w 40"/>
                  <a:gd name="T29" fmla="*/ 7 h 42"/>
                  <a:gd name="T30" fmla="*/ 9 w 40"/>
                  <a:gd name="T31" fmla="*/ 13 h 42"/>
                  <a:gd name="T32" fmla="*/ 10 w 40"/>
                  <a:gd name="T33" fmla="*/ 13 h 42"/>
                  <a:gd name="T34" fmla="*/ 8 w 40"/>
                  <a:gd name="T35" fmla="*/ 7 h 42"/>
                  <a:gd name="T36" fmla="*/ 15 w 40"/>
                  <a:gd name="T37" fmla="*/ 10 h 42"/>
                  <a:gd name="T38" fmla="*/ 15 w 40"/>
                  <a:gd name="T39" fmla="*/ 9 h 42"/>
                  <a:gd name="T40" fmla="*/ 9 w 40"/>
                  <a:gd name="T41" fmla="*/ 7 h 42"/>
                  <a:gd name="T42" fmla="*/ 16 w 40"/>
                  <a:gd name="T43" fmla="*/ 5 h 42"/>
                  <a:gd name="T44" fmla="*/ 16 w 40"/>
                  <a:gd name="T45" fmla="*/ 4 h 42"/>
                  <a:gd name="T46" fmla="*/ 8 w 40"/>
                  <a:gd name="T47" fmla="*/ 7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19" y="19"/>
                    </a:lnTo>
                    <a:lnTo>
                      <a:pt x="3" y="9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7" y="38"/>
                    </a:lnTo>
                    <a:lnTo>
                      <a:pt x="9" y="40"/>
                    </a:lnTo>
                    <a:lnTo>
                      <a:pt x="21" y="23"/>
                    </a:lnTo>
                    <a:lnTo>
                      <a:pt x="23" y="42"/>
                    </a:lnTo>
                    <a:lnTo>
                      <a:pt x="26" y="42"/>
                    </a:lnTo>
                    <a:lnTo>
                      <a:pt x="21" y="23"/>
                    </a:lnTo>
                    <a:lnTo>
                      <a:pt x="38" y="32"/>
                    </a:lnTo>
                    <a:lnTo>
                      <a:pt x="38" y="30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6" name="Freeform 94"/>
              <p:cNvSpPr>
                <a:spLocks/>
              </p:cNvSpPr>
              <p:nvPr/>
            </p:nvSpPr>
            <p:spPr bwMode="auto">
              <a:xfrm>
                <a:off x="3960" y="2673"/>
                <a:ext cx="25" cy="23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5 h 42"/>
                  <a:gd name="T6" fmla="*/ 7 w 40"/>
                  <a:gd name="T7" fmla="*/ 0 h 42"/>
                  <a:gd name="T8" fmla="*/ 6 w 40"/>
                  <a:gd name="T9" fmla="*/ 1 h 42"/>
                  <a:gd name="T10" fmla="*/ 8 w 40"/>
                  <a:gd name="T11" fmla="*/ 5 h 42"/>
                  <a:gd name="T12" fmla="*/ 1 w 40"/>
                  <a:gd name="T13" fmla="*/ 3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8 h 42"/>
                  <a:gd name="T22" fmla="*/ 8 w 40"/>
                  <a:gd name="T23" fmla="*/ 7 h 42"/>
                  <a:gd name="T24" fmla="*/ 3 w 40"/>
                  <a:gd name="T25" fmla="*/ 12 h 42"/>
                  <a:gd name="T26" fmla="*/ 4 w 40"/>
                  <a:gd name="T27" fmla="*/ 12 h 42"/>
                  <a:gd name="T28" fmla="*/ 8 w 40"/>
                  <a:gd name="T29" fmla="*/ 7 h 42"/>
                  <a:gd name="T30" fmla="*/ 9 w 40"/>
                  <a:gd name="T31" fmla="*/ 13 h 42"/>
                  <a:gd name="T32" fmla="*/ 10 w 40"/>
                  <a:gd name="T33" fmla="*/ 13 h 42"/>
                  <a:gd name="T34" fmla="*/ 8 w 40"/>
                  <a:gd name="T35" fmla="*/ 7 h 42"/>
                  <a:gd name="T36" fmla="*/ 15 w 40"/>
                  <a:gd name="T37" fmla="*/ 10 h 42"/>
                  <a:gd name="T38" fmla="*/ 15 w 40"/>
                  <a:gd name="T39" fmla="*/ 9 h 42"/>
                  <a:gd name="T40" fmla="*/ 9 w 40"/>
                  <a:gd name="T41" fmla="*/ 7 h 42"/>
                  <a:gd name="T42" fmla="*/ 16 w 40"/>
                  <a:gd name="T43" fmla="*/ 5 h 42"/>
                  <a:gd name="T44" fmla="*/ 16 w 40"/>
                  <a:gd name="T45" fmla="*/ 4 h 42"/>
                  <a:gd name="T46" fmla="*/ 8 w 40"/>
                  <a:gd name="T47" fmla="*/ 7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19" y="19"/>
                    </a:lnTo>
                    <a:lnTo>
                      <a:pt x="3" y="9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7" y="38"/>
                    </a:lnTo>
                    <a:lnTo>
                      <a:pt x="9" y="40"/>
                    </a:lnTo>
                    <a:lnTo>
                      <a:pt x="21" y="23"/>
                    </a:lnTo>
                    <a:lnTo>
                      <a:pt x="23" y="42"/>
                    </a:lnTo>
                    <a:lnTo>
                      <a:pt x="26" y="42"/>
                    </a:lnTo>
                    <a:lnTo>
                      <a:pt x="21" y="23"/>
                    </a:lnTo>
                    <a:lnTo>
                      <a:pt x="38" y="32"/>
                    </a:lnTo>
                    <a:lnTo>
                      <a:pt x="38" y="30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7" name="Freeform 95"/>
              <p:cNvSpPr>
                <a:spLocks/>
              </p:cNvSpPr>
              <p:nvPr/>
            </p:nvSpPr>
            <p:spPr bwMode="auto">
              <a:xfrm>
                <a:off x="4718" y="2497"/>
                <a:ext cx="26" cy="23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9 w 40"/>
                  <a:gd name="T5" fmla="*/ 5 h 42"/>
                  <a:gd name="T6" fmla="*/ 7 w 40"/>
                  <a:gd name="T7" fmla="*/ 0 h 42"/>
                  <a:gd name="T8" fmla="*/ 7 w 40"/>
                  <a:gd name="T9" fmla="*/ 0 h 42"/>
                  <a:gd name="T10" fmla="*/ 8 w 40"/>
                  <a:gd name="T11" fmla="*/ 5 h 42"/>
                  <a:gd name="T12" fmla="*/ 2 w 40"/>
                  <a:gd name="T13" fmla="*/ 2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8 h 42"/>
                  <a:gd name="T22" fmla="*/ 8 w 40"/>
                  <a:gd name="T23" fmla="*/ 7 h 42"/>
                  <a:gd name="T24" fmla="*/ 3 w 40"/>
                  <a:gd name="T25" fmla="*/ 12 h 42"/>
                  <a:gd name="T26" fmla="*/ 4 w 40"/>
                  <a:gd name="T27" fmla="*/ 12 h 42"/>
                  <a:gd name="T28" fmla="*/ 8 w 40"/>
                  <a:gd name="T29" fmla="*/ 7 h 42"/>
                  <a:gd name="T30" fmla="*/ 10 w 40"/>
                  <a:gd name="T31" fmla="*/ 13 h 42"/>
                  <a:gd name="T32" fmla="*/ 12 w 40"/>
                  <a:gd name="T33" fmla="*/ 12 h 42"/>
                  <a:gd name="T34" fmla="*/ 9 w 40"/>
                  <a:gd name="T35" fmla="*/ 7 h 42"/>
                  <a:gd name="T36" fmla="*/ 16 w 40"/>
                  <a:gd name="T37" fmla="*/ 10 h 42"/>
                  <a:gd name="T38" fmla="*/ 16 w 40"/>
                  <a:gd name="T39" fmla="*/ 9 h 42"/>
                  <a:gd name="T40" fmla="*/ 10 w 40"/>
                  <a:gd name="T41" fmla="*/ 7 h 42"/>
                  <a:gd name="T42" fmla="*/ 17 w 40"/>
                  <a:gd name="T43" fmla="*/ 5 h 42"/>
                  <a:gd name="T44" fmla="*/ 17 w 40"/>
                  <a:gd name="T45" fmla="*/ 4 h 42"/>
                  <a:gd name="T46" fmla="*/ 9 w 40"/>
                  <a:gd name="T47" fmla="*/ 5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9" y="38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1" y="21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8" name="Freeform 96"/>
              <p:cNvSpPr>
                <a:spLocks/>
              </p:cNvSpPr>
              <p:nvPr/>
            </p:nvSpPr>
            <p:spPr bwMode="auto">
              <a:xfrm>
                <a:off x="4718" y="2497"/>
                <a:ext cx="26" cy="23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9 w 40"/>
                  <a:gd name="T5" fmla="*/ 5 h 42"/>
                  <a:gd name="T6" fmla="*/ 7 w 40"/>
                  <a:gd name="T7" fmla="*/ 0 h 42"/>
                  <a:gd name="T8" fmla="*/ 7 w 40"/>
                  <a:gd name="T9" fmla="*/ 0 h 42"/>
                  <a:gd name="T10" fmla="*/ 8 w 40"/>
                  <a:gd name="T11" fmla="*/ 5 h 42"/>
                  <a:gd name="T12" fmla="*/ 2 w 40"/>
                  <a:gd name="T13" fmla="*/ 2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8 h 42"/>
                  <a:gd name="T22" fmla="*/ 8 w 40"/>
                  <a:gd name="T23" fmla="*/ 7 h 42"/>
                  <a:gd name="T24" fmla="*/ 3 w 40"/>
                  <a:gd name="T25" fmla="*/ 12 h 42"/>
                  <a:gd name="T26" fmla="*/ 4 w 40"/>
                  <a:gd name="T27" fmla="*/ 12 h 42"/>
                  <a:gd name="T28" fmla="*/ 8 w 40"/>
                  <a:gd name="T29" fmla="*/ 7 h 42"/>
                  <a:gd name="T30" fmla="*/ 10 w 40"/>
                  <a:gd name="T31" fmla="*/ 13 h 42"/>
                  <a:gd name="T32" fmla="*/ 12 w 40"/>
                  <a:gd name="T33" fmla="*/ 12 h 42"/>
                  <a:gd name="T34" fmla="*/ 9 w 40"/>
                  <a:gd name="T35" fmla="*/ 7 h 42"/>
                  <a:gd name="T36" fmla="*/ 16 w 40"/>
                  <a:gd name="T37" fmla="*/ 10 h 42"/>
                  <a:gd name="T38" fmla="*/ 16 w 40"/>
                  <a:gd name="T39" fmla="*/ 9 h 42"/>
                  <a:gd name="T40" fmla="*/ 10 w 40"/>
                  <a:gd name="T41" fmla="*/ 7 h 42"/>
                  <a:gd name="T42" fmla="*/ 17 w 40"/>
                  <a:gd name="T43" fmla="*/ 5 h 42"/>
                  <a:gd name="T44" fmla="*/ 17 w 40"/>
                  <a:gd name="T45" fmla="*/ 4 h 42"/>
                  <a:gd name="T46" fmla="*/ 9 w 40"/>
                  <a:gd name="T47" fmla="*/ 5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9" y="38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1" y="21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9" name="Freeform 97"/>
              <p:cNvSpPr>
                <a:spLocks/>
              </p:cNvSpPr>
              <p:nvPr/>
            </p:nvSpPr>
            <p:spPr bwMode="auto">
              <a:xfrm>
                <a:off x="4534" y="2531"/>
                <a:ext cx="26" cy="23"/>
              </a:xfrm>
              <a:custGeom>
                <a:avLst/>
                <a:gdLst>
                  <a:gd name="T0" fmla="*/ 14 w 40"/>
                  <a:gd name="T1" fmla="*/ 1 h 41"/>
                  <a:gd name="T2" fmla="*/ 13 w 40"/>
                  <a:gd name="T3" fmla="*/ 1 h 41"/>
                  <a:gd name="T4" fmla="*/ 9 w 40"/>
                  <a:gd name="T5" fmla="*/ 6 h 41"/>
                  <a:gd name="T6" fmla="*/ 7 w 40"/>
                  <a:gd name="T7" fmla="*/ 0 h 41"/>
                  <a:gd name="T8" fmla="*/ 7 w 40"/>
                  <a:gd name="T9" fmla="*/ 0 h 41"/>
                  <a:gd name="T10" fmla="*/ 8 w 40"/>
                  <a:gd name="T11" fmla="*/ 6 h 41"/>
                  <a:gd name="T12" fmla="*/ 2 w 40"/>
                  <a:gd name="T13" fmla="*/ 2 h 41"/>
                  <a:gd name="T14" fmla="*/ 1 w 40"/>
                  <a:gd name="T15" fmla="*/ 3 h 41"/>
                  <a:gd name="T16" fmla="*/ 8 w 40"/>
                  <a:gd name="T17" fmla="*/ 6 h 41"/>
                  <a:gd name="T18" fmla="*/ 0 w 40"/>
                  <a:gd name="T19" fmla="*/ 7 h 41"/>
                  <a:gd name="T20" fmla="*/ 0 w 40"/>
                  <a:gd name="T21" fmla="*/ 8 h 41"/>
                  <a:gd name="T22" fmla="*/ 8 w 40"/>
                  <a:gd name="T23" fmla="*/ 7 h 41"/>
                  <a:gd name="T24" fmla="*/ 3 w 40"/>
                  <a:gd name="T25" fmla="*/ 12 h 41"/>
                  <a:gd name="T26" fmla="*/ 5 w 40"/>
                  <a:gd name="T27" fmla="*/ 12 h 41"/>
                  <a:gd name="T28" fmla="*/ 9 w 40"/>
                  <a:gd name="T29" fmla="*/ 7 h 41"/>
                  <a:gd name="T30" fmla="*/ 10 w 40"/>
                  <a:gd name="T31" fmla="*/ 13 h 41"/>
                  <a:gd name="T32" fmla="*/ 12 w 40"/>
                  <a:gd name="T33" fmla="*/ 13 h 41"/>
                  <a:gd name="T34" fmla="*/ 9 w 40"/>
                  <a:gd name="T35" fmla="*/ 7 h 41"/>
                  <a:gd name="T36" fmla="*/ 16 w 40"/>
                  <a:gd name="T37" fmla="*/ 11 h 41"/>
                  <a:gd name="T38" fmla="*/ 16 w 40"/>
                  <a:gd name="T39" fmla="*/ 10 h 41"/>
                  <a:gd name="T40" fmla="*/ 10 w 40"/>
                  <a:gd name="T41" fmla="*/ 7 h 41"/>
                  <a:gd name="T42" fmla="*/ 17 w 40"/>
                  <a:gd name="T43" fmla="*/ 6 h 41"/>
                  <a:gd name="T44" fmla="*/ 17 w 40"/>
                  <a:gd name="T45" fmla="*/ 4 h 41"/>
                  <a:gd name="T46" fmla="*/ 9 w 40"/>
                  <a:gd name="T47" fmla="*/ 6 h 41"/>
                  <a:gd name="T48" fmla="*/ 14 w 40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1">
                    <a:moveTo>
                      <a:pt x="33" y="2"/>
                    </a:moveTo>
                    <a:lnTo>
                      <a:pt x="31" y="2"/>
                    </a:lnTo>
                    <a:lnTo>
                      <a:pt x="21" y="18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20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7"/>
                    </a:lnTo>
                    <a:lnTo>
                      <a:pt x="10" y="39"/>
                    </a:lnTo>
                    <a:lnTo>
                      <a:pt x="21" y="21"/>
                    </a:lnTo>
                    <a:lnTo>
                      <a:pt x="23" y="41"/>
                    </a:lnTo>
                    <a:lnTo>
                      <a:pt x="27" y="41"/>
                    </a:lnTo>
                    <a:lnTo>
                      <a:pt x="21" y="21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0" y="18"/>
                    </a:lnTo>
                    <a:lnTo>
                      <a:pt x="40" y="14"/>
                    </a:lnTo>
                    <a:lnTo>
                      <a:pt x="21" y="20"/>
                    </a:lnTo>
                    <a:lnTo>
                      <a:pt x="33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0" name="Freeform 98"/>
              <p:cNvSpPr>
                <a:spLocks/>
              </p:cNvSpPr>
              <p:nvPr/>
            </p:nvSpPr>
            <p:spPr bwMode="auto">
              <a:xfrm>
                <a:off x="4534" y="2531"/>
                <a:ext cx="26" cy="23"/>
              </a:xfrm>
              <a:custGeom>
                <a:avLst/>
                <a:gdLst>
                  <a:gd name="T0" fmla="*/ 14 w 40"/>
                  <a:gd name="T1" fmla="*/ 1 h 41"/>
                  <a:gd name="T2" fmla="*/ 13 w 40"/>
                  <a:gd name="T3" fmla="*/ 1 h 41"/>
                  <a:gd name="T4" fmla="*/ 9 w 40"/>
                  <a:gd name="T5" fmla="*/ 6 h 41"/>
                  <a:gd name="T6" fmla="*/ 7 w 40"/>
                  <a:gd name="T7" fmla="*/ 0 h 41"/>
                  <a:gd name="T8" fmla="*/ 7 w 40"/>
                  <a:gd name="T9" fmla="*/ 0 h 41"/>
                  <a:gd name="T10" fmla="*/ 8 w 40"/>
                  <a:gd name="T11" fmla="*/ 6 h 41"/>
                  <a:gd name="T12" fmla="*/ 2 w 40"/>
                  <a:gd name="T13" fmla="*/ 2 h 41"/>
                  <a:gd name="T14" fmla="*/ 1 w 40"/>
                  <a:gd name="T15" fmla="*/ 3 h 41"/>
                  <a:gd name="T16" fmla="*/ 8 w 40"/>
                  <a:gd name="T17" fmla="*/ 6 h 41"/>
                  <a:gd name="T18" fmla="*/ 0 w 40"/>
                  <a:gd name="T19" fmla="*/ 7 h 41"/>
                  <a:gd name="T20" fmla="*/ 0 w 40"/>
                  <a:gd name="T21" fmla="*/ 8 h 41"/>
                  <a:gd name="T22" fmla="*/ 8 w 40"/>
                  <a:gd name="T23" fmla="*/ 7 h 41"/>
                  <a:gd name="T24" fmla="*/ 3 w 40"/>
                  <a:gd name="T25" fmla="*/ 12 h 41"/>
                  <a:gd name="T26" fmla="*/ 5 w 40"/>
                  <a:gd name="T27" fmla="*/ 12 h 41"/>
                  <a:gd name="T28" fmla="*/ 9 w 40"/>
                  <a:gd name="T29" fmla="*/ 7 h 41"/>
                  <a:gd name="T30" fmla="*/ 10 w 40"/>
                  <a:gd name="T31" fmla="*/ 13 h 41"/>
                  <a:gd name="T32" fmla="*/ 12 w 40"/>
                  <a:gd name="T33" fmla="*/ 13 h 41"/>
                  <a:gd name="T34" fmla="*/ 9 w 40"/>
                  <a:gd name="T35" fmla="*/ 7 h 41"/>
                  <a:gd name="T36" fmla="*/ 16 w 40"/>
                  <a:gd name="T37" fmla="*/ 11 h 41"/>
                  <a:gd name="T38" fmla="*/ 16 w 40"/>
                  <a:gd name="T39" fmla="*/ 10 h 41"/>
                  <a:gd name="T40" fmla="*/ 10 w 40"/>
                  <a:gd name="T41" fmla="*/ 7 h 41"/>
                  <a:gd name="T42" fmla="*/ 17 w 40"/>
                  <a:gd name="T43" fmla="*/ 6 h 41"/>
                  <a:gd name="T44" fmla="*/ 17 w 40"/>
                  <a:gd name="T45" fmla="*/ 4 h 41"/>
                  <a:gd name="T46" fmla="*/ 9 w 40"/>
                  <a:gd name="T47" fmla="*/ 6 h 41"/>
                  <a:gd name="T48" fmla="*/ 14 w 40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1">
                    <a:moveTo>
                      <a:pt x="33" y="2"/>
                    </a:moveTo>
                    <a:lnTo>
                      <a:pt x="31" y="2"/>
                    </a:lnTo>
                    <a:lnTo>
                      <a:pt x="21" y="18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20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7"/>
                    </a:lnTo>
                    <a:lnTo>
                      <a:pt x="10" y="39"/>
                    </a:lnTo>
                    <a:lnTo>
                      <a:pt x="21" y="21"/>
                    </a:lnTo>
                    <a:lnTo>
                      <a:pt x="23" y="41"/>
                    </a:lnTo>
                    <a:lnTo>
                      <a:pt x="27" y="41"/>
                    </a:lnTo>
                    <a:lnTo>
                      <a:pt x="21" y="21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0" y="18"/>
                    </a:lnTo>
                    <a:lnTo>
                      <a:pt x="40" y="14"/>
                    </a:lnTo>
                    <a:lnTo>
                      <a:pt x="21" y="20"/>
                    </a:lnTo>
                    <a:lnTo>
                      <a:pt x="33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1" name="Freeform 99"/>
              <p:cNvSpPr>
                <a:spLocks/>
              </p:cNvSpPr>
              <p:nvPr/>
            </p:nvSpPr>
            <p:spPr bwMode="auto">
              <a:xfrm>
                <a:off x="3810" y="2765"/>
                <a:ext cx="27" cy="24"/>
              </a:xfrm>
              <a:custGeom>
                <a:avLst/>
                <a:gdLst>
                  <a:gd name="T0" fmla="*/ 13 w 43"/>
                  <a:gd name="T1" fmla="*/ 1 h 42"/>
                  <a:gd name="T2" fmla="*/ 12 w 43"/>
                  <a:gd name="T3" fmla="*/ 1 h 42"/>
                  <a:gd name="T4" fmla="*/ 9 w 43"/>
                  <a:gd name="T5" fmla="*/ 6 h 42"/>
                  <a:gd name="T6" fmla="*/ 7 w 43"/>
                  <a:gd name="T7" fmla="*/ 0 h 42"/>
                  <a:gd name="T8" fmla="*/ 6 w 43"/>
                  <a:gd name="T9" fmla="*/ 0 h 42"/>
                  <a:gd name="T10" fmla="*/ 9 w 43"/>
                  <a:gd name="T11" fmla="*/ 6 h 42"/>
                  <a:gd name="T12" fmla="*/ 2 w 43"/>
                  <a:gd name="T13" fmla="*/ 3 h 42"/>
                  <a:gd name="T14" fmla="*/ 1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9 h 42"/>
                  <a:gd name="T22" fmla="*/ 8 w 43"/>
                  <a:gd name="T23" fmla="*/ 7 h 42"/>
                  <a:gd name="T24" fmla="*/ 4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1 w 43"/>
                  <a:gd name="T33" fmla="*/ 13 h 42"/>
                  <a:gd name="T34" fmla="*/ 9 w 43"/>
                  <a:gd name="T35" fmla="*/ 7 h 42"/>
                  <a:gd name="T36" fmla="*/ 15 w 43"/>
                  <a:gd name="T37" fmla="*/ 10 h 42"/>
                  <a:gd name="T38" fmla="*/ 16 w 43"/>
                  <a:gd name="T39" fmla="*/ 10 h 42"/>
                  <a:gd name="T40" fmla="*/ 9 w 43"/>
                  <a:gd name="T41" fmla="*/ 7 h 42"/>
                  <a:gd name="T42" fmla="*/ 17 w 43"/>
                  <a:gd name="T43" fmla="*/ 6 h 42"/>
                  <a:gd name="T44" fmla="*/ 16 w 43"/>
                  <a:gd name="T45" fmla="*/ 5 h 42"/>
                  <a:gd name="T46" fmla="*/ 9 w 43"/>
                  <a:gd name="T47" fmla="*/ 6 h 42"/>
                  <a:gd name="T48" fmla="*/ 13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2" y="19"/>
                    </a:lnTo>
                    <a:lnTo>
                      <a:pt x="4" y="8"/>
                    </a:lnTo>
                    <a:lnTo>
                      <a:pt x="2" y="11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1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2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2" y="23"/>
                    </a:lnTo>
                    <a:lnTo>
                      <a:pt x="39" y="32"/>
                    </a:lnTo>
                    <a:lnTo>
                      <a:pt x="41" y="31"/>
                    </a:lnTo>
                    <a:lnTo>
                      <a:pt x="23" y="21"/>
                    </a:lnTo>
                    <a:lnTo>
                      <a:pt x="43" y="17"/>
                    </a:lnTo>
                    <a:lnTo>
                      <a:pt x="41" y="15"/>
                    </a:lnTo>
                    <a:lnTo>
                      <a:pt x="23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2" name="Freeform 100"/>
              <p:cNvSpPr>
                <a:spLocks/>
              </p:cNvSpPr>
              <p:nvPr/>
            </p:nvSpPr>
            <p:spPr bwMode="auto">
              <a:xfrm>
                <a:off x="3810" y="2765"/>
                <a:ext cx="27" cy="24"/>
              </a:xfrm>
              <a:custGeom>
                <a:avLst/>
                <a:gdLst>
                  <a:gd name="T0" fmla="*/ 13 w 43"/>
                  <a:gd name="T1" fmla="*/ 1 h 42"/>
                  <a:gd name="T2" fmla="*/ 12 w 43"/>
                  <a:gd name="T3" fmla="*/ 1 h 42"/>
                  <a:gd name="T4" fmla="*/ 9 w 43"/>
                  <a:gd name="T5" fmla="*/ 6 h 42"/>
                  <a:gd name="T6" fmla="*/ 7 w 43"/>
                  <a:gd name="T7" fmla="*/ 0 h 42"/>
                  <a:gd name="T8" fmla="*/ 6 w 43"/>
                  <a:gd name="T9" fmla="*/ 0 h 42"/>
                  <a:gd name="T10" fmla="*/ 9 w 43"/>
                  <a:gd name="T11" fmla="*/ 6 h 42"/>
                  <a:gd name="T12" fmla="*/ 2 w 43"/>
                  <a:gd name="T13" fmla="*/ 3 h 42"/>
                  <a:gd name="T14" fmla="*/ 1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9 h 42"/>
                  <a:gd name="T22" fmla="*/ 8 w 43"/>
                  <a:gd name="T23" fmla="*/ 7 h 42"/>
                  <a:gd name="T24" fmla="*/ 4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1 w 43"/>
                  <a:gd name="T33" fmla="*/ 13 h 42"/>
                  <a:gd name="T34" fmla="*/ 9 w 43"/>
                  <a:gd name="T35" fmla="*/ 7 h 42"/>
                  <a:gd name="T36" fmla="*/ 15 w 43"/>
                  <a:gd name="T37" fmla="*/ 10 h 42"/>
                  <a:gd name="T38" fmla="*/ 16 w 43"/>
                  <a:gd name="T39" fmla="*/ 10 h 42"/>
                  <a:gd name="T40" fmla="*/ 9 w 43"/>
                  <a:gd name="T41" fmla="*/ 7 h 42"/>
                  <a:gd name="T42" fmla="*/ 17 w 43"/>
                  <a:gd name="T43" fmla="*/ 6 h 42"/>
                  <a:gd name="T44" fmla="*/ 16 w 43"/>
                  <a:gd name="T45" fmla="*/ 5 h 42"/>
                  <a:gd name="T46" fmla="*/ 9 w 43"/>
                  <a:gd name="T47" fmla="*/ 6 h 42"/>
                  <a:gd name="T48" fmla="*/ 13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2" y="19"/>
                    </a:lnTo>
                    <a:lnTo>
                      <a:pt x="4" y="8"/>
                    </a:lnTo>
                    <a:lnTo>
                      <a:pt x="2" y="11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1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2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2" y="23"/>
                    </a:lnTo>
                    <a:lnTo>
                      <a:pt x="39" y="32"/>
                    </a:lnTo>
                    <a:lnTo>
                      <a:pt x="41" y="31"/>
                    </a:lnTo>
                    <a:lnTo>
                      <a:pt x="23" y="21"/>
                    </a:lnTo>
                    <a:lnTo>
                      <a:pt x="43" y="17"/>
                    </a:lnTo>
                    <a:lnTo>
                      <a:pt x="41" y="15"/>
                    </a:lnTo>
                    <a:lnTo>
                      <a:pt x="23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3" name="Freeform 101"/>
              <p:cNvSpPr>
                <a:spLocks/>
              </p:cNvSpPr>
              <p:nvPr/>
            </p:nvSpPr>
            <p:spPr bwMode="auto">
              <a:xfrm>
                <a:off x="4292" y="2547"/>
                <a:ext cx="26" cy="22"/>
              </a:xfrm>
              <a:custGeom>
                <a:avLst/>
                <a:gdLst>
                  <a:gd name="T0" fmla="*/ 14 w 40"/>
                  <a:gd name="T1" fmla="*/ 1 h 40"/>
                  <a:gd name="T2" fmla="*/ 13 w 40"/>
                  <a:gd name="T3" fmla="*/ 1 h 40"/>
                  <a:gd name="T4" fmla="*/ 9 w 40"/>
                  <a:gd name="T5" fmla="*/ 6 h 40"/>
                  <a:gd name="T6" fmla="*/ 7 w 40"/>
                  <a:gd name="T7" fmla="*/ 0 h 40"/>
                  <a:gd name="T8" fmla="*/ 5 w 40"/>
                  <a:gd name="T9" fmla="*/ 0 h 40"/>
                  <a:gd name="T10" fmla="*/ 8 w 40"/>
                  <a:gd name="T11" fmla="*/ 6 h 40"/>
                  <a:gd name="T12" fmla="*/ 2 w 40"/>
                  <a:gd name="T13" fmla="*/ 2 h 40"/>
                  <a:gd name="T14" fmla="*/ 1 w 40"/>
                  <a:gd name="T15" fmla="*/ 3 h 40"/>
                  <a:gd name="T16" fmla="*/ 8 w 40"/>
                  <a:gd name="T17" fmla="*/ 6 h 40"/>
                  <a:gd name="T18" fmla="*/ 0 w 40"/>
                  <a:gd name="T19" fmla="*/ 7 h 40"/>
                  <a:gd name="T20" fmla="*/ 0 w 40"/>
                  <a:gd name="T21" fmla="*/ 8 h 40"/>
                  <a:gd name="T22" fmla="*/ 8 w 40"/>
                  <a:gd name="T23" fmla="*/ 7 h 40"/>
                  <a:gd name="T24" fmla="*/ 3 w 40"/>
                  <a:gd name="T25" fmla="*/ 12 h 40"/>
                  <a:gd name="T26" fmla="*/ 4 w 40"/>
                  <a:gd name="T27" fmla="*/ 12 h 40"/>
                  <a:gd name="T28" fmla="*/ 8 w 40"/>
                  <a:gd name="T29" fmla="*/ 7 h 40"/>
                  <a:gd name="T30" fmla="*/ 10 w 40"/>
                  <a:gd name="T31" fmla="*/ 12 h 40"/>
                  <a:gd name="T32" fmla="*/ 12 w 40"/>
                  <a:gd name="T33" fmla="*/ 12 h 40"/>
                  <a:gd name="T34" fmla="*/ 9 w 40"/>
                  <a:gd name="T35" fmla="*/ 7 h 40"/>
                  <a:gd name="T36" fmla="*/ 15 w 40"/>
                  <a:gd name="T37" fmla="*/ 10 h 40"/>
                  <a:gd name="T38" fmla="*/ 16 w 40"/>
                  <a:gd name="T39" fmla="*/ 9 h 40"/>
                  <a:gd name="T40" fmla="*/ 9 w 40"/>
                  <a:gd name="T41" fmla="*/ 7 h 40"/>
                  <a:gd name="T42" fmla="*/ 17 w 40"/>
                  <a:gd name="T43" fmla="*/ 5 h 40"/>
                  <a:gd name="T44" fmla="*/ 17 w 40"/>
                  <a:gd name="T45" fmla="*/ 5 h 40"/>
                  <a:gd name="T46" fmla="*/ 9 w 40"/>
                  <a:gd name="T47" fmla="*/ 6 h 40"/>
                  <a:gd name="T48" fmla="*/ 14 w 40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0">
                    <a:moveTo>
                      <a:pt x="32" y="2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7" y="39"/>
                    </a:lnTo>
                    <a:lnTo>
                      <a:pt x="9" y="39"/>
                    </a:lnTo>
                    <a:lnTo>
                      <a:pt x="19" y="23"/>
                    </a:lnTo>
                    <a:lnTo>
                      <a:pt x="23" y="40"/>
                    </a:lnTo>
                    <a:lnTo>
                      <a:pt x="27" y="40"/>
                    </a:lnTo>
                    <a:lnTo>
                      <a:pt x="21" y="21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6"/>
                    </a:lnTo>
                    <a:lnTo>
                      <a:pt x="21" y="19"/>
                    </a:lnTo>
                    <a:lnTo>
                      <a:pt x="32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4" name="Freeform 102"/>
              <p:cNvSpPr>
                <a:spLocks/>
              </p:cNvSpPr>
              <p:nvPr/>
            </p:nvSpPr>
            <p:spPr bwMode="auto">
              <a:xfrm>
                <a:off x="4292" y="2547"/>
                <a:ext cx="26" cy="22"/>
              </a:xfrm>
              <a:custGeom>
                <a:avLst/>
                <a:gdLst>
                  <a:gd name="T0" fmla="*/ 14 w 40"/>
                  <a:gd name="T1" fmla="*/ 1 h 40"/>
                  <a:gd name="T2" fmla="*/ 13 w 40"/>
                  <a:gd name="T3" fmla="*/ 1 h 40"/>
                  <a:gd name="T4" fmla="*/ 9 w 40"/>
                  <a:gd name="T5" fmla="*/ 6 h 40"/>
                  <a:gd name="T6" fmla="*/ 7 w 40"/>
                  <a:gd name="T7" fmla="*/ 0 h 40"/>
                  <a:gd name="T8" fmla="*/ 5 w 40"/>
                  <a:gd name="T9" fmla="*/ 0 h 40"/>
                  <a:gd name="T10" fmla="*/ 8 w 40"/>
                  <a:gd name="T11" fmla="*/ 6 h 40"/>
                  <a:gd name="T12" fmla="*/ 2 w 40"/>
                  <a:gd name="T13" fmla="*/ 2 h 40"/>
                  <a:gd name="T14" fmla="*/ 1 w 40"/>
                  <a:gd name="T15" fmla="*/ 3 h 40"/>
                  <a:gd name="T16" fmla="*/ 8 w 40"/>
                  <a:gd name="T17" fmla="*/ 6 h 40"/>
                  <a:gd name="T18" fmla="*/ 0 w 40"/>
                  <a:gd name="T19" fmla="*/ 7 h 40"/>
                  <a:gd name="T20" fmla="*/ 0 w 40"/>
                  <a:gd name="T21" fmla="*/ 8 h 40"/>
                  <a:gd name="T22" fmla="*/ 8 w 40"/>
                  <a:gd name="T23" fmla="*/ 7 h 40"/>
                  <a:gd name="T24" fmla="*/ 3 w 40"/>
                  <a:gd name="T25" fmla="*/ 12 h 40"/>
                  <a:gd name="T26" fmla="*/ 4 w 40"/>
                  <a:gd name="T27" fmla="*/ 12 h 40"/>
                  <a:gd name="T28" fmla="*/ 8 w 40"/>
                  <a:gd name="T29" fmla="*/ 7 h 40"/>
                  <a:gd name="T30" fmla="*/ 10 w 40"/>
                  <a:gd name="T31" fmla="*/ 12 h 40"/>
                  <a:gd name="T32" fmla="*/ 12 w 40"/>
                  <a:gd name="T33" fmla="*/ 12 h 40"/>
                  <a:gd name="T34" fmla="*/ 9 w 40"/>
                  <a:gd name="T35" fmla="*/ 7 h 40"/>
                  <a:gd name="T36" fmla="*/ 15 w 40"/>
                  <a:gd name="T37" fmla="*/ 10 h 40"/>
                  <a:gd name="T38" fmla="*/ 16 w 40"/>
                  <a:gd name="T39" fmla="*/ 9 h 40"/>
                  <a:gd name="T40" fmla="*/ 9 w 40"/>
                  <a:gd name="T41" fmla="*/ 7 h 40"/>
                  <a:gd name="T42" fmla="*/ 17 w 40"/>
                  <a:gd name="T43" fmla="*/ 5 h 40"/>
                  <a:gd name="T44" fmla="*/ 17 w 40"/>
                  <a:gd name="T45" fmla="*/ 5 h 40"/>
                  <a:gd name="T46" fmla="*/ 9 w 40"/>
                  <a:gd name="T47" fmla="*/ 6 h 40"/>
                  <a:gd name="T48" fmla="*/ 14 w 40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0">
                    <a:moveTo>
                      <a:pt x="32" y="2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7" y="39"/>
                    </a:lnTo>
                    <a:lnTo>
                      <a:pt x="9" y="39"/>
                    </a:lnTo>
                    <a:lnTo>
                      <a:pt x="19" y="23"/>
                    </a:lnTo>
                    <a:lnTo>
                      <a:pt x="23" y="40"/>
                    </a:lnTo>
                    <a:lnTo>
                      <a:pt x="27" y="40"/>
                    </a:lnTo>
                    <a:lnTo>
                      <a:pt x="21" y="21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6"/>
                    </a:lnTo>
                    <a:lnTo>
                      <a:pt x="21" y="19"/>
                    </a:lnTo>
                    <a:lnTo>
                      <a:pt x="32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5" name="Freeform 103"/>
              <p:cNvSpPr>
                <a:spLocks/>
              </p:cNvSpPr>
              <p:nvPr/>
            </p:nvSpPr>
            <p:spPr bwMode="auto">
              <a:xfrm>
                <a:off x="4285" y="2649"/>
                <a:ext cx="27" cy="25"/>
              </a:xfrm>
              <a:custGeom>
                <a:avLst/>
                <a:gdLst>
                  <a:gd name="T0" fmla="*/ 13 w 43"/>
                  <a:gd name="T1" fmla="*/ 1 h 43"/>
                  <a:gd name="T2" fmla="*/ 12 w 43"/>
                  <a:gd name="T3" fmla="*/ 1 h 43"/>
                  <a:gd name="T4" fmla="*/ 8 w 43"/>
                  <a:gd name="T5" fmla="*/ 7 h 43"/>
                  <a:gd name="T6" fmla="*/ 7 w 43"/>
                  <a:gd name="T7" fmla="*/ 0 h 43"/>
                  <a:gd name="T8" fmla="*/ 6 w 43"/>
                  <a:gd name="T9" fmla="*/ 0 h 43"/>
                  <a:gd name="T10" fmla="*/ 8 w 43"/>
                  <a:gd name="T11" fmla="*/ 7 h 43"/>
                  <a:gd name="T12" fmla="*/ 2 w 43"/>
                  <a:gd name="T13" fmla="*/ 3 h 43"/>
                  <a:gd name="T14" fmla="*/ 1 w 43"/>
                  <a:gd name="T15" fmla="*/ 4 h 43"/>
                  <a:gd name="T16" fmla="*/ 8 w 43"/>
                  <a:gd name="T17" fmla="*/ 8 h 43"/>
                  <a:gd name="T18" fmla="*/ 0 w 43"/>
                  <a:gd name="T19" fmla="*/ 9 h 43"/>
                  <a:gd name="T20" fmla="*/ 1 w 43"/>
                  <a:gd name="T21" fmla="*/ 9 h 43"/>
                  <a:gd name="T22" fmla="*/ 8 w 43"/>
                  <a:gd name="T23" fmla="*/ 8 h 43"/>
                  <a:gd name="T24" fmla="*/ 4 w 43"/>
                  <a:gd name="T25" fmla="*/ 13 h 43"/>
                  <a:gd name="T26" fmla="*/ 5 w 43"/>
                  <a:gd name="T27" fmla="*/ 14 h 43"/>
                  <a:gd name="T28" fmla="*/ 8 w 43"/>
                  <a:gd name="T29" fmla="*/ 8 h 43"/>
                  <a:gd name="T30" fmla="*/ 10 w 43"/>
                  <a:gd name="T31" fmla="*/ 15 h 43"/>
                  <a:gd name="T32" fmla="*/ 11 w 43"/>
                  <a:gd name="T33" fmla="*/ 14 h 43"/>
                  <a:gd name="T34" fmla="*/ 8 w 43"/>
                  <a:gd name="T35" fmla="*/ 8 h 43"/>
                  <a:gd name="T36" fmla="*/ 15 w 43"/>
                  <a:gd name="T37" fmla="*/ 11 h 43"/>
                  <a:gd name="T38" fmla="*/ 16 w 43"/>
                  <a:gd name="T39" fmla="*/ 10 h 43"/>
                  <a:gd name="T40" fmla="*/ 9 w 43"/>
                  <a:gd name="T41" fmla="*/ 8 h 43"/>
                  <a:gd name="T42" fmla="*/ 17 w 43"/>
                  <a:gd name="T43" fmla="*/ 6 h 43"/>
                  <a:gd name="T44" fmla="*/ 16 w 43"/>
                  <a:gd name="T45" fmla="*/ 5 h 43"/>
                  <a:gd name="T46" fmla="*/ 9 w 43"/>
                  <a:gd name="T47" fmla="*/ 7 h 43"/>
                  <a:gd name="T48" fmla="*/ 13 w 43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3">
                    <a:moveTo>
                      <a:pt x="33" y="4"/>
                    </a:moveTo>
                    <a:lnTo>
                      <a:pt x="31" y="2"/>
                    </a:lnTo>
                    <a:lnTo>
                      <a:pt x="21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1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19" y="22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19" y="22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21" y="23"/>
                    </a:lnTo>
                    <a:lnTo>
                      <a:pt x="25" y="43"/>
                    </a:lnTo>
                    <a:lnTo>
                      <a:pt x="27" y="41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41" y="31"/>
                    </a:lnTo>
                    <a:lnTo>
                      <a:pt x="23" y="22"/>
                    </a:lnTo>
                    <a:lnTo>
                      <a:pt x="43" y="18"/>
                    </a:lnTo>
                    <a:lnTo>
                      <a:pt x="41" y="16"/>
                    </a:lnTo>
                    <a:lnTo>
                      <a:pt x="23" y="20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6" name="Freeform 104"/>
              <p:cNvSpPr>
                <a:spLocks/>
              </p:cNvSpPr>
              <p:nvPr/>
            </p:nvSpPr>
            <p:spPr bwMode="auto">
              <a:xfrm>
                <a:off x="4285" y="2649"/>
                <a:ext cx="27" cy="25"/>
              </a:xfrm>
              <a:custGeom>
                <a:avLst/>
                <a:gdLst>
                  <a:gd name="T0" fmla="*/ 13 w 43"/>
                  <a:gd name="T1" fmla="*/ 1 h 43"/>
                  <a:gd name="T2" fmla="*/ 12 w 43"/>
                  <a:gd name="T3" fmla="*/ 1 h 43"/>
                  <a:gd name="T4" fmla="*/ 8 w 43"/>
                  <a:gd name="T5" fmla="*/ 7 h 43"/>
                  <a:gd name="T6" fmla="*/ 7 w 43"/>
                  <a:gd name="T7" fmla="*/ 0 h 43"/>
                  <a:gd name="T8" fmla="*/ 6 w 43"/>
                  <a:gd name="T9" fmla="*/ 0 h 43"/>
                  <a:gd name="T10" fmla="*/ 8 w 43"/>
                  <a:gd name="T11" fmla="*/ 7 h 43"/>
                  <a:gd name="T12" fmla="*/ 2 w 43"/>
                  <a:gd name="T13" fmla="*/ 3 h 43"/>
                  <a:gd name="T14" fmla="*/ 1 w 43"/>
                  <a:gd name="T15" fmla="*/ 4 h 43"/>
                  <a:gd name="T16" fmla="*/ 8 w 43"/>
                  <a:gd name="T17" fmla="*/ 8 h 43"/>
                  <a:gd name="T18" fmla="*/ 0 w 43"/>
                  <a:gd name="T19" fmla="*/ 9 h 43"/>
                  <a:gd name="T20" fmla="*/ 1 w 43"/>
                  <a:gd name="T21" fmla="*/ 9 h 43"/>
                  <a:gd name="T22" fmla="*/ 8 w 43"/>
                  <a:gd name="T23" fmla="*/ 8 h 43"/>
                  <a:gd name="T24" fmla="*/ 4 w 43"/>
                  <a:gd name="T25" fmla="*/ 13 h 43"/>
                  <a:gd name="T26" fmla="*/ 5 w 43"/>
                  <a:gd name="T27" fmla="*/ 14 h 43"/>
                  <a:gd name="T28" fmla="*/ 8 w 43"/>
                  <a:gd name="T29" fmla="*/ 8 h 43"/>
                  <a:gd name="T30" fmla="*/ 10 w 43"/>
                  <a:gd name="T31" fmla="*/ 15 h 43"/>
                  <a:gd name="T32" fmla="*/ 11 w 43"/>
                  <a:gd name="T33" fmla="*/ 14 h 43"/>
                  <a:gd name="T34" fmla="*/ 8 w 43"/>
                  <a:gd name="T35" fmla="*/ 8 h 43"/>
                  <a:gd name="T36" fmla="*/ 15 w 43"/>
                  <a:gd name="T37" fmla="*/ 11 h 43"/>
                  <a:gd name="T38" fmla="*/ 16 w 43"/>
                  <a:gd name="T39" fmla="*/ 10 h 43"/>
                  <a:gd name="T40" fmla="*/ 9 w 43"/>
                  <a:gd name="T41" fmla="*/ 8 h 43"/>
                  <a:gd name="T42" fmla="*/ 17 w 43"/>
                  <a:gd name="T43" fmla="*/ 6 h 43"/>
                  <a:gd name="T44" fmla="*/ 16 w 43"/>
                  <a:gd name="T45" fmla="*/ 5 h 43"/>
                  <a:gd name="T46" fmla="*/ 9 w 43"/>
                  <a:gd name="T47" fmla="*/ 7 h 43"/>
                  <a:gd name="T48" fmla="*/ 13 w 43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3">
                    <a:moveTo>
                      <a:pt x="33" y="4"/>
                    </a:moveTo>
                    <a:lnTo>
                      <a:pt x="31" y="2"/>
                    </a:lnTo>
                    <a:lnTo>
                      <a:pt x="21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1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19" y="22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19" y="22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21" y="23"/>
                    </a:lnTo>
                    <a:lnTo>
                      <a:pt x="25" y="43"/>
                    </a:lnTo>
                    <a:lnTo>
                      <a:pt x="27" y="41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41" y="31"/>
                    </a:lnTo>
                    <a:lnTo>
                      <a:pt x="23" y="22"/>
                    </a:lnTo>
                    <a:lnTo>
                      <a:pt x="43" y="18"/>
                    </a:lnTo>
                    <a:lnTo>
                      <a:pt x="41" y="16"/>
                    </a:lnTo>
                    <a:lnTo>
                      <a:pt x="23" y="20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7" name="Freeform 105"/>
              <p:cNvSpPr>
                <a:spLocks/>
              </p:cNvSpPr>
              <p:nvPr/>
            </p:nvSpPr>
            <p:spPr bwMode="auto">
              <a:xfrm>
                <a:off x="4295" y="2492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9 w 40"/>
                  <a:gd name="T5" fmla="*/ 6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4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2 w 40"/>
                  <a:gd name="T33" fmla="*/ 14 h 42"/>
                  <a:gd name="T34" fmla="*/ 9 w 40"/>
                  <a:gd name="T35" fmla="*/ 7 h 42"/>
                  <a:gd name="T36" fmla="*/ 15 w 40"/>
                  <a:gd name="T37" fmla="*/ 11 h 42"/>
                  <a:gd name="T38" fmla="*/ 16 w 40"/>
                  <a:gd name="T39" fmla="*/ 10 h 42"/>
                  <a:gd name="T40" fmla="*/ 9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7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3" y="10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7" y="39"/>
                    </a:lnTo>
                    <a:lnTo>
                      <a:pt x="9" y="41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8"/>
                    </a:lnTo>
                    <a:lnTo>
                      <a:pt x="40" y="16"/>
                    </a:lnTo>
                    <a:lnTo>
                      <a:pt x="21" y="21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8" name="Freeform 106"/>
              <p:cNvSpPr>
                <a:spLocks/>
              </p:cNvSpPr>
              <p:nvPr/>
            </p:nvSpPr>
            <p:spPr bwMode="auto">
              <a:xfrm>
                <a:off x="4295" y="2492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9 w 40"/>
                  <a:gd name="T5" fmla="*/ 6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4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2 w 40"/>
                  <a:gd name="T33" fmla="*/ 14 h 42"/>
                  <a:gd name="T34" fmla="*/ 9 w 40"/>
                  <a:gd name="T35" fmla="*/ 7 h 42"/>
                  <a:gd name="T36" fmla="*/ 15 w 40"/>
                  <a:gd name="T37" fmla="*/ 11 h 42"/>
                  <a:gd name="T38" fmla="*/ 16 w 40"/>
                  <a:gd name="T39" fmla="*/ 10 h 42"/>
                  <a:gd name="T40" fmla="*/ 9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7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3" y="10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7" y="39"/>
                    </a:lnTo>
                    <a:lnTo>
                      <a:pt x="9" y="41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8"/>
                    </a:lnTo>
                    <a:lnTo>
                      <a:pt x="40" y="16"/>
                    </a:lnTo>
                    <a:lnTo>
                      <a:pt x="21" y="21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9" name="Freeform 107"/>
              <p:cNvSpPr>
                <a:spLocks/>
              </p:cNvSpPr>
              <p:nvPr/>
            </p:nvSpPr>
            <p:spPr bwMode="auto">
              <a:xfrm>
                <a:off x="4551" y="2462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8 w 42"/>
                  <a:gd name="T11" fmla="*/ 6 h 42"/>
                  <a:gd name="T12" fmla="*/ 2 w 42"/>
                  <a:gd name="T13" fmla="*/ 2 h 42"/>
                  <a:gd name="T14" fmla="*/ 1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0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9 w 42"/>
                  <a:gd name="T35" fmla="*/ 7 h 42"/>
                  <a:gd name="T36" fmla="*/ 15 w 42"/>
                  <a:gd name="T37" fmla="*/ 10 h 42"/>
                  <a:gd name="T38" fmla="*/ 15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2" y="3"/>
                    </a:moveTo>
                    <a:lnTo>
                      <a:pt x="31" y="1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4" y="7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4"/>
                    </a:lnTo>
                    <a:lnTo>
                      <a:pt x="0" y="26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11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8" y="32"/>
                    </a:lnTo>
                    <a:lnTo>
                      <a:pt x="38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19"/>
                    </a:lnTo>
                    <a:lnTo>
                      <a:pt x="32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0" name="Freeform 108"/>
              <p:cNvSpPr>
                <a:spLocks/>
              </p:cNvSpPr>
              <p:nvPr/>
            </p:nvSpPr>
            <p:spPr bwMode="auto">
              <a:xfrm>
                <a:off x="4551" y="2462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8 w 42"/>
                  <a:gd name="T11" fmla="*/ 6 h 42"/>
                  <a:gd name="T12" fmla="*/ 2 w 42"/>
                  <a:gd name="T13" fmla="*/ 2 h 42"/>
                  <a:gd name="T14" fmla="*/ 1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0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9 w 42"/>
                  <a:gd name="T35" fmla="*/ 7 h 42"/>
                  <a:gd name="T36" fmla="*/ 15 w 42"/>
                  <a:gd name="T37" fmla="*/ 10 h 42"/>
                  <a:gd name="T38" fmla="*/ 15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2" y="3"/>
                    </a:moveTo>
                    <a:lnTo>
                      <a:pt x="31" y="1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4" y="7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4"/>
                    </a:lnTo>
                    <a:lnTo>
                      <a:pt x="0" y="26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11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8" y="32"/>
                    </a:lnTo>
                    <a:lnTo>
                      <a:pt x="38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19"/>
                    </a:lnTo>
                    <a:lnTo>
                      <a:pt x="32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1" name="Freeform 109"/>
              <p:cNvSpPr>
                <a:spLocks/>
              </p:cNvSpPr>
              <p:nvPr/>
            </p:nvSpPr>
            <p:spPr bwMode="auto">
              <a:xfrm>
                <a:off x="4343" y="2612"/>
                <a:ext cx="26" cy="23"/>
              </a:xfrm>
              <a:custGeom>
                <a:avLst/>
                <a:gdLst>
                  <a:gd name="T0" fmla="*/ 14 w 40"/>
                  <a:gd name="T1" fmla="*/ 1 h 41"/>
                  <a:gd name="T2" fmla="*/ 12 w 40"/>
                  <a:gd name="T3" fmla="*/ 1 h 41"/>
                  <a:gd name="T4" fmla="*/ 8 w 40"/>
                  <a:gd name="T5" fmla="*/ 6 h 41"/>
                  <a:gd name="T6" fmla="*/ 7 w 40"/>
                  <a:gd name="T7" fmla="*/ 0 h 41"/>
                  <a:gd name="T8" fmla="*/ 5 w 40"/>
                  <a:gd name="T9" fmla="*/ 0 h 41"/>
                  <a:gd name="T10" fmla="*/ 8 w 40"/>
                  <a:gd name="T11" fmla="*/ 6 h 41"/>
                  <a:gd name="T12" fmla="*/ 1 w 40"/>
                  <a:gd name="T13" fmla="*/ 2 h 41"/>
                  <a:gd name="T14" fmla="*/ 1 w 40"/>
                  <a:gd name="T15" fmla="*/ 3 h 41"/>
                  <a:gd name="T16" fmla="*/ 7 w 40"/>
                  <a:gd name="T17" fmla="*/ 6 h 41"/>
                  <a:gd name="T18" fmla="*/ 0 w 40"/>
                  <a:gd name="T19" fmla="*/ 7 h 41"/>
                  <a:gd name="T20" fmla="*/ 0 w 40"/>
                  <a:gd name="T21" fmla="*/ 8 h 41"/>
                  <a:gd name="T22" fmla="*/ 7 w 40"/>
                  <a:gd name="T23" fmla="*/ 7 h 41"/>
                  <a:gd name="T24" fmla="*/ 3 w 40"/>
                  <a:gd name="T25" fmla="*/ 12 h 41"/>
                  <a:gd name="T26" fmla="*/ 4 w 40"/>
                  <a:gd name="T27" fmla="*/ 12 h 41"/>
                  <a:gd name="T28" fmla="*/ 8 w 40"/>
                  <a:gd name="T29" fmla="*/ 7 h 41"/>
                  <a:gd name="T30" fmla="*/ 10 w 40"/>
                  <a:gd name="T31" fmla="*/ 13 h 41"/>
                  <a:gd name="T32" fmla="*/ 10 w 40"/>
                  <a:gd name="T33" fmla="*/ 13 h 41"/>
                  <a:gd name="T34" fmla="*/ 9 w 40"/>
                  <a:gd name="T35" fmla="*/ 7 h 41"/>
                  <a:gd name="T36" fmla="*/ 15 w 40"/>
                  <a:gd name="T37" fmla="*/ 11 h 41"/>
                  <a:gd name="T38" fmla="*/ 16 w 40"/>
                  <a:gd name="T39" fmla="*/ 10 h 41"/>
                  <a:gd name="T40" fmla="*/ 9 w 40"/>
                  <a:gd name="T41" fmla="*/ 7 h 41"/>
                  <a:gd name="T42" fmla="*/ 17 w 40"/>
                  <a:gd name="T43" fmla="*/ 6 h 41"/>
                  <a:gd name="T44" fmla="*/ 17 w 40"/>
                  <a:gd name="T45" fmla="*/ 5 h 41"/>
                  <a:gd name="T46" fmla="*/ 9 w 40"/>
                  <a:gd name="T47" fmla="*/ 6 h 41"/>
                  <a:gd name="T48" fmla="*/ 14 w 40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1">
                    <a:moveTo>
                      <a:pt x="32" y="4"/>
                    </a:moveTo>
                    <a:lnTo>
                      <a:pt x="28" y="2"/>
                    </a:lnTo>
                    <a:lnTo>
                      <a:pt x="19" y="19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1" y="8"/>
                    </a:lnTo>
                    <a:lnTo>
                      <a:pt x="1" y="10"/>
                    </a:lnTo>
                    <a:lnTo>
                      <a:pt x="17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7" y="21"/>
                    </a:lnTo>
                    <a:lnTo>
                      <a:pt x="7" y="39"/>
                    </a:lnTo>
                    <a:lnTo>
                      <a:pt x="9" y="39"/>
                    </a:lnTo>
                    <a:lnTo>
                      <a:pt x="19" y="23"/>
                    </a:lnTo>
                    <a:lnTo>
                      <a:pt x="23" y="41"/>
                    </a:lnTo>
                    <a:lnTo>
                      <a:pt x="24" y="41"/>
                    </a:lnTo>
                    <a:lnTo>
                      <a:pt x="21" y="21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8"/>
                    </a:lnTo>
                    <a:lnTo>
                      <a:pt x="40" y="16"/>
                    </a:lnTo>
                    <a:lnTo>
                      <a:pt x="21" y="19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2" name="Freeform 110"/>
              <p:cNvSpPr>
                <a:spLocks/>
              </p:cNvSpPr>
              <p:nvPr/>
            </p:nvSpPr>
            <p:spPr bwMode="auto">
              <a:xfrm>
                <a:off x="4343" y="2612"/>
                <a:ext cx="26" cy="23"/>
              </a:xfrm>
              <a:custGeom>
                <a:avLst/>
                <a:gdLst>
                  <a:gd name="T0" fmla="*/ 14 w 40"/>
                  <a:gd name="T1" fmla="*/ 1 h 41"/>
                  <a:gd name="T2" fmla="*/ 12 w 40"/>
                  <a:gd name="T3" fmla="*/ 1 h 41"/>
                  <a:gd name="T4" fmla="*/ 8 w 40"/>
                  <a:gd name="T5" fmla="*/ 6 h 41"/>
                  <a:gd name="T6" fmla="*/ 7 w 40"/>
                  <a:gd name="T7" fmla="*/ 0 h 41"/>
                  <a:gd name="T8" fmla="*/ 5 w 40"/>
                  <a:gd name="T9" fmla="*/ 0 h 41"/>
                  <a:gd name="T10" fmla="*/ 8 w 40"/>
                  <a:gd name="T11" fmla="*/ 6 h 41"/>
                  <a:gd name="T12" fmla="*/ 1 w 40"/>
                  <a:gd name="T13" fmla="*/ 2 h 41"/>
                  <a:gd name="T14" fmla="*/ 1 w 40"/>
                  <a:gd name="T15" fmla="*/ 3 h 41"/>
                  <a:gd name="T16" fmla="*/ 7 w 40"/>
                  <a:gd name="T17" fmla="*/ 6 h 41"/>
                  <a:gd name="T18" fmla="*/ 0 w 40"/>
                  <a:gd name="T19" fmla="*/ 7 h 41"/>
                  <a:gd name="T20" fmla="*/ 0 w 40"/>
                  <a:gd name="T21" fmla="*/ 8 h 41"/>
                  <a:gd name="T22" fmla="*/ 7 w 40"/>
                  <a:gd name="T23" fmla="*/ 7 h 41"/>
                  <a:gd name="T24" fmla="*/ 3 w 40"/>
                  <a:gd name="T25" fmla="*/ 12 h 41"/>
                  <a:gd name="T26" fmla="*/ 4 w 40"/>
                  <a:gd name="T27" fmla="*/ 12 h 41"/>
                  <a:gd name="T28" fmla="*/ 8 w 40"/>
                  <a:gd name="T29" fmla="*/ 7 h 41"/>
                  <a:gd name="T30" fmla="*/ 10 w 40"/>
                  <a:gd name="T31" fmla="*/ 13 h 41"/>
                  <a:gd name="T32" fmla="*/ 10 w 40"/>
                  <a:gd name="T33" fmla="*/ 13 h 41"/>
                  <a:gd name="T34" fmla="*/ 9 w 40"/>
                  <a:gd name="T35" fmla="*/ 7 h 41"/>
                  <a:gd name="T36" fmla="*/ 15 w 40"/>
                  <a:gd name="T37" fmla="*/ 11 h 41"/>
                  <a:gd name="T38" fmla="*/ 16 w 40"/>
                  <a:gd name="T39" fmla="*/ 10 h 41"/>
                  <a:gd name="T40" fmla="*/ 9 w 40"/>
                  <a:gd name="T41" fmla="*/ 7 h 41"/>
                  <a:gd name="T42" fmla="*/ 17 w 40"/>
                  <a:gd name="T43" fmla="*/ 6 h 41"/>
                  <a:gd name="T44" fmla="*/ 17 w 40"/>
                  <a:gd name="T45" fmla="*/ 5 h 41"/>
                  <a:gd name="T46" fmla="*/ 9 w 40"/>
                  <a:gd name="T47" fmla="*/ 6 h 41"/>
                  <a:gd name="T48" fmla="*/ 14 w 40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1">
                    <a:moveTo>
                      <a:pt x="32" y="4"/>
                    </a:moveTo>
                    <a:lnTo>
                      <a:pt x="28" y="2"/>
                    </a:lnTo>
                    <a:lnTo>
                      <a:pt x="19" y="19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1" y="8"/>
                    </a:lnTo>
                    <a:lnTo>
                      <a:pt x="1" y="10"/>
                    </a:lnTo>
                    <a:lnTo>
                      <a:pt x="17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7" y="21"/>
                    </a:lnTo>
                    <a:lnTo>
                      <a:pt x="7" y="39"/>
                    </a:lnTo>
                    <a:lnTo>
                      <a:pt x="9" y="39"/>
                    </a:lnTo>
                    <a:lnTo>
                      <a:pt x="19" y="23"/>
                    </a:lnTo>
                    <a:lnTo>
                      <a:pt x="23" y="41"/>
                    </a:lnTo>
                    <a:lnTo>
                      <a:pt x="24" y="41"/>
                    </a:lnTo>
                    <a:lnTo>
                      <a:pt x="21" y="21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8"/>
                    </a:lnTo>
                    <a:lnTo>
                      <a:pt x="40" y="16"/>
                    </a:lnTo>
                    <a:lnTo>
                      <a:pt x="21" y="19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3" name="Freeform 111"/>
              <p:cNvSpPr>
                <a:spLocks/>
              </p:cNvSpPr>
              <p:nvPr/>
            </p:nvSpPr>
            <p:spPr bwMode="auto">
              <a:xfrm>
                <a:off x="3886" y="2760"/>
                <a:ext cx="26" cy="24"/>
              </a:xfrm>
              <a:custGeom>
                <a:avLst/>
                <a:gdLst>
                  <a:gd name="T0" fmla="*/ 13 w 41"/>
                  <a:gd name="T1" fmla="*/ 1 h 42"/>
                  <a:gd name="T2" fmla="*/ 13 w 41"/>
                  <a:gd name="T3" fmla="*/ 1 h 42"/>
                  <a:gd name="T4" fmla="*/ 9 w 41"/>
                  <a:gd name="T5" fmla="*/ 6 h 42"/>
                  <a:gd name="T6" fmla="*/ 7 w 41"/>
                  <a:gd name="T7" fmla="*/ 0 h 42"/>
                  <a:gd name="T8" fmla="*/ 6 w 41"/>
                  <a:gd name="T9" fmla="*/ 1 h 42"/>
                  <a:gd name="T10" fmla="*/ 8 w 41"/>
                  <a:gd name="T11" fmla="*/ 6 h 42"/>
                  <a:gd name="T12" fmla="*/ 2 w 41"/>
                  <a:gd name="T13" fmla="*/ 3 h 42"/>
                  <a:gd name="T14" fmla="*/ 1 w 41"/>
                  <a:gd name="T15" fmla="*/ 4 h 42"/>
                  <a:gd name="T16" fmla="*/ 7 w 41"/>
                  <a:gd name="T17" fmla="*/ 7 h 42"/>
                  <a:gd name="T18" fmla="*/ 0 w 41"/>
                  <a:gd name="T19" fmla="*/ 8 h 42"/>
                  <a:gd name="T20" fmla="*/ 0 w 41"/>
                  <a:gd name="T21" fmla="*/ 10 h 42"/>
                  <a:gd name="T22" fmla="*/ 8 w 41"/>
                  <a:gd name="T23" fmla="*/ 7 h 42"/>
                  <a:gd name="T24" fmla="*/ 3 w 41"/>
                  <a:gd name="T25" fmla="*/ 13 h 42"/>
                  <a:gd name="T26" fmla="*/ 4 w 41"/>
                  <a:gd name="T27" fmla="*/ 13 h 42"/>
                  <a:gd name="T28" fmla="*/ 8 w 41"/>
                  <a:gd name="T29" fmla="*/ 7 h 42"/>
                  <a:gd name="T30" fmla="*/ 10 w 41"/>
                  <a:gd name="T31" fmla="*/ 14 h 42"/>
                  <a:gd name="T32" fmla="*/ 10 w 41"/>
                  <a:gd name="T33" fmla="*/ 14 h 42"/>
                  <a:gd name="T34" fmla="*/ 9 w 41"/>
                  <a:gd name="T35" fmla="*/ 7 h 42"/>
                  <a:gd name="T36" fmla="*/ 15 w 41"/>
                  <a:gd name="T37" fmla="*/ 11 h 42"/>
                  <a:gd name="T38" fmla="*/ 16 w 41"/>
                  <a:gd name="T39" fmla="*/ 10 h 42"/>
                  <a:gd name="T40" fmla="*/ 9 w 41"/>
                  <a:gd name="T41" fmla="*/ 7 h 42"/>
                  <a:gd name="T42" fmla="*/ 16 w 41"/>
                  <a:gd name="T43" fmla="*/ 6 h 42"/>
                  <a:gd name="T44" fmla="*/ 16 w 41"/>
                  <a:gd name="T45" fmla="*/ 5 h 42"/>
                  <a:gd name="T46" fmla="*/ 9 w 41"/>
                  <a:gd name="T47" fmla="*/ 7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4" y="2"/>
                    </a:lnTo>
                    <a:lnTo>
                      <a:pt x="20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8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0" y="23"/>
                    </a:lnTo>
                    <a:lnTo>
                      <a:pt x="8" y="39"/>
                    </a:lnTo>
                    <a:lnTo>
                      <a:pt x="10" y="40"/>
                    </a:lnTo>
                    <a:lnTo>
                      <a:pt x="20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2" y="23"/>
                    </a:lnTo>
                    <a:lnTo>
                      <a:pt x="37" y="35"/>
                    </a:lnTo>
                    <a:lnTo>
                      <a:pt x="39" y="31"/>
                    </a:lnTo>
                    <a:lnTo>
                      <a:pt x="22" y="21"/>
                    </a:lnTo>
                    <a:lnTo>
                      <a:pt x="41" y="19"/>
                    </a:lnTo>
                    <a:lnTo>
                      <a:pt x="41" y="16"/>
                    </a:lnTo>
                    <a:lnTo>
                      <a:pt x="22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4" name="Freeform 112"/>
              <p:cNvSpPr>
                <a:spLocks/>
              </p:cNvSpPr>
              <p:nvPr/>
            </p:nvSpPr>
            <p:spPr bwMode="auto">
              <a:xfrm>
                <a:off x="3886" y="2760"/>
                <a:ext cx="26" cy="24"/>
              </a:xfrm>
              <a:custGeom>
                <a:avLst/>
                <a:gdLst>
                  <a:gd name="T0" fmla="*/ 13 w 41"/>
                  <a:gd name="T1" fmla="*/ 1 h 42"/>
                  <a:gd name="T2" fmla="*/ 13 w 41"/>
                  <a:gd name="T3" fmla="*/ 1 h 42"/>
                  <a:gd name="T4" fmla="*/ 9 w 41"/>
                  <a:gd name="T5" fmla="*/ 6 h 42"/>
                  <a:gd name="T6" fmla="*/ 7 w 41"/>
                  <a:gd name="T7" fmla="*/ 0 h 42"/>
                  <a:gd name="T8" fmla="*/ 6 w 41"/>
                  <a:gd name="T9" fmla="*/ 1 h 42"/>
                  <a:gd name="T10" fmla="*/ 8 w 41"/>
                  <a:gd name="T11" fmla="*/ 6 h 42"/>
                  <a:gd name="T12" fmla="*/ 2 w 41"/>
                  <a:gd name="T13" fmla="*/ 3 h 42"/>
                  <a:gd name="T14" fmla="*/ 1 w 41"/>
                  <a:gd name="T15" fmla="*/ 4 h 42"/>
                  <a:gd name="T16" fmla="*/ 7 w 41"/>
                  <a:gd name="T17" fmla="*/ 7 h 42"/>
                  <a:gd name="T18" fmla="*/ 0 w 41"/>
                  <a:gd name="T19" fmla="*/ 8 h 42"/>
                  <a:gd name="T20" fmla="*/ 0 w 41"/>
                  <a:gd name="T21" fmla="*/ 10 h 42"/>
                  <a:gd name="T22" fmla="*/ 8 w 41"/>
                  <a:gd name="T23" fmla="*/ 7 h 42"/>
                  <a:gd name="T24" fmla="*/ 3 w 41"/>
                  <a:gd name="T25" fmla="*/ 13 h 42"/>
                  <a:gd name="T26" fmla="*/ 4 w 41"/>
                  <a:gd name="T27" fmla="*/ 13 h 42"/>
                  <a:gd name="T28" fmla="*/ 8 w 41"/>
                  <a:gd name="T29" fmla="*/ 7 h 42"/>
                  <a:gd name="T30" fmla="*/ 10 w 41"/>
                  <a:gd name="T31" fmla="*/ 14 h 42"/>
                  <a:gd name="T32" fmla="*/ 10 w 41"/>
                  <a:gd name="T33" fmla="*/ 14 h 42"/>
                  <a:gd name="T34" fmla="*/ 9 w 41"/>
                  <a:gd name="T35" fmla="*/ 7 h 42"/>
                  <a:gd name="T36" fmla="*/ 15 w 41"/>
                  <a:gd name="T37" fmla="*/ 11 h 42"/>
                  <a:gd name="T38" fmla="*/ 16 w 41"/>
                  <a:gd name="T39" fmla="*/ 10 h 42"/>
                  <a:gd name="T40" fmla="*/ 9 w 41"/>
                  <a:gd name="T41" fmla="*/ 7 h 42"/>
                  <a:gd name="T42" fmla="*/ 16 w 41"/>
                  <a:gd name="T43" fmla="*/ 6 h 42"/>
                  <a:gd name="T44" fmla="*/ 16 w 41"/>
                  <a:gd name="T45" fmla="*/ 5 h 42"/>
                  <a:gd name="T46" fmla="*/ 9 w 41"/>
                  <a:gd name="T47" fmla="*/ 7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4" y="2"/>
                    </a:lnTo>
                    <a:lnTo>
                      <a:pt x="20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8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0" y="23"/>
                    </a:lnTo>
                    <a:lnTo>
                      <a:pt x="8" y="39"/>
                    </a:lnTo>
                    <a:lnTo>
                      <a:pt x="10" y="40"/>
                    </a:lnTo>
                    <a:lnTo>
                      <a:pt x="20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2" y="23"/>
                    </a:lnTo>
                    <a:lnTo>
                      <a:pt x="37" y="35"/>
                    </a:lnTo>
                    <a:lnTo>
                      <a:pt x="39" y="31"/>
                    </a:lnTo>
                    <a:lnTo>
                      <a:pt x="22" y="21"/>
                    </a:lnTo>
                    <a:lnTo>
                      <a:pt x="41" y="19"/>
                    </a:lnTo>
                    <a:lnTo>
                      <a:pt x="41" y="16"/>
                    </a:lnTo>
                    <a:lnTo>
                      <a:pt x="22" y="21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5" name="Freeform 113"/>
              <p:cNvSpPr>
                <a:spLocks/>
              </p:cNvSpPr>
              <p:nvPr/>
            </p:nvSpPr>
            <p:spPr bwMode="auto">
              <a:xfrm>
                <a:off x="4193" y="2703"/>
                <a:ext cx="26" cy="24"/>
              </a:xfrm>
              <a:custGeom>
                <a:avLst/>
                <a:gdLst>
                  <a:gd name="T0" fmla="*/ 13 w 41"/>
                  <a:gd name="T1" fmla="*/ 1 h 43"/>
                  <a:gd name="T2" fmla="*/ 13 w 41"/>
                  <a:gd name="T3" fmla="*/ 1 h 43"/>
                  <a:gd name="T4" fmla="*/ 8 w 41"/>
                  <a:gd name="T5" fmla="*/ 6 h 43"/>
                  <a:gd name="T6" fmla="*/ 7 w 41"/>
                  <a:gd name="T7" fmla="*/ 0 h 43"/>
                  <a:gd name="T8" fmla="*/ 6 w 41"/>
                  <a:gd name="T9" fmla="*/ 1 h 43"/>
                  <a:gd name="T10" fmla="*/ 8 w 41"/>
                  <a:gd name="T11" fmla="*/ 6 h 43"/>
                  <a:gd name="T12" fmla="*/ 2 w 41"/>
                  <a:gd name="T13" fmla="*/ 3 h 43"/>
                  <a:gd name="T14" fmla="*/ 1 w 41"/>
                  <a:gd name="T15" fmla="*/ 4 h 43"/>
                  <a:gd name="T16" fmla="*/ 8 w 41"/>
                  <a:gd name="T17" fmla="*/ 7 h 43"/>
                  <a:gd name="T18" fmla="*/ 0 w 41"/>
                  <a:gd name="T19" fmla="*/ 8 h 43"/>
                  <a:gd name="T20" fmla="*/ 0 w 41"/>
                  <a:gd name="T21" fmla="*/ 9 h 43"/>
                  <a:gd name="T22" fmla="*/ 8 w 41"/>
                  <a:gd name="T23" fmla="*/ 7 h 43"/>
                  <a:gd name="T24" fmla="*/ 3 w 41"/>
                  <a:gd name="T25" fmla="*/ 12 h 43"/>
                  <a:gd name="T26" fmla="*/ 4 w 41"/>
                  <a:gd name="T27" fmla="*/ 13 h 43"/>
                  <a:gd name="T28" fmla="*/ 8 w 41"/>
                  <a:gd name="T29" fmla="*/ 7 h 43"/>
                  <a:gd name="T30" fmla="*/ 10 w 41"/>
                  <a:gd name="T31" fmla="*/ 13 h 43"/>
                  <a:gd name="T32" fmla="*/ 11 w 41"/>
                  <a:gd name="T33" fmla="*/ 13 h 43"/>
                  <a:gd name="T34" fmla="*/ 8 w 41"/>
                  <a:gd name="T35" fmla="*/ 7 h 43"/>
                  <a:gd name="T36" fmla="*/ 15 w 41"/>
                  <a:gd name="T37" fmla="*/ 11 h 43"/>
                  <a:gd name="T38" fmla="*/ 16 w 41"/>
                  <a:gd name="T39" fmla="*/ 9 h 43"/>
                  <a:gd name="T40" fmla="*/ 8 w 41"/>
                  <a:gd name="T41" fmla="*/ 7 h 43"/>
                  <a:gd name="T42" fmla="*/ 16 w 41"/>
                  <a:gd name="T43" fmla="*/ 6 h 43"/>
                  <a:gd name="T44" fmla="*/ 16 w 41"/>
                  <a:gd name="T45" fmla="*/ 5 h 43"/>
                  <a:gd name="T46" fmla="*/ 8 w 41"/>
                  <a:gd name="T47" fmla="*/ 7 h 43"/>
                  <a:gd name="T48" fmla="*/ 13 w 41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3">
                    <a:moveTo>
                      <a:pt x="33" y="4"/>
                    </a:moveTo>
                    <a:lnTo>
                      <a:pt x="31" y="2"/>
                    </a:lnTo>
                    <a:lnTo>
                      <a:pt x="21" y="20"/>
                    </a:lnTo>
                    <a:lnTo>
                      <a:pt x="18" y="0"/>
                    </a:lnTo>
                    <a:lnTo>
                      <a:pt x="14" y="2"/>
                    </a:lnTo>
                    <a:lnTo>
                      <a:pt x="20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0" y="22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0" y="24"/>
                    </a:lnTo>
                    <a:lnTo>
                      <a:pt x="8" y="39"/>
                    </a:lnTo>
                    <a:lnTo>
                      <a:pt x="10" y="41"/>
                    </a:lnTo>
                    <a:lnTo>
                      <a:pt x="20" y="24"/>
                    </a:lnTo>
                    <a:lnTo>
                      <a:pt x="23" y="43"/>
                    </a:lnTo>
                    <a:lnTo>
                      <a:pt x="27" y="43"/>
                    </a:lnTo>
                    <a:lnTo>
                      <a:pt x="21" y="24"/>
                    </a:lnTo>
                    <a:lnTo>
                      <a:pt x="37" y="35"/>
                    </a:lnTo>
                    <a:lnTo>
                      <a:pt x="39" y="31"/>
                    </a:lnTo>
                    <a:lnTo>
                      <a:pt x="21" y="22"/>
                    </a:lnTo>
                    <a:lnTo>
                      <a:pt x="41" y="20"/>
                    </a:lnTo>
                    <a:lnTo>
                      <a:pt x="41" y="16"/>
                    </a:lnTo>
                    <a:lnTo>
                      <a:pt x="21" y="22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6" name="Freeform 114"/>
              <p:cNvSpPr>
                <a:spLocks/>
              </p:cNvSpPr>
              <p:nvPr/>
            </p:nvSpPr>
            <p:spPr bwMode="auto">
              <a:xfrm>
                <a:off x="4193" y="2703"/>
                <a:ext cx="26" cy="24"/>
              </a:xfrm>
              <a:custGeom>
                <a:avLst/>
                <a:gdLst>
                  <a:gd name="T0" fmla="*/ 13 w 41"/>
                  <a:gd name="T1" fmla="*/ 1 h 43"/>
                  <a:gd name="T2" fmla="*/ 13 w 41"/>
                  <a:gd name="T3" fmla="*/ 1 h 43"/>
                  <a:gd name="T4" fmla="*/ 8 w 41"/>
                  <a:gd name="T5" fmla="*/ 6 h 43"/>
                  <a:gd name="T6" fmla="*/ 7 w 41"/>
                  <a:gd name="T7" fmla="*/ 0 h 43"/>
                  <a:gd name="T8" fmla="*/ 6 w 41"/>
                  <a:gd name="T9" fmla="*/ 1 h 43"/>
                  <a:gd name="T10" fmla="*/ 8 w 41"/>
                  <a:gd name="T11" fmla="*/ 6 h 43"/>
                  <a:gd name="T12" fmla="*/ 2 w 41"/>
                  <a:gd name="T13" fmla="*/ 3 h 43"/>
                  <a:gd name="T14" fmla="*/ 1 w 41"/>
                  <a:gd name="T15" fmla="*/ 4 h 43"/>
                  <a:gd name="T16" fmla="*/ 8 w 41"/>
                  <a:gd name="T17" fmla="*/ 7 h 43"/>
                  <a:gd name="T18" fmla="*/ 0 w 41"/>
                  <a:gd name="T19" fmla="*/ 8 h 43"/>
                  <a:gd name="T20" fmla="*/ 0 w 41"/>
                  <a:gd name="T21" fmla="*/ 9 h 43"/>
                  <a:gd name="T22" fmla="*/ 8 w 41"/>
                  <a:gd name="T23" fmla="*/ 7 h 43"/>
                  <a:gd name="T24" fmla="*/ 3 w 41"/>
                  <a:gd name="T25" fmla="*/ 12 h 43"/>
                  <a:gd name="T26" fmla="*/ 4 w 41"/>
                  <a:gd name="T27" fmla="*/ 13 h 43"/>
                  <a:gd name="T28" fmla="*/ 8 w 41"/>
                  <a:gd name="T29" fmla="*/ 7 h 43"/>
                  <a:gd name="T30" fmla="*/ 10 w 41"/>
                  <a:gd name="T31" fmla="*/ 13 h 43"/>
                  <a:gd name="T32" fmla="*/ 11 w 41"/>
                  <a:gd name="T33" fmla="*/ 13 h 43"/>
                  <a:gd name="T34" fmla="*/ 8 w 41"/>
                  <a:gd name="T35" fmla="*/ 7 h 43"/>
                  <a:gd name="T36" fmla="*/ 15 w 41"/>
                  <a:gd name="T37" fmla="*/ 11 h 43"/>
                  <a:gd name="T38" fmla="*/ 16 w 41"/>
                  <a:gd name="T39" fmla="*/ 9 h 43"/>
                  <a:gd name="T40" fmla="*/ 8 w 41"/>
                  <a:gd name="T41" fmla="*/ 7 h 43"/>
                  <a:gd name="T42" fmla="*/ 16 w 41"/>
                  <a:gd name="T43" fmla="*/ 6 h 43"/>
                  <a:gd name="T44" fmla="*/ 16 w 41"/>
                  <a:gd name="T45" fmla="*/ 5 h 43"/>
                  <a:gd name="T46" fmla="*/ 8 w 41"/>
                  <a:gd name="T47" fmla="*/ 7 h 43"/>
                  <a:gd name="T48" fmla="*/ 13 w 41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3">
                    <a:moveTo>
                      <a:pt x="33" y="4"/>
                    </a:moveTo>
                    <a:lnTo>
                      <a:pt x="31" y="2"/>
                    </a:lnTo>
                    <a:lnTo>
                      <a:pt x="21" y="20"/>
                    </a:lnTo>
                    <a:lnTo>
                      <a:pt x="18" y="0"/>
                    </a:lnTo>
                    <a:lnTo>
                      <a:pt x="14" y="2"/>
                    </a:lnTo>
                    <a:lnTo>
                      <a:pt x="20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0" y="22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0" y="24"/>
                    </a:lnTo>
                    <a:lnTo>
                      <a:pt x="8" y="39"/>
                    </a:lnTo>
                    <a:lnTo>
                      <a:pt x="10" y="41"/>
                    </a:lnTo>
                    <a:lnTo>
                      <a:pt x="20" y="24"/>
                    </a:lnTo>
                    <a:lnTo>
                      <a:pt x="23" y="43"/>
                    </a:lnTo>
                    <a:lnTo>
                      <a:pt x="27" y="43"/>
                    </a:lnTo>
                    <a:lnTo>
                      <a:pt x="21" y="24"/>
                    </a:lnTo>
                    <a:lnTo>
                      <a:pt x="37" y="35"/>
                    </a:lnTo>
                    <a:lnTo>
                      <a:pt x="39" y="31"/>
                    </a:lnTo>
                    <a:lnTo>
                      <a:pt x="21" y="22"/>
                    </a:lnTo>
                    <a:lnTo>
                      <a:pt x="41" y="20"/>
                    </a:lnTo>
                    <a:lnTo>
                      <a:pt x="41" y="16"/>
                    </a:lnTo>
                    <a:lnTo>
                      <a:pt x="21" y="22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7" name="Freeform 115"/>
              <p:cNvSpPr>
                <a:spLocks/>
              </p:cNvSpPr>
              <p:nvPr/>
            </p:nvSpPr>
            <p:spPr bwMode="auto">
              <a:xfrm>
                <a:off x="3736" y="2852"/>
                <a:ext cx="26" cy="24"/>
              </a:xfrm>
              <a:custGeom>
                <a:avLst/>
                <a:gdLst>
                  <a:gd name="T0" fmla="*/ 13 w 41"/>
                  <a:gd name="T1" fmla="*/ 1 h 42"/>
                  <a:gd name="T2" fmla="*/ 13 w 41"/>
                  <a:gd name="T3" fmla="*/ 1 h 42"/>
                  <a:gd name="T4" fmla="*/ 8 w 41"/>
                  <a:gd name="T5" fmla="*/ 6 h 42"/>
                  <a:gd name="T6" fmla="*/ 7 w 41"/>
                  <a:gd name="T7" fmla="*/ 0 h 42"/>
                  <a:gd name="T8" fmla="*/ 6 w 41"/>
                  <a:gd name="T9" fmla="*/ 0 h 42"/>
                  <a:gd name="T10" fmla="*/ 8 w 41"/>
                  <a:gd name="T11" fmla="*/ 6 h 42"/>
                  <a:gd name="T12" fmla="*/ 2 w 41"/>
                  <a:gd name="T13" fmla="*/ 3 h 42"/>
                  <a:gd name="T14" fmla="*/ 1 w 41"/>
                  <a:gd name="T15" fmla="*/ 4 h 42"/>
                  <a:gd name="T16" fmla="*/ 8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8 w 41"/>
                  <a:gd name="T23" fmla="*/ 7 h 42"/>
                  <a:gd name="T24" fmla="*/ 3 w 41"/>
                  <a:gd name="T25" fmla="*/ 13 h 42"/>
                  <a:gd name="T26" fmla="*/ 4 w 41"/>
                  <a:gd name="T27" fmla="*/ 13 h 42"/>
                  <a:gd name="T28" fmla="*/ 8 w 41"/>
                  <a:gd name="T29" fmla="*/ 7 h 42"/>
                  <a:gd name="T30" fmla="*/ 10 w 41"/>
                  <a:gd name="T31" fmla="*/ 14 h 42"/>
                  <a:gd name="T32" fmla="*/ 11 w 41"/>
                  <a:gd name="T33" fmla="*/ 14 h 42"/>
                  <a:gd name="T34" fmla="*/ 8 w 41"/>
                  <a:gd name="T35" fmla="*/ 7 h 42"/>
                  <a:gd name="T36" fmla="*/ 16 w 41"/>
                  <a:gd name="T37" fmla="*/ 11 h 42"/>
                  <a:gd name="T38" fmla="*/ 16 w 41"/>
                  <a:gd name="T39" fmla="*/ 10 h 42"/>
                  <a:gd name="T40" fmla="*/ 10 w 41"/>
                  <a:gd name="T41" fmla="*/ 7 h 42"/>
                  <a:gd name="T42" fmla="*/ 16 w 41"/>
                  <a:gd name="T43" fmla="*/ 6 h 42"/>
                  <a:gd name="T44" fmla="*/ 16 w 41"/>
                  <a:gd name="T45" fmla="*/ 5 h 42"/>
                  <a:gd name="T46" fmla="*/ 8 w 41"/>
                  <a:gd name="T47" fmla="*/ 6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9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8" y="39"/>
                    </a:lnTo>
                    <a:lnTo>
                      <a:pt x="10" y="41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1" y="18"/>
                    </a:lnTo>
                    <a:lnTo>
                      <a:pt x="41" y="16"/>
                    </a:lnTo>
                    <a:lnTo>
                      <a:pt x="21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8" name="Freeform 116"/>
              <p:cNvSpPr>
                <a:spLocks/>
              </p:cNvSpPr>
              <p:nvPr/>
            </p:nvSpPr>
            <p:spPr bwMode="auto">
              <a:xfrm>
                <a:off x="3736" y="2852"/>
                <a:ext cx="26" cy="24"/>
              </a:xfrm>
              <a:custGeom>
                <a:avLst/>
                <a:gdLst>
                  <a:gd name="T0" fmla="*/ 13 w 41"/>
                  <a:gd name="T1" fmla="*/ 1 h 42"/>
                  <a:gd name="T2" fmla="*/ 13 w 41"/>
                  <a:gd name="T3" fmla="*/ 1 h 42"/>
                  <a:gd name="T4" fmla="*/ 8 w 41"/>
                  <a:gd name="T5" fmla="*/ 6 h 42"/>
                  <a:gd name="T6" fmla="*/ 7 w 41"/>
                  <a:gd name="T7" fmla="*/ 0 h 42"/>
                  <a:gd name="T8" fmla="*/ 6 w 41"/>
                  <a:gd name="T9" fmla="*/ 0 h 42"/>
                  <a:gd name="T10" fmla="*/ 8 w 41"/>
                  <a:gd name="T11" fmla="*/ 6 h 42"/>
                  <a:gd name="T12" fmla="*/ 2 w 41"/>
                  <a:gd name="T13" fmla="*/ 3 h 42"/>
                  <a:gd name="T14" fmla="*/ 1 w 41"/>
                  <a:gd name="T15" fmla="*/ 4 h 42"/>
                  <a:gd name="T16" fmla="*/ 8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8 w 41"/>
                  <a:gd name="T23" fmla="*/ 7 h 42"/>
                  <a:gd name="T24" fmla="*/ 3 w 41"/>
                  <a:gd name="T25" fmla="*/ 13 h 42"/>
                  <a:gd name="T26" fmla="*/ 4 w 41"/>
                  <a:gd name="T27" fmla="*/ 13 h 42"/>
                  <a:gd name="T28" fmla="*/ 8 w 41"/>
                  <a:gd name="T29" fmla="*/ 7 h 42"/>
                  <a:gd name="T30" fmla="*/ 10 w 41"/>
                  <a:gd name="T31" fmla="*/ 14 h 42"/>
                  <a:gd name="T32" fmla="*/ 11 w 41"/>
                  <a:gd name="T33" fmla="*/ 14 h 42"/>
                  <a:gd name="T34" fmla="*/ 8 w 41"/>
                  <a:gd name="T35" fmla="*/ 7 h 42"/>
                  <a:gd name="T36" fmla="*/ 16 w 41"/>
                  <a:gd name="T37" fmla="*/ 11 h 42"/>
                  <a:gd name="T38" fmla="*/ 16 w 41"/>
                  <a:gd name="T39" fmla="*/ 10 h 42"/>
                  <a:gd name="T40" fmla="*/ 10 w 41"/>
                  <a:gd name="T41" fmla="*/ 7 h 42"/>
                  <a:gd name="T42" fmla="*/ 16 w 41"/>
                  <a:gd name="T43" fmla="*/ 6 h 42"/>
                  <a:gd name="T44" fmla="*/ 16 w 41"/>
                  <a:gd name="T45" fmla="*/ 5 h 42"/>
                  <a:gd name="T46" fmla="*/ 8 w 41"/>
                  <a:gd name="T47" fmla="*/ 6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9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8" y="39"/>
                    </a:lnTo>
                    <a:lnTo>
                      <a:pt x="10" y="41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1" y="18"/>
                    </a:lnTo>
                    <a:lnTo>
                      <a:pt x="41" y="16"/>
                    </a:lnTo>
                    <a:lnTo>
                      <a:pt x="21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9" name="Freeform 117"/>
              <p:cNvSpPr>
                <a:spLocks/>
              </p:cNvSpPr>
              <p:nvPr/>
            </p:nvSpPr>
            <p:spPr bwMode="auto">
              <a:xfrm>
                <a:off x="4890" y="2179"/>
                <a:ext cx="27" cy="23"/>
              </a:xfrm>
              <a:custGeom>
                <a:avLst/>
                <a:gdLst>
                  <a:gd name="T0" fmla="*/ 14 w 42"/>
                  <a:gd name="T1" fmla="*/ 1 h 40"/>
                  <a:gd name="T2" fmla="*/ 12 w 42"/>
                  <a:gd name="T3" fmla="*/ 1 h 40"/>
                  <a:gd name="T4" fmla="*/ 9 w 42"/>
                  <a:gd name="T5" fmla="*/ 6 h 40"/>
                  <a:gd name="T6" fmla="*/ 7 w 42"/>
                  <a:gd name="T7" fmla="*/ 0 h 40"/>
                  <a:gd name="T8" fmla="*/ 6 w 42"/>
                  <a:gd name="T9" fmla="*/ 0 h 40"/>
                  <a:gd name="T10" fmla="*/ 9 w 42"/>
                  <a:gd name="T11" fmla="*/ 6 h 40"/>
                  <a:gd name="T12" fmla="*/ 1 w 42"/>
                  <a:gd name="T13" fmla="*/ 2 h 40"/>
                  <a:gd name="T14" fmla="*/ 1 w 42"/>
                  <a:gd name="T15" fmla="*/ 3 h 40"/>
                  <a:gd name="T16" fmla="*/ 8 w 42"/>
                  <a:gd name="T17" fmla="*/ 6 h 40"/>
                  <a:gd name="T18" fmla="*/ 0 w 42"/>
                  <a:gd name="T19" fmla="*/ 7 h 40"/>
                  <a:gd name="T20" fmla="*/ 1 w 42"/>
                  <a:gd name="T21" fmla="*/ 9 h 40"/>
                  <a:gd name="T22" fmla="*/ 8 w 42"/>
                  <a:gd name="T23" fmla="*/ 7 h 40"/>
                  <a:gd name="T24" fmla="*/ 4 w 42"/>
                  <a:gd name="T25" fmla="*/ 13 h 40"/>
                  <a:gd name="T26" fmla="*/ 5 w 42"/>
                  <a:gd name="T27" fmla="*/ 13 h 40"/>
                  <a:gd name="T28" fmla="*/ 9 w 42"/>
                  <a:gd name="T29" fmla="*/ 7 h 40"/>
                  <a:gd name="T30" fmla="*/ 10 w 42"/>
                  <a:gd name="T31" fmla="*/ 13 h 40"/>
                  <a:gd name="T32" fmla="*/ 11 w 42"/>
                  <a:gd name="T33" fmla="*/ 13 h 40"/>
                  <a:gd name="T34" fmla="*/ 10 w 42"/>
                  <a:gd name="T35" fmla="*/ 7 h 40"/>
                  <a:gd name="T36" fmla="*/ 15 w 42"/>
                  <a:gd name="T37" fmla="*/ 10 h 40"/>
                  <a:gd name="T38" fmla="*/ 17 w 42"/>
                  <a:gd name="T39" fmla="*/ 10 h 40"/>
                  <a:gd name="T40" fmla="*/ 10 w 42"/>
                  <a:gd name="T41" fmla="*/ 7 h 40"/>
                  <a:gd name="T42" fmla="*/ 17 w 42"/>
                  <a:gd name="T43" fmla="*/ 6 h 40"/>
                  <a:gd name="T44" fmla="*/ 17 w 42"/>
                  <a:gd name="T45" fmla="*/ 5 h 40"/>
                  <a:gd name="T46" fmla="*/ 10 w 42"/>
                  <a:gd name="T47" fmla="*/ 6 h 40"/>
                  <a:gd name="T48" fmla="*/ 14 w 42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0">
                    <a:moveTo>
                      <a:pt x="34" y="4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21" y="19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19" y="21"/>
                    </a:lnTo>
                    <a:lnTo>
                      <a:pt x="9" y="38"/>
                    </a:lnTo>
                    <a:lnTo>
                      <a:pt x="11" y="38"/>
                    </a:lnTo>
                    <a:lnTo>
                      <a:pt x="21" y="23"/>
                    </a:lnTo>
                    <a:lnTo>
                      <a:pt x="25" y="40"/>
                    </a:lnTo>
                    <a:lnTo>
                      <a:pt x="27" y="40"/>
                    </a:lnTo>
                    <a:lnTo>
                      <a:pt x="23" y="21"/>
                    </a:lnTo>
                    <a:lnTo>
                      <a:pt x="38" y="32"/>
                    </a:lnTo>
                    <a:lnTo>
                      <a:pt x="40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2" y="15"/>
                    </a:lnTo>
                    <a:lnTo>
                      <a:pt x="23" y="19"/>
                    </a:lnTo>
                    <a:lnTo>
                      <a:pt x="34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0" name="Freeform 118"/>
              <p:cNvSpPr>
                <a:spLocks/>
              </p:cNvSpPr>
              <p:nvPr/>
            </p:nvSpPr>
            <p:spPr bwMode="auto">
              <a:xfrm>
                <a:off x="4890" y="2179"/>
                <a:ext cx="27" cy="23"/>
              </a:xfrm>
              <a:custGeom>
                <a:avLst/>
                <a:gdLst>
                  <a:gd name="T0" fmla="*/ 14 w 42"/>
                  <a:gd name="T1" fmla="*/ 1 h 40"/>
                  <a:gd name="T2" fmla="*/ 12 w 42"/>
                  <a:gd name="T3" fmla="*/ 1 h 40"/>
                  <a:gd name="T4" fmla="*/ 9 w 42"/>
                  <a:gd name="T5" fmla="*/ 6 h 40"/>
                  <a:gd name="T6" fmla="*/ 7 w 42"/>
                  <a:gd name="T7" fmla="*/ 0 h 40"/>
                  <a:gd name="T8" fmla="*/ 6 w 42"/>
                  <a:gd name="T9" fmla="*/ 0 h 40"/>
                  <a:gd name="T10" fmla="*/ 9 w 42"/>
                  <a:gd name="T11" fmla="*/ 6 h 40"/>
                  <a:gd name="T12" fmla="*/ 1 w 42"/>
                  <a:gd name="T13" fmla="*/ 2 h 40"/>
                  <a:gd name="T14" fmla="*/ 1 w 42"/>
                  <a:gd name="T15" fmla="*/ 3 h 40"/>
                  <a:gd name="T16" fmla="*/ 8 w 42"/>
                  <a:gd name="T17" fmla="*/ 6 h 40"/>
                  <a:gd name="T18" fmla="*/ 0 w 42"/>
                  <a:gd name="T19" fmla="*/ 7 h 40"/>
                  <a:gd name="T20" fmla="*/ 1 w 42"/>
                  <a:gd name="T21" fmla="*/ 9 h 40"/>
                  <a:gd name="T22" fmla="*/ 8 w 42"/>
                  <a:gd name="T23" fmla="*/ 7 h 40"/>
                  <a:gd name="T24" fmla="*/ 4 w 42"/>
                  <a:gd name="T25" fmla="*/ 13 h 40"/>
                  <a:gd name="T26" fmla="*/ 5 w 42"/>
                  <a:gd name="T27" fmla="*/ 13 h 40"/>
                  <a:gd name="T28" fmla="*/ 9 w 42"/>
                  <a:gd name="T29" fmla="*/ 7 h 40"/>
                  <a:gd name="T30" fmla="*/ 10 w 42"/>
                  <a:gd name="T31" fmla="*/ 13 h 40"/>
                  <a:gd name="T32" fmla="*/ 11 w 42"/>
                  <a:gd name="T33" fmla="*/ 13 h 40"/>
                  <a:gd name="T34" fmla="*/ 10 w 42"/>
                  <a:gd name="T35" fmla="*/ 7 h 40"/>
                  <a:gd name="T36" fmla="*/ 15 w 42"/>
                  <a:gd name="T37" fmla="*/ 10 h 40"/>
                  <a:gd name="T38" fmla="*/ 17 w 42"/>
                  <a:gd name="T39" fmla="*/ 10 h 40"/>
                  <a:gd name="T40" fmla="*/ 10 w 42"/>
                  <a:gd name="T41" fmla="*/ 7 h 40"/>
                  <a:gd name="T42" fmla="*/ 17 w 42"/>
                  <a:gd name="T43" fmla="*/ 6 h 40"/>
                  <a:gd name="T44" fmla="*/ 17 w 42"/>
                  <a:gd name="T45" fmla="*/ 5 h 40"/>
                  <a:gd name="T46" fmla="*/ 10 w 42"/>
                  <a:gd name="T47" fmla="*/ 6 h 40"/>
                  <a:gd name="T48" fmla="*/ 14 w 42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0">
                    <a:moveTo>
                      <a:pt x="34" y="4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21" y="19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19" y="21"/>
                    </a:lnTo>
                    <a:lnTo>
                      <a:pt x="9" y="38"/>
                    </a:lnTo>
                    <a:lnTo>
                      <a:pt x="11" y="38"/>
                    </a:lnTo>
                    <a:lnTo>
                      <a:pt x="21" y="23"/>
                    </a:lnTo>
                    <a:lnTo>
                      <a:pt x="25" y="40"/>
                    </a:lnTo>
                    <a:lnTo>
                      <a:pt x="27" y="40"/>
                    </a:lnTo>
                    <a:lnTo>
                      <a:pt x="23" y="21"/>
                    </a:lnTo>
                    <a:lnTo>
                      <a:pt x="38" y="32"/>
                    </a:lnTo>
                    <a:lnTo>
                      <a:pt x="40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2" y="15"/>
                    </a:lnTo>
                    <a:lnTo>
                      <a:pt x="23" y="19"/>
                    </a:lnTo>
                    <a:lnTo>
                      <a:pt x="34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1" name="Freeform 119"/>
              <p:cNvSpPr>
                <a:spLocks/>
              </p:cNvSpPr>
              <p:nvPr/>
            </p:nvSpPr>
            <p:spPr bwMode="auto">
              <a:xfrm>
                <a:off x="4828" y="2359"/>
                <a:ext cx="27" cy="23"/>
              </a:xfrm>
              <a:custGeom>
                <a:avLst/>
                <a:gdLst>
                  <a:gd name="T0" fmla="*/ 14 w 42"/>
                  <a:gd name="T1" fmla="*/ 1 h 41"/>
                  <a:gd name="T2" fmla="*/ 12 w 42"/>
                  <a:gd name="T3" fmla="*/ 1 h 41"/>
                  <a:gd name="T4" fmla="*/ 9 w 42"/>
                  <a:gd name="T5" fmla="*/ 6 h 41"/>
                  <a:gd name="T6" fmla="*/ 7 w 42"/>
                  <a:gd name="T7" fmla="*/ 0 h 41"/>
                  <a:gd name="T8" fmla="*/ 6 w 42"/>
                  <a:gd name="T9" fmla="*/ 0 h 41"/>
                  <a:gd name="T10" fmla="*/ 8 w 42"/>
                  <a:gd name="T11" fmla="*/ 6 h 41"/>
                  <a:gd name="T12" fmla="*/ 2 w 42"/>
                  <a:gd name="T13" fmla="*/ 2 h 41"/>
                  <a:gd name="T14" fmla="*/ 1 w 42"/>
                  <a:gd name="T15" fmla="*/ 3 h 41"/>
                  <a:gd name="T16" fmla="*/ 8 w 42"/>
                  <a:gd name="T17" fmla="*/ 6 h 41"/>
                  <a:gd name="T18" fmla="*/ 0 w 42"/>
                  <a:gd name="T19" fmla="*/ 7 h 41"/>
                  <a:gd name="T20" fmla="*/ 0 w 42"/>
                  <a:gd name="T21" fmla="*/ 8 h 41"/>
                  <a:gd name="T22" fmla="*/ 8 w 42"/>
                  <a:gd name="T23" fmla="*/ 7 h 41"/>
                  <a:gd name="T24" fmla="*/ 3 w 42"/>
                  <a:gd name="T25" fmla="*/ 12 h 41"/>
                  <a:gd name="T26" fmla="*/ 4 w 42"/>
                  <a:gd name="T27" fmla="*/ 12 h 41"/>
                  <a:gd name="T28" fmla="*/ 9 w 42"/>
                  <a:gd name="T29" fmla="*/ 7 h 41"/>
                  <a:gd name="T30" fmla="*/ 10 w 42"/>
                  <a:gd name="T31" fmla="*/ 13 h 41"/>
                  <a:gd name="T32" fmla="*/ 11 w 42"/>
                  <a:gd name="T33" fmla="*/ 13 h 41"/>
                  <a:gd name="T34" fmla="*/ 9 w 42"/>
                  <a:gd name="T35" fmla="*/ 7 h 41"/>
                  <a:gd name="T36" fmla="*/ 15 w 42"/>
                  <a:gd name="T37" fmla="*/ 11 h 41"/>
                  <a:gd name="T38" fmla="*/ 15 w 42"/>
                  <a:gd name="T39" fmla="*/ 10 h 41"/>
                  <a:gd name="T40" fmla="*/ 10 w 42"/>
                  <a:gd name="T41" fmla="*/ 7 h 41"/>
                  <a:gd name="T42" fmla="*/ 17 w 42"/>
                  <a:gd name="T43" fmla="*/ 6 h 41"/>
                  <a:gd name="T44" fmla="*/ 17 w 42"/>
                  <a:gd name="T45" fmla="*/ 4 h 41"/>
                  <a:gd name="T46" fmla="*/ 10 w 42"/>
                  <a:gd name="T47" fmla="*/ 6 h 41"/>
                  <a:gd name="T48" fmla="*/ 14 w 42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1">
                    <a:moveTo>
                      <a:pt x="32" y="2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7" y="39"/>
                    </a:lnTo>
                    <a:lnTo>
                      <a:pt x="9" y="39"/>
                    </a:lnTo>
                    <a:lnTo>
                      <a:pt x="21" y="21"/>
                    </a:lnTo>
                    <a:lnTo>
                      <a:pt x="25" y="41"/>
                    </a:lnTo>
                    <a:lnTo>
                      <a:pt x="27" y="41"/>
                    </a:lnTo>
                    <a:lnTo>
                      <a:pt x="21" y="21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2" y="18"/>
                    </a:lnTo>
                    <a:lnTo>
                      <a:pt x="40" y="14"/>
                    </a:lnTo>
                    <a:lnTo>
                      <a:pt x="23" y="19"/>
                    </a:lnTo>
                    <a:lnTo>
                      <a:pt x="32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2" name="Freeform 120"/>
              <p:cNvSpPr>
                <a:spLocks/>
              </p:cNvSpPr>
              <p:nvPr/>
            </p:nvSpPr>
            <p:spPr bwMode="auto">
              <a:xfrm>
                <a:off x="4828" y="2359"/>
                <a:ext cx="27" cy="23"/>
              </a:xfrm>
              <a:custGeom>
                <a:avLst/>
                <a:gdLst>
                  <a:gd name="T0" fmla="*/ 14 w 42"/>
                  <a:gd name="T1" fmla="*/ 1 h 41"/>
                  <a:gd name="T2" fmla="*/ 12 w 42"/>
                  <a:gd name="T3" fmla="*/ 1 h 41"/>
                  <a:gd name="T4" fmla="*/ 9 w 42"/>
                  <a:gd name="T5" fmla="*/ 6 h 41"/>
                  <a:gd name="T6" fmla="*/ 7 w 42"/>
                  <a:gd name="T7" fmla="*/ 0 h 41"/>
                  <a:gd name="T8" fmla="*/ 6 w 42"/>
                  <a:gd name="T9" fmla="*/ 0 h 41"/>
                  <a:gd name="T10" fmla="*/ 8 w 42"/>
                  <a:gd name="T11" fmla="*/ 6 h 41"/>
                  <a:gd name="T12" fmla="*/ 2 w 42"/>
                  <a:gd name="T13" fmla="*/ 2 h 41"/>
                  <a:gd name="T14" fmla="*/ 1 w 42"/>
                  <a:gd name="T15" fmla="*/ 3 h 41"/>
                  <a:gd name="T16" fmla="*/ 8 w 42"/>
                  <a:gd name="T17" fmla="*/ 6 h 41"/>
                  <a:gd name="T18" fmla="*/ 0 w 42"/>
                  <a:gd name="T19" fmla="*/ 7 h 41"/>
                  <a:gd name="T20" fmla="*/ 0 w 42"/>
                  <a:gd name="T21" fmla="*/ 8 h 41"/>
                  <a:gd name="T22" fmla="*/ 8 w 42"/>
                  <a:gd name="T23" fmla="*/ 7 h 41"/>
                  <a:gd name="T24" fmla="*/ 3 w 42"/>
                  <a:gd name="T25" fmla="*/ 12 h 41"/>
                  <a:gd name="T26" fmla="*/ 4 w 42"/>
                  <a:gd name="T27" fmla="*/ 12 h 41"/>
                  <a:gd name="T28" fmla="*/ 9 w 42"/>
                  <a:gd name="T29" fmla="*/ 7 h 41"/>
                  <a:gd name="T30" fmla="*/ 10 w 42"/>
                  <a:gd name="T31" fmla="*/ 13 h 41"/>
                  <a:gd name="T32" fmla="*/ 11 w 42"/>
                  <a:gd name="T33" fmla="*/ 13 h 41"/>
                  <a:gd name="T34" fmla="*/ 9 w 42"/>
                  <a:gd name="T35" fmla="*/ 7 h 41"/>
                  <a:gd name="T36" fmla="*/ 15 w 42"/>
                  <a:gd name="T37" fmla="*/ 11 h 41"/>
                  <a:gd name="T38" fmla="*/ 15 w 42"/>
                  <a:gd name="T39" fmla="*/ 10 h 41"/>
                  <a:gd name="T40" fmla="*/ 10 w 42"/>
                  <a:gd name="T41" fmla="*/ 7 h 41"/>
                  <a:gd name="T42" fmla="*/ 17 w 42"/>
                  <a:gd name="T43" fmla="*/ 6 h 41"/>
                  <a:gd name="T44" fmla="*/ 17 w 42"/>
                  <a:gd name="T45" fmla="*/ 4 h 41"/>
                  <a:gd name="T46" fmla="*/ 10 w 42"/>
                  <a:gd name="T47" fmla="*/ 6 h 41"/>
                  <a:gd name="T48" fmla="*/ 14 w 42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1">
                    <a:moveTo>
                      <a:pt x="32" y="2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7" y="39"/>
                    </a:lnTo>
                    <a:lnTo>
                      <a:pt x="9" y="39"/>
                    </a:lnTo>
                    <a:lnTo>
                      <a:pt x="21" y="21"/>
                    </a:lnTo>
                    <a:lnTo>
                      <a:pt x="25" y="41"/>
                    </a:lnTo>
                    <a:lnTo>
                      <a:pt x="27" y="41"/>
                    </a:lnTo>
                    <a:lnTo>
                      <a:pt x="21" y="21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2" y="18"/>
                    </a:lnTo>
                    <a:lnTo>
                      <a:pt x="40" y="14"/>
                    </a:lnTo>
                    <a:lnTo>
                      <a:pt x="23" y="19"/>
                    </a:lnTo>
                    <a:lnTo>
                      <a:pt x="32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3" name="Freeform 121"/>
              <p:cNvSpPr>
                <a:spLocks/>
              </p:cNvSpPr>
              <p:nvPr/>
            </p:nvSpPr>
            <p:spPr bwMode="auto">
              <a:xfrm>
                <a:off x="4227" y="2523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9 w 40"/>
                  <a:gd name="T5" fmla="*/ 6 h 42"/>
                  <a:gd name="T6" fmla="*/ 7 w 40"/>
                  <a:gd name="T7" fmla="*/ 0 h 42"/>
                  <a:gd name="T8" fmla="*/ 6 w 40"/>
                  <a:gd name="T9" fmla="*/ 1 h 42"/>
                  <a:gd name="T10" fmla="*/ 8 w 40"/>
                  <a:gd name="T11" fmla="*/ 7 h 42"/>
                  <a:gd name="T12" fmla="*/ 2 w 40"/>
                  <a:gd name="T13" fmla="*/ 3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10 h 42"/>
                  <a:gd name="T22" fmla="*/ 8 w 40"/>
                  <a:gd name="T23" fmla="*/ 7 h 42"/>
                  <a:gd name="T24" fmla="*/ 3 w 40"/>
                  <a:gd name="T25" fmla="*/ 13 h 42"/>
                  <a:gd name="T26" fmla="*/ 5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2 w 40"/>
                  <a:gd name="T33" fmla="*/ 14 h 42"/>
                  <a:gd name="T34" fmla="*/ 9 w 40"/>
                  <a:gd name="T35" fmla="*/ 7 h 42"/>
                  <a:gd name="T36" fmla="*/ 16 w 40"/>
                  <a:gd name="T37" fmla="*/ 11 h 42"/>
                  <a:gd name="T38" fmla="*/ 16 w 40"/>
                  <a:gd name="T39" fmla="*/ 10 h 42"/>
                  <a:gd name="T40" fmla="*/ 10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7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4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9" y="21"/>
                    </a:lnTo>
                    <a:lnTo>
                      <a:pt x="4" y="10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8" y="35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0" y="19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4" name="Freeform 122"/>
              <p:cNvSpPr>
                <a:spLocks/>
              </p:cNvSpPr>
              <p:nvPr/>
            </p:nvSpPr>
            <p:spPr bwMode="auto">
              <a:xfrm>
                <a:off x="4227" y="2523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9 w 40"/>
                  <a:gd name="T5" fmla="*/ 6 h 42"/>
                  <a:gd name="T6" fmla="*/ 7 w 40"/>
                  <a:gd name="T7" fmla="*/ 0 h 42"/>
                  <a:gd name="T8" fmla="*/ 6 w 40"/>
                  <a:gd name="T9" fmla="*/ 1 h 42"/>
                  <a:gd name="T10" fmla="*/ 8 w 40"/>
                  <a:gd name="T11" fmla="*/ 7 h 42"/>
                  <a:gd name="T12" fmla="*/ 2 w 40"/>
                  <a:gd name="T13" fmla="*/ 3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10 h 42"/>
                  <a:gd name="T22" fmla="*/ 8 w 40"/>
                  <a:gd name="T23" fmla="*/ 7 h 42"/>
                  <a:gd name="T24" fmla="*/ 3 w 40"/>
                  <a:gd name="T25" fmla="*/ 13 h 42"/>
                  <a:gd name="T26" fmla="*/ 5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2 w 40"/>
                  <a:gd name="T33" fmla="*/ 14 h 42"/>
                  <a:gd name="T34" fmla="*/ 9 w 40"/>
                  <a:gd name="T35" fmla="*/ 7 h 42"/>
                  <a:gd name="T36" fmla="*/ 16 w 40"/>
                  <a:gd name="T37" fmla="*/ 11 h 42"/>
                  <a:gd name="T38" fmla="*/ 16 w 40"/>
                  <a:gd name="T39" fmla="*/ 10 h 42"/>
                  <a:gd name="T40" fmla="*/ 10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7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4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9" y="21"/>
                    </a:lnTo>
                    <a:lnTo>
                      <a:pt x="4" y="10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8" y="35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0" y="19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5" name="Freeform 123"/>
              <p:cNvSpPr>
                <a:spLocks/>
              </p:cNvSpPr>
              <p:nvPr/>
            </p:nvSpPr>
            <p:spPr bwMode="auto">
              <a:xfrm>
                <a:off x="4078" y="2615"/>
                <a:ext cx="26" cy="24"/>
              </a:xfrm>
              <a:custGeom>
                <a:avLst/>
                <a:gdLst>
                  <a:gd name="T0" fmla="*/ 12 w 42"/>
                  <a:gd name="T1" fmla="*/ 1 h 42"/>
                  <a:gd name="T2" fmla="*/ 12 w 42"/>
                  <a:gd name="T3" fmla="*/ 1 h 42"/>
                  <a:gd name="T4" fmla="*/ 8 w 42"/>
                  <a:gd name="T5" fmla="*/ 6 h 42"/>
                  <a:gd name="T6" fmla="*/ 7 w 42"/>
                  <a:gd name="T7" fmla="*/ 0 h 42"/>
                  <a:gd name="T8" fmla="*/ 6 w 42"/>
                  <a:gd name="T9" fmla="*/ 1 h 42"/>
                  <a:gd name="T10" fmla="*/ 7 w 42"/>
                  <a:gd name="T11" fmla="*/ 6 h 42"/>
                  <a:gd name="T12" fmla="*/ 1 w 42"/>
                  <a:gd name="T13" fmla="*/ 3 h 42"/>
                  <a:gd name="T14" fmla="*/ 1 w 42"/>
                  <a:gd name="T15" fmla="*/ 4 h 42"/>
                  <a:gd name="T16" fmla="*/ 7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7 w 42"/>
                  <a:gd name="T23" fmla="*/ 7 h 42"/>
                  <a:gd name="T24" fmla="*/ 3 w 42"/>
                  <a:gd name="T25" fmla="*/ 13 h 42"/>
                  <a:gd name="T26" fmla="*/ 4 w 42"/>
                  <a:gd name="T27" fmla="*/ 13 h 42"/>
                  <a:gd name="T28" fmla="*/ 8 w 42"/>
                  <a:gd name="T29" fmla="*/ 7 h 42"/>
                  <a:gd name="T30" fmla="*/ 9 w 42"/>
                  <a:gd name="T31" fmla="*/ 14 h 42"/>
                  <a:gd name="T32" fmla="*/ 11 w 42"/>
                  <a:gd name="T33" fmla="*/ 14 h 42"/>
                  <a:gd name="T34" fmla="*/ 8 w 42"/>
                  <a:gd name="T35" fmla="*/ 7 h 42"/>
                  <a:gd name="T36" fmla="*/ 15 w 42"/>
                  <a:gd name="T37" fmla="*/ 11 h 42"/>
                  <a:gd name="T38" fmla="*/ 15 w 42"/>
                  <a:gd name="T39" fmla="*/ 10 h 42"/>
                  <a:gd name="T40" fmla="*/ 9 w 42"/>
                  <a:gd name="T41" fmla="*/ 7 h 42"/>
                  <a:gd name="T42" fmla="*/ 16 w 42"/>
                  <a:gd name="T43" fmla="*/ 6 h 42"/>
                  <a:gd name="T44" fmla="*/ 15 w 42"/>
                  <a:gd name="T45" fmla="*/ 5 h 42"/>
                  <a:gd name="T46" fmla="*/ 9 w 42"/>
                  <a:gd name="T47" fmla="*/ 7 h 42"/>
                  <a:gd name="T48" fmla="*/ 12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19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1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8" y="33"/>
                    </a:lnTo>
                    <a:lnTo>
                      <a:pt x="40" y="31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6" name="Freeform 124"/>
              <p:cNvSpPr>
                <a:spLocks/>
              </p:cNvSpPr>
              <p:nvPr/>
            </p:nvSpPr>
            <p:spPr bwMode="auto">
              <a:xfrm>
                <a:off x="4078" y="2615"/>
                <a:ext cx="26" cy="24"/>
              </a:xfrm>
              <a:custGeom>
                <a:avLst/>
                <a:gdLst>
                  <a:gd name="T0" fmla="*/ 12 w 42"/>
                  <a:gd name="T1" fmla="*/ 1 h 42"/>
                  <a:gd name="T2" fmla="*/ 12 w 42"/>
                  <a:gd name="T3" fmla="*/ 1 h 42"/>
                  <a:gd name="T4" fmla="*/ 8 w 42"/>
                  <a:gd name="T5" fmla="*/ 6 h 42"/>
                  <a:gd name="T6" fmla="*/ 7 w 42"/>
                  <a:gd name="T7" fmla="*/ 0 h 42"/>
                  <a:gd name="T8" fmla="*/ 6 w 42"/>
                  <a:gd name="T9" fmla="*/ 1 h 42"/>
                  <a:gd name="T10" fmla="*/ 7 w 42"/>
                  <a:gd name="T11" fmla="*/ 6 h 42"/>
                  <a:gd name="T12" fmla="*/ 1 w 42"/>
                  <a:gd name="T13" fmla="*/ 3 h 42"/>
                  <a:gd name="T14" fmla="*/ 1 w 42"/>
                  <a:gd name="T15" fmla="*/ 4 h 42"/>
                  <a:gd name="T16" fmla="*/ 7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7 w 42"/>
                  <a:gd name="T23" fmla="*/ 7 h 42"/>
                  <a:gd name="T24" fmla="*/ 3 w 42"/>
                  <a:gd name="T25" fmla="*/ 13 h 42"/>
                  <a:gd name="T26" fmla="*/ 4 w 42"/>
                  <a:gd name="T27" fmla="*/ 13 h 42"/>
                  <a:gd name="T28" fmla="*/ 8 w 42"/>
                  <a:gd name="T29" fmla="*/ 7 h 42"/>
                  <a:gd name="T30" fmla="*/ 9 w 42"/>
                  <a:gd name="T31" fmla="*/ 14 h 42"/>
                  <a:gd name="T32" fmla="*/ 11 w 42"/>
                  <a:gd name="T33" fmla="*/ 14 h 42"/>
                  <a:gd name="T34" fmla="*/ 8 w 42"/>
                  <a:gd name="T35" fmla="*/ 7 h 42"/>
                  <a:gd name="T36" fmla="*/ 15 w 42"/>
                  <a:gd name="T37" fmla="*/ 11 h 42"/>
                  <a:gd name="T38" fmla="*/ 15 w 42"/>
                  <a:gd name="T39" fmla="*/ 10 h 42"/>
                  <a:gd name="T40" fmla="*/ 9 w 42"/>
                  <a:gd name="T41" fmla="*/ 7 h 42"/>
                  <a:gd name="T42" fmla="*/ 16 w 42"/>
                  <a:gd name="T43" fmla="*/ 6 h 42"/>
                  <a:gd name="T44" fmla="*/ 15 w 42"/>
                  <a:gd name="T45" fmla="*/ 5 h 42"/>
                  <a:gd name="T46" fmla="*/ 9 w 42"/>
                  <a:gd name="T47" fmla="*/ 7 h 42"/>
                  <a:gd name="T48" fmla="*/ 12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19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1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8" y="33"/>
                    </a:lnTo>
                    <a:lnTo>
                      <a:pt x="40" y="31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21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7" name="Freeform 125"/>
              <p:cNvSpPr>
                <a:spLocks/>
              </p:cNvSpPr>
              <p:nvPr/>
            </p:nvSpPr>
            <p:spPr bwMode="auto">
              <a:xfrm>
                <a:off x="3919" y="2903"/>
                <a:ext cx="27" cy="24"/>
              </a:xfrm>
              <a:custGeom>
                <a:avLst/>
                <a:gdLst>
                  <a:gd name="T0" fmla="*/ 14 w 43"/>
                  <a:gd name="T1" fmla="*/ 1 h 42"/>
                  <a:gd name="T2" fmla="*/ 12 w 43"/>
                  <a:gd name="T3" fmla="*/ 1 h 42"/>
                  <a:gd name="T4" fmla="*/ 8 w 43"/>
                  <a:gd name="T5" fmla="*/ 6 h 42"/>
                  <a:gd name="T6" fmla="*/ 7 w 43"/>
                  <a:gd name="T7" fmla="*/ 0 h 42"/>
                  <a:gd name="T8" fmla="*/ 6 w 43"/>
                  <a:gd name="T9" fmla="*/ 0 h 42"/>
                  <a:gd name="T10" fmla="*/ 8 w 43"/>
                  <a:gd name="T11" fmla="*/ 6 h 42"/>
                  <a:gd name="T12" fmla="*/ 2 w 43"/>
                  <a:gd name="T13" fmla="*/ 3 h 42"/>
                  <a:gd name="T14" fmla="*/ 2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9 h 42"/>
                  <a:gd name="T22" fmla="*/ 8 w 43"/>
                  <a:gd name="T23" fmla="*/ 7 h 42"/>
                  <a:gd name="T24" fmla="*/ 4 w 43"/>
                  <a:gd name="T25" fmla="*/ 13 h 42"/>
                  <a:gd name="T26" fmla="*/ 5 w 43"/>
                  <a:gd name="T27" fmla="*/ 13 h 42"/>
                  <a:gd name="T28" fmla="*/ 8 w 43"/>
                  <a:gd name="T29" fmla="*/ 7 h 42"/>
                  <a:gd name="T30" fmla="*/ 10 w 43"/>
                  <a:gd name="T31" fmla="*/ 14 h 42"/>
                  <a:gd name="T32" fmla="*/ 11 w 43"/>
                  <a:gd name="T33" fmla="*/ 13 h 42"/>
                  <a:gd name="T34" fmla="*/ 9 w 43"/>
                  <a:gd name="T35" fmla="*/ 7 h 42"/>
                  <a:gd name="T36" fmla="*/ 15 w 43"/>
                  <a:gd name="T37" fmla="*/ 10 h 42"/>
                  <a:gd name="T38" fmla="*/ 16 w 43"/>
                  <a:gd name="T39" fmla="*/ 10 h 42"/>
                  <a:gd name="T40" fmla="*/ 9 w 43"/>
                  <a:gd name="T41" fmla="*/ 7 h 42"/>
                  <a:gd name="T42" fmla="*/ 17 w 43"/>
                  <a:gd name="T43" fmla="*/ 6 h 42"/>
                  <a:gd name="T44" fmla="*/ 17 w 43"/>
                  <a:gd name="T45" fmla="*/ 5 h 42"/>
                  <a:gd name="T46" fmla="*/ 9 w 43"/>
                  <a:gd name="T47" fmla="*/ 6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5" y="3"/>
                    </a:moveTo>
                    <a:lnTo>
                      <a:pt x="31" y="1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1" y="19"/>
                    </a:lnTo>
                    <a:lnTo>
                      <a:pt x="4" y="9"/>
                    </a:lnTo>
                    <a:lnTo>
                      <a:pt x="4" y="11"/>
                    </a:lnTo>
                    <a:lnTo>
                      <a:pt x="19" y="21"/>
                    </a:lnTo>
                    <a:lnTo>
                      <a:pt x="0" y="24"/>
                    </a:lnTo>
                    <a:lnTo>
                      <a:pt x="2" y="26"/>
                    </a:lnTo>
                    <a:lnTo>
                      <a:pt x="19" y="23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3" y="23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23" y="21"/>
                    </a:lnTo>
                    <a:lnTo>
                      <a:pt x="43" y="17"/>
                    </a:lnTo>
                    <a:lnTo>
                      <a:pt x="43" y="15"/>
                    </a:lnTo>
                    <a:lnTo>
                      <a:pt x="23" y="19"/>
                    </a:lnTo>
                    <a:lnTo>
                      <a:pt x="35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8" name="Freeform 126"/>
              <p:cNvSpPr>
                <a:spLocks/>
              </p:cNvSpPr>
              <p:nvPr/>
            </p:nvSpPr>
            <p:spPr bwMode="auto">
              <a:xfrm>
                <a:off x="3919" y="2903"/>
                <a:ext cx="27" cy="24"/>
              </a:xfrm>
              <a:custGeom>
                <a:avLst/>
                <a:gdLst>
                  <a:gd name="T0" fmla="*/ 14 w 43"/>
                  <a:gd name="T1" fmla="*/ 1 h 42"/>
                  <a:gd name="T2" fmla="*/ 12 w 43"/>
                  <a:gd name="T3" fmla="*/ 1 h 42"/>
                  <a:gd name="T4" fmla="*/ 8 w 43"/>
                  <a:gd name="T5" fmla="*/ 6 h 42"/>
                  <a:gd name="T6" fmla="*/ 7 w 43"/>
                  <a:gd name="T7" fmla="*/ 0 h 42"/>
                  <a:gd name="T8" fmla="*/ 6 w 43"/>
                  <a:gd name="T9" fmla="*/ 0 h 42"/>
                  <a:gd name="T10" fmla="*/ 8 w 43"/>
                  <a:gd name="T11" fmla="*/ 6 h 42"/>
                  <a:gd name="T12" fmla="*/ 2 w 43"/>
                  <a:gd name="T13" fmla="*/ 3 h 42"/>
                  <a:gd name="T14" fmla="*/ 2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9 h 42"/>
                  <a:gd name="T22" fmla="*/ 8 w 43"/>
                  <a:gd name="T23" fmla="*/ 7 h 42"/>
                  <a:gd name="T24" fmla="*/ 4 w 43"/>
                  <a:gd name="T25" fmla="*/ 13 h 42"/>
                  <a:gd name="T26" fmla="*/ 5 w 43"/>
                  <a:gd name="T27" fmla="*/ 13 h 42"/>
                  <a:gd name="T28" fmla="*/ 8 w 43"/>
                  <a:gd name="T29" fmla="*/ 7 h 42"/>
                  <a:gd name="T30" fmla="*/ 10 w 43"/>
                  <a:gd name="T31" fmla="*/ 14 h 42"/>
                  <a:gd name="T32" fmla="*/ 11 w 43"/>
                  <a:gd name="T33" fmla="*/ 13 h 42"/>
                  <a:gd name="T34" fmla="*/ 9 w 43"/>
                  <a:gd name="T35" fmla="*/ 7 h 42"/>
                  <a:gd name="T36" fmla="*/ 15 w 43"/>
                  <a:gd name="T37" fmla="*/ 10 h 42"/>
                  <a:gd name="T38" fmla="*/ 16 w 43"/>
                  <a:gd name="T39" fmla="*/ 10 h 42"/>
                  <a:gd name="T40" fmla="*/ 9 w 43"/>
                  <a:gd name="T41" fmla="*/ 7 h 42"/>
                  <a:gd name="T42" fmla="*/ 17 w 43"/>
                  <a:gd name="T43" fmla="*/ 6 h 42"/>
                  <a:gd name="T44" fmla="*/ 17 w 43"/>
                  <a:gd name="T45" fmla="*/ 5 h 42"/>
                  <a:gd name="T46" fmla="*/ 9 w 43"/>
                  <a:gd name="T47" fmla="*/ 6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5" y="3"/>
                    </a:moveTo>
                    <a:lnTo>
                      <a:pt x="31" y="1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1" y="19"/>
                    </a:lnTo>
                    <a:lnTo>
                      <a:pt x="4" y="9"/>
                    </a:lnTo>
                    <a:lnTo>
                      <a:pt x="4" y="11"/>
                    </a:lnTo>
                    <a:lnTo>
                      <a:pt x="19" y="21"/>
                    </a:lnTo>
                    <a:lnTo>
                      <a:pt x="0" y="24"/>
                    </a:lnTo>
                    <a:lnTo>
                      <a:pt x="2" y="26"/>
                    </a:lnTo>
                    <a:lnTo>
                      <a:pt x="19" y="23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3" y="23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23" y="21"/>
                    </a:lnTo>
                    <a:lnTo>
                      <a:pt x="43" y="17"/>
                    </a:lnTo>
                    <a:lnTo>
                      <a:pt x="43" y="15"/>
                    </a:lnTo>
                    <a:lnTo>
                      <a:pt x="23" y="19"/>
                    </a:lnTo>
                    <a:lnTo>
                      <a:pt x="35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9" name="Freeform 127"/>
              <p:cNvSpPr>
                <a:spLocks/>
              </p:cNvSpPr>
              <p:nvPr/>
            </p:nvSpPr>
            <p:spPr bwMode="auto">
              <a:xfrm>
                <a:off x="5075" y="2229"/>
                <a:ext cx="25" cy="22"/>
              </a:xfrm>
              <a:custGeom>
                <a:avLst/>
                <a:gdLst>
                  <a:gd name="T0" fmla="*/ 13 w 40"/>
                  <a:gd name="T1" fmla="*/ 1 h 40"/>
                  <a:gd name="T2" fmla="*/ 12 w 40"/>
                  <a:gd name="T3" fmla="*/ 1 h 40"/>
                  <a:gd name="T4" fmla="*/ 8 w 40"/>
                  <a:gd name="T5" fmla="*/ 6 h 40"/>
                  <a:gd name="T6" fmla="*/ 7 w 40"/>
                  <a:gd name="T7" fmla="*/ 0 h 40"/>
                  <a:gd name="T8" fmla="*/ 5 w 40"/>
                  <a:gd name="T9" fmla="*/ 0 h 40"/>
                  <a:gd name="T10" fmla="*/ 8 w 40"/>
                  <a:gd name="T11" fmla="*/ 6 h 40"/>
                  <a:gd name="T12" fmla="*/ 1 w 40"/>
                  <a:gd name="T13" fmla="*/ 2 h 40"/>
                  <a:gd name="T14" fmla="*/ 1 w 40"/>
                  <a:gd name="T15" fmla="*/ 3 h 40"/>
                  <a:gd name="T16" fmla="*/ 8 w 40"/>
                  <a:gd name="T17" fmla="*/ 6 h 40"/>
                  <a:gd name="T18" fmla="*/ 0 w 40"/>
                  <a:gd name="T19" fmla="*/ 7 h 40"/>
                  <a:gd name="T20" fmla="*/ 0 w 40"/>
                  <a:gd name="T21" fmla="*/ 8 h 40"/>
                  <a:gd name="T22" fmla="*/ 8 w 40"/>
                  <a:gd name="T23" fmla="*/ 7 h 40"/>
                  <a:gd name="T24" fmla="*/ 3 w 40"/>
                  <a:gd name="T25" fmla="*/ 11 h 40"/>
                  <a:gd name="T26" fmla="*/ 4 w 40"/>
                  <a:gd name="T27" fmla="*/ 12 h 40"/>
                  <a:gd name="T28" fmla="*/ 8 w 40"/>
                  <a:gd name="T29" fmla="*/ 7 h 40"/>
                  <a:gd name="T30" fmla="*/ 9 w 40"/>
                  <a:gd name="T31" fmla="*/ 12 h 40"/>
                  <a:gd name="T32" fmla="*/ 10 w 40"/>
                  <a:gd name="T33" fmla="*/ 12 h 40"/>
                  <a:gd name="T34" fmla="*/ 8 w 40"/>
                  <a:gd name="T35" fmla="*/ 7 h 40"/>
                  <a:gd name="T36" fmla="*/ 14 w 40"/>
                  <a:gd name="T37" fmla="*/ 10 h 40"/>
                  <a:gd name="T38" fmla="*/ 15 w 40"/>
                  <a:gd name="T39" fmla="*/ 9 h 40"/>
                  <a:gd name="T40" fmla="*/ 8 w 40"/>
                  <a:gd name="T41" fmla="*/ 7 h 40"/>
                  <a:gd name="T42" fmla="*/ 16 w 40"/>
                  <a:gd name="T43" fmla="*/ 5 h 40"/>
                  <a:gd name="T44" fmla="*/ 16 w 40"/>
                  <a:gd name="T45" fmla="*/ 4 h 40"/>
                  <a:gd name="T46" fmla="*/ 8 w 40"/>
                  <a:gd name="T47" fmla="*/ 6 h 40"/>
                  <a:gd name="T48" fmla="*/ 13 w 40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0">
                    <a:moveTo>
                      <a:pt x="32" y="2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3" y="8"/>
                    </a:lnTo>
                    <a:lnTo>
                      <a:pt x="1" y="10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7" y="36"/>
                    </a:lnTo>
                    <a:lnTo>
                      <a:pt x="9" y="38"/>
                    </a:lnTo>
                    <a:lnTo>
                      <a:pt x="19" y="21"/>
                    </a:lnTo>
                    <a:lnTo>
                      <a:pt x="23" y="40"/>
                    </a:lnTo>
                    <a:lnTo>
                      <a:pt x="26" y="40"/>
                    </a:lnTo>
                    <a:lnTo>
                      <a:pt x="21" y="21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3"/>
                    </a:lnTo>
                    <a:lnTo>
                      <a:pt x="21" y="19"/>
                    </a:lnTo>
                    <a:lnTo>
                      <a:pt x="32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0" name="Freeform 128"/>
              <p:cNvSpPr>
                <a:spLocks/>
              </p:cNvSpPr>
              <p:nvPr/>
            </p:nvSpPr>
            <p:spPr bwMode="auto">
              <a:xfrm>
                <a:off x="5075" y="2229"/>
                <a:ext cx="25" cy="22"/>
              </a:xfrm>
              <a:custGeom>
                <a:avLst/>
                <a:gdLst>
                  <a:gd name="T0" fmla="*/ 13 w 40"/>
                  <a:gd name="T1" fmla="*/ 1 h 40"/>
                  <a:gd name="T2" fmla="*/ 12 w 40"/>
                  <a:gd name="T3" fmla="*/ 1 h 40"/>
                  <a:gd name="T4" fmla="*/ 8 w 40"/>
                  <a:gd name="T5" fmla="*/ 6 h 40"/>
                  <a:gd name="T6" fmla="*/ 7 w 40"/>
                  <a:gd name="T7" fmla="*/ 0 h 40"/>
                  <a:gd name="T8" fmla="*/ 5 w 40"/>
                  <a:gd name="T9" fmla="*/ 0 h 40"/>
                  <a:gd name="T10" fmla="*/ 8 w 40"/>
                  <a:gd name="T11" fmla="*/ 6 h 40"/>
                  <a:gd name="T12" fmla="*/ 1 w 40"/>
                  <a:gd name="T13" fmla="*/ 2 h 40"/>
                  <a:gd name="T14" fmla="*/ 1 w 40"/>
                  <a:gd name="T15" fmla="*/ 3 h 40"/>
                  <a:gd name="T16" fmla="*/ 8 w 40"/>
                  <a:gd name="T17" fmla="*/ 6 h 40"/>
                  <a:gd name="T18" fmla="*/ 0 w 40"/>
                  <a:gd name="T19" fmla="*/ 7 h 40"/>
                  <a:gd name="T20" fmla="*/ 0 w 40"/>
                  <a:gd name="T21" fmla="*/ 8 h 40"/>
                  <a:gd name="T22" fmla="*/ 8 w 40"/>
                  <a:gd name="T23" fmla="*/ 7 h 40"/>
                  <a:gd name="T24" fmla="*/ 3 w 40"/>
                  <a:gd name="T25" fmla="*/ 11 h 40"/>
                  <a:gd name="T26" fmla="*/ 4 w 40"/>
                  <a:gd name="T27" fmla="*/ 12 h 40"/>
                  <a:gd name="T28" fmla="*/ 8 w 40"/>
                  <a:gd name="T29" fmla="*/ 7 h 40"/>
                  <a:gd name="T30" fmla="*/ 9 w 40"/>
                  <a:gd name="T31" fmla="*/ 12 h 40"/>
                  <a:gd name="T32" fmla="*/ 10 w 40"/>
                  <a:gd name="T33" fmla="*/ 12 h 40"/>
                  <a:gd name="T34" fmla="*/ 8 w 40"/>
                  <a:gd name="T35" fmla="*/ 7 h 40"/>
                  <a:gd name="T36" fmla="*/ 14 w 40"/>
                  <a:gd name="T37" fmla="*/ 10 h 40"/>
                  <a:gd name="T38" fmla="*/ 15 w 40"/>
                  <a:gd name="T39" fmla="*/ 9 h 40"/>
                  <a:gd name="T40" fmla="*/ 8 w 40"/>
                  <a:gd name="T41" fmla="*/ 7 h 40"/>
                  <a:gd name="T42" fmla="*/ 16 w 40"/>
                  <a:gd name="T43" fmla="*/ 5 h 40"/>
                  <a:gd name="T44" fmla="*/ 16 w 40"/>
                  <a:gd name="T45" fmla="*/ 4 h 40"/>
                  <a:gd name="T46" fmla="*/ 8 w 40"/>
                  <a:gd name="T47" fmla="*/ 6 h 40"/>
                  <a:gd name="T48" fmla="*/ 13 w 40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0">
                    <a:moveTo>
                      <a:pt x="32" y="2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3" y="8"/>
                    </a:lnTo>
                    <a:lnTo>
                      <a:pt x="1" y="10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7" y="36"/>
                    </a:lnTo>
                    <a:lnTo>
                      <a:pt x="9" y="38"/>
                    </a:lnTo>
                    <a:lnTo>
                      <a:pt x="19" y="21"/>
                    </a:lnTo>
                    <a:lnTo>
                      <a:pt x="23" y="40"/>
                    </a:lnTo>
                    <a:lnTo>
                      <a:pt x="26" y="40"/>
                    </a:lnTo>
                    <a:lnTo>
                      <a:pt x="21" y="21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3"/>
                    </a:lnTo>
                    <a:lnTo>
                      <a:pt x="21" y="19"/>
                    </a:lnTo>
                    <a:lnTo>
                      <a:pt x="32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1" name="Freeform 129"/>
              <p:cNvSpPr>
                <a:spLocks/>
              </p:cNvSpPr>
              <p:nvPr/>
            </p:nvSpPr>
            <p:spPr bwMode="auto">
              <a:xfrm>
                <a:off x="3641" y="2937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6 w 40"/>
                  <a:gd name="T9" fmla="*/ 0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3 h 42"/>
                  <a:gd name="T34" fmla="*/ 8 w 40"/>
                  <a:gd name="T35" fmla="*/ 7 h 42"/>
                  <a:gd name="T36" fmla="*/ 15 w 40"/>
                  <a:gd name="T37" fmla="*/ 11 h 42"/>
                  <a:gd name="T38" fmla="*/ 15 w 40"/>
                  <a:gd name="T39" fmla="*/ 10 h 42"/>
                  <a:gd name="T40" fmla="*/ 9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3" y="8"/>
                    </a:lnTo>
                    <a:lnTo>
                      <a:pt x="1" y="10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7" y="38"/>
                    </a:lnTo>
                    <a:lnTo>
                      <a:pt x="9" y="38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6" y="40"/>
                    </a:lnTo>
                    <a:lnTo>
                      <a:pt x="21" y="23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2" name="Freeform 130"/>
              <p:cNvSpPr>
                <a:spLocks/>
              </p:cNvSpPr>
              <p:nvPr/>
            </p:nvSpPr>
            <p:spPr bwMode="auto">
              <a:xfrm>
                <a:off x="3641" y="2937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6 w 40"/>
                  <a:gd name="T9" fmla="*/ 0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3 h 42"/>
                  <a:gd name="T34" fmla="*/ 8 w 40"/>
                  <a:gd name="T35" fmla="*/ 7 h 42"/>
                  <a:gd name="T36" fmla="*/ 15 w 40"/>
                  <a:gd name="T37" fmla="*/ 11 h 42"/>
                  <a:gd name="T38" fmla="*/ 15 w 40"/>
                  <a:gd name="T39" fmla="*/ 10 h 42"/>
                  <a:gd name="T40" fmla="*/ 9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0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3" y="8"/>
                    </a:lnTo>
                    <a:lnTo>
                      <a:pt x="1" y="10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7" y="38"/>
                    </a:lnTo>
                    <a:lnTo>
                      <a:pt x="9" y="38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6" y="40"/>
                    </a:lnTo>
                    <a:lnTo>
                      <a:pt x="21" y="23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3" name="Freeform 131"/>
              <p:cNvSpPr>
                <a:spLocks/>
              </p:cNvSpPr>
              <p:nvPr/>
            </p:nvSpPr>
            <p:spPr bwMode="auto">
              <a:xfrm>
                <a:off x="4924" y="2320"/>
                <a:ext cx="28" cy="23"/>
              </a:xfrm>
              <a:custGeom>
                <a:avLst/>
                <a:gdLst>
                  <a:gd name="T0" fmla="*/ 14 w 43"/>
                  <a:gd name="T1" fmla="*/ 1 h 42"/>
                  <a:gd name="T2" fmla="*/ 13 w 43"/>
                  <a:gd name="T3" fmla="*/ 1 h 42"/>
                  <a:gd name="T4" fmla="*/ 9 w 43"/>
                  <a:gd name="T5" fmla="*/ 5 h 42"/>
                  <a:gd name="T6" fmla="*/ 8 w 43"/>
                  <a:gd name="T7" fmla="*/ 0 h 42"/>
                  <a:gd name="T8" fmla="*/ 7 w 43"/>
                  <a:gd name="T9" fmla="*/ 1 h 42"/>
                  <a:gd name="T10" fmla="*/ 8 w 43"/>
                  <a:gd name="T11" fmla="*/ 5 h 42"/>
                  <a:gd name="T12" fmla="*/ 2 w 43"/>
                  <a:gd name="T13" fmla="*/ 3 h 42"/>
                  <a:gd name="T14" fmla="*/ 1 w 43"/>
                  <a:gd name="T15" fmla="*/ 4 h 42"/>
                  <a:gd name="T16" fmla="*/ 8 w 43"/>
                  <a:gd name="T17" fmla="*/ 7 h 42"/>
                  <a:gd name="T18" fmla="*/ 0 w 43"/>
                  <a:gd name="T19" fmla="*/ 8 h 42"/>
                  <a:gd name="T20" fmla="*/ 0 w 43"/>
                  <a:gd name="T21" fmla="*/ 9 h 42"/>
                  <a:gd name="T22" fmla="*/ 8 w 43"/>
                  <a:gd name="T23" fmla="*/ 7 h 42"/>
                  <a:gd name="T24" fmla="*/ 3 w 43"/>
                  <a:gd name="T25" fmla="*/ 12 h 42"/>
                  <a:gd name="T26" fmla="*/ 5 w 43"/>
                  <a:gd name="T27" fmla="*/ 12 h 42"/>
                  <a:gd name="T28" fmla="*/ 9 w 43"/>
                  <a:gd name="T29" fmla="*/ 7 h 42"/>
                  <a:gd name="T30" fmla="*/ 10 w 43"/>
                  <a:gd name="T31" fmla="*/ 13 h 42"/>
                  <a:gd name="T32" fmla="*/ 12 w 43"/>
                  <a:gd name="T33" fmla="*/ 13 h 42"/>
                  <a:gd name="T34" fmla="*/ 9 w 43"/>
                  <a:gd name="T35" fmla="*/ 7 h 42"/>
                  <a:gd name="T36" fmla="*/ 16 w 43"/>
                  <a:gd name="T37" fmla="*/ 10 h 42"/>
                  <a:gd name="T38" fmla="*/ 16 w 43"/>
                  <a:gd name="T39" fmla="*/ 9 h 42"/>
                  <a:gd name="T40" fmla="*/ 10 w 43"/>
                  <a:gd name="T41" fmla="*/ 7 h 42"/>
                  <a:gd name="T42" fmla="*/ 18 w 43"/>
                  <a:gd name="T43" fmla="*/ 5 h 42"/>
                  <a:gd name="T44" fmla="*/ 18 w 43"/>
                  <a:gd name="T45" fmla="*/ 5 h 42"/>
                  <a:gd name="T46" fmla="*/ 10 w 43"/>
                  <a:gd name="T47" fmla="*/ 7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0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0" y="23"/>
                    </a:lnTo>
                    <a:lnTo>
                      <a:pt x="8" y="39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5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3" y="19"/>
                    </a:lnTo>
                    <a:lnTo>
                      <a:pt x="41" y="16"/>
                    </a:lnTo>
                    <a:lnTo>
                      <a:pt x="23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4" name="Freeform 132"/>
              <p:cNvSpPr>
                <a:spLocks/>
              </p:cNvSpPr>
              <p:nvPr/>
            </p:nvSpPr>
            <p:spPr bwMode="auto">
              <a:xfrm>
                <a:off x="4924" y="2320"/>
                <a:ext cx="28" cy="23"/>
              </a:xfrm>
              <a:custGeom>
                <a:avLst/>
                <a:gdLst>
                  <a:gd name="T0" fmla="*/ 14 w 43"/>
                  <a:gd name="T1" fmla="*/ 1 h 42"/>
                  <a:gd name="T2" fmla="*/ 13 w 43"/>
                  <a:gd name="T3" fmla="*/ 1 h 42"/>
                  <a:gd name="T4" fmla="*/ 9 w 43"/>
                  <a:gd name="T5" fmla="*/ 5 h 42"/>
                  <a:gd name="T6" fmla="*/ 8 w 43"/>
                  <a:gd name="T7" fmla="*/ 0 h 42"/>
                  <a:gd name="T8" fmla="*/ 7 w 43"/>
                  <a:gd name="T9" fmla="*/ 1 h 42"/>
                  <a:gd name="T10" fmla="*/ 8 w 43"/>
                  <a:gd name="T11" fmla="*/ 5 h 42"/>
                  <a:gd name="T12" fmla="*/ 2 w 43"/>
                  <a:gd name="T13" fmla="*/ 3 h 42"/>
                  <a:gd name="T14" fmla="*/ 1 w 43"/>
                  <a:gd name="T15" fmla="*/ 4 h 42"/>
                  <a:gd name="T16" fmla="*/ 8 w 43"/>
                  <a:gd name="T17" fmla="*/ 7 h 42"/>
                  <a:gd name="T18" fmla="*/ 0 w 43"/>
                  <a:gd name="T19" fmla="*/ 8 h 42"/>
                  <a:gd name="T20" fmla="*/ 0 w 43"/>
                  <a:gd name="T21" fmla="*/ 9 h 42"/>
                  <a:gd name="T22" fmla="*/ 8 w 43"/>
                  <a:gd name="T23" fmla="*/ 7 h 42"/>
                  <a:gd name="T24" fmla="*/ 3 w 43"/>
                  <a:gd name="T25" fmla="*/ 12 h 42"/>
                  <a:gd name="T26" fmla="*/ 5 w 43"/>
                  <a:gd name="T27" fmla="*/ 12 h 42"/>
                  <a:gd name="T28" fmla="*/ 9 w 43"/>
                  <a:gd name="T29" fmla="*/ 7 h 42"/>
                  <a:gd name="T30" fmla="*/ 10 w 43"/>
                  <a:gd name="T31" fmla="*/ 13 h 42"/>
                  <a:gd name="T32" fmla="*/ 12 w 43"/>
                  <a:gd name="T33" fmla="*/ 13 h 42"/>
                  <a:gd name="T34" fmla="*/ 9 w 43"/>
                  <a:gd name="T35" fmla="*/ 7 h 42"/>
                  <a:gd name="T36" fmla="*/ 16 w 43"/>
                  <a:gd name="T37" fmla="*/ 10 h 42"/>
                  <a:gd name="T38" fmla="*/ 16 w 43"/>
                  <a:gd name="T39" fmla="*/ 9 h 42"/>
                  <a:gd name="T40" fmla="*/ 10 w 43"/>
                  <a:gd name="T41" fmla="*/ 7 h 42"/>
                  <a:gd name="T42" fmla="*/ 18 w 43"/>
                  <a:gd name="T43" fmla="*/ 5 h 42"/>
                  <a:gd name="T44" fmla="*/ 18 w 43"/>
                  <a:gd name="T45" fmla="*/ 5 h 42"/>
                  <a:gd name="T46" fmla="*/ 10 w 43"/>
                  <a:gd name="T47" fmla="*/ 7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0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0" y="23"/>
                    </a:lnTo>
                    <a:lnTo>
                      <a:pt x="8" y="39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5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3" y="19"/>
                    </a:lnTo>
                    <a:lnTo>
                      <a:pt x="41" y="16"/>
                    </a:lnTo>
                    <a:lnTo>
                      <a:pt x="23" y="21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5" name="Freeform 133"/>
              <p:cNvSpPr>
                <a:spLocks/>
              </p:cNvSpPr>
              <p:nvPr/>
            </p:nvSpPr>
            <p:spPr bwMode="auto">
              <a:xfrm>
                <a:off x="4612" y="2412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1 w 40"/>
                  <a:gd name="T3" fmla="*/ 1 h 42"/>
                  <a:gd name="T4" fmla="*/ 8 w 40"/>
                  <a:gd name="T5" fmla="*/ 6 h 42"/>
                  <a:gd name="T6" fmla="*/ 6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4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3 h 42"/>
                  <a:gd name="T34" fmla="*/ 8 w 40"/>
                  <a:gd name="T35" fmla="*/ 7 h 42"/>
                  <a:gd name="T36" fmla="*/ 14 w 40"/>
                  <a:gd name="T37" fmla="*/ 11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29" y="2"/>
                    </a:lnTo>
                    <a:lnTo>
                      <a:pt x="19" y="19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7" y="23"/>
                    </a:lnTo>
                    <a:lnTo>
                      <a:pt x="8" y="39"/>
                    </a:lnTo>
                    <a:lnTo>
                      <a:pt x="9" y="41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1"/>
                    </a:lnTo>
                    <a:lnTo>
                      <a:pt x="21" y="23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8"/>
                    </a:lnTo>
                    <a:lnTo>
                      <a:pt x="40" y="16"/>
                    </a:lnTo>
                    <a:lnTo>
                      <a:pt x="21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6" name="Freeform 134"/>
              <p:cNvSpPr>
                <a:spLocks/>
              </p:cNvSpPr>
              <p:nvPr/>
            </p:nvSpPr>
            <p:spPr bwMode="auto">
              <a:xfrm>
                <a:off x="4612" y="2412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1 w 40"/>
                  <a:gd name="T3" fmla="*/ 1 h 42"/>
                  <a:gd name="T4" fmla="*/ 8 w 40"/>
                  <a:gd name="T5" fmla="*/ 6 h 42"/>
                  <a:gd name="T6" fmla="*/ 6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4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3 h 42"/>
                  <a:gd name="T34" fmla="*/ 8 w 40"/>
                  <a:gd name="T35" fmla="*/ 7 h 42"/>
                  <a:gd name="T36" fmla="*/ 14 w 40"/>
                  <a:gd name="T37" fmla="*/ 11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29" y="2"/>
                    </a:lnTo>
                    <a:lnTo>
                      <a:pt x="19" y="19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7" y="23"/>
                    </a:lnTo>
                    <a:lnTo>
                      <a:pt x="8" y="39"/>
                    </a:lnTo>
                    <a:lnTo>
                      <a:pt x="9" y="41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1"/>
                    </a:lnTo>
                    <a:lnTo>
                      <a:pt x="21" y="23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8"/>
                    </a:lnTo>
                    <a:lnTo>
                      <a:pt x="40" y="16"/>
                    </a:lnTo>
                    <a:lnTo>
                      <a:pt x="21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7" name="Freeform 135"/>
              <p:cNvSpPr>
                <a:spLocks/>
              </p:cNvSpPr>
              <p:nvPr/>
            </p:nvSpPr>
            <p:spPr bwMode="auto">
              <a:xfrm>
                <a:off x="5009" y="2309"/>
                <a:ext cx="26" cy="23"/>
              </a:xfrm>
              <a:custGeom>
                <a:avLst/>
                <a:gdLst>
                  <a:gd name="T0" fmla="*/ 14 w 40"/>
                  <a:gd name="T1" fmla="*/ 1 h 40"/>
                  <a:gd name="T2" fmla="*/ 13 w 40"/>
                  <a:gd name="T3" fmla="*/ 1 h 40"/>
                  <a:gd name="T4" fmla="*/ 9 w 40"/>
                  <a:gd name="T5" fmla="*/ 6 h 40"/>
                  <a:gd name="T6" fmla="*/ 7 w 40"/>
                  <a:gd name="T7" fmla="*/ 0 h 40"/>
                  <a:gd name="T8" fmla="*/ 7 w 40"/>
                  <a:gd name="T9" fmla="*/ 0 h 40"/>
                  <a:gd name="T10" fmla="*/ 8 w 40"/>
                  <a:gd name="T11" fmla="*/ 6 h 40"/>
                  <a:gd name="T12" fmla="*/ 2 w 40"/>
                  <a:gd name="T13" fmla="*/ 3 h 40"/>
                  <a:gd name="T14" fmla="*/ 1 w 40"/>
                  <a:gd name="T15" fmla="*/ 3 h 40"/>
                  <a:gd name="T16" fmla="*/ 8 w 40"/>
                  <a:gd name="T17" fmla="*/ 7 h 40"/>
                  <a:gd name="T18" fmla="*/ 0 w 40"/>
                  <a:gd name="T19" fmla="*/ 7 h 40"/>
                  <a:gd name="T20" fmla="*/ 0 w 40"/>
                  <a:gd name="T21" fmla="*/ 9 h 40"/>
                  <a:gd name="T22" fmla="*/ 8 w 40"/>
                  <a:gd name="T23" fmla="*/ 7 h 40"/>
                  <a:gd name="T24" fmla="*/ 3 w 40"/>
                  <a:gd name="T25" fmla="*/ 13 h 40"/>
                  <a:gd name="T26" fmla="*/ 4 w 40"/>
                  <a:gd name="T27" fmla="*/ 13 h 40"/>
                  <a:gd name="T28" fmla="*/ 9 w 40"/>
                  <a:gd name="T29" fmla="*/ 7 h 40"/>
                  <a:gd name="T30" fmla="*/ 10 w 40"/>
                  <a:gd name="T31" fmla="*/ 13 h 40"/>
                  <a:gd name="T32" fmla="*/ 12 w 40"/>
                  <a:gd name="T33" fmla="*/ 13 h 40"/>
                  <a:gd name="T34" fmla="*/ 9 w 40"/>
                  <a:gd name="T35" fmla="*/ 7 h 40"/>
                  <a:gd name="T36" fmla="*/ 16 w 40"/>
                  <a:gd name="T37" fmla="*/ 11 h 40"/>
                  <a:gd name="T38" fmla="*/ 16 w 40"/>
                  <a:gd name="T39" fmla="*/ 10 h 40"/>
                  <a:gd name="T40" fmla="*/ 10 w 40"/>
                  <a:gd name="T41" fmla="*/ 7 h 40"/>
                  <a:gd name="T42" fmla="*/ 17 w 40"/>
                  <a:gd name="T43" fmla="*/ 6 h 40"/>
                  <a:gd name="T44" fmla="*/ 17 w 40"/>
                  <a:gd name="T45" fmla="*/ 5 h 40"/>
                  <a:gd name="T46" fmla="*/ 9 w 40"/>
                  <a:gd name="T47" fmla="*/ 6 h 40"/>
                  <a:gd name="T48" fmla="*/ 14 w 40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0">
                    <a:moveTo>
                      <a:pt x="32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21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7" y="38"/>
                    </a:lnTo>
                    <a:lnTo>
                      <a:pt x="9" y="38"/>
                    </a:lnTo>
                    <a:lnTo>
                      <a:pt x="21" y="23"/>
                    </a:lnTo>
                    <a:lnTo>
                      <a:pt x="23" y="40"/>
                    </a:lnTo>
                    <a:lnTo>
                      <a:pt x="27" y="40"/>
                    </a:lnTo>
                    <a:lnTo>
                      <a:pt x="21" y="21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8" name="Freeform 136"/>
              <p:cNvSpPr>
                <a:spLocks/>
              </p:cNvSpPr>
              <p:nvPr/>
            </p:nvSpPr>
            <p:spPr bwMode="auto">
              <a:xfrm>
                <a:off x="5009" y="2309"/>
                <a:ext cx="26" cy="23"/>
              </a:xfrm>
              <a:custGeom>
                <a:avLst/>
                <a:gdLst>
                  <a:gd name="T0" fmla="*/ 14 w 40"/>
                  <a:gd name="T1" fmla="*/ 1 h 40"/>
                  <a:gd name="T2" fmla="*/ 13 w 40"/>
                  <a:gd name="T3" fmla="*/ 1 h 40"/>
                  <a:gd name="T4" fmla="*/ 9 w 40"/>
                  <a:gd name="T5" fmla="*/ 6 h 40"/>
                  <a:gd name="T6" fmla="*/ 7 w 40"/>
                  <a:gd name="T7" fmla="*/ 0 h 40"/>
                  <a:gd name="T8" fmla="*/ 7 w 40"/>
                  <a:gd name="T9" fmla="*/ 0 h 40"/>
                  <a:gd name="T10" fmla="*/ 8 w 40"/>
                  <a:gd name="T11" fmla="*/ 6 h 40"/>
                  <a:gd name="T12" fmla="*/ 2 w 40"/>
                  <a:gd name="T13" fmla="*/ 3 h 40"/>
                  <a:gd name="T14" fmla="*/ 1 w 40"/>
                  <a:gd name="T15" fmla="*/ 3 h 40"/>
                  <a:gd name="T16" fmla="*/ 8 w 40"/>
                  <a:gd name="T17" fmla="*/ 7 h 40"/>
                  <a:gd name="T18" fmla="*/ 0 w 40"/>
                  <a:gd name="T19" fmla="*/ 7 h 40"/>
                  <a:gd name="T20" fmla="*/ 0 w 40"/>
                  <a:gd name="T21" fmla="*/ 9 h 40"/>
                  <a:gd name="T22" fmla="*/ 8 w 40"/>
                  <a:gd name="T23" fmla="*/ 7 h 40"/>
                  <a:gd name="T24" fmla="*/ 3 w 40"/>
                  <a:gd name="T25" fmla="*/ 13 h 40"/>
                  <a:gd name="T26" fmla="*/ 4 w 40"/>
                  <a:gd name="T27" fmla="*/ 13 h 40"/>
                  <a:gd name="T28" fmla="*/ 9 w 40"/>
                  <a:gd name="T29" fmla="*/ 7 h 40"/>
                  <a:gd name="T30" fmla="*/ 10 w 40"/>
                  <a:gd name="T31" fmla="*/ 13 h 40"/>
                  <a:gd name="T32" fmla="*/ 12 w 40"/>
                  <a:gd name="T33" fmla="*/ 13 h 40"/>
                  <a:gd name="T34" fmla="*/ 9 w 40"/>
                  <a:gd name="T35" fmla="*/ 7 h 40"/>
                  <a:gd name="T36" fmla="*/ 16 w 40"/>
                  <a:gd name="T37" fmla="*/ 11 h 40"/>
                  <a:gd name="T38" fmla="*/ 16 w 40"/>
                  <a:gd name="T39" fmla="*/ 10 h 40"/>
                  <a:gd name="T40" fmla="*/ 10 w 40"/>
                  <a:gd name="T41" fmla="*/ 7 h 40"/>
                  <a:gd name="T42" fmla="*/ 17 w 40"/>
                  <a:gd name="T43" fmla="*/ 6 h 40"/>
                  <a:gd name="T44" fmla="*/ 17 w 40"/>
                  <a:gd name="T45" fmla="*/ 5 h 40"/>
                  <a:gd name="T46" fmla="*/ 9 w 40"/>
                  <a:gd name="T47" fmla="*/ 6 h 40"/>
                  <a:gd name="T48" fmla="*/ 14 w 40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0">
                    <a:moveTo>
                      <a:pt x="32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21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7" y="38"/>
                    </a:lnTo>
                    <a:lnTo>
                      <a:pt x="9" y="38"/>
                    </a:lnTo>
                    <a:lnTo>
                      <a:pt x="21" y="23"/>
                    </a:lnTo>
                    <a:lnTo>
                      <a:pt x="23" y="40"/>
                    </a:lnTo>
                    <a:lnTo>
                      <a:pt x="27" y="40"/>
                    </a:lnTo>
                    <a:lnTo>
                      <a:pt x="21" y="21"/>
                    </a:lnTo>
                    <a:lnTo>
                      <a:pt x="38" y="33"/>
                    </a:lnTo>
                    <a:lnTo>
                      <a:pt x="38" y="31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9" name="Freeform 137"/>
              <p:cNvSpPr>
                <a:spLocks/>
              </p:cNvSpPr>
              <p:nvPr/>
            </p:nvSpPr>
            <p:spPr bwMode="auto">
              <a:xfrm>
                <a:off x="4695" y="2400"/>
                <a:ext cx="27" cy="24"/>
              </a:xfrm>
              <a:custGeom>
                <a:avLst/>
                <a:gdLst>
                  <a:gd name="T0" fmla="*/ 14 w 43"/>
                  <a:gd name="T1" fmla="*/ 1 h 42"/>
                  <a:gd name="T2" fmla="*/ 12 w 43"/>
                  <a:gd name="T3" fmla="*/ 1 h 42"/>
                  <a:gd name="T4" fmla="*/ 9 w 43"/>
                  <a:gd name="T5" fmla="*/ 6 h 42"/>
                  <a:gd name="T6" fmla="*/ 7 w 43"/>
                  <a:gd name="T7" fmla="*/ 0 h 42"/>
                  <a:gd name="T8" fmla="*/ 6 w 43"/>
                  <a:gd name="T9" fmla="*/ 1 h 42"/>
                  <a:gd name="T10" fmla="*/ 9 w 43"/>
                  <a:gd name="T11" fmla="*/ 7 h 42"/>
                  <a:gd name="T12" fmla="*/ 2 w 43"/>
                  <a:gd name="T13" fmla="*/ 3 h 42"/>
                  <a:gd name="T14" fmla="*/ 2 w 43"/>
                  <a:gd name="T15" fmla="*/ 4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10 h 42"/>
                  <a:gd name="T22" fmla="*/ 8 w 43"/>
                  <a:gd name="T23" fmla="*/ 7 h 42"/>
                  <a:gd name="T24" fmla="*/ 4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1 w 43"/>
                  <a:gd name="T33" fmla="*/ 14 h 42"/>
                  <a:gd name="T34" fmla="*/ 9 w 43"/>
                  <a:gd name="T35" fmla="*/ 7 h 42"/>
                  <a:gd name="T36" fmla="*/ 15 w 43"/>
                  <a:gd name="T37" fmla="*/ 11 h 42"/>
                  <a:gd name="T38" fmla="*/ 16 w 43"/>
                  <a:gd name="T39" fmla="*/ 11 h 42"/>
                  <a:gd name="T40" fmla="*/ 9 w 43"/>
                  <a:gd name="T41" fmla="*/ 7 h 42"/>
                  <a:gd name="T42" fmla="*/ 17 w 43"/>
                  <a:gd name="T43" fmla="*/ 6 h 42"/>
                  <a:gd name="T44" fmla="*/ 17 w 43"/>
                  <a:gd name="T45" fmla="*/ 5 h 42"/>
                  <a:gd name="T46" fmla="*/ 9 w 43"/>
                  <a:gd name="T47" fmla="*/ 7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5" y="4"/>
                    </a:moveTo>
                    <a:lnTo>
                      <a:pt x="31" y="4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2" y="21"/>
                    </a:lnTo>
                    <a:lnTo>
                      <a:pt x="4" y="10"/>
                    </a:lnTo>
                    <a:lnTo>
                      <a:pt x="4" y="12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2" y="29"/>
                    </a:lnTo>
                    <a:lnTo>
                      <a:pt x="20" y="23"/>
                    </a:lnTo>
                    <a:lnTo>
                      <a:pt x="10" y="39"/>
                    </a:lnTo>
                    <a:lnTo>
                      <a:pt x="12" y="40"/>
                    </a:lnTo>
                    <a:lnTo>
                      <a:pt x="22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3" y="23"/>
                    </a:lnTo>
                    <a:lnTo>
                      <a:pt x="39" y="35"/>
                    </a:lnTo>
                    <a:lnTo>
                      <a:pt x="41" y="33"/>
                    </a:lnTo>
                    <a:lnTo>
                      <a:pt x="23" y="21"/>
                    </a:lnTo>
                    <a:lnTo>
                      <a:pt x="43" y="19"/>
                    </a:lnTo>
                    <a:lnTo>
                      <a:pt x="43" y="16"/>
                    </a:lnTo>
                    <a:lnTo>
                      <a:pt x="23" y="21"/>
                    </a:lnTo>
                    <a:lnTo>
                      <a:pt x="35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80" name="Freeform 138"/>
              <p:cNvSpPr>
                <a:spLocks/>
              </p:cNvSpPr>
              <p:nvPr/>
            </p:nvSpPr>
            <p:spPr bwMode="auto">
              <a:xfrm>
                <a:off x="4695" y="2400"/>
                <a:ext cx="27" cy="24"/>
              </a:xfrm>
              <a:custGeom>
                <a:avLst/>
                <a:gdLst>
                  <a:gd name="T0" fmla="*/ 14 w 43"/>
                  <a:gd name="T1" fmla="*/ 1 h 42"/>
                  <a:gd name="T2" fmla="*/ 12 w 43"/>
                  <a:gd name="T3" fmla="*/ 1 h 42"/>
                  <a:gd name="T4" fmla="*/ 9 w 43"/>
                  <a:gd name="T5" fmla="*/ 6 h 42"/>
                  <a:gd name="T6" fmla="*/ 7 w 43"/>
                  <a:gd name="T7" fmla="*/ 0 h 42"/>
                  <a:gd name="T8" fmla="*/ 6 w 43"/>
                  <a:gd name="T9" fmla="*/ 1 h 42"/>
                  <a:gd name="T10" fmla="*/ 9 w 43"/>
                  <a:gd name="T11" fmla="*/ 7 h 42"/>
                  <a:gd name="T12" fmla="*/ 2 w 43"/>
                  <a:gd name="T13" fmla="*/ 3 h 42"/>
                  <a:gd name="T14" fmla="*/ 2 w 43"/>
                  <a:gd name="T15" fmla="*/ 4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10 h 42"/>
                  <a:gd name="T22" fmla="*/ 8 w 43"/>
                  <a:gd name="T23" fmla="*/ 7 h 42"/>
                  <a:gd name="T24" fmla="*/ 4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1 w 43"/>
                  <a:gd name="T33" fmla="*/ 14 h 42"/>
                  <a:gd name="T34" fmla="*/ 9 w 43"/>
                  <a:gd name="T35" fmla="*/ 7 h 42"/>
                  <a:gd name="T36" fmla="*/ 15 w 43"/>
                  <a:gd name="T37" fmla="*/ 11 h 42"/>
                  <a:gd name="T38" fmla="*/ 16 w 43"/>
                  <a:gd name="T39" fmla="*/ 11 h 42"/>
                  <a:gd name="T40" fmla="*/ 9 w 43"/>
                  <a:gd name="T41" fmla="*/ 7 h 42"/>
                  <a:gd name="T42" fmla="*/ 17 w 43"/>
                  <a:gd name="T43" fmla="*/ 6 h 42"/>
                  <a:gd name="T44" fmla="*/ 17 w 43"/>
                  <a:gd name="T45" fmla="*/ 5 h 42"/>
                  <a:gd name="T46" fmla="*/ 9 w 43"/>
                  <a:gd name="T47" fmla="*/ 7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5" y="4"/>
                    </a:moveTo>
                    <a:lnTo>
                      <a:pt x="31" y="4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2" y="21"/>
                    </a:lnTo>
                    <a:lnTo>
                      <a:pt x="4" y="10"/>
                    </a:lnTo>
                    <a:lnTo>
                      <a:pt x="4" y="12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2" y="29"/>
                    </a:lnTo>
                    <a:lnTo>
                      <a:pt x="20" y="23"/>
                    </a:lnTo>
                    <a:lnTo>
                      <a:pt x="10" y="39"/>
                    </a:lnTo>
                    <a:lnTo>
                      <a:pt x="12" y="40"/>
                    </a:lnTo>
                    <a:lnTo>
                      <a:pt x="22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3" y="23"/>
                    </a:lnTo>
                    <a:lnTo>
                      <a:pt x="39" y="35"/>
                    </a:lnTo>
                    <a:lnTo>
                      <a:pt x="41" y="33"/>
                    </a:lnTo>
                    <a:lnTo>
                      <a:pt x="23" y="21"/>
                    </a:lnTo>
                    <a:lnTo>
                      <a:pt x="43" y="19"/>
                    </a:lnTo>
                    <a:lnTo>
                      <a:pt x="43" y="16"/>
                    </a:lnTo>
                    <a:lnTo>
                      <a:pt x="23" y="21"/>
                    </a:lnTo>
                    <a:lnTo>
                      <a:pt x="35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81" name="Freeform 139"/>
              <p:cNvSpPr>
                <a:spLocks/>
              </p:cNvSpPr>
              <p:nvPr/>
            </p:nvSpPr>
            <p:spPr bwMode="auto">
              <a:xfrm>
                <a:off x="4711" y="2324"/>
                <a:ext cx="26" cy="24"/>
              </a:xfrm>
              <a:custGeom>
                <a:avLst/>
                <a:gdLst>
                  <a:gd name="T0" fmla="*/ 13 w 41"/>
                  <a:gd name="T1" fmla="*/ 1 h 42"/>
                  <a:gd name="T2" fmla="*/ 13 w 41"/>
                  <a:gd name="T3" fmla="*/ 1 h 42"/>
                  <a:gd name="T4" fmla="*/ 8 w 41"/>
                  <a:gd name="T5" fmla="*/ 6 h 42"/>
                  <a:gd name="T6" fmla="*/ 7 w 41"/>
                  <a:gd name="T7" fmla="*/ 0 h 42"/>
                  <a:gd name="T8" fmla="*/ 6 w 41"/>
                  <a:gd name="T9" fmla="*/ 0 h 42"/>
                  <a:gd name="T10" fmla="*/ 8 w 41"/>
                  <a:gd name="T11" fmla="*/ 6 h 42"/>
                  <a:gd name="T12" fmla="*/ 2 w 41"/>
                  <a:gd name="T13" fmla="*/ 3 h 42"/>
                  <a:gd name="T14" fmla="*/ 1 w 41"/>
                  <a:gd name="T15" fmla="*/ 3 h 42"/>
                  <a:gd name="T16" fmla="*/ 8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8 w 41"/>
                  <a:gd name="T23" fmla="*/ 7 h 42"/>
                  <a:gd name="T24" fmla="*/ 3 w 41"/>
                  <a:gd name="T25" fmla="*/ 13 h 42"/>
                  <a:gd name="T26" fmla="*/ 4 w 41"/>
                  <a:gd name="T27" fmla="*/ 13 h 42"/>
                  <a:gd name="T28" fmla="*/ 8 w 41"/>
                  <a:gd name="T29" fmla="*/ 7 h 42"/>
                  <a:gd name="T30" fmla="*/ 10 w 41"/>
                  <a:gd name="T31" fmla="*/ 14 h 42"/>
                  <a:gd name="T32" fmla="*/ 11 w 41"/>
                  <a:gd name="T33" fmla="*/ 13 h 42"/>
                  <a:gd name="T34" fmla="*/ 8 w 41"/>
                  <a:gd name="T35" fmla="*/ 7 h 42"/>
                  <a:gd name="T36" fmla="*/ 16 w 41"/>
                  <a:gd name="T37" fmla="*/ 10 h 42"/>
                  <a:gd name="T38" fmla="*/ 16 w 41"/>
                  <a:gd name="T39" fmla="*/ 10 h 42"/>
                  <a:gd name="T40" fmla="*/ 10 w 41"/>
                  <a:gd name="T41" fmla="*/ 7 h 42"/>
                  <a:gd name="T42" fmla="*/ 16 w 41"/>
                  <a:gd name="T43" fmla="*/ 6 h 42"/>
                  <a:gd name="T44" fmla="*/ 16 w 41"/>
                  <a:gd name="T45" fmla="*/ 5 h 42"/>
                  <a:gd name="T46" fmla="*/ 8 w 41"/>
                  <a:gd name="T47" fmla="*/ 6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0" y="19"/>
                    </a:lnTo>
                    <a:lnTo>
                      <a:pt x="4" y="8"/>
                    </a:lnTo>
                    <a:lnTo>
                      <a:pt x="2" y="11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0" y="21"/>
                    </a:lnTo>
                    <a:lnTo>
                      <a:pt x="8" y="38"/>
                    </a:lnTo>
                    <a:lnTo>
                      <a:pt x="10" y="38"/>
                    </a:lnTo>
                    <a:lnTo>
                      <a:pt x="20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9" y="32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1" y="17"/>
                    </a:lnTo>
                    <a:lnTo>
                      <a:pt x="41" y="15"/>
                    </a:lnTo>
                    <a:lnTo>
                      <a:pt x="21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82" name="Freeform 140"/>
              <p:cNvSpPr>
                <a:spLocks/>
              </p:cNvSpPr>
              <p:nvPr/>
            </p:nvSpPr>
            <p:spPr bwMode="auto">
              <a:xfrm>
                <a:off x="4711" y="2324"/>
                <a:ext cx="26" cy="24"/>
              </a:xfrm>
              <a:custGeom>
                <a:avLst/>
                <a:gdLst>
                  <a:gd name="T0" fmla="*/ 13 w 41"/>
                  <a:gd name="T1" fmla="*/ 1 h 42"/>
                  <a:gd name="T2" fmla="*/ 13 w 41"/>
                  <a:gd name="T3" fmla="*/ 1 h 42"/>
                  <a:gd name="T4" fmla="*/ 8 w 41"/>
                  <a:gd name="T5" fmla="*/ 6 h 42"/>
                  <a:gd name="T6" fmla="*/ 7 w 41"/>
                  <a:gd name="T7" fmla="*/ 0 h 42"/>
                  <a:gd name="T8" fmla="*/ 6 w 41"/>
                  <a:gd name="T9" fmla="*/ 0 h 42"/>
                  <a:gd name="T10" fmla="*/ 8 w 41"/>
                  <a:gd name="T11" fmla="*/ 6 h 42"/>
                  <a:gd name="T12" fmla="*/ 2 w 41"/>
                  <a:gd name="T13" fmla="*/ 3 h 42"/>
                  <a:gd name="T14" fmla="*/ 1 w 41"/>
                  <a:gd name="T15" fmla="*/ 3 h 42"/>
                  <a:gd name="T16" fmla="*/ 8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8 w 41"/>
                  <a:gd name="T23" fmla="*/ 7 h 42"/>
                  <a:gd name="T24" fmla="*/ 3 w 41"/>
                  <a:gd name="T25" fmla="*/ 13 h 42"/>
                  <a:gd name="T26" fmla="*/ 4 w 41"/>
                  <a:gd name="T27" fmla="*/ 13 h 42"/>
                  <a:gd name="T28" fmla="*/ 8 w 41"/>
                  <a:gd name="T29" fmla="*/ 7 h 42"/>
                  <a:gd name="T30" fmla="*/ 10 w 41"/>
                  <a:gd name="T31" fmla="*/ 14 h 42"/>
                  <a:gd name="T32" fmla="*/ 11 w 41"/>
                  <a:gd name="T33" fmla="*/ 13 h 42"/>
                  <a:gd name="T34" fmla="*/ 8 w 41"/>
                  <a:gd name="T35" fmla="*/ 7 h 42"/>
                  <a:gd name="T36" fmla="*/ 16 w 41"/>
                  <a:gd name="T37" fmla="*/ 10 h 42"/>
                  <a:gd name="T38" fmla="*/ 16 w 41"/>
                  <a:gd name="T39" fmla="*/ 10 h 42"/>
                  <a:gd name="T40" fmla="*/ 10 w 41"/>
                  <a:gd name="T41" fmla="*/ 7 h 42"/>
                  <a:gd name="T42" fmla="*/ 16 w 41"/>
                  <a:gd name="T43" fmla="*/ 6 h 42"/>
                  <a:gd name="T44" fmla="*/ 16 w 41"/>
                  <a:gd name="T45" fmla="*/ 5 h 42"/>
                  <a:gd name="T46" fmla="*/ 8 w 41"/>
                  <a:gd name="T47" fmla="*/ 6 h 42"/>
                  <a:gd name="T48" fmla="*/ 13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0" y="19"/>
                    </a:lnTo>
                    <a:lnTo>
                      <a:pt x="4" y="8"/>
                    </a:lnTo>
                    <a:lnTo>
                      <a:pt x="2" y="11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0" y="21"/>
                    </a:lnTo>
                    <a:lnTo>
                      <a:pt x="8" y="38"/>
                    </a:lnTo>
                    <a:lnTo>
                      <a:pt x="10" y="38"/>
                    </a:lnTo>
                    <a:lnTo>
                      <a:pt x="20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9" y="32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1" y="17"/>
                    </a:lnTo>
                    <a:lnTo>
                      <a:pt x="41" y="15"/>
                    </a:lnTo>
                    <a:lnTo>
                      <a:pt x="21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83" name="Freeform 141"/>
              <p:cNvSpPr>
                <a:spLocks/>
              </p:cNvSpPr>
              <p:nvPr/>
            </p:nvSpPr>
            <p:spPr bwMode="auto">
              <a:xfrm>
                <a:off x="4885" y="2194"/>
                <a:ext cx="27" cy="24"/>
              </a:xfrm>
              <a:custGeom>
                <a:avLst/>
                <a:gdLst>
                  <a:gd name="T0" fmla="*/ 15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9 w 42"/>
                  <a:gd name="T11" fmla="*/ 6 h 42"/>
                  <a:gd name="T12" fmla="*/ 2 w 42"/>
                  <a:gd name="T13" fmla="*/ 2 h 42"/>
                  <a:gd name="T14" fmla="*/ 2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8 w 42"/>
                  <a:gd name="T23" fmla="*/ 7 h 42"/>
                  <a:gd name="T24" fmla="*/ 4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10 w 42"/>
                  <a:gd name="T35" fmla="*/ 7 h 42"/>
                  <a:gd name="T36" fmla="*/ 15 w 42"/>
                  <a:gd name="T37" fmla="*/ 10 h 42"/>
                  <a:gd name="T38" fmla="*/ 17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5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5" y="3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21" y="19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6"/>
                    </a:lnTo>
                    <a:lnTo>
                      <a:pt x="19" y="21"/>
                    </a:lnTo>
                    <a:lnTo>
                      <a:pt x="10" y="38"/>
                    </a:lnTo>
                    <a:lnTo>
                      <a:pt x="11" y="38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3" y="21"/>
                    </a:lnTo>
                    <a:lnTo>
                      <a:pt x="38" y="32"/>
                    </a:lnTo>
                    <a:lnTo>
                      <a:pt x="40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2" y="15"/>
                    </a:lnTo>
                    <a:lnTo>
                      <a:pt x="23" y="19"/>
                    </a:lnTo>
                    <a:lnTo>
                      <a:pt x="35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84" name="Freeform 142"/>
              <p:cNvSpPr>
                <a:spLocks/>
              </p:cNvSpPr>
              <p:nvPr/>
            </p:nvSpPr>
            <p:spPr bwMode="auto">
              <a:xfrm>
                <a:off x="4885" y="2194"/>
                <a:ext cx="27" cy="24"/>
              </a:xfrm>
              <a:custGeom>
                <a:avLst/>
                <a:gdLst>
                  <a:gd name="T0" fmla="*/ 15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9 w 42"/>
                  <a:gd name="T11" fmla="*/ 6 h 42"/>
                  <a:gd name="T12" fmla="*/ 2 w 42"/>
                  <a:gd name="T13" fmla="*/ 2 h 42"/>
                  <a:gd name="T14" fmla="*/ 2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8 w 42"/>
                  <a:gd name="T23" fmla="*/ 7 h 42"/>
                  <a:gd name="T24" fmla="*/ 4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10 w 42"/>
                  <a:gd name="T35" fmla="*/ 7 h 42"/>
                  <a:gd name="T36" fmla="*/ 15 w 42"/>
                  <a:gd name="T37" fmla="*/ 10 h 42"/>
                  <a:gd name="T38" fmla="*/ 17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5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5" y="3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21" y="19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6"/>
                    </a:lnTo>
                    <a:lnTo>
                      <a:pt x="19" y="21"/>
                    </a:lnTo>
                    <a:lnTo>
                      <a:pt x="10" y="38"/>
                    </a:lnTo>
                    <a:lnTo>
                      <a:pt x="11" y="38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3" y="21"/>
                    </a:lnTo>
                    <a:lnTo>
                      <a:pt x="38" y="32"/>
                    </a:lnTo>
                    <a:lnTo>
                      <a:pt x="40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2" y="15"/>
                    </a:lnTo>
                    <a:lnTo>
                      <a:pt x="23" y="19"/>
                    </a:lnTo>
                    <a:lnTo>
                      <a:pt x="35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85" name="Freeform 143"/>
              <p:cNvSpPr>
                <a:spLocks/>
              </p:cNvSpPr>
              <p:nvPr/>
            </p:nvSpPr>
            <p:spPr bwMode="auto">
              <a:xfrm>
                <a:off x="4828" y="2312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6 h 42"/>
                  <a:gd name="T12" fmla="*/ 2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4 h 42"/>
                  <a:gd name="T34" fmla="*/ 8 w 40"/>
                  <a:gd name="T35" fmla="*/ 7 h 42"/>
                  <a:gd name="T36" fmla="*/ 14 w 40"/>
                  <a:gd name="T37" fmla="*/ 10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7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0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7" y="38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6" y="32"/>
                    </a:lnTo>
                    <a:lnTo>
                      <a:pt x="38" y="30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86" name="Freeform 144"/>
              <p:cNvSpPr>
                <a:spLocks/>
              </p:cNvSpPr>
              <p:nvPr/>
            </p:nvSpPr>
            <p:spPr bwMode="auto">
              <a:xfrm>
                <a:off x="4828" y="2312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6 h 42"/>
                  <a:gd name="T12" fmla="*/ 2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4 h 42"/>
                  <a:gd name="T34" fmla="*/ 8 w 40"/>
                  <a:gd name="T35" fmla="*/ 7 h 42"/>
                  <a:gd name="T36" fmla="*/ 14 w 40"/>
                  <a:gd name="T37" fmla="*/ 10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7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30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7" y="38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6" y="32"/>
                    </a:lnTo>
                    <a:lnTo>
                      <a:pt x="38" y="30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87" name="Freeform 145"/>
              <p:cNvSpPr>
                <a:spLocks/>
              </p:cNvSpPr>
              <p:nvPr/>
            </p:nvSpPr>
            <p:spPr bwMode="auto">
              <a:xfrm>
                <a:off x="4450" y="2485"/>
                <a:ext cx="28" cy="24"/>
              </a:xfrm>
              <a:custGeom>
                <a:avLst/>
                <a:gdLst>
                  <a:gd name="T0" fmla="*/ 14 w 43"/>
                  <a:gd name="T1" fmla="*/ 1 h 42"/>
                  <a:gd name="T2" fmla="*/ 13 w 43"/>
                  <a:gd name="T3" fmla="*/ 1 h 42"/>
                  <a:gd name="T4" fmla="*/ 9 w 43"/>
                  <a:gd name="T5" fmla="*/ 6 h 42"/>
                  <a:gd name="T6" fmla="*/ 8 w 43"/>
                  <a:gd name="T7" fmla="*/ 0 h 42"/>
                  <a:gd name="T8" fmla="*/ 7 w 43"/>
                  <a:gd name="T9" fmla="*/ 1 h 42"/>
                  <a:gd name="T10" fmla="*/ 8 w 43"/>
                  <a:gd name="T11" fmla="*/ 6 h 42"/>
                  <a:gd name="T12" fmla="*/ 2 w 43"/>
                  <a:gd name="T13" fmla="*/ 3 h 42"/>
                  <a:gd name="T14" fmla="*/ 1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9 h 42"/>
                  <a:gd name="T22" fmla="*/ 8 w 43"/>
                  <a:gd name="T23" fmla="*/ 7 h 42"/>
                  <a:gd name="T24" fmla="*/ 3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2 w 43"/>
                  <a:gd name="T33" fmla="*/ 14 h 42"/>
                  <a:gd name="T34" fmla="*/ 9 w 43"/>
                  <a:gd name="T35" fmla="*/ 7 h 42"/>
                  <a:gd name="T36" fmla="*/ 16 w 43"/>
                  <a:gd name="T37" fmla="*/ 10 h 42"/>
                  <a:gd name="T38" fmla="*/ 18 w 43"/>
                  <a:gd name="T39" fmla="*/ 10 h 42"/>
                  <a:gd name="T40" fmla="*/ 10 w 43"/>
                  <a:gd name="T41" fmla="*/ 7 h 42"/>
                  <a:gd name="T42" fmla="*/ 18 w 43"/>
                  <a:gd name="T43" fmla="*/ 6 h 42"/>
                  <a:gd name="T44" fmla="*/ 18 w 43"/>
                  <a:gd name="T45" fmla="*/ 5 h 42"/>
                  <a:gd name="T46" fmla="*/ 10 w 43"/>
                  <a:gd name="T47" fmla="*/ 6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0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3"/>
                    </a:lnTo>
                    <a:lnTo>
                      <a:pt x="8" y="38"/>
                    </a:lnTo>
                    <a:lnTo>
                      <a:pt x="12" y="40"/>
                    </a:lnTo>
                    <a:lnTo>
                      <a:pt x="22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2" y="23"/>
                    </a:lnTo>
                    <a:lnTo>
                      <a:pt x="39" y="32"/>
                    </a:lnTo>
                    <a:lnTo>
                      <a:pt x="41" y="31"/>
                    </a:lnTo>
                    <a:lnTo>
                      <a:pt x="23" y="21"/>
                    </a:lnTo>
                    <a:lnTo>
                      <a:pt x="43" y="17"/>
                    </a:lnTo>
                    <a:lnTo>
                      <a:pt x="41" y="15"/>
                    </a:lnTo>
                    <a:lnTo>
                      <a:pt x="23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88" name="Freeform 146"/>
              <p:cNvSpPr>
                <a:spLocks/>
              </p:cNvSpPr>
              <p:nvPr/>
            </p:nvSpPr>
            <p:spPr bwMode="auto">
              <a:xfrm>
                <a:off x="4450" y="2485"/>
                <a:ext cx="28" cy="24"/>
              </a:xfrm>
              <a:custGeom>
                <a:avLst/>
                <a:gdLst>
                  <a:gd name="T0" fmla="*/ 14 w 43"/>
                  <a:gd name="T1" fmla="*/ 1 h 42"/>
                  <a:gd name="T2" fmla="*/ 13 w 43"/>
                  <a:gd name="T3" fmla="*/ 1 h 42"/>
                  <a:gd name="T4" fmla="*/ 9 w 43"/>
                  <a:gd name="T5" fmla="*/ 6 h 42"/>
                  <a:gd name="T6" fmla="*/ 8 w 43"/>
                  <a:gd name="T7" fmla="*/ 0 h 42"/>
                  <a:gd name="T8" fmla="*/ 7 w 43"/>
                  <a:gd name="T9" fmla="*/ 1 h 42"/>
                  <a:gd name="T10" fmla="*/ 8 w 43"/>
                  <a:gd name="T11" fmla="*/ 6 h 42"/>
                  <a:gd name="T12" fmla="*/ 2 w 43"/>
                  <a:gd name="T13" fmla="*/ 3 h 42"/>
                  <a:gd name="T14" fmla="*/ 1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1 w 43"/>
                  <a:gd name="T21" fmla="*/ 9 h 42"/>
                  <a:gd name="T22" fmla="*/ 8 w 43"/>
                  <a:gd name="T23" fmla="*/ 7 h 42"/>
                  <a:gd name="T24" fmla="*/ 3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2 w 43"/>
                  <a:gd name="T33" fmla="*/ 14 h 42"/>
                  <a:gd name="T34" fmla="*/ 9 w 43"/>
                  <a:gd name="T35" fmla="*/ 7 h 42"/>
                  <a:gd name="T36" fmla="*/ 16 w 43"/>
                  <a:gd name="T37" fmla="*/ 10 h 42"/>
                  <a:gd name="T38" fmla="*/ 18 w 43"/>
                  <a:gd name="T39" fmla="*/ 10 h 42"/>
                  <a:gd name="T40" fmla="*/ 10 w 43"/>
                  <a:gd name="T41" fmla="*/ 7 h 42"/>
                  <a:gd name="T42" fmla="*/ 18 w 43"/>
                  <a:gd name="T43" fmla="*/ 6 h 42"/>
                  <a:gd name="T44" fmla="*/ 18 w 43"/>
                  <a:gd name="T45" fmla="*/ 5 h 42"/>
                  <a:gd name="T46" fmla="*/ 10 w 43"/>
                  <a:gd name="T47" fmla="*/ 6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0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3"/>
                    </a:lnTo>
                    <a:lnTo>
                      <a:pt x="8" y="38"/>
                    </a:lnTo>
                    <a:lnTo>
                      <a:pt x="12" y="40"/>
                    </a:lnTo>
                    <a:lnTo>
                      <a:pt x="22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2" y="23"/>
                    </a:lnTo>
                    <a:lnTo>
                      <a:pt x="39" y="32"/>
                    </a:lnTo>
                    <a:lnTo>
                      <a:pt x="41" y="31"/>
                    </a:lnTo>
                    <a:lnTo>
                      <a:pt x="23" y="21"/>
                    </a:lnTo>
                    <a:lnTo>
                      <a:pt x="43" y="17"/>
                    </a:lnTo>
                    <a:lnTo>
                      <a:pt x="41" y="15"/>
                    </a:lnTo>
                    <a:lnTo>
                      <a:pt x="23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89" name="Freeform 147"/>
              <p:cNvSpPr>
                <a:spLocks/>
              </p:cNvSpPr>
              <p:nvPr/>
            </p:nvSpPr>
            <p:spPr bwMode="auto">
              <a:xfrm>
                <a:off x="4138" y="2577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1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2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3 h 42"/>
                  <a:gd name="T34" fmla="*/ 8 w 40"/>
                  <a:gd name="T35" fmla="*/ 7 h 42"/>
                  <a:gd name="T36" fmla="*/ 14 w 40"/>
                  <a:gd name="T37" fmla="*/ 11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29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7" y="21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0"/>
                    </a:lnTo>
                    <a:lnTo>
                      <a:pt x="21" y="23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0" name="Freeform 148"/>
              <p:cNvSpPr>
                <a:spLocks/>
              </p:cNvSpPr>
              <p:nvPr/>
            </p:nvSpPr>
            <p:spPr bwMode="auto">
              <a:xfrm>
                <a:off x="4138" y="2577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1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2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0 w 40"/>
                  <a:gd name="T33" fmla="*/ 13 h 42"/>
                  <a:gd name="T34" fmla="*/ 8 w 40"/>
                  <a:gd name="T35" fmla="*/ 7 h 42"/>
                  <a:gd name="T36" fmla="*/ 14 w 40"/>
                  <a:gd name="T37" fmla="*/ 11 h 42"/>
                  <a:gd name="T38" fmla="*/ 15 w 40"/>
                  <a:gd name="T39" fmla="*/ 10 h 42"/>
                  <a:gd name="T40" fmla="*/ 8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29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7" y="21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0"/>
                    </a:lnTo>
                    <a:lnTo>
                      <a:pt x="21" y="23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1" name="Freeform 149"/>
              <p:cNvSpPr>
                <a:spLocks/>
              </p:cNvSpPr>
              <p:nvPr/>
            </p:nvSpPr>
            <p:spPr bwMode="auto">
              <a:xfrm>
                <a:off x="3633" y="2833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9 w 40"/>
                  <a:gd name="T5" fmla="*/ 6 h 42"/>
                  <a:gd name="T6" fmla="*/ 7 w 40"/>
                  <a:gd name="T7" fmla="*/ 0 h 42"/>
                  <a:gd name="T8" fmla="*/ 7 w 40"/>
                  <a:gd name="T9" fmla="*/ 1 h 42"/>
                  <a:gd name="T10" fmla="*/ 8 w 40"/>
                  <a:gd name="T11" fmla="*/ 7 h 42"/>
                  <a:gd name="T12" fmla="*/ 2 w 40"/>
                  <a:gd name="T13" fmla="*/ 3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5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2 w 40"/>
                  <a:gd name="T33" fmla="*/ 14 h 42"/>
                  <a:gd name="T34" fmla="*/ 9 w 40"/>
                  <a:gd name="T35" fmla="*/ 7 h 42"/>
                  <a:gd name="T36" fmla="*/ 16 w 40"/>
                  <a:gd name="T37" fmla="*/ 11 h 42"/>
                  <a:gd name="T38" fmla="*/ 16 w 40"/>
                  <a:gd name="T39" fmla="*/ 10 h 42"/>
                  <a:gd name="T40" fmla="*/ 10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7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4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19" y="21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8" y="34"/>
                    </a:lnTo>
                    <a:lnTo>
                      <a:pt x="38" y="32"/>
                    </a:lnTo>
                    <a:lnTo>
                      <a:pt x="23" y="21"/>
                    </a:lnTo>
                    <a:lnTo>
                      <a:pt x="40" y="19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2" name="Freeform 150"/>
              <p:cNvSpPr>
                <a:spLocks/>
              </p:cNvSpPr>
              <p:nvPr/>
            </p:nvSpPr>
            <p:spPr bwMode="auto">
              <a:xfrm>
                <a:off x="3633" y="2833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9 w 40"/>
                  <a:gd name="T5" fmla="*/ 6 h 42"/>
                  <a:gd name="T6" fmla="*/ 7 w 40"/>
                  <a:gd name="T7" fmla="*/ 0 h 42"/>
                  <a:gd name="T8" fmla="*/ 7 w 40"/>
                  <a:gd name="T9" fmla="*/ 1 h 42"/>
                  <a:gd name="T10" fmla="*/ 8 w 40"/>
                  <a:gd name="T11" fmla="*/ 7 h 42"/>
                  <a:gd name="T12" fmla="*/ 2 w 40"/>
                  <a:gd name="T13" fmla="*/ 3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5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2 w 40"/>
                  <a:gd name="T33" fmla="*/ 14 h 42"/>
                  <a:gd name="T34" fmla="*/ 9 w 40"/>
                  <a:gd name="T35" fmla="*/ 7 h 42"/>
                  <a:gd name="T36" fmla="*/ 16 w 40"/>
                  <a:gd name="T37" fmla="*/ 11 h 42"/>
                  <a:gd name="T38" fmla="*/ 16 w 40"/>
                  <a:gd name="T39" fmla="*/ 10 h 42"/>
                  <a:gd name="T40" fmla="*/ 10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7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4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19" y="21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8" y="34"/>
                    </a:lnTo>
                    <a:lnTo>
                      <a:pt x="38" y="32"/>
                    </a:lnTo>
                    <a:lnTo>
                      <a:pt x="23" y="21"/>
                    </a:lnTo>
                    <a:lnTo>
                      <a:pt x="40" y="19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3" name="Freeform 151"/>
              <p:cNvSpPr>
                <a:spLocks/>
              </p:cNvSpPr>
              <p:nvPr/>
            </p:nvSpPr>
            <p:spPr bwMode="auto">
              <a:xfrm>
                <a:off x="3891" y="2833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1 h 42"/>
                  <a:gd name="T10" fmla="*/ 8 w 42"/>
                  <a:gd name="T11" fmla="*/ 7 h 42"/>
                  <a:gd name="T12" fmla="*/ 2 w 42"/>
                  <a:gd name="T13" fmla="*/ 3 h 42"/>
                  <a:gd name="T14" fmla="*/ 1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0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4 h 42"/>
                  <a:gd name="T34" fmla="*/ 9 w 42"/>
                  <a:gd name="T35" fmla="*/ 7 h 42"/>
                  <a:gd name="T36" fmla="*/ 16 w 42"/>
                  <a:gd name="T37" fmla="*/ 11 h 42"/>
                  <a:gd name="T38" fmla="*/ 16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7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4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19" y="21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4"/>
                    </a:lnTo>
                    <a:lnTo>
                      <a:pt x="39" y="32"/>
                    </a:lnTo>
                    <a:lnTo>
                      <a:pt x="23" y="21"/>
                    </a:lnTo>
                    <a:lnTo>
                      <a:pt x="42" y="19"/>
                    </a:lnTo>
                    <a:lnTo>
                      <a:pt x="40" y="15"/>
                    </a:lnTo>
                    <a:lnTo>
                      <a:pt x="23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4" name="Freeform 152"/>
              <p:cNvSpPr>
                <a:spLocks/>
              </p:cNvSpPr>
              <p:nvPr/>
            </p:nvSpPr>
            <p:spPr bwMode="auto">
              <a:xfrm>
                <a:off x="3891" y="2833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1 h 42"/>
                  <a:gd name="T10" fmla="*/ 8 w 42"/>
                  <a:gd name="T11" fmla="*/ 7 h 42"/>
                  <a:gd name="T12" fmla="*/ 2 w 42"/>
                  <a:gd name="T13" fmla="*/ 3 h 42"/>
                  <a:gd name="T14" fmla="*/ 1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0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4 h 42"/>
                  <a:gd name="T34" fmla="*/ 9 w 42"/>
                  <a:gd name="T35" fmla="*/ 7 h 42"/>
                  <a:gd name="T36" fmla="*/ 16 w 42"/>
                  <a:gd name="T37" fmla="*/ 11 h 42"/>
                  <a:gd name="T38" fmla="*/ 16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7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4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19" y="21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4"/>
                    </a:lnTo>
                    <a:lnTo>
                      <a:pt x="39" y="32"/>
                    </a:lnTo>
                    <a:lnTo>
                      <a:pt x="23" y="21"/>
                    </a:lnTo>
                    <a:lnTo>
                      <a:pt x="42" y="19"/>
                    </a:lnTo>
                    <a:lnTo>
                      <a:pt x="40" y="15"/>
                    </a:lnTo>
                    <a:lnTo>
                      <a:pt x="23" y="21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5" name="Freeform 153"/>
              <p:cNvSpPr>
                <a:spLocks/>
              </p:cNvSpPr>
              <p:nvPr/>
            </p:nvSpPr>
            <p:spPr bwMode="auto">
              <a:xfrm>
                <a:off x="5093" y="2129"/>
                <a:ext cx="27" cy="24"/>
              </a:xfrm>
              <a:custGeom>
                <a:avLst/>
                <a:gdLst>
                  <a:gd name="T0" fmla="*/ 14 w 43"/>
                  <a:gd name="T1" fmla="*/ 1 h 43"/>
                  <a:gd name="T2" fmla="*/ 12 w 43"/>
                  <a:gd name="T3" fmla="*/ 1 h 43"/>
                  <a:gd name="T4" fmla="*/ 8 w 43"/>
                  <a:gd name="T5" fmla="*/ 6 h 43"/>
                  <a:gd name="T6" fmla="*/ 7 w 43"/>
                  <a:gd name="T7" fmla="*/ 0 h 43"/>
                  <a:gd name="T8" fmla="*/ 6 w 43"/>
                  <a:gd name="T9" fmla="*/ 0 h 43"/>
                  <a:gd name="T10" fmla="*/ 8 w 43"/>
                  <a:gd name="T11" fmla="*/ 6 h 43"/>
                  <a:gd name="T12" fmla="*/ 2 w 43"/>
                  <a:gd name="T13" fmla="*/ 2 h 43"/>
                  <a:gd name="T14" fmla="*/ 2 w 43"/>
                  <a:gd name="T15" fmla="*/ 3 h 43"/>
                  <a:gd name="T16" fmla="*/ 8 w 43"/>
                  <a:gd name="T17" fmla="*/ 7 h 43"/>
                  <a:gd name="T18" fmla="*/ 0 w 43"/>
                  <a:gd name="T19" fmla="*/ 8 h 43"/>
                  <a:gd name="T20" fmla="*/ 1 w 43"/>
                  <a:gd name="T21" fmla="*/ 8 h 43"/>
                  <a:gd name="T22" fmla="*/ 8 w 43"/>
                  <a:gd name="T23" fmla="*/ 7 h 43"/>
                  <a:gd name="T24" fmla="*/ 4 w 43"/>
                  <a:gd name="T25" fmla="*/ 12 h 43"/>
                  <a:gd name="T26" fmla="*/ 5 w 43"/>
                  <a:gd name="T27" fmla="*/ 12 h 43"/>
                  <a:gd name="T28" fmla="*/ 8 w 43"/>
                  <a:gd name="T29" fmla="*/ 7 h 43"/>
                  <a:gd name="T30" fmla="*/ 10 w 43"/>
                  <a:gd name="T31" fmla="*/ 13 h 43"/>
                  <a:gd name="T32" fmla="*/ 11 w 43"/>
                  <a:gd name="T33" fmla="*/ 13 h 43"/>
                  <a:gd name="T34" fmla="*/ 9 w 43"/>
                  <a:gd name="T35" fmla="*/ 7 h 43"/>
                  <a:gd name="T36" fmla="*/ 15 w 43"/>
                  <a:gd name="T37" fmla="*/ 10 h 43"/>
                  <a:gd name="T38" fmla="*/ 16 w 43"/>
                  <a:gd name="T39" fmla="*/ 9 h 43"/>
                  <a:gd name="T40" fmla="*/ 9 w 43"/>
                  <a:gd name="T41" fmla="*/ 7 h 43"/>
                  <a:gd name="T42" fmla="*/ 17 w 43"/>
                  <a:gd name="T43" fmla="*/ 6 h 43"/>
                  <a:gd name="T44" fmla="*/ 17 w 43"/>
                  <a:gd name="T45" fmla="*/ 5 h 43"/>
                  <a:gd name="T46" fmla="*/ 9 w 43"/>
                  <a:gd name="T47" fmla="*/ 6 h 43"/>
                  <a:gd name="T48" fmla="*/ 14 w 43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3">
                    <a:moveTo>
                      <a:pt x="35" y="4"/>
                    </a:moveTo>
                    <a:lnTo>
                      <a:pt x="31" y="2"/>
                    </a:lnTo>
                    <a:lnTo>
                      <a:pt x="21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1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0" y="22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2"/>
                    </a:lnTo>
                    <a:lnTo>
                      <a:pt x="10" y="39"/>
                    </a:lnTo>
                    <a:lnTo>
                      <a:pt x="12" y="39"/>
                    </a:lnTo>
                    <a:lnTo>
                      <a:pt x="21" y="24"/>
                    </a:lnTo>
                    <a:lnTo>
                      <a:pt x="25" y="43"/>
                    </a:lnTo>
                    <a:lnTo>
                      <a:pt x="27" y="41"/>
                    </a:lnTo>
                    <a:lnTo>
                      <a:pt x="23" y="22"/>
                    </a:lnTo>
                    <a:lnTo>
                      <a:pt x="39" y="33"/>
                    </a:lnTo>
                    <a:lnTo>
                      <a:pt x="41" y="31"/>
                    </a:lnTo>
                    <a:lnTo>
                      <a:pt x="23" y="22"/>
                    </a:lnTo>
                    <a:lnTo>
                      <a:pt x="43" y="18"/>
                    </a:lnTo>
                    <a:lnTo>
                      <a:pt x="43" y="16"/>
                    </a:lnTo>
                    <a:lnTo>
                      <a:pt x="23" y="20"/>
                    </a:lnTo>
                    <a:lnTo>
                      <a:pt x="35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6" name="Freeform 154"/>
              <p:cNvSpPr>
                <a:spLocks/>
              </p:cNvSpPr>
              <p:nvPr/>
            </p:nvSpPr>
            <p:spPr bwMode="auto">
              <a:xfrm>
                <a:off x="5093" y="2129"/>
                <a:ext cx="27" cy="24"/>
              </a:xfrm>
              <a:custGeom>
                <a:avLst/>
                <a:gdLst>
                  <a:gd name="T0" fmla="*/ 14 w 43"/>
                  <a:gd name="T1" fmla="*/ 1 h 43"/>
                  <a:gd name="T2" fmla="*/ 12 w 43"/>
                  <a:gd name="T3" fmla="*/ 1 h 43"/>
                  <a:gd name="T4" fmla="*/ 8 w 43"/>
                  <a:gd name="T5" fmla="*/ 6 h 43"/>
                  <a:gd name="T6" fmla="*/ 7 w 43"/>
                  <a:gd name="T7" fmla="*/ 0 h 43"/>
                  <a:gd name="T8" fmla="*/ 6 w 43"/>
                  <a:gd name="T9" fmla="*/ 0 h 43"/>
                  <a:gd name="T10" fmla="*/ 8 w 43"/>
                  <a:gd name="T11" fmla="*/ 6 h 43"/>
                  <a:gd name="T12" fmla="*/ 2 w 43"/>
                  <a:gd name="T13" fmla="*/ 2 h 43"/>
                  <a:gd name="T14" fmla="*/ 2 w 43"/>
                  <a:gd name="T15" fmla="*/ 3 h 43"/>
                  <a:gd name="T16" fmla="*/ 8 w 43"/>
                  <a:gd name="T17" fmla="*/ 7 h 43"/>
                  <a:gd name="T18" fmla="*/ 0 w 43"/>
                  <a:gd name="T19" fmla="*/ 8 h 43"/>
                  <a:gd name="T20" fmla="*/ 1 w 43"/>
                  <a:gd name="T21" fmla="*/ 8 h 43"/>
                  <a:gd name="T22" fmla="*/ 8 w 43"/>
                  <a:gd name="T23" fmla="*/ 7 h 43"/>
                  <a:gd name="T24" fmla="*/ 4 w 43"/>
                  <a:gd name="T25" fmla="*/ 12 h 43"/>
                  <a:gd name="T26" fmla="*/ 5 w 43"/>
                  <a:gd name="T27" fmla="*/ 12 h 43"/>
                  <a:gd name="T28" fmla="*/ 8 w 43"/>
                  <a:gd name="T29" fmla="*/ 7 h 43"/>
                  <a:gd name="T30" fmla="*/ 10 w 43"/>
                  <a:gd name="T31" fmla="*/ 13 h 43"/>
                  <a:gd name="T32" fmla="*/ 11 w 43"/>
                  <a:gd name="T33" fmla="*/ 13 h 43"/>
                  <a:gd name="T34" fmla="*/ 9 w 43"/>
                  <a:gd name="T35" fmla="*/ 7 h 43"/>
                  <a:gd name="T36" fmla="*/ 15 w 43"/>
                  <a:gd name="T37" fmla="*/ 10 h 43"/>
                  <a:gd name="T38" fmla="*/ 16 w 43"/>
                  <a:gd name="T39" fmla="*/ 9 h 43"/>
                  <a:gd name="T40" fmla="*/ 9 w 43"/>
                  <a:gd name="T41" fmla="*/ 7 h 43"/>
                  <a:gd name="T42" fmla="*/ 17 w 43"/>
                  <a:gd name="T43" fmla="*/ 6 h 43"/>
                  <a:gd name="T44" fmla="*/ 17 w 43"/>
                  <a:gd name="T45" fmla="*/ 5 h 43"/>
                  <a:gd name="T46" fmla="*/ 9 w 43"/>
                  <a:gd name="T47" fmla="*/ 6 h 43"/>
                  <a:gd name="T48" fmla="*/ 14 w 43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3">
                    <a:moveTo>
                      <a:pt x="35" y="4"/>
                    </a:moveTo>
                    <a:lnTo>
                      <a:pt x="31" y="2"/>
                    </a:lnTo>
                    <a:lnTo>
                      <a:pt x="21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1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0" y="22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0" y="22"/>
                    </a:lnTo>
                    <a:lnTo>
                      <a:pt x="10" y="39"/>
                    </a:lnTo>
                    <a:lnTo>
                      <a:pt x="12" y="39"/>
                    </a:lnTo>
                    <a:lnTo>
                      <a:pt x="21" y="24"/>
                    </a:lnTo>
                    <a:lnTo>
                      <a:pt x="25" y="43"/>
                    </a:lnTo>
                    <a:lnTo>
                      <a:pt x="27" y="41"/>
                    </a:lnTo>
                    <a:lnTo>
                      <a:pt x="23" y="22"/>
                    </a:lnTo>
                    <a:lnTo>
                      <a:pt x="39" y="33"/>
                    </a:lnTo>
                    <a:lnTo>
                      <a:pt x="41" y="31"/>
                    </a:lnTo>
                    <a:lnTo>
                      <a:pt x="23" y="22"/>
                    </a:lnTo>
                    <a:lnTo>
                      <a:pt x="43" y="18"/>
                    </a:lnTo>
                    <a:lnTo>
                      <a:pt x="43" y="16"/>
                    </a:lnTo>
                    <a:lnTo>
                      <a:pt x="23" y="20"/>
                    </a:lnTo>
                    <a:lnTo>
                      <a:pt x="35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7" name="Freeform 155"/>
              <p:cNvSpPr>
                <a:spLocks/>
              </p:cNvSpPr>
              <p:nvPr/>
            </p:nvSpPr>
            <p:spPr bwMode="auto">
              <a:xfrm>
                <a:off x="3982" y="2608"/>
                <a:ext cx="25" cy="23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5 h 42"/>
                  <a:gd name="T6" fmla="*/ 7 w 40"/>
                  <a:gd name="T7" fmla="*/ 0 h 42"/>
                  <a:gd name="T8" fmla="*/ 6 w 40"/>
                  <a:gd name="T9" fmla="*/ 0 h 42"/>
                  <a:gd name="T10" fmla="*/ 8 w 40"/>
                  <a:gd name="T11" fmla="*/ 5 h 42"/>
                  <a:gd name="T12" fmla="*/ 2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8 h 42"/>
                  <a:gd name="T22" fmla="*/ 8 w 40"/>
                  <a:gd name="T23" fmla="*/ 7 h 42"/>
                  <a:gd name="T24" fmla="*/ 3 w 40"/>
                  <a:gd name="T25" fmla="*/ 12 h 42"/>
                  <a:gd name="T26" fmla="*/ 4 w 40"/>
                  <a:gd name="T27" fmla="*/ 12 h 42"/>
                  <a:gd name="T28" fmla="*/ 8 w 40"/>
                  <a:gd name="T29" fmla="*/ 7 h 42"/>
                  <a:gd name="T30" fmla="*/ 9 w 40"/>
                  <a:gd name="T31" fmla="*/ 13 h 42"/>
                  <a:gd name="T32" fmla="*/ 10 w 40"/>
                  <a:gd name="T33" fmla="*/ 13 h 42"/>
                  <a:gd name="T34" fmla="*/ 8 w 40"/>
                  <a:gd name="T35" fmla="*/ 7 h 42"/>
                  <a:gd name="T36" fmla="*/ 14 w 40"/>
                  <a:gd name="T37" fmla="*/ 10 h 42"/>
                  <a:gd name="T38" fmla="*/ 15 w 40"/>
                  <a:gd name="T39" fmla="*/ 9 h 42"/>
                  <a:gd name="T40" fmla="*/ 8 w 40"/>
                  <a:gd name="T41" fmla="*/ 7 h 42"/>
                  <a:gd name="T42" fmla="*/ 16 w 40"/>
                  <a:gd name="T43" fmla="*/ 5 h 42"/>
                  <a:gd name="T44" fmla="*/ 16 w 40"/>
                  <a:gd name="T45" fmla="*/ 4 h 42"/>
                  <a:gd name="T46" fmla="*/ 8 w 40"/>
                  <a:gd name="T47" fmla="*/ 5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3"/>
                    </a:moveTo>
                    <a:lnTo>
                      <a:pt x="31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9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6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7" y="32"/>
                    </a:lnTo>
                    <a:lnTo>
                      <a:pt x="39" y="30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8" name="Freeform 156"/>
              <p:cNvSpPr>
                <a:spLocks/>
              </p:cNvSpPr>
              <p:nvPr/>
            </p:nvSpPr>
            <p:spPr bwMode="auto">
              <a:xfrm>
                <a:off x="3982" y="2608"/>
                <a:ext cx="25" cy="23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5 h 42"/>
                  <a:gd name="T6" fmla="*/ 7 w 40"/>
                  <a:gd name="T7" fmla="*/ 0 h 42"/>
                  <a:gd name="T8" fmla="*/ 6 w 40"/>
                  <a:gd name="T9" fmla="*/ 0 h 42"/>
                  <a:gd name="T10" fmla="*/ 8 w 40"/>
                  <a:gd name="T11" fmla="*/ 5 h 42"/>
                  <a:gd name="T12" fmla="*/ 2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8 h 42"/>
                  <a:gd name="T22" fmla="*/ 8 w 40"/>
                  <a:gd name="T23" fmla="*/ 7 h 42"/>
                  <a:gd name="T24" fmla="*/ 3 w 40"/>
                  <a:gd name="T25" fmla="*/ 12 h 42"/>
                  <a:gd name="T26" fmla="*/ 4 w 40"/>
                  <a:gd name="T27" fmla="*/ 12 h 42"/>
                  <a:gd name="T28" fmla="*/ 8 w 40"/>
                  <a:gd name="T29" fmla="*/ 7 h 42"/>
                  <a:gd name="T30" fmla="*/ 9 w 40"/>
                  <a:gd name="T31" fmla="*/ 13 h 42"/>
                  <a:gd name="T32" fmla="*/ 10 w 40"/>
                  <a:gd name="T33" fmla="*/ 13 h 42"/>
                  <a:gd name="T34" fmla="*/ 8 w 40"/>
                  <a:gd name="T35" fmla="*/ 7 h 42"/>
                  <a:gd name="T36" fmla="*/ 14 w 40"/>
                  <a:gd name="T37" fmla="*/ 10 h 42"/>
                  <a:gd name="T38" fmla="*/ 15 w 40"/>
                  <a:gd name="T39" fmla="*/ 9 h 42"/>
                  <a:gd name="T40" fmla="*/ 8 w 40"/>
                  <a:gd name="T41" fmla="*/ 7 h 42"/>
                  <a:gd name="T42" fmla="*/ 16 w 40"/>
                  <a:gd name="T43" fmla="*/ 5 h 42"/>
                  <a:gd name="T44" fmla="*/ 16 w 40"/>
                  <a:gd name="T45" fmla="*/ 4 h 42"/>
                  <a:gd name="T46" fmla="*/ 8 w 40"/>
                  <a:gd name="T47" fmla="*/ 5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3"/>
                    </a:moveTo>
                    <a:lnTo>
                      <a:pt x="31" y="2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9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6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7" y="32"/>
                    </a:lnTo>
                    <a:lnTo>
                      <a:pt x="39" y="30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9" name="Freeform 157"/>
              <p:cNvSpPr>
                <a:spLocks/>
              </p:cNvSpPr>
              <p:nvPr/>
            </p:nvSpPr>
            <p:spPr bwMode="auto">
              <a:xfrm>
                <a:off x="3832" y="2700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9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2 w 40"/>
                  <a:gd name="T13" fmla="*/ 2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5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2 w 40"/>
                  <a:gd name="T33" fmla="*/ 13 h 42"/>
                  <a:gd name="T34" fmla="*/ 9 w 40"/>
                  <a:gd name="T35" fmla="*/ 7 h 42"/>
                  <a:gd name="T36" fmla="*/ 15 w 40"/>
                  <a:gd name="T37" fmla="*/ 10 h 42"/>
                  <a:gd name="T38" fmla="*/ 16 w 40"/>
                  <a:gd name="T39" fmla="*/ 10 h 42"/>
                  <a:gd name="T40" fmla="*/ 9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6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4" y="7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6" y="32"/>
                    </a:lnTo>
                    <a:lnTo>
                      <a:pt x="38" y="30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00" name="Freeform 158"/>
              <p:cNvSpPr>
                <a:spLocks/>
              </p:cNvSpPr>
              <p:nvPr/>
            </p:nvSpPr>
            <p:spPr bwMode="auto">
              <a:xfrm>
                <a:off x="3832" y="2700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9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2 w 40"/>
                  <a:gd name="T13" fmla="*/ 2 h 42"/>
                  <a:gd name="T14" fmla="*/ 1 w 40"/>
                  <a:gd name="T15" fmla="*/ 3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5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2 w 40"/>
                  <a:gd name="T33" fmla="*/ 13 h 42"/>
                  <a:gd name="T34" fmla="*/ 9 w 40"/>
                  <a:gd name="T35" fmla="*/ 7 h 42"/>
                  <a:gd name="T36" fmla="*/ 15 w 40"/>
                  <a:gd name="T37" fmla="*/ 10 h 42"/>
                  <a:gd name="T38" fmla="*/ 16 w 40"/>
                  <a:gd name="T39" fmla="*/ 10 h 42"/>
                  <a:gd name="T40" fmla="*/ 9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6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4" y="7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6" y="32"/>
                    </a:lnTo>
                    <a:lnTo>
                      <a:pt x="38" y="30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01" name="Freeform 159"/>
              <p:cNvSpPr>
                <a:spLocks/>
              </p:cNvSpPr>
              <p:nvPr/>
            </p:nvSpPr>
            <p:spPr bwMode="auto">
              <a:xfrm>
                <a:off x="4088" y="2719"/>
                <a:ext cx="27" cy="23"/>
              </a:xfrm>
              <a:custGeom>
                <a:avLst/>
                <a:gdLst>
                  <a:gd name="T0" fmla="*/ 14 w 42"/>
                  <a:gd name="T1" fmla="*/ 1 h 41"/>
                  <a:gd name="T2" fmla="*/ 13 w 42"/>
                  <a:gd name="T3" fmla="*/ 1 h 41"/>
                  <a:gd name="T4" fmla="*/ 9 w 42"/>
                  <a:gd name="T5" fmla="*/ 6 h 41"/>
                  <a:gd name="T6" fmla="*/ 7 w 42"/>
                  <a:gd name="T7" fmla="*/ 0 h 41"/>
                  <a:gd name="T8" fmla="*/ 6 w 42"/>
                  <a:gd name="T9" fmla="*/ 0 h 41"/>
                  <a:gd name="T10" fmla="*/ 8 w 42"/>
                  <a:gd name="T11" fmla="*/ 6 h 41"/>
                  <a:gd name="T12" fmla="*/ 2 w 42"/>
                  <a:gd name="T13" fmla="*/ 2 h 41"/>
                  <a:gd name="T14" fmla="*/ 1 w 42"/>
                  <a:gd name="T15" fmla="*/ 3 h 41"/>
                  <a:gd name="T16" fmla="*/ 8 w 42"/>
                  <a:gd name="T17" fmla="*/ 6 h 41"/>
                  <a:gd name="T18" fmla="*/ 0 w 42"/>
                  <a:gd name="T19" fmla="*/ 7 h 41"/>
                  <a:gd name="T20" fmla="*/ 1 w 42"/>
                  <a:gd name="T21" fmla="*/ 8 h 41"/>
                  <a:gd name="T22" fmla="*/ 8 w 42"/>
                  <a:gd name="T23" fmla="*/ 7 h 41"/>
                  <a:gd name="T24" fmla="*/ 3 w 42"/>
                  <a:gd name="T25" fmla="*/ 12 h 41"/>
                  <a:gd name="T26" fmla="*/ 5 w 42"/>
                  <a:gd name="T27" fmla="*/ 12 h 41"/>
                  <a:gd name="T28" fmla="*/ 9 w 42"/>
                  <a:gd name="T29" fmla="*/ 7 h 41"/>
                  <a:gd name="T30" fmla="*/ 10 w 42"/>
                  <a:gd name="T31" fmla="*/ 13 h 41"/>
                  <a:gd name="T32" fmla="*/ 11 w 42"/>
                  <a:gd name="T33" fmla="*/ 13 h 41"/>
                  <a:gd name="T34" fmla="*/ 9 w 42"/>
                  <a:gd name="T35" fmla="*/ 7 h 41"/>
                  <a:gd name="T36" fmla="*/ 16 w 42"/>
                  <a:gd name="T37" fmla="*/ 11 h 41"/>
                  <a:gd name="T38" fmla="*/ 17 w 42"/>
                  <a:gd name="T39" fmla="*/ 10 h 41"/>
                  <a:gd name="T40" fmla="*/ 10 w 42"/>
                  <a:gd name="T41" fmla="*/ 7 h 41"/>
                  <a:gd name="T42" fmla="*/ 17 w 42"/>
                  <a:gd name="T43" fmla="*/ 6 h 41"/>
                  <a:gd name="T44" fmla="*/ 17 w 42"/>
                  <a:gd name="T45" fmla="*/ 4 h 41"/>
                  <a:gd name="T46" fmla="*/ 10 w 42"/>
                  <a:gd name="T47" fmla="*/ 6 h 41"/>
                  <a:gd name="T48" fmla="*/ 14 w 42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1">
                    <a:moveTo>
                      <a:pt x="33" y="2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19" y="21"/>
                    </a:lnTo>
                    <a:lnTo>
                      <a:pt x="8" y="37"/>
                    </a:lnTo>
                    <a:lnTo>
                      <a:pt x="12" y="39"/>
                    </a:lnTo>
                    <a:lnTo>
                      <a:pt x="21" y="21"/>
                    </a:lnTo>
                    <a:lnTo>
                      <a:pt x="25" y="41"/>
                    </a:lnTo>
                    <a:lnTo>
                      <a:pt x="27" y="41"/>
                    </a:lnTo>
                    <a:lnTo>
                      <a:pt x="21" y="21"/>
                    </a:lnTo>
                    <a:lnTo>
                      <a:pt x="39" y="33"/>
                    </a:lnTo>
                    <a:lnTo>
                      <a:pt x="40" y="31"/>
                    </a:lnTo>
                    <a:lnTo>
                      <a:pt x="23" y="21"/>
                    </a:lnTo>
                    <a:lnTo>
                      <a:pt x="42" y="18"/>
                    </a:lnTo>
                    <a:lnTo>
                      <a:pt x="40" y="14"/>
                    </a:lnTo>
                    <a:lnTo>
                      <a:pt x="23" y="19"/>
                    </a:lnTo>
                    <a:lnTo>
                      <a:pt x="33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02" name="Freeform 160"/>
              <p:cNvSpPr>
                <a:spLocks/>
              </p:cNvSpPr>
              <p:nvPr/>
            </p:nvSpPr>
            <p:spPr bwMode="auto">
              <a:xfrm>
                <a:off x="4088" y="2719"/>
                <a:ext cx="27" cy="23"/>
              </a:xfrm>
              <a:custGeom>
                <a:avLst/>
                <a:gdLst>
                  <a:gd name="T0" fmla="*/ 14 w 42"/>
                  <a:gd name="T1" fmla="*/ 1 h 41"/>
                  <a:gd name="T2" fmla="*/ 13 w 42"/>
                  <a:gd name="T3" fmla="*/ 1 h 41"/>
                  <a:gd name="T4" fmla="*/ 9 w 42"/>
                  <a:gd name="T5" fmla="*/ 6 h 41"/>
                  <a:gd name="T6" fmla="*/ 7 w 42"/>
                  <a:gd name="T7" fmla="*/ 0 h 41"/>
                  <a:gd name="T8" fmla="*/ 6 w 42"/>
                  <a:gd name="T9" fmla="*/ 0 h 41"/>
                  <a:gd name="T10" fmla="*/ 8 w 42"/>
                  <a:gd name="T11" fmla="*/ 6 h 41"/>
                  <a:gd name="T12" fmla="*/ 2 w 42"/>
                  <a:gd name="T13" fmla="*/ 2 h 41"/>
                  <a:gd name="T14" fmla="*/ 1 w 42"/>
                  <a:gd name="T15" fmla="*/ 3 h 41"/>
                  <a:gd name="T16" fmla="*/ 8 w 42"/>
                  <a:gd name="T17" fmla="*/ 6 h 41"/>
                  <a:gd name="T18" fmla="*/ 0 w 42"/>
                  <a:gd name="T19" fmla="*/ 7 h 41"/>
                  <a:gd name="T20" fmla="*/ 1 w 42"/>
                  <a:gd name="T21" fmla="*/ 8 h 41"/>
                  <a:gd name="T22" fmla="*/ 8 w 42"/>
                  <a:gd name="T23" fmla="*/ 7 h 41"/>
                  <a:gd name="T24" fmla="*/ 3 w 42"/>
                  <a:gd name="T25" fmla="*/ 12 h 41"/>
                  <a:gd name="T26" fmla="*/ 5 w 42"/>
                  <a:gd name="T27" fmla="*/ 12 h 41"/>
                  <a:gd name="T28" fmla="*/ 9 w 42"/>
                  <a:gd name="T29" fmla="*/ 7 h 41"/>
                  <a:gd name="T30" fmla="*/ 10 w 42"/>
                  <a:gd name="T31" fmla="*/ 13 h 41"/>
                  <a:gd name="T32" fmla="*/ 11 w 42"/>
                  <a:gd name="T33" fmla="*/ 13 h 41"/>
                  <a:gd name="T34" fmla="*/ 9 w 42"/>
                  <a:gd name="T35" fmla="*/ 7 h 41"/>
                  <a:gd name="T36" fmla="*/ 16 w 42"/>
                  <a:gd name="T37" fmla="*/ 11 h 41"/>
                  <a:gd name="T38" fmla="*/ 17 w 42"/>
                  <a:gd name="T39" fmla="*/ 10 h 41"/>
                  <a:gd name="T40" fmla="*/ 10 w 42"/>
                  <a:gd name="T41" fmla="*/ 7 h 41"/>
                  <a:gd name="T42" fmla="*/ 17 w 42"/>
                  <a:gd name="T43" fmla="*/ 6 h 41"/>
                  <a:gd name="T44" fmla="*/ 17 w 42"/>
                  <a:gd name="T45" fmla="*/ 4 h 41"/>
                  <a:gd name="T46" fmla="*/ 10 w 42"/>
                  <a:gd name="T47" fmla="*/ 6 h 41"/>
                  <a:gd name="T48" fmla="*/ 14 w 42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1">
                    <a:moveTo>
                      <a:pt x="33" y="2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19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19" y="21"/>
                    </a:lnTo>
                    <a:lnTo>
                      <a:pt x="8" y="37"/>
                    </a:lnTo>
                    <a:lnTo>
                      <a:pt x="12" y="39"/>
                    </a:lnTo>
                    <a:lnTo>
                      <a:pt x="21" y="21"/>
                    </a:lnTo>
                    <a:lnTo>
                      <a:pt x="25" y="41"/>
                    </a:lnTo>
                    <a:lnTo>
                      <a:pt x="27" y="41"/>
                    </a:lnTo>
                    <a:lnTo>
                      <a:pt x="21" y="21"/>
                    </a:lnTo>
                    <a:lnTo>
                      <a:pt x="39" y="33"/>
                    </a:lnTo>
                    <a:lnTo>
                      <a:pt x="40" y="31"/>
                    </a:lnTo>
                    <a:lnTo>
                      <a:pt x="23" y="21"/>
                    </a:lnTo>
                    <a:lnTo>
                      <a:pt x="42" y="18"/>
                    </a:lnTo>
                    <a:lnTo>
                      <a:pt x="40" y="14"/>
                    </a:lnTo>
                    <a:lnTo>
                      <a:pt x="23" y="19"/>
                    </a:lnTo>
                    <a:lnTo>
                      <a:pt x="33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03" name="Freeform 161"/>
              <p:cNvSpPr>
                <a:spLocks/>
              </p:cNvSpPr>
              <p:nvPr/>
            </p:nvSpPr>
            <p:spPr bwMode="auto">
              <a:xfrm>
                <a:off x="3900" y="2784"/>
                <a:ext cx="27" cy="23"/>
              </a:xfrm>
              <a:custGeom>
                <a:avLst/>
                <a:gdLst>
                  <a:gd name="T0" fmla="*/ 14 w 41"/>
                  <a:gd name="T1" fmla="*/ 1 h 41"/>
                  <a:gd name="T2" fmla="*/ 13 w 41"/>
                  <a:gd name="T3" fmla="*/ 1 h 41"/>
                  <a:gd name="T4" fmla="*/ 9 w 41"/>
                  <a:gd name="T5" fmla="*/ 6 h 41"/>
                  <a:gd name="T6" fmla="*/ 8 w 41"/>
                  <a:gd name="T7" fmla="*/ 0 h 41"/>
                  <a:gd name="T8" fmla="*/ 6 w 41"/>
                  <a:gd name="T9" fmla="*/ 0 h 41"/>
                  <a:gd name="T10" fmla="*/ 9 w 41"/>
                  <a:gd name="T11" fmla="*/ 6 h 41"/>
                  <a:gd name="T12" fmla="*/ 2 w 41"/>
                  <a:gd name="T13" fmla="*/ 2 h 41"/>
                  <a:gd name="T14" fmla="*/ 1 w 41"/>
                  <a:gd name="T15" fmla="*/ 3 h 41"/>
                  <a:gd name="T16" fmla="*/ 9 w 41"/>
                  <a:gd name="T17" fmla="*/ 6 h 41"/>
                  <a:gd name="T18" fmla="*/ 0 w 41"/>
                  <a:gd name="T19" fmla="*/ 7 h 41"/>
                  <a:gd name="T20" fmla="*/ 0 w 41"/>
                  <a:gd name="T21" fmla="*/ 8 h 41"/>
                  <a:gd name="T22" fmla="*/ 9 w 41"/>
                  <a:gd name="T23" fmla="*/ 7 h 41"/>
                  <a:gd name="T24" fmla="*/ 3 w 41"/>
                  <a:gd name="T25" fmla="*/ 12 h 41"/>
                  <a:gd name="T26" fmla="*/ 5 w 41"/>
                  <a:gd name="T27" fmla="*/ 12 h 41"/>
                  <a:gd name="T28" fmla="*/ 9 w 41"/>
                  <a:gd name="T29" fmla="*/ 7 h 41"/>
                  <a:gd name="T30" fmla="*/ 11 w 41"/>
                  <a:gd name="T31" fmla="*/ 13 h 41"/>
                  <a:gd name="T32" fmla="*/ 12 w 41"/>
                  <a:gd name="T33" fmla="*/ 13 h 41"/>
                  <a:gd name="T34" fmla="*/ 9 w 41"/>
                  <a:gd name="T35" fmla="*/ 7 h 41"/>
                  <a:gd name="T36" fmla="*/ 16 w 41"/>
                  <a:gd name="T37" fmla="*/ 11 h 41"/>
                  <a:gd name="T38" fmla="*/ 17 w 41"/>
                  <a:gd name="T39" fmla="*/ 10 h 41"/>
                  <a:gd name="T40" fmla="*/ 9 w 41"/>
                  <a:gd name="T41" fmla="*/ 7 h 41"/>
                  <a:gd name="T42" fmla="*/ 18 w 41"/>
                  <a:gd name="T43" fmla="*/ 6 h 41"/>
                  <a:gd name="T44" fmla="*/ 18 w 41"/>
                  <a:gd name="T45" fmla="*/ 4 h 41"/>
                  <a:gd name="T46" fmla="*/ 9 w 41"/>
                  <a:gd name="T47" fmla="*/ 6 h 41"/>
                  <a:gd name="T48" fmla="*/ 14 w 41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1">
                    <a:moveTo>
                      <a:pt x="33" y="2"/>
                    </a:moveTo>
                    <a:lnTo>
                      <a:pt x="31" y="2"/>
                    </a:lnTo>
                    <a:lnTo>
                      <a:pt x="22" y="2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20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0" y="20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0" y="21"/>
                    </a:lnTo>
                    <a:lnTo>
                      <a:pt x="8" y="37"/>
                    </a:lnTo>
                    <a:lnTo>
                      <a:pt x="10" y="39"/>
                    </a:lnTo>
                    <a:lnTo>
                      <a:pt x="20" y="21"/>
                    </a:lnTo>
                    <a:lnTo>
                      <a:pt x="24" y="41"/>
                    </a:lnTo>
                    <a:lnTo>
                      <a:pt x="27" y="41"/>
                    </a:lnTo>
                    <a:lnTo>
                      <a:pt x="22" y="21"/>
                    </a:lnTo>
                    <a:lnTo>
                      <a:pt x="37" y="33"/>
                    </a:lnTo>
                    <a:lnTo>
                      <a:pt x="39" y="31"/>
                    </a:lnTo>
                    <a:lnTo>
                      <a:pt x="22" y="21"/>
                    </a:lnTo>
                    <a:lnTo>
                      <a:pt x="41" y="18"/>
                    </a:lnTo>
                    <a:lnTo>
                      <a:pt x="41" y="14"/>
                    </a:lnTo>
                    <a:lnTo>
                      <a:pt x="22" y="20"/>
                    </a:lnTo>
                    <a:lnTo>
                      <a:pt x="33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04" name="Freeform 162"/>
              <p:cNvSpPr>
                <a:spLocks/>
              </p:cNvSpPr>
              <p:nvPr/>
            </p:nvSpPr>
            <p:spPr bwMode="auto">
              <a:xfrm>
                <a:off x="3900" y="2784"/>
                <a:ext cx="27" cy="23"/>
              </a:xfrm>
              <a:custGeom>
                <a:avLst/>
                <a:gdLst>
                  <a:gd name="T0" fmla="*/ 14 w 41"/>
                  <a:gd name="T1" fmla="*/ 1 h 41"/>
                  <a:gd name="T2" fmla="*/ 13 w 41"/>
                  <a:gd name="T3" fmla="*/ 1 h 41"/>
                  <a:gd name="T4" fmla="*/ 9 w 41"/>
                  <a:gd name="T5" fmla="*/ 6 h 41"/>
                  <a:gd name="T6" fmla="*/ 8 w 41"/>
                  <a:gd name="T7" fmla="*/ 0 h 41"/>
                  <a:gd name="T8" fmla="*/ 6 w 41"/>
                  <a:gd name="T9" fmla="*/ 0 h 41"/>
                  <a:gd name="T10" fmla="*/ 9 w 41"/>
                  <a:gd name="T11" fmla="*/ 6 h 41"/>
                  <a:gd name="T12" fmla="*/ 2 w 41"/>
                  <a:gd name="T13" fmla="*/ 2 h 41"/>
                  <a:gd name="T14" fmla="*/ 1 w 41"/>
                  <a:gd name="T15" fmla="*/ 3 h 41"/>
                  <a:gd name="T16" fmla="*/ 9 w 41"/>
                  <a:gd name="T17" fmla="*/ 6 h 41"/>
                  <a:gd name="T18" fmla="*/ 0 w 41"/>
                  <a:gd name="T19" fmla="*/ 7 h 41"/>
                  <a:gd name="T20" fmla="*/ 0 w 41"/>
                  <a:gd name="T21" fmla="*/ 8 h 41"/>
                  <a:gd name="T22" fmla="*/ 9 w 41"/>
                  <a:gd name="T23" fmla="*/ 7 h 41"/>
                  <a:gd name="T24" fmla="*/ 3 w 41"/>
                  <a:gd name="T25" fmla="*/ 12 h 41"/>
                  <a:gd name="T26" fmla="*/ 5 w 41"/>
                  <a:gd name="T27" fmla="*/ 12 h 41"/>
                  <a:gd name="T28" fmla="*/ 9 w 41"/>
                  <a:gd name="T29" fmla="*/ 7 h 41"/>
                  <a:gd name="T30" fmla="*/ 11 w 41"/>
                  <a:gd name="T31" fmla="*/ 13 h 41"/>
                  <a:gd name="T32" fmla="*/ 12 w 41"/>
                  <a:gd name="T33" fmla="*/ 13 h 41"/>
                  <a:gd name="T34" fmla="*/ 9 w 41"/>
                  <a:gd name="T35" fmla="*/ 7 h 41"/>
                  <a:gd name="T36" fmla="*/ 16 w 41"/>
                  <a:gd name="T37" fmla="*/ 11 h 41"/>
                  <a:gd name="T38" fmla="*/ 17 w 41"/>
                  <a:gd name="T39" fmla="*/ 10 h 41"/>
                  <a:gd name="T40" fmla="*/ 9 w 41"/>
                  <a:gd name="T41" fmla="*/ 7 h 41"/>
                  <a:gd name="T42" fmla="*/ 18 w 41"/>
                  <a:gd name="T43" fmla="*/ 6 h 41"/>
                  <a:gd name="T44" fmla="*/ 18 w 41"/>
                  <a:gd name="T45" fmla="*/ 4 h 41"/>
                  <a:gd name="T46" fmla="*/ 9 w 41"/>
                  <a:gd name="T47" fmla="*/ 6 h 41"/>
                  <a:gd name="T48" fmla="*/ 14 w 41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1">
                    <a:moveTo>
                      <a:pt x="33" y="2"/>
                    </a:moveTo>
                    <a:lnTo>
                      <a:pt x="31" y="2"/>
                    </a:lnTo>
                    <a:lnTo>
                      <a:pt x="22" y="2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20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0" y="20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0" y="21"/>
                    </a:lnTo>
                    <a:lnTo>
                      <a:pt x="8" y="37"/>
                    </a:lnTo>
                    <a:lnTo>
                      <a:pt x="10" y="39"/>
                    </a:lnTo>
                    <a:lnTo>
                      <a:pt x="20" y="21"/>
                    </a:lnTo>
                    <a:lnTo>
                      <a:pt x="24" y="41"/>
                    </a:lnTo>
                    <a:lnTo>
                      <a:pt x="27" y="41"/>
                    </a:lnTo>
                    <a:lnTo>
                      <a:pt x="22" y="21"/>
                    </a:lnTo>
                    <a:lnTo>
                      <a:pt x="37" y="33"/>
                    </a:lnTo>
                    <a:lnTo>
                      <a:pt x="39" y="31"/>
                    </a:lnTo>
                    <a:lnTo>
                      <a:pt x="22" y="21"/>
                    </a:lnTo>
                    <a:lnTo>
                      <a:pt x="41" y="18"/>
                    </a:lnTo>
                    <a:lnTo>
                      <a:pt x="41" y="14"/>
                    </a:lnTo>
                    <a:lnTo>
                      <a:pt x="22" y="20"/>
                    </a:lnTo>
                    <a:lnTo>
                      <a:pt x="33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05" name="Freeform 163"/>
              <p:cNvSpPr>
                <a:spLocks/>
              </p:cNvSpPr>
              <p:nvPr/>
            </p:nvSpPr>
            <p:spPr bwMode="auto">
              <a:xfrm>
                <a:off x="4075" y="2523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7 h 42"/>
                  <a:gd name="T12" fmla="*/ 2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10 h 42"/>
                  <a:gd name="T22" fmla="*/ 7 w 40"/>
                  <a:gd name="T23" fmla="*/ 7 h 42"/>
                  <a:gd name="T24" fmla="*/ 3 w 40"/>
                  <a:gd name="T25" fmla="*/ 13 h 42"/>
                  <a:gd name="T26" fmla="*/ 5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0 w 40"/>
                  <a:gd name="T33" fmla="*/ 14 h 42"/>
                  <a:gd name="T34" fmla="*/ 9 w 40"/>
                  <a:gd name="T35" fmla="*/ 7 h 42"/>
                  <a:gd name="T36" fmla="*/ 16 w 40"/>
                  <a:gd name="T37" fmla="*/ 11 h 42"/>
                  <a:gd name="T38" fmla="*/ 16 w 40"/>
                  <a:gd name="T39" fmla="*/ 10 h 42"/>
                  <a:gd name="T40" fmla="*/ 9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7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29" y="4"/>
                    </a:lnTo>
                    <a:lnTo>
                      <a:pt x="19" y="19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9" y="21"/>
                    </a:lnTo>
                    <a:lnTo>
                      <a:pt x="4" y="10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17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7" y="35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9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06" name="Freeform 164"/>
              <p:cNvSpPr>
                <a:spLocks/>
              </p:cNvSpPr>
              <p:nvPr/>
            </p:nvSpPr>
            <p:spPr bwMode="auto">
              <a:xfrm>
                <a:off x="3925" y="2615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9 w 40"/>
                  <a:gd name="T5" fmla="*/ 6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6 h 42"/>
                  <a:gd name="T12" fmla="*/ 2 w 40"/>
                  <a:gd name="T13" fmla="*/ 3 h 42"/>
                  <a:gd name="T14" fmla="*/ 1 w 40"/>
                  <a:gd name="T15" fmla="*/ 4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2 w 40"/>
                  <a:gd name="T33" fmla="*/ 14 h 42"/>
                  <a:gd name="T34" fmla="*/ 9 w 40"/>
                  <a:gd name="T35" fmla="*/ 7 h 42"/>
                  <a:gd name="T36" fmla="*/ 15 w 40"/>
                  <a:gd name="T37" fmla="*/ 11 h 42"/>
                  <a:gd name="T38" fmla="*/ 16 w 40"/>
                  <a:gd name="T39" fmla="*/ 10 h 42"/>
                  <a:gd name="T40" fmla="*/ 9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7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07" name="Freeform 165"/>
              <p:cNvSpPr>
                <a:spLocks/>
              </p:cNvSpPr>
              <p:nvPr/>
            </p:nvSpPr>
            <p:spPr bwMode="auto">
              <a:xfrm>
                <a:off x="3925" y="2615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3 w 40"/>
                  <a:gd name="T3" fmla="*/ 1 h 42"/>
                  <a:gd name="T4" fmla="*/ 9 w 40"/>
                  <a:gd name="T5" fmla="*/ 6 h 42"/>
                  <a:gd name="T6" fmla="*/ 7 w 40"/>
                  <a:gd name="T7" fmla="*/ 0 h 42"/>
                  <a:gd name="T8" fmla="*/ 5 w 40"/>
                  <a:gd name="T9" fmla="*/ 1 h 42"/>
                  <a:gd name="T10" fmla="*/ 8 w 40"/>
                  <a:gd name="T11" fmla="*/ 6 h 42"/>
                  <a:gd name="T12" fmla="*/ 2 w 40"/>
                  <a:gd name="T13" fmla="*/ 3 h 42"/>
                  <a:gd name="T14" fmla="*/ 1 w 40"/>
                  <a:gd name="T15" fmla="*/ 4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2 w 40"/>
                  <a:gd name="T33" fmla="*/ 14 h 42"/>
                  <a:gd name="T34" fmla="*/ 9 w 40"/>
                  <a:gd name="T35" fmla="*/ 7 h 42"/>
                  <a:gd name="T36" fmla="*/ 15 w 40"/>
                  <a:gd name="T37" fmla="*/ 11 h 42"/>
                  <a:gd name="T38" fmla="*/ 16 w 40"/>
                  <a:gd name="T39" fmla="*/ 10 h 42"/>
                  <a:gd name="T40" fmla="*/ 9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7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9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21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08" name="Freeform 166"/>
              <p:cNvSpPr>
                <a:spLocks/>
              </p:cNvSpPr>
              <p:nvPr/>
            </p:nvSpPr>
            <p:spPr bwMode="auto">
              <a:xfrm>
                <a:off x="4436" y="2604"/>
                <a:ext cx="26" cy="23"/>
              </a:xfrm>
              <a:custGeom>
                <a:avLst/>
                <a:gdLst>
                  <a:gd name="T0" fmla="*/ 13 w 41"/>
                  <a:gd name="T1" fmla="*/ 1 h 40"/>
                  <a:gd name="T2" fmla="*/ 13 w 41"/>
                  <a:gd name="T3" fmla="*/ 1 h 40"/>
                  <a:gd name="T4" fmla="*/ 9 w 41"/>
                  <a:gd name="T5" fmla="*/ 6 h 40"/>
                  <a:gd name="T6" fmla="*/ 7 w 41"/>
                  <a:gd name="T7" fmla="*/ 0 h 40"/>
                  <a:gd name="T8" fmla="*/ 6 w 41"/>
                  <a:gd name="T9" fmla="*/ 0 h 40"/>
                  <a:gd name="T10" fmla="*/ 8 w 41"/>
                  <a:gd name="T11" fmla="*/ 6 h 40"/>
                  <a:gd name="T12" fmla="*/ 2 w 41"/>
                  <a:gd name="T13" fmla="*/ 3 h 40"/>
                  <a:gd name="T14" fmla="*/ 1 w 41"/>
                  <a:gd name="T15" fmla="*/ 3 h 40"/>
                  <a:gd name="T16" fmla="*/ 8 w 41"/>
                  <a:gd name="T17" fmla="*/ 6 h 40"/>
                  <a:gd name="T18" fmla="*/ 0 w 41"/>
                  <a:gd name="T19" fmla="*/ 7 h 40"/>
                  <a:gd name="T20" fmla="*/ 0 w 41"/>
                  <a:gd name="T21" fmla="*/ 9 h 40"/>
                  <a:gd name="T22" fmla="*/ 8 w 41"/>
                  <a:gd name="T23" fmla="*/ 7 h 40"/>
                  <a:gd name="T24" fmla="*/ 3 w 41"/>
                  <a:gd name="T25" fmla="*/ 12 h 40"/>
                  <a:gd name="T26" fmla="*/ 4 w 41"/>
                  <a:gd name="T27" fmla="*/ 13 h 40"/>
                  <a:gd name="T28" fmla="*/ 8 w 41"/>
                  <a:gd name="T29" fmla="*/ 7 h 40"/>
                  <a:gd name="T30" fmla="*/ 10 w 41"/>
                  <a:gd name="T31" fmla="*/ 13 h 40"/>
                  <a:gd name="T32" fmla="*/ 11 w 41"/>
                  <a:gd name="T33" fmla="*/ 13 h 40"/>
                  <a:gd name="T34" fmla="*/ 9 w 41"/>
                  <a:gd name="T35" fmla="*/ 7 h 40"/>
                  <a:gd name="T36" fmla="*/ 16 w 41"/>
                  <a:gd name="T37" fmla="*/ 10 h 40"/>
                  <a:gd name="T38" fmla="*/ 16 w 41"/>
                  <a:gd name="T39" fmla="*/ 10 h 40"/>
                  <a:gd name="T40" fmla="*/ 10 w 41"/>
                  <a:gd name="T41" fmla="*/ 7 h 40"/>
                  <a:gd name="T42" fmla="*/ 16 w 41"/>
                  <a:gd name="T43" fmla="*/ 6 h 40"/>
                  <a:gd name="T44" fmla="*/ 16 w 41"/>
                  <a:gd name="T45" fmla="*/ 4 h 40"/>
                  <a:gd name="T46" fmla="*/ 9 w 41"/>
                  <a:gd name="T47" fmla="*/ 6 h 40"/>
                  <a:gd name="T48" fmla="*/ 13 w 41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0">
                    <a:moveTo>
                      <a:pt x="33" y="2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20" y="19"/>
                    </a:lnTo>
                    <a:lnTo>
                      <a:pt x="4" y="8"/>
                    </a:lnTo>
                    <a:lnTo>
                      <a:pt x="2" y="9"/>
                    </a:lnTo>
                    <a:lnTo>
                      <a:pt x="20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0" y="21"/>
                    </a:lnTo>
                    <a:lnTo>
                      <a:pt x="8" y="36"/>
                    </a:lnTo>
                    <a:lnTo>
                      <a:pt x="10" y="38"/>
                    </a:lnTo>
                    <a:lnTo>
                      <a:pt x="20" y="21"/>
                    </a:lnTo>
                    <a:lnTo>
                      <a:pt x="23" y="40"/>
                    </a:lnTo>
                    <a:lnTo>
                      <a:pt x="27" y="40"/>
                    </a:lnTo>
                    <a:lnTo>
                      <a:pt x="22" y="21"/>
                    </a:lnTo>
                    <a:lnTo>
                      <a:pt x="39" y="32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1" y="17"/>
                    </a:lnTo>
                    <a:lnTo>
                      <a:pt x="41" y="13"/>
                    </a:lnTo>
                    <a:lnTo>
                      <a:pt x="22" y="19"/>
                    </a:lnTo>
                    <a:lnTo>
                      <a:pt x="33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09" name="Freeform 167"/>
              <p:cNvSpPr>
                <a:spLocks/>
              </p:cNvSpPr>
              <p:nvPr/>
            </p:nvSpPr>
            <p:spPr bwMode="auto">
              <a:xfrm>
                <a:off x="4436" y="2604"/>
                <a:ext cx="26" cy="23"/>
              </a:xfrm>
              <a:custGeom>
                <a:avLst/>
                <a:gdLst>
                  <a:gd name="T0" fmla="*/ 13 w 41"/>
                  <a:gd name="T1" fmla="*/ 1 h 40"/>
                  <a:gd name="T2" fmla="*/ 13 w 41"/>
                  <a:gd name="T3" fmla="*/ 1 h 40"/>
                  <a:gd name="T4" fmla="*/ 9 w 41"/>
                  <a:gd name="T5" fmla="*/ 6 h 40"/>
                  <a:gd name="T6" fmla="*/ 7 w 41"/>
                  <a:gd name="T7" fmla="*/ 0 h 40"/>
                  <a:gd name="T8" fmla="*/ 6 w 41"/>
                  <a:gd name="T9" fmla="*/ 0 h 40"/>
                  <a:gd name="T10" fmla="*/ 8 w 41"/>
                  <a:gd name="T11" fmla="*/ 6 h 40"/>
                  <a:gd name="T12" fmla="*/ 2 w 41"/>
                  <a:gd name="T13" fmla="*/ 3 h 40"/>
                  <a:gd name="T14" fmla="*/ 1 w 41"/>
                  <a:gd name="T15" fmla="*/ 3 h 40"/>
                  <a:gd name="T16" fmla="*/ 8 w 41"/>
                  <a:gd name="T17" fmla="*/ 6 h 40"/>
                  <a:gd name="T18" fmla="*/ 0 w 41"/>
                  <a:gd name="T19" fmla="*/ 7 h 40"/>
                  <a:gd name="T20" fmla="*/ 0 w 41"/>
                  <a:gd name="T21" fmla="*/ 9 h 40"/>
                  <a:gd name="T22" fmla="*/ 8 w 41"/>
                  <a:gd name="T23" fmla="*/ 7 h 40"/>
                  <a:gd name="T24" fmla="*/ 3 w 41"/>
                  <a:gd name="T25" fmla="*/ 12 h 40"/>
                  <a:gd name="T26" fmla="*/ 4 w 41"/>
                  <a:gd name="T27" fmla="*/ 13 h 40"/>
                  <a:gd name="T28" fmla="*/ 8 w 41"/>
                  <a:gd name="T29" fmla="*/ 7 h 40"/>
                  <a:gd name="T30" fmla="*/ 10 w 41"/>
                  <a:gd name="T31" fmla="*/ 13 h 40"/>
                  <a:gd name="T32" fmla="*/ 11 w 41"/>
                  <a:gd name="T33" fmla="*/ 13 h 40"/>
                  <a:gd name="T34" fmla="*/ 9 w 41"/>
                  <a:gd name="T35" fmla="*/ 7 h 40"/>
                  <a:gd name="T36" fmla="*/ 16 w 41"/>
                  <a:gd name="T37" fmla="*/ 10 h 40"/>
                  <a:gd name="T38" fmla="*/ 16 w 41"/>
                  <a:gd name="T39" fmla="*/ 10 h 40"/>
                  <a:gd name="T40" fmla="*/ 10 w 41"/>
                  <a:gd name="T41" fmla="*/ 7 h 40"/>
                  <a:gd name="T42" fmla="*/ 16 w 41"/>
                  <a:gd name="T43" fmla="*/ 6 h 40"/>
                  <a:gd name="T44" fmla="*/ 16 w 41"/>
                  <a:gd name="T45" fmla="*/ 4 h 40"/>
                  <a:gd name="T46" fmla="*/ 9 w 41"/>
                  <a:gd name="T47" fmla="*/ 6 h 40"/>
                  <a:gd name="T48" fmla="*/ 13 w 41"/>
                  <a:gd name="T49" fmla="*/ 1 h 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0">
                    <a:moveTo>
                      <a:pt x="33" y="2"/>
                    </a:moveTo>
                    <a:lnTo>
                      <a:pt x="31" y="2"/>
                    </a:lnTo>
                    <a:lnTo>
                      <a:pt x="22" y="19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20" y="19"/>
                    </a:lnTo>
                    <a:lnTo>
                      <a:pt x="4" y="8"/>
                    </a:lnTo>
                    <a:lnTo>
                      <a:pt x="2" y="9"/>
                    </a:lnTo>
                    <a:lnTo>
                      <a:pt x="20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0" y="21"/>
                    </a:lnTo>
                    <a:lnTo>
                      <a:pt x="8" y="36"/>
                    </a:lnTo>
                    <a:lnTo>
                      <a:pt x="10" y="38"/>
                    </a:lnTo>
                    <a:lnTo>
                      <a:pt x="20" y="21"/>
                    </a:lnTo>
                    <a:lnTo>
                      <a:pt x="23" y="40"/>
                    </a:lnTo>
                    <a:lnTo>
                      <a:pt x="27" y="40"/>
                    </a:lnTo>
                    <a:lnTo>
                      <a:pt x="22" y="21"/>
                    </a:lnTo>
                    <a:lnTo>
                      <a:pt x="39" y="32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1" y="17"/>
                    </a:lnTo>
                    <a:lnTo>
                      <a:pt x="41" y="13"/>
                    </a:lnTo>
                    <a:lnTo>
                      <a:pt x="22" y="19"/>
                    </a:lnTo>
                    <a:lnTo>
                      <a:pt x="33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10" name="Freeform 168"/>
              <p:cNvSpPr>
                <a:spLocks/>
              </p:cNvSpPr>
              <p:nvPr/>
            </p:nvSpPr>
            <p:spPr bwMode="auto">
              <a:xfrm>
                <a:off x="3979" y="2753"/>
                <a:ext cx="28" cy="24"/>
              </a:xfrm>
              <a:custGeom>
                <a:avLst/>
                <a:gdLst>
                  <a:gd name="T0" fmla="*/ 14 w 43"/>
                  <a:gd name="T1" fmla="*/ 1 h 42"/>
                  <a:gd name="T2" fmla="*/ 13 w 43"/>
                  <a:gd name="T3" fmla="*/ 1 h 42"/>
                  <a:gd name="T4" fmla="*/ 9 w 43"/>
                  <a:gd name="T5" fmla="*/ 6 h 42"/>
                  <a:gd name="T6" fmla="*/ 8 w 43"/>
                  <a:gd name="T7" fmla="*/ 0 h 42"/>
                  <a:gd name="T8" fmla="*/ 7 w 43"/>
                  <a:gd name="T9" fmla="*/ 1 h 42"/>
                  <a:gd name="T10" fmla="*/ 8 w 43"/>
                  <a:gd name="T11" fmla="*/ 6 h 42"/>
                  <a:gd name="T12" fmla="*/ 2 w 43"/>
                  <a:gd name="T13" fmla="*/ 3 h 42"/>
                  <a:gd name="T14" fmla="*/ 1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0 w 43"/>
                  <a:gd name="T21" fmla="*/ 10 h 42"/>
                  <a:gd name="T22" fmla="*/ 8 w 43"/>
                  <a:gd name="T23" fmla="*/ 7 h 42"/>
                  <a:gd name="T24" fmla="*/ 3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2 w 43"/>
                  <a:gd name="T33" fmla="*/ 14 h 42"/>
                  <a:gd name="T34" fmla="*/ 9 w 43"/>
                  <a:gd name="T35" fmla="*/ 7 h 42"/>
                  <a:gd name="T36" fmla="*/ 16 w 43"/>
                  <a:gd name="T37" fmla="*/ 11 h 42"/>
                  <a:gd name="T38" fmla="*/ 16 w 43"/>
                  <a:gd name="T39" fmla="*/ 10 h 42"/>
                  <a:gd name="T40" fmla="*/ 10 w 43"/>
                  <a:gd name="T41" fmla="*/ 7 h 42"/>
                  <a:gd name="T42" fmla="*/ 18 w 43"/>
                  <a:gd name="T43" fmla="*/ 6 h 42"/>
                  <a:gd name="T44" fmla="*/ 18 w 43"/>
                  <a:gd name="T45" fmla="*/ 5 h 42"/>
                  <a:gd name="T46" fmla="*/ 10 w 43"/>
                  <a:gd name="T47" fmla="*/ 7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0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0" y="23"/>
                    </a:lnTo>
                    <a:lnTo>
                      <a:pt x="8" y="38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4"/>
                    </a:lnTo>
                    <a:lnTo>
                      <a:pt x="39" y="30"/>
                    </a:lnTo>
                    <a:lnTo>
                      <a:pt x="23" y="21"/>
                    </a:lnTo>
                    <a:lnTo>
                      <a:pt x="43" y="19"/>
                    </a:lnTo>
                    <a:lnTo>
                      <a:pt x="41" y="15"/>
                    </a:lnTo>
                    <a:lnTo>
                      <a:pt x="23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11" name="Freeform 169"/>
              <p:cNvSpPr>
                <a:spLocks/>
              </p:cNvSpPr>
              <p:nvPr/>
            </p:nvSpPr>
            <p:spPr bwMode="auto">
              <a:xfrm>
                <a:off x="3979" y="2753"/>
                <a:ext cx="28" cy="24"/>
              </a:xfrm>
              <a:custGeom>
                <a:avLst/>
                <a:gdLst>
                  <a:gd name="T0" fmla="*/ 14 w 43"/>
                  <a:gd name="T1" fmla="*/ 1 h 42"/>
                  <a:gd name="T2" fmla="*/ 13 w 43"/>
                  <a:gd name="T3" fmla="*/ 1 h 42"/>
                  <a:gd name="T4" fmla="*/ 9 w 43"/>
                  <a:gd name="T5" fmla="*/ 6 h 42"/>
                  <a:gd name="T6" fmla="*/ 8 w 43"/>
                  <a:gd name="T7" fmla="*/ 0 h 42"/>
                  <a:gd name="T8" fmla="*/ 7 w 43"/>
                  <a:gd name="T9" fmla="*/ 1 h 42"/>
                  <a:gd name="T10" fmla="*/ 8 w 43"/>
                  <a:gd name="T11" fmla="*/ 6 h 42"/>
                  <a:gd name="T12" fmla="*/ 2 w 43"/>
                  <a:gd name="T13" fmla="*/ 3 h 42"/>
                  <a:gd name="T14" fmla="*/ 1 w 43"/>
                  <a:gd name="T15" fmla="*/ 3 h 42"/>
                  <a:gd name="T16" fmla="*/ 8 w 43"/>
                  <a:gd name="T17" fmla="*/ 7 h 42"/>
                  <a:gd name="T18" fmla="*/ 0 w 43"/>
                  <a:gd name="T19" fmla="*/ 8 h 42"/>
                  <a:gd name="T20" fmla="*/ 0 w 43"/>
                  <a:gd name="T21" fmla="*/ 10 h 42"/>
                  <a:gd name="T22" fmla="*/ 8 w 43"/>
                  <a:gd name="T23" fmla="*/ 7 h 42"/>
                  <a:gd name="T24" fmla="*/ 3 w 43"/>
                  <a:gd name="T25" fmla="*/ 13 h 42"/>
                  <a:gd name="T26" fmla="*/ 5 w 43"/>
                  <a:gd name="T27" fmla="*/ 13 h 42"/>
                  <a:gd name="T28" fmla="*/ 9 w 43"/>
                  <a:gd name="T29" fmla="*/ 7 h 42"/>
                  <a:gd name="T30" fmla="*/ 10 w 43"/>
                  <a:gd name="T31" fmla="*/ 14 h 42"/>
                  <a:gd name="T32" fmla="*/ 12 w 43"/>
                  <a:gd name="T33" fmla="*/ 14 h 42"/>
                  <a:gd name="T34" fmla="*/ 9 w 43"/>
                  <a:gd name="T35" fmla="*/ 7 h 42"/>
                  <a:gd name="T36" fmla="*/ 16 w 43"/>
                  <a:gd name="T37" fmla="*/ 11 h 42"/>
                  <a:gd name="T38" fmla="*/ 16 w 43"/>
                  <a:gd name="T39" fmla="*/ 10 h 42"/>
                  <a:gd name="T40" fmla="*/ 10 w 43"/>
                  <a:gd name="T41" fmla="*/ 7 h 42"/>
                  <a:gd name="T42" fmla="*/ 18 w 43"/>
                  <a:gd name="T43" fmla="*/ 6 h 42"/>
                  <a:gd name="T44" fmla="*/ 18 w 43"/>
                  <a:gd name="T45" fmla="*/ 5 h 42"/>
                  <a:gd name="T46" fmla="*/ 10 w 43"/>
                  <a:gd name="T47" fmla="*/ 7 h 42"/>
                  <a:gd name="T48" fmla="*/ 14 w 43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0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0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0" y="23"/>
                    </a:lnTo>
                    <a:lnTo>
                      <a:pt x="8" y="38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4"/>
                    </a:lnTo>
                    <a:lnTo>
                      <a:pt x="39" y="30"/>
                    </a:lnTo>
                    <a:lnTo>
                      <a:pt x="23" y="21"/>
                    </a:lnTo>
                    <a:lnTo>
                      <a:pt x="43" y="19"/>
                    </a:lnTo>
                    <a:lnTo>
                      <a:pt x="41" y="15"/>
                    </a:lnTo>
                    <a:lnTo>
                      <a:pt x="23" y="21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12" name="Freeform 170"/>
              <p:cNvSpPr>
                <a:spLocks/>
              </p:cNvSpPr>
              <p:nvPr/>
            </p:nvSpPr>
            <p:spPr bwMode="auto">
              <a:xfrm>
                <a:off x="4122" y="2695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1 h 42"/>
                  <a:gd name="T10" fmla="*/ 9 w 42"/>
                  <a:gd name="T11" fmla="*/ 6 h 42"/>
                  <a:gd name="T12" fmla="*/ 2 w 42"/>
                  <a:gd name="T13" fmla="*/ 3 h 42"/>
                  <a:gd name="T14" fmla="*/ 2 w 42"/>
                  <a:gd name="T15" fmla="*/ 4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10 h 42"/>
                  <a:gd name="T22" fmla="*/ 8 w 42"/>
                  <a:gd name="T23" fmla="*/ 7 h 42"/>
                  <a:gd name="T24" fmla="*/ 4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4 h 42"/>
                  <a:gd name="T34" fmla="*/ 10 w 42"/>
                  <a:gd name="T35" fmla="*/ 7 h 42"/>
                  <a:gd name="T36" fmla="*/ 15 w 42"/>
                  <a:gd name="T37" fmla="*/ 11 h 42"/>
                  <a:gd name="T38" fmla="*/ 17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7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21" y="19"/>
                    </a:lnTo>
                    <a:lnTo>
                      <a:pt x="4" y="10"/>
                    </a:lnTo>
                    <a:lnTo>
                      <a:pt x="4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9"/>
                    </a:lnTo>
                    <a:lnTo>
                      <a:pt x="19" y="23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3" y="23"/>
                    </a:lnTo>
                    <a:lnTo>
                      <a:pt x="38" y="35"/>
                    </a:lnTo>
                    <a:lnTo>
                      <a:pt x="40" y="31"/>
                    </a:lnTo>
                    <a:lnTo>
                      <a:pt x="23" y="21"/>
                    </a:lnTo>
                    <a:lnTo>
                      <a:pt x="42" y="19"/>
                    </a:lnTo>
                    <a:lnTo>
                      <a:pt x="40" y="15"/>
                    </a:lnTo>
                    <a:lnTo>
                      <a:pt x="23" y="21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13" name="Freeform 171"/>
              <p:cNvSpPr>
                <a:spLocks/>
              </p:cNvSpPr>
              <p:nvPr/>
            </p:nvSpPr>
            <p:spPr bwMode="auto">
              <a:xfrm>
                <a:off x="4122" y="2695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1 h 42"/>
                  <a:gd name="T10" fmla="*/ 9 w 42"/>
                  <a:gd name="T11" fmla="*/ 6 h 42"/>
                  <a:gd name="T12" fmla="*/ 2 w 42"/>
                  <a:gd name="T13" fmla="*/ 3 h 42"/>
                  <a:gd name="T14" fmla="*/ 2 w 42"/>
                  <a:gd name="T15" fmla="*/ 4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10 h 42"/>
                  <a:gd name="T22" fmla="*/ 8 w 42"/>
                  <a:gd name="T23" fmla="*/ 7 h 42"/>
                  <a:gd name="T24" fmla="*/ 4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4 h 42"/>
                  <a:gd name="T34" fmla="*/ 10 w 42"/>
                  <a:gd name="T35" fmla="*/ 7 h 42"/>
                  <a:gd name="T36" fmla="*/ 15 w 42"/>
                  <a:gd name="T37" fmla="*/ 11 h 42"/>
                  <a:gd name="T38" fmla="*/ 17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7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21" y="19"/>
                    </a:lnTo>
                    <a:lnTo>
                      <a:pt x="4" y="10"/>
                    </a:lnTo>
                    <a:lnTo>
                      <a:pt x="4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9"/>
                    </a:lnTo>
                    <a:lnTo>
                      <a:pt x="19" y="23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3" y="23"/>
                    </a:lnTo>
                    <a:lnTo>
                      <a:pt x="38" y="35"/>
                    </a:lnTo>
                    <a:lnTo>
                      <a:pt x="40" y="31"/>
                    </a:lnTo>
                    <a:lnTo>
                      <a:pt x="23" y="21"/>
                    </a:lnTo>
                    <a:lnTo>
                      <a:pt x="42" y="19"/>
                    </a:lnTo>
                    <a:lnTo>
                      <a:pt x="40" y="15"/>
                    </a:lnTo>
                    <a:lnTo>
                      <a:pt x="23" y="21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14" name="Freeform 172"/>
              <p:cNvSpPr>
                <a:spLocks/>
              </p:cNvSpPr>
              <p:nvPr/>
            </p:nvSpPr>
            <p:spPr bwMode="auto">
              <a:xfrm>
                <a:off x="3666" y="2845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0 w 40"/>
                  <a:gd name="T33" fmla="*/ 14 h 42"/>
                  <a:gd name="T34" fmla="*/ 9 w 40"/>
                  <a:gd name="T35" fmla="*/ 7 h 42"/>
                  <a:gd name="T36" fmla="*/ 15 w 40"/>
                  <a:gd name="T37" fmla="*/ 10 h 42"/>
                  <a:gd name="T38" fmla="*/ 16 w 40"/>
                  <a:gd name="T39" fmla="*/ 10 h 42"/>
                  <a:gd name="T40" fmla="*/ 9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6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29" y="2"/>
                    </a:lnTo>
                    <a:lnTo>
                      <a:pt x="19" y="19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2" y="9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7" y="23"/>
                    </a:lnTo>
                    <a:lnTo>
                      <a:pt x="8" y="38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6" y="32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15" name="Freeform 173"/>
              <p:cNvSpPr>
                <a:spLocks/>
              </p:cNvSpPr>
              <p:nvPr/>
            </p:nvSpPr>
            <p:spPr bwMode="auto">
              <a:xfrm>
                <a:off x="3666" y="2845"/>
                <a:ext cx="26" cy="24"/>
              </a:xfrm>
              <a:custGeom>
                <a:avLst/>
                <a:gdLst>
                  <a:gd name="T0" fmla="*/ 14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5 w 40"/>
                  <a:gd name="T9" fmla="*/ 0 h 42"/>
                  <a:gd name="T10" fmla="*/ 8 w 40"/>
                  <a:gd name="T11" fmla="*/ 6 h 42"/>
                  <a:gd name="T12" fmla="*/ 1 w 40"/>
                  <a:gd name="T13" fmla="*/ 3 h 42"/>
                  <a:gd name="T14" fmla="*/ 1 w 40"/>
                  <a:gd name="T15" fmla="*/ 3 h 42"/>
                  <a:gd name="T16" fmla="*/ 7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7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10 w 40"/>
                  <a:gd name="T31" fmla="*/ 14 h 42"/>
                  <a:gd name="T32" fmla="*/ 10 w 40"/>
                  <a:gd name="T33" fmla="*/ 14 h 42"/>
                  <a:gd name="T34" fmla="*/ 9 w 40"/>
                  <a:gd name="T35" fmla="*/ 7 h 42"/>
                  <a:gd name="T36" fmla="*/ 15 w 40"/>
                  <a:gd name="T37" fmla="*/ 10 h 42"/>
                  <a:gd name="T38" fmla="*/ 16 w 40"/>
                  <a:gd name="T39" fmla="*/ 10 h 42"/>
                  <a:gd name="T40" fmla="*/ 9 w 40"/>
                  <a:gd name="T41" fmla="*/ 7 h 42"/>
                  <a:gd name="T42" fmla="*/ 17 w 40"/>
                  <a:gd name="T43" fmla="*/ 6 h 42"/>
                  <a:gd name="T44" fmla="*/ 17 w 40"/>
                  <a:gd name="T45" fmla="*/ 5 h 42"/>
                  <a:gd name="T46" fmla="*/ 9 w 40"/>
                  <a:gd name="T47" fmla="*/ 6 h 42"/>
                  <a:gd name="T48" fmla="*/ 14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2" y="4"/>
                    </a:moveTo>
                    <a:lnTo>
                      <a:pt x="29" y="2"/>
                    </a:lnTo>
                    <a:lnTo>
                      <a:pt x="19" y="19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9" y="19"/>
                    </a:lnTo>
                    <a:lnTo>
                      <a:pt x="2" y="9"/>
                    </a:lnTo>
                    <a:lnTo>
                      <a:pt x="2" y="11"/>
                    </a:lnTo>
                    <a:lnTo>
                      <a:pt x="17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7" y="23"/>
                    </a:lnTo>
                    <a:lnTo>
                      <a:pt x="8" y="38"/>
                    </a:lnTo>
                    <a:lnTo>
                      <a:pt x="9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21" y="23"/>
                    </a:lnTo>
                    <a:lnTo>
                      <a:pt x="36" y="32"/>
                    </a:lnTo>
                    <a:lnTo>
                      <a:pt x="38" y="31"/>
                    </a:lnTo>
                    <a:lnTo>
                      <a:pt x="21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16" name="Freeform 174"/>
              <p:cNvSpPr>
                <a:spLocks/>
              </p:cNvSpPr>
              <p:nvPr/>
            </p:nvSpPr>
            <p:spPr bwMode="auto">
              <a:xfrm>
                <a:off x="3829" y="2845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9 w 42"/>
                  <a:gd name="T11" fmla="*/ 6 h 42"/>
                  <a:gd name="T12" fmla="*/ 2 w 42"/>
                  <a:gd name="T13" fmla="*/ 3 h 42"/>
                  <a:gd name="T14" fmla="*/ 2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8 w 42"/>
                  <a:gd name="T23" fmla="*/ 7 h 42"/>
                  <a:gd name="T24" fmla="*/ 4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4 h 42"/>
                  <a:gd name="T34" fmla="*/ 10 w 42"/>
                  <a:gd name="T35" fmla="*/ 7 h 42"/>
                  <a:gd name="T36" fmla="*/ 16 w 42"/>
                  <a:gd name="T37" fmla="*/ 10 h 42"/>
                  <a:gd name="T38" fmla="*/ 17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21" y="19"/>
                    </a:lnTo>
                    <a:lnTo>
                      <a:pt x="4" y="9"/>
                    </a:lnTo>
                    <a:lnTo>
                      <a:pt x="4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19" y="23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3" y="23"/>
                    </a:lnTo>
                    <a:lnTo>
                      <a:pt x="39" y="32"/>
                    </a:lnTo>
                    <a:lnTo>
                      <a:pt x="40" y="31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17" name="Freeform 175"/>
              <p:cNvSpPr>
                <a:spLocks/>
              </p:cNvSpPr>
              <p:nvPr/>
            </p:nvSpPr>
            <p:spPr bwMode="auto">
              <a:xfrm>
                <a:off x="3829" y="2845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9 w 42"/>
                  <a:gd name="T11" fmla="*/ 6 h 42"/>
                  <a:gd name="T12" fmla="*/ 2 w 42"/>
                  <a:gd name="T13" fmla="*/ 3 h 42"/>
                  <a:gd name="T14" fmla="*/ 2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8 w 42"/>
                  <a:gd name="T23" fmla="*/ 7 h 42"/>
                  <a:gd name="T24" fmla="*/ 4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4 h 42"/>
                  <a:gd name="T34" fmla="*/ 10 w 42"/>
                  <a:gd name="T35" fmla="*/ 7 h 42"/>
                  <a:gd name="T36" fmla="*/ 16 w 42"/>
                  <a:gd name="T37" fmla="*/ 10 h 42"/>
                  <a:gd name="T38" fmla="*/ 17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21" y="19"/>
                    </a:lnTo>
                    <a:lnTo>
                      <a:pt x="4" y="9"/>
                    </a:lnTo>
                    <a:lnTo>
                      <a:pt x="4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19" y="23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23" y="23"/>
                    </a:lnTo>
                    <a:lnTo>
                      <a:pt x="39" y="32"/>
                    </a:lnTo>
                    <a:lnTo>
                      <a:pt x="40" y="31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18" name="Freeform 176"/>
              <p:cNvSpPr>
                <a:spLocks/>
              </p:cNvSpPr>
              <p:nvPr/>
            </p:nvSpPr>
            <p:spPr bwMode="auto">
              <a:xfrm>
                <a:off x="4984" y="2171"/>
                <a:ext cx="27" cy="23"/>
              </a:xfrm>
              <a:custGeom>
                <a:avLst/>
                <a:gdLst>
                  <a:gd name="T0" fmla="*/ 14 w 41"/>
                  <a:gd name="T1" fmla="*/ 1 h 41"/>
                  <a:gd name="T2" fmla="*/ 13 w 41"/>
                  <a:gd name="T3" fmla="*/ 1 h 41"/>
                  <a:gd name="T4" fmla="*/ 9 w 41"/>
                  <a:gd name="T5" fmla="*/ 6 h 41"/>
                  <a:gd name="T6" fmla="*/ 8 w 41"/>
                  <a:gd name="T7" fmla="*/ 0 h 41"/>
                  <a:gd name="T8" fmla="*/ 6 w 41"/>
                  <a:gd name="T9" fmla="*/ 0 h 41"/>
                  <a:gd name="T10" fmla="*/ 9 w 41"/>
                  <a:gd name="T11" fmla="*/ 6 h 41"/>
                  <a:gd name="T12" fmla="*/ 2 w 41"/>
                  <a:gd name="T13" fmla="*/ 2 h 41"/>
                  <a:gd name="T14" fmla="*/ 1 w 41"/>
                  <a:gd name="T15" fmla="*/ 3 h 41"/>
                  <a:gd name="T16" fmla="*/ 9 w 41"/>
                  <a:gd name="T17" fmla="*/ 6 h 41"/>
                  <a:gd name="T18" fmla="*/ 0 w 41"/>
                  <a:gd name="T19" fmla="*/ 7 h 41"/>
                  <a:gd name="T20" fmla="*/ 0 w 41"/>
                  <a:gd name="T21" fmla="*/ 8 h 41"/>
                  <a:gd name="T22" fmla="*/ 9 w 41"/>
                  <a:gd name="T23" fmla="*/ 7 h 41"/>
                  <a:gd name="T24" fmla="*/ 3 w 41"/>
                  <a:gd name="T25" fmla="*/ 12 h 41"/>
                  <a:gd name="T26" fmla="*/ 5 w 41"/>
                  <a:gd name="T27" fmla="*/ 12 h 41"/>
                  <a:gd name="T28" fmla="*/ 9 w 41"/>
                  <a:gd name="T29" fmla="*/ 7 h 41"/>
                  <a:gd name="T30" fmla="*/ 10 w 41"/>
                  <a:gd name="T31" fmla="*/ 13 h 41"/>
                  <a:gd name="T32" fmla="*/ 12 w 41"/>
                  <a:gd name="T33" fmla="*/ 13 h 41"/>
                  <a:gd name="T34" fmla="*/ 9 w 41"/>
                  <a:gd name="T35" fmla="*/ 7 h 41"/>
                  <a:gd name="T36" fmla="*/ 16 w 41"/>
                  <a:gd name="T37" fmla="*/ 11 h 41"/>
                  <a:gd name="T38" fmla="*/ 17 w 41"/>
                  <a:gd name="T39" fmla="*/ 10 h 41"/>
                  <a:gd name="T40" fmla="*/ 9 w 41"/>
                  <a:gd name="T41" fmla="*/ 7 h 41"/>
                  <a:gd name="T42" fmla="*/ 18 w 41"/>
                  <a:gd name="T43" fmla="*/ 6 h 41"/>
                  <a:gd name="T44" fmla="*/ 18 w 41"/>
                  <a:gd name="T45" fmla="*/ 4 h 41"/>
                  <a:gd name="T46" fmla="*/ 9 w 41"/>
                  <a:gd name="T47" fmla="*/ 6 h 41"/>
                  <a:gd name="T48" fmla="*/ 14 w 41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1">
                    <a:moveTo>
                      <a:pt x="33" y="2"/>
                    </a:moveTo>
                    <a:lnTo>
                      <a:pt x="31" y="2"/>
                    </a:lnTo>
                    <a:lnTo>
                      <a:pt x="22" y="2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20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0" y="20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0" y="21"/>
                    </a:lnTo>
                    <a:lnTo>
                      <a:pt x="8" y="37"/>
                    </a:lnTo>
                    <a:lnTo>
                      <a:pt x="10" y="39"/>
                    </a:lnTo>
                    <a:lnTo>
                      <a:pt x="20" y="21"/>
                    </a:lnTo>
                    <a:lnTo>
                      <a:pt x="23" y="41"/>
                    </a:lnTo>
                    <a:lnTo>
                      <a:pt x="27" y="41"/>
                    </a:lnTo>
                    <a:lnTo>
                      <a:pt x="22" y="21"/>
                    </a:lnTo>
                    <a:lnTo>
                      <a:pt x="37" y="33"/>
                    </a:lnTo>
                    <a:lnTo>
                      <a:pt x="39" y="31"/>
                    </a:lnTo>
                    <a:lnTo>
                      <a:pt x="22" y="21"/>
                    </a:lnTo>
                    <a:lnTo>
                      <a:pt x="41" y="18"/>
                    </a:lnTo>
                    <a:lnTo>
                      <a:pt x="41" y="14"/>
                    </a:lnTo>
                    <a:lnTo>
                      <a:pt x="22" y="20"/>
                    </a:lnTo>
                    <a:lnTo>
                      <a:pt x="33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19" name="Freeform 177"/>
              <p:cNvSpPr>
                <a:spLocks/>
              </p:cNvSpPr>
              <p:nvPr/>
            </p:nvSpPr>
            <p:spPr bwMode="auto">
              <a:xfrm>
                <a:off x="4984" y="2171"/>
                <a:ext cx="27" cy="23"/>
              </a:xfrm>
              <a:custGeom>
                <a:avLst/>
                <a:gdLst>
                  <a:gd name="T0" fmla="*/ 14 w 41"/>
                  <a:gd name="T1" fmla="*/ 1 h 41"/>
                  <a:gd name="T2" fmla="*/ 13 w 41"/>
                  <a:gd name="T3" fmla="*/ 1 h 41"/>
                  <a:gd name="T4" fmla="*/ 9 w 41"/>
                  <a:gd name="T5" fmla="*/ 6 h 41"/>
                  <a:gd name="T6" fmla="*/ 8 w 41"/>
                  <a:gd name="T7" fmla="*/ 0 h 41"/>
                  <a:gd name="T8" fmla="*/ 6 w 41"/>
                  <a:gd name="T9" fmla="*/ 0 h 41"/>
                  <a:gd name="T10" fmla="*/ 9 w 41"/>
                  <a:gd name="T11" fmla="*/ 6 h 41"/>
                  <a:gd name="T12" fmla="*/ 2 w 41"/>
                  <a:gd name="T13" fmla="*/ 2 h 41"/>
                  <a:gd name="T14" fmla="*/ 1 w 41"/>
                  <a:gd name="T15" fmla="*/ 3 h 41"/>
                  <a:gd name="T16" fmla="*/ 9 w 41"/>
                  <a:gd name="T17" fmla="*/ 6 h 41"/>
                  <a:gd name="T18" fmla="*/ 0 w 41"/>
                  <a:gd name="T19" fmla="*/ 7 h 41"/>
                  <a:gd name="T20" fmla="*/ 0 w 41"/>
                  <a:gd name="T21" fmla="*/ 8 h 41"/>
                  <a:gd name="T22" fmla="*/ 9 w 41"/>
                  <a:gd name="T23" fmla="*/ 7 h 41"/>
                  <a:gd name="T24" fmla="*/ 3 w 41"/>
                  <a:gd name="T25" fmla="*/ 12 h 41"/>
                  <a:gd name="T26" fmla="*/ 5 w 41"/>
                  <a:gd name="T27" fmla="*/ 12 h 41"/>
                  <a:gd name="T28" fmla="*/ 9 w 41"/>
                  <a:gd name="T29" fmla="*/ 7 h 41"/>
                  <a:gd name="T30" fmla="*/ 10 w 41"/>
                  <a:gd name="T31" fmla="*/ 13 h 41"/>
                  <a:gd name="T32" fmla="*/ 12 w 41"/>
                  <a:gd name="T33" fmla="*/ 13 h 41"/>
                  <a:gd name="T34" fmla="*/ 9 w 41"/>
                  <a:gd name="T35" fmla="*/ 7 h 41"/>
                  <a:gd name="T36" fmla="*/ 16 w 41"/>
                  <a:gd name="T37" fmla="*/ 11 h 41"/>
                  <a:gd name="T38" fmla="*/ 17 w 41"/>
                  <a:gd name="T39" fmla="*/ 10 h 41"/>
                  <a:gd name="T40" fmla="*/ 9 w 41"/>
                  <a:gd name="T41" fmla="*/ 7 h 41"/>
                  <a:gd name="T42" fmla="*/ 18 w 41"/>
                  <a:gd name="T43" fmla="*/ 6 h 41"/>
                  <a:gd name="T44" fmla="*/ 18 w 41"/>
                  <a:gd name="T45" fmla="*/ 4 h 41"/>
                  <a:gd name="T46" fmla="*/ 9 w 41"/>
                  <a:gd name="T47" fmla="*/ 6 h 41"/>
                  <a:gd name="T48" fmla="*/ 14 w 41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1">
                    <a:moveTo>
                      <a:pt x="33" y="2"/>
                    </a:moveTo>
                    <a:lnTo>
                      <a:pt x="31" y="2"/>
                    </a:lnTo>
                    <a:lnTo>
                      <a:pt x="22" y="2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20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0" y="20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0" y="21"/>
                    </a:lnTo>
                    <a:lnTo>
                      <a:pt x="8" y="37"/>
                    </a:lnTo>
                    <a:lnTo>
                      <a:pt x="10" y="39"/>
                    </a:lnTo>
                    <a:lnTo>
                      <a:pt x="20" y="21"/>
                    </a:lnTo>
                    <a:lnTo>
                      <a:pt x="23" y="41"/>
                    </a:lnTo>
                    <a:lnTo>
                      <a:pt x="27" y="41"/>
                    </a:lnTo>
                    <a:lnTo>
                      <a:pt x="22" y="21"/>
                    </a:lnTo>
                    <a:lnTo>
                      <a:pt x="37" y="33"/>
                    </a:lnTo>
                    <a:lnTo>
                      <a:pt x="39" y="31"/>
                    </a:lnTo>
                    <a:lnTo>
                      <a:pt x="22" y="21"/>
                    </a:lnTo>
                    <a:lnTo>
                      <a:pt x="41" y="18"/>
                    </a:lnTo>
                    <a:lnTo>
                      <a:pt x="41" y="14"/>
                    </a:lnTo>
                    <a:lnTo>
                      <a:pt x="22" y="20"/>
                    </a:lnTo>
                    <a:lnTo>
                      <a:pt x="33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20" name="Freeform 178"/>
              <p:cNvSpPr>
                <a:spLocks/>
              </p:cNvSpPr>
              <p:nvPr/>
            </p:nvSpPr>
            <p:spPr bwMode="auto">
              <a:xfrm>
                <a:off x="4670" y="2262"/>
                <a:ext cx="27" cy="24"/>
              </a:xfrm>
              <a:custGeom>
                <a:avLst/>
                <a:gdLst>
                  <a:gd name="T0" fmla="*/ 14 w 42"/>
                  <a:gd name="T1" fmla="*/ 1 h 43"/>
                  <a:gd name="T2" fmla="*/ 13 w 42"/>
                  <a:gd name="T3" fmla="*/ 1 h 43"/>
                  <a:gd name="T4" fmla="*/ 9 w 42"/>
                  <a:gd name="T5" fmla="*/ 6 h 43"/>
                  <a:gd name="T6" fmla="*/ 7 w 42"/>
                  <a:gd name="T7" fmla="*/ 0 h 43"/>
                  <a:gd name="T8" fmla="*/ 6 w 42"/>
                  <a:gd name="T9" fmla="*/ 1 h 43"/>
                  <a:gd name="T10" fmla="*/ 8 w 42"/>
                  <a:gd name="T11" fmla="*/ 6 h 43"/>
                  <a:gd name="T12" fmla="*/ 2 w 42"/>
                  <a:gd name="T13" fmla="*/ 3 h 43"/>
                  <a:gd name="T14" fmla="*/ 1 w 42"/>
                  <a:gd name="T15" fmla="*/ 4 h 43"/>
                  <a:gd name="T16" fmla="*/ 8 w 42"/>
                  <a:gd name="T17" fmla="*/ 7 h 43"/>
                  <a:gd name="T18" fmla="*/ 0 w 42"/>
                  <a:gd name="T19" fmla="*/ 8 h 43"/>
                  <a:gd name="T20" fmla="*/ 1 w 42"/>
                  <a:gd name="T21" fmla="*/ 9 h 43"/>
                  <a:gd name="T22" fmla="*/ 8 w 42"/>
                  <a:gd name="T23" fmla="*/ 7 h 43"/>
                  <a:gd name="T24" fmla="*/ 3 w 42"/>
                  <a:gd name="T25" fmla="*/ 12 h 43"/>
                  <a:gd name="T26" fmla="*/ 5 w 42"/>
                  <a:gd name="T27" fmla="*/ 13 h 43"/>
                  <a:gd name="T28" fmla="*/ 9 w 42"/>
                  <a:gd name="T29" fmla="*/ 7 h 43"/>
                  <a:gd name="T30" fmla="*/ 10 w 42"/>
                  <a:gd name="T31" fmla="*/ 13 h 43"/>
                  <a:gd name="T32" fmla="*/ 11 w 42"/>
                  <a:gd name="T33" fmla="*/ 13 h 43"/>
                  <a:gd name="T34" fmla="*/ 9 w 42"/>
                  <a:gd name="T35" fmla="*/ 7 h 43"/>
                  <a:gd name="T36" fmla="*/ 15 w 42"/>
                  <a:gd name="T37" fmla="*/ 11 h 43"/>
                  <a:gd name="T38" fmla="*/ 17 w 42"/>
                  <a:gd name="T39" fmla="*/ 9 h 43"/>
                  <a:gd name="T40" fmla="*/ 10 w 42"/>
                  <a:gd name="T41" fmla="*/ 7 h 43"/>
                  <a:gd name="T42" fmla="*/ 17 w 42"/>
                  <a:gd name="T43" fmla="*/ 6 h 43"/>
                  <a:gd name="T44" fmla="*/ 17 w 42"/>
                  <a:gd name="T45" fmla="*/ 5 h 43"/>
                  <a:gd name="T46" fmla="*/ 10 w 42"/>
                  <a:gd name="T47" fmla="*/ 7 h 43"/>
                  <a:gd name="T48" fmla="*/ 14 w 42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3">
                    <a:moveTo>
                      <a:pt x="33" y="4"/>
                    </a:moveTo>
                    <a:lnTo>
                      <a:pt x="31" y="2"/>
                    </a:lnTo>
                    <a:lnTo>
                      <a:pt x="21" y="20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19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9" y="22"/>
                    </a:lnTo>
                    <a:lnTo>
                      <a:pt x="0" y="25"/>
                    </a:lnTo>
                    <a:lnTo>
                      <a:pt x="2" y="29"/>
                    </a:lnTo>
                    <a:lnTo>
                      <a:pt x="19" y="24"/>
                    </a:lnTo>
                    <a:lnTo>
                      <a:pt x="8" y="39"/>
                    </a:lnTo>
                    <a:lnTo>
                      <a:pt x="12" y="41"/>
                    </a:lnTo>
                    <a:lnTo>
                      <a:pt x="21" y="24"/>
                    </a:lnTo>
                    <a:lnTo>
                      <a:pt x="25" y="43"/>
                    </a:lnTo>
                    <a:lnTo>
                      <a:pt x="27" y="43"/>
                    </a:lnTo>
                    <a:lnTo>
                      <a:pt x="21" y="24"/>
                    </a:lnTo>
                    <a:lnTo>
                      <a:pt x="38" y="35"/>
                    </a:lnTo>
                    <a:lnTo>
                      <a:pt x="40" y="31"/>
                    </a:lnTo>
                    <a:lnTo>
                      <a:pt x="23" y="22"/>
                    </a:lnTo>
                    <a:lnTo>
                      <a:pt x="42" y="20"/>
                    </a:lnTo>
                    <a:lnTo>
                      <a:pt x="40" y="16"/>
                    </a:lnTo>
                    <a:lnTo>
                      <a:pt x="23" y="22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21" name="Freeform 179"/>
              <p:cNvSpPr>
                <a:spLocks/>
              </p:cNvSpPr>
              <p:nvPr/>
            </p:nvSpPr>
            <p:spPr bwMode="auto">
              <a:xfrm>
                <a:off x="4670" y="2262"/>
                <a:ext cx="27" cy="24"/>
              </a:xfrm>
              <a:custGeom>
                <a:avLst/>
                <a:gdLst>
                  <a:gd name="T0" fmla="*/ 14 w 42"/>
                  <a:gd name="T1" fmla="*/ 1 h 43"/>
                  <a:gd name="T2" fmla="*/ 13 w 42"/>
                  <a:gd name="T3" fmla="*/ 1 h 43"/>
                  <a:gd name="T4" fmla="*/ 9 w 42"/>
                  <a:gd name="T5" fmla="*/ 6 h 43"/>
                  <a:gd name="T6" fmla="*/ 7 w 42"/>
                  <a:gd name="T7" fmla="*/ 0 h 43"/>
                  <a:gd name="T8" fmla="*/ 6 w 42"/>
                  <a:gd name="T9" fmla="*/ 1 h 43"/>
                  <a:gd name="T10" fmla="*/ 8 w 42"/>
                  <a:gd name="T11" fmla="*/ 6 h 43"/>
                  <a:gd name="T12" fmla="*/ 2 w 42"/>
                  <a:gd name="T13" fmla="*/ 3 h 43"/>
                  <a:gd name="T14" fmla="*/ 1 w 42"/>
                  <a:gd name="T15" fmla="*/ 4 h 43"/>
                  <a:gd name="T16" fmla="*/ 8 w 42"/>
                  <a:gd name="T17" fmla="*/ 7 h 43"/>
                  <a:gd name="T18" fmla="*/ 0 w 42"/>
                  <a:gd name="T19" fmla="*/ 8 h 43"/>
                  <a:gd name="T20" fmla="*/ 1 w 42"/>
                  <a:gd name="T21" fmla="*/ 9 h 43"/>
                  <a:gd name="T22" fmla="*/ 8 w 42"/>
                  <a:gd name="T23" fmla="*/ 7 h 43"/>
                  <a:gd name="T24" fmla="*/ 3 w 42"/>
                  <a:gd name="T25" fmla="*/ 12 h 43"/>
                  <a:gd name="T26" fmla="*/ 5 w 42"/>
                  <a:gd name="T27" fmla="*/ 13 h 43"/>
                  <a:gd name="T28" fmla="*/ 9 w 42"/>
                  <a:gd name="T29" fmla="*/ 7 h 43"/>
                  <a:gd name="T30" fmla="*/ 10 w 42"/>
                  <a:gd name="T31" fmla="*/ 13 h 43"/>
                  <a:gd name="T32" fmla="*/ 11 w 42"/>
                  <a:gd name="T33" fmla="*/ 13 h 43"/>
                  <a:gd name="T34" fmla="*/ 9 w 42"/>
                  <a:gd name="T35" fmla="*/ 7 h 43"/>
                  <a:gd name="T36" fmla="*/ 15 w 42"/>
                  <a:gd name="T37" fmla="*/ 11 h 43"/>
                  <a:gd name="T38" fmla="*/ 17 w 42"/>
                  <a:gd name="T39" fmla="*/ 9 h 43"/>
                  <a:gd name="T40" fmla="*/ 10 w 42"/>
                  <a:gd name="T41" fmla="*/ 7 h 43"/>
                  <a:gd name="T42" fmla="*/ 17 w 42"/>
                  <a:gd name="T43" fmla="*/ 6 h 43"/>
                  <a:gd name="T44" fmla="*/ 17 w 42"/>
                  <a:gd name="T45" fmla="*/ 5 h 43"/>
                  <a:gd name="T46" fmla="*/ 10 w 42"/>
                  <a:gd name="T47" fmla="*/ 7 h 43"/>
                  <a:gd name="T48" fmla="*/ 14 w 42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3">
                    <a:moveTo>
                      <a:pt x="33" y="4"/>
                    </a:moveTo>
                    <a:lnTo>
                      <a:pt x="31" y="2"/>
                    </a:lnTo>
                    <a:lnTo>
                      <a:pt x="21" y="20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19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9" y="22"/>
                    </a:lnTo>
                    <a:lnTo>
                      <a:pt x="0" y="25"/>
                    </a:lnTo>
                    <a:lnTo>
                      <a:pt x="2" y="29"/>
                    </a:lnTo>
                    <a:lnTo>
                      <a:pt x="19" y="24"/>
                    </a:lnTo>
                    <a:lnTo>
                      <a:pt x="8" y="39"/>
                    </a:lnTo>
                    <a:lnTo>
                      <a:pt x="12" y="41"/>
                    </a:lnTo>
                    <a:lnTo>
                      <a:pt x="21" y="24"/>
                    </a:lnTo>
                    <a:lnTo>
                      <a:pt x="25" y="43"/>
                    </a:lnTo>
                    <a:lnTo>
                      <a:pt x="27" y="43"/>
                    </a:lnTo>
                    <a:lnTo>
                      <a:pt x="21" y="24"/>
                    </a:lnTo>
                    <a:lnTo>
                      <a:pt x="38" y="35"/>
                    </a:lnTo>
                    <a:lnTo>
                      <a:pt x="40" y="31"/>
                    </a:lnTo>
                    <a:lnTo>
                      <a:pt x="23" y="22"/>
                    </a:lnTo>
                    <a:lnTo>
                      <a:pt x="42" y="20"/>
                    </a:lnTo>
                    <a:lnTo>
                      <a:pt x="40" y="16"/>
                    </a:lnTo>
                    <a:lnTo>
                      <a:pt x="23" y="22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22" name="Freeform 180"/>
              <p:cNvSpPr>
                <a:spLocks/>
              </p:cNvSpPr>
              <p:nvPr/>
            </p:nvSpPr>
            <p:spPr bwMode="auto">
              <a:xfrm>
                <a:off x="4058" y="2787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6 w 40"/>
                  <a:gd name="T9" fmla="*/ 0 h 42"/>
                  <a:gd name="T10" fmla="*/ 8 w 40"/>
                  <a:gd name="T11" fmla="*/ 6 h 42"/>
                  <a:gd name="T12" fmla="*/ 2 w 40"/>
                  <a:gd name="T13" fmla="*/ 3 h 42"/>
                  <a:gd name="T14" fmla="*/ 1 w 40"/>
                  <a:gd name="T15" fmla="*/ 4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1 w 40"/>
                  <a:gd name="T33" fmla="*/ 14 h 42"/>
                  <a:gd name="T34" fmla="*/ 8 w 40"/>
                  <a:gd name="T35" fmla="*/ 7 h 42"/>
                  <a:gd name="T36" fmla="*/ 15 w 40"/>
                  <a:gd name="T37" fmla="*/ 11 h 42"/>
                  <a:gd name="T38" fmla="*/ 15 w 40"/>
                  <a:gd name="T39" fmla="*/ 10 h 42"/>
                  <a:gd name="T40" fmla="*/ 9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9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8" y="39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23" name="Freeform 181"/>
              <p:cNvSpPr>
                <a:spLocks/>
              </p:cNvSpPr>
              <p:nvPr/>
            </p:nvSpPr>
            <p:spPr bwMode="auto">
              <a:xfrm>
                <a:off x="4058" y="2787"/>
                <a:ext cx="25" cy="24"/>
              </a:xfrm>
              <a:custGeom>
                <a:avLst/>
                <a:gdLst>
                  <a:gd name="T0" fmla="*/ 13 w 40"/>
                  <a:gd name="T1" fmla="*/ 1 h 42"/>
                  <a:gd name="T2" fmla="*/ 12 w 40"/>
                  <a:gd name="T3" fmla="*/ 1 h 42"/>
                  <a:gd name="T4" fmla="*/ 8 w 40"/>
                  <a:gd name="T5" fmla="*/ 6 h 42"/>
                  <a:gd name="T6" fmla="*/ 7 w 40"/>
                  <a:gd name="T7" fmla="*/ 0 h 42"/>
                  <a:gd name="T8" fmla="*/ 6 w 40"/>
                  <a:gd name="T9" fmla="*/ 0 h 42"/>
                  <a:gd name="T10" fmla="*/ 8 w 40"/>
                  <a:gd name="T11" fmla="*/ 6 h 42"/>
                  <a:gd name="T12" fmla="*/ 2 w 40"/>
                  <a:gd name="T13" fmla="*/ 3 h 42"/>
                  <a:gd name="T14" fmla="*/ 1 w 40"/>
                  <a:gd name="T15" fmla="*/ 4 h 42"/>
                  <a:gd name="T16" fmla="*/ 8 w 40"/>
                  <a:gd name="T17" fmla="*/ 7 h 42"/>
                  <a:gd name="T18" fmla="*/ 0 w 40"/>
                  <a:gd name="T19" fmla="*/ 8 h 42"/>
                  <a:gd name="T20" fmla="*/ 0 w 40"/>
                  <a:gd name="T21" fmla="*/ 9 h 42"/>
                  <a:gd name="T22" fmla="*/ 8 w 40"/>
                  <a:gd name="T23" fmla="*/ 7 h 42"/>
                  <a:gd name="T24" fmla="*/ 3 w 40"/>
                  <a:gd name="T25" fmla="*/ 13 h 42"/>
                  <a:gd name="T26" fmla="*/ 4 w 40"/>
                  <a:gd name="T27" fmla="*/ 13 h 42"/>
                  <a:gd name="T28" fmla="*/ 8 w 40"/>
                  <a:gd name="T29" fmla="*/ 7 h 42"/>
                  <a:gd name="T30" fmla="*/ 9 w 40"/>
                  <a:gd name="T31" fmla="*/ 14 h 42"/>
                  <a:gd name="T32" fmla="*/ 11 w 40"/>
                  <a:gd name="T33" fmla="*/ 14 h 42"/>
                  <a:gd name="T34" fmla="*/ 8 w 40"/>
                  <a:gd name="T35" fmla="*/ 7 h 42"/>
                  <a:gd name="T36" fmla="*/ 15 w 40"/>
                  <a:gd name="T37" fmla="*/ 11 h 42"/>
                  <a:gd name="T38" fmla="*/ 15 w 40"/>
                  <a:gd name="T39" fmla="*/ 10 h 42"/>
                  <a:gd name="T40" fmla="*/ 9 w 40"/>
                  <a:gd name="T41" fmla="*/ 7 h 42"/>
                  <a:gd name="T42" fmla="*/ 16 w 40"/>
                  <a:gd name="T43" fmla="*/ 6 h 42"/>
                  <a:gd name="T44" fmla="*/ 16 w 40"/>
                  <a:gd name="T45" fmla="*/ 5 h 42"/>
                  <a:gd name="T46" fmla="*/ 8 w 40"/>
                  <a:gd name="T47" fmla="*/ 6 h 42"/>
                  <a:gd name="T48" fmla="*/ 13 w 40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9" y="19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19" y="23"/>
                    </a:lnTo>
                    <a:lnTo>
                      <a:pt x="8" y="39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0" y="17"/>
                    </a:lnTo>
                    <a:lnTo>
                      <a:pt x="40" y="15"/>
                    </a:lnTo>
                    <a:lnTo>
                      <a:pt x="21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24" name="Freeform 182"/>
              <p:cNvSpPr>
                <a:spLocks/>
              </p:cNvSpPr>
              <p:nvPr/>
            </p:nvSpPr>
            <p:spPr bwMode="auto">
              <a:xfrm>
                <a:off x="3601" y="2937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8 w 42"/>
                  <a:gd name="T11" fmla="*/ 6 h 42"/>
                  <a:gd name="T12" fmla="*/ 2 w 42"/>
                  <a:gd name="T13" fmla="*/ 3 h 42"/>
                  <a:gd name="T14" fmla="*/ 1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9 w 42"/>
                  <a:gd name="T35" fmla="*/ 7 h 42"/>
                  <a:gd name="T36" fmla="*/ 16 w 42"/>
                  <a:gd name="T37" fmla="*/ 11 h 42"/>
                  <a:gd name="T38" fmla="*/ 16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12" y="38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19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25" name="Freeform 183"/>
              <p:cNvSpPr>
                <a:spLocks/>
              </p:cNvSpPr>
              <p:nvPr/>
            </p:nvSpPr>
            <p:spPr bwMode="auto">
              <a:xfrm>
                <a:off x="3601" y="2937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8 w 42"/>
                  <a:gd name="T11" fmla="*/ 6 h 42"/>
                  <a:gd name="T12" fmla="*/ 2 w 42"/>
                  <a:gd name="T13" fmla="*/ 3 h 42"/>
                  <a:gd name="T14" fmla="*/ 1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9 w 42"/>
                  <a:gd name="T35" fmla="*/ 7 h 42"/>
                  <a:gd name="T36" fmla="*/ 16 w 42"/>
                  <a:gd name="T37" fmla="*/ 11 h 42"/>
                  <a:gd name="T38" fmla="*/ 16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3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9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19" y="21"/>
                    </a:lnTo>
                    <a:lnTo>
                      <a:pt x="8" y="38"/>
                    </a:lnTo>
                    <a:lnTo>
                      <a:pt x="12" y="38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9" y="33"/>
                    </a:lnTo>
                    <a:lnTo>
                      <a:pt x="39" y="31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19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26" name="Freeform 184"/>
              <p:cNvSpPr>
                <a:spLocks/>
              </p:cNvSpPr>
              <p:nvPr/>
            </p:nvSpPr>
            <p:spPr bwMode="auto">
              <a:xfrm>
                <a:off x="4756" y="2262"/>
                <a:ext cx="26" cy="24"/>
              </a:xfrm>
              <a:custGeom>
                <a:avLst/>
                <a:gdLst>
                  <a:gd name="T0" fmla="*/ 13 w 41"/>
                  <a:gd name="T1" fmla="*/ 1 h 43"/>
                  <a:gd name="T2" fmla="*/ 11 w 41"/>
                  <a:gd name="T3" fmla="*/ 1 h 43"/>
                  <a:gd name="T4" fmla="*/ 8 w 41"/>
                  <a:gd name="T5" fmla="*/ 6 h 43"/>
                  <a:gd name="T6" fmla="*/ 7 w 41"/>
                  <a:gd name="T7" fmla="*/ 0 h 43"/>
                  <a:gd name="T8" fmla="*/ 6 w 41"/>
                  <a:gd name="T9" fmla="*/ 1 h 43"/>
                  <a:gd name="T10" fmla="*/ 8 w 41"/>
                  <a:gd name="T11" fmla="*/ 6 h 43"/>
                  <a:gd name="T12" fmla="*/ 2 w 41"/>
                  <a:gd name="T13" fmla="*/ 3 h 43"/>
                  <a:gd name="T14" fmla="*/ 1 w 41"/>
                  <a:gd name="T15" fmla="*/ 4 h 43"/>
                  <a:gd name="T16" fmla="*/ 7 w 41"/>
                  <a:gd name="T17" fmla="*/ 7 h 43"/>
                  <a:gd name="T18" fmla="*/ 0 w 41"/>
                  <a:gd name="T19" fmla="*/ 8 h 43"/>
                  <a:gd name="T20" fmla="*/ 0 w 41"/>
                  <a:gd name="T21" fmla="*/ 9 h 43"/>
                  <a:gd name="T22" fmla="*/ 7 w 41"/>
                  <a:gd name="T23" fmla="*/ 7 h 43"/>
                  <a:gd name="T24" fmla="*/ 3 w 41"/>
                  <a:gd name="T25" fmla="*/ 12 h 43"/>
                  <a:gd name="T26" fmla="*/ 4 w 41"/>
                  <a:gd name="T27" fmla="*/ 13 h 43"/>
                  <a:gd name="T28" fmla="*/ 8 w 41"/>
                  <a:gd name="T29" fmla="*/ 7 h 43"/>
                  <a:gd name="T30" fmla="*/ 10 w 41"/>
                  <a:gd name="T31" fmla="*/ 13 h 43"/>
                  <a:gd name="T32" fmla="*/ 10 w 41"/>
                  <a:gd name="T33" fmla="*/ 13 h 43"/>
                  <a:gd name="T34" fmla="*/ 9 w 41"/>
                  <a:gd name="T35" fmla="*/ 7 h 43"/>
                  <a:gd name="T36" fmla="*/ 15 w 41"/>
                  <a:gd name="T37" fmla="*/ 11 h 43"/>
                  <a:gd name="T38" fmla="*/ 16 w 41"/>
                  <a:gd name="T39" fmla="*/ 9 h 43"/>
                  <a:gd name="T40" fmla="*/ 9 w 41"/>
                  <a:gd name="T41" fmla="*/ 7 h 43"/>
                  <a:gd name="T42" fmla="*/ 16 w 41"/>
                  <a:gd name="T43" fmla="*/ 6 h 43"/>
                  <a:gd name="T44" fmla="*/ 16 w 41"/>
                  <a:gd name="T45" fmla="*/ 5 h 43"/>
                  <a:gd name="T46" fmla="*/ 9 w 41"/>
                  <a:gd name="T47" fmla="*/ 7 h 43"/>
                  <a:gd name="T48" fmla="*/ 13 w 41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3">
                    <a:moveTo>
                      <a:pt x="33" y="4"/>
                    </a:moveTo>
                    <a:lnTo>
                      <a:pt x="29" y="2"/>
                    </a:lnTo>
                    <a:lnTo>
                      <a:pt x="20" y="20"/>
                    </a:lnTo>
                    <a:lnTo>
                      <a:pt x="18" y="0"/>
                    </a:lnTo>
                    <a:lnTo>
                      <a:pt x="14" y="2"/>
                    </a:lnTo>
                    <a:lnTo>
                      <a:pt x="20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8" y="22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18" y="24"/>
                    </a:lnTo>
                    <a:lnTo>
                      <a:pt x="8" y="39"/>
                    </a:lnTo>
                    <a:lnTo>
                      <a:pt x="10" y="41"/>
                    </a:lnTo>
                    <a:lnTo>
                      <a:pt x="20" y="24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22" y="24"/>
                    </a:lnTo>
                    <a:lnTo>
                      <a:pt x="37" y="35"/>
                    </a:lnTo>
                    <a:lnTo>
                      <a:pt x="39" y="31"/>
                    </a:lnTo>
                    <a:lnTo>
                      <a:pt x="22" y="22"/>
                    </a:lnTo>
                    <a:lnTo>
                      <a:pt x="41" y="20"/>
                    </a:lnTo>
                    <a:lnTo>
                      <a:pt x="41" y="16"/>
                    </a:lnTo>
                    <a:lnTo>
                      <a:pt x="22" y="22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27" name="Freeform 185"/>
              <p:cNvSpPr>
                <a:spLocks/>
              </p:cNvSpPr>
              <p:nvPr/>
            </p:nvSpPr>
            <p:spPr bwMode="auto">
              <a:xfrm>
                <a:off x="4756" y="2262"/>
                <a:ext cx="26" cy="24"/>
              </a:xfrm>
              <a:custGeom>
                <a:avLst/>
                <a:gdLst>
                  <a:gd name="T0" fmla="*/ 13 w 41"/>
                  <a:gd name="T1" fmla="*/ 1 h 43"/>
                  <a:gd name="T2" fmla="*/ 11 w 41"/>
                  <a:gd name="T3" fmla="*/ 1 h 43"/>
                  <a:gd name="T4" fmla="*/ 8 w 41"/>
                  <a:gd name="T5" fmla="*/ 6 h 43"/>
                  <a:gd name="T6" fmla="*/ 7 w 41"/>
                  <a:gd name="T7" fmla="*/ 0 h 43"/>
                  <a:gd name="T8" fmla="*/ 6 w 41"/>
                  <a:gd name="T9" fmla="*/ 1 h 43"/>
                  <a:gd name="T10" fmla="*/ 8 w 41"/>
                  <a:gd name="T11" fmla="*/ 6 h 43"/>
                  <a:gd name="T12" fmla="*/ 2 w 41"/>
                  <a:gd name="T13" fmla="*/ 3 h 43"/>
                  <a:gd name="T14" fmla="*/ 1 w 41"/>
                  <a:gd name="T15" fmla="*/ 4 h 43"/>
                  <a:gd name="T16" fmla="*/ 7 w 41"/>
                  <a:gd name="T17" fmla="*/ 7 h 43"/>
                  <a:gd name="T18" fmla="*/ 0 w 41"/>
                  <a:gd name="T19" fmla="*/ 8 h 43"/>
                  <a:gd name="T20" fmla="*/ 0 w 41"/>
                  <a:gd name="T21" fmla="*/ 9 h 43"/>
                  <a:gd name="T22" fmla="*/ 7 w 41"/>
                  <a:gd name="T23" fmla="*/ 7 h 43"/>
                  <a:gd name="T24" fmla="*/ 3 w 41"/>
                  <a:gd name="T25" fmla="*/ 12 h 43"/>
                  <a:gd name="T26" fmla="*/ 4 w 41"/>
                  <a:gd name="T27" fmla="*/ 13 h 43"/>
                  <a:gd name="T28" fmla="*/ 8 w 41"/>
                  <a:gd name="T29" fmla="*/ 7 h 43"/>
                  <a:gd name="T30" fmla="*/ 10 w 41"/>
                  <a:gd name="T31" fmla="*/ 13 h 43"/>
                  <a:gd name="T32" fmla="*/ 10 w 41"/>
                  <a:gd name="T33" fmla="*/ 13 h 43"/>
                  <a:gd name="T34" fmla="*/ 9 w 41"/>
                  <a:gd name="T35" fmla="*/ 7 h 43"/>
                  <a:gd name="T36" fmla="*/ 15 w 41"/>
                  <a:gd name="T37" fmla="*/ 11 h 43"/>
                  <a:gd name="T38" fmla="*/ 16 w 41"/>
                  <a:gd name="T39" fmla="*/ 9 h 43"/>
                  <a:gd name="T40" fmla="*/ 9 w 41"/>
                  <a:gd name="T41" fmla="*/ 7 h 43"/>
                  <a:gd name="T42" fmla="*/ 16 w 41"/>
                  <a:gd name="T43" fmla="*/ 6 h 43"/>
                  <a:gd name="T44" fmla="*/ 16 w 41"/>
                  <a:gd name="T45" fmla="*/ 5 h 43"/>
                  <a:gd name="T46" fmla="*/ 9 w 41"/>
                  <a:gd name="T47" fmla="*/ 7 h 43"/>
                  <a:gd name="T48" fmla="*/ 13 w 41"/>
                  <a:gd name="T49" fmla="*/ 1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3">
                    <a:moveTo>
                      <a:pt x="33" y="4"/>
                    </a:moveTo>
                    <a:lnTo>
                      <a:pt x="29" y="2"/>
                    </a:lnTo>
                    <a:lnTo>
                      <a:pt x="20" y="20"/>
                    </a:lnTo>
                    <a:lnTo>
                      <a:pt x="18" y="0"/>
                    </a:lnTo>
                    <a:lnTo>
                      <a:pt x="14" y="2"/>
                    </a:lnTo>
                    <a:lnTo>
                      <a:pt x="20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18" y="22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18" y="24"/>
                    </a:lnTo>
                    <a:lnTo>
                      <a:pt x="8" y="39"/>
                    </a:lnTo>
                    <a:lnTo>
                      <a:pt x="10" y="41"/>
                    </a:lnTo>
                    <a:lnTo>
                      <a:pt x="20" y="24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22" y="24"/>
                    </a:lnTo>
                    <a:lnTo>
                      <a:pt x="37" y="35"/>
                    </a:lnTo>
                    <a:lnTo>
                      <a:pt x="39" y="31"/>
                    </a:lnTo>
                    <a:lnTo>
                      <a:pt x="22" y="22"/>
                    </a:lnTo>
                    <a:lnTo>
                      <a:pt x="41" y="20"/>
                    </a:lnTo>
                    <a:lnTo>
                      <a:pt x="41" y="16"/>
                    </a:lnTo>
                    <a:lnTo>
                      <a:pt x="22" y="22"/>
                    </a:lnTo>
                    <a:lnTo>
                      <a:pt x="33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28" name="Freeform 186"/>
              <p:cNvSpPr>
                <a:spLocks/>
              </p:cNvSpPr>
              <p:nvPr/>
            </p:nvSpPr>
            <p:spPr bwMode="auto">
              <a:xfrm>
                <a:off x="4606" y="2355"/>
                <a:ext cx="27" cy="24"/>
              </a:xfrm>
              <a:custGeom>
                <a:avLst/>
                <a:gdLst>
                  <a:gd name="T0" fmla="*/ 14 w 41"/>
                  <a:gd name="T1" fmla="*/ 1 h 42"/>
                  <a:gd name="T2" fmla="*/ 13 w 41"/>
                  <a:gd name="T3" fmla="*/ 1 h 42"/>
                  <a:gd name="T4" fmla="*/ 9 w 41"/>
                  <a:gd name="T5" fmla="*/ 6 h 42"/>
                  <a:gd name="T6" fmla="*/ 7 w 41"/>
                  <a:gd name="T7" fmla="*/ 0 h 42"/>
                  <a:gd name="T8" fmla="*/ 6 w 41"/>
                  <a:gd name="T9" fmla="*/ 0 h 42"/>
                  <a:gd name="T10" fmla="*/ 9 w 41"/>
                  <a:gd name="T11" fmla="*/ 6 h 42"/>
                  <a:gd name="T12" fmla="*/ 2 w 41"/>
                  <a:gd name="T13" fmla="*/ 3 h 42"/>
                  <a:gd name="T14" fmla="*/ 1 w 41"/>
                  <a:gd name="T15" fmla="*/ 3 h 42"/>
                  <a:gd name="T16" fmla="*/ 9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9 w 41"/>
                  <a:gd name="T23" fmla="*/ 7 h 42"/>
                  <a:gd name="T24" fmla="*/ 3 w 41"/>
                  <a:gd name="T25" fmla="*/ 13 h 42"/>
                  <a:gd name="T26" fmla="*/ 5 w 41"/>
                  <a:gd name="T27" fmla="*/ 13 h 42"/>
                  <a:gd name="T28" fmla="*/ 9 w 41"/>
                  <a:gd name="T29" fmla="*/ 7 h 42"/>
                  <a:gd name="T30" fmla="*/ 10 w 41"/>
                  <a:gd name="T31" fmla="*/ 14 h 42"/>
                  <a:gd name="T32" fmla="*/ 12 w 41"/>
                  <a:gd name="T33" fmla="*/ 14 h 42"/>
                  <a:gd name="T34" fmla="*/ 9 w 41"/>
                  <a:gd name="T35" fmla="*/ 7 h 42"/>
                  <a:gd name="T36" fmla="*/ 16 w 41"/>
                  <a:gd name="T37" fmla="*/ 10 h 42"/>
                  <a:gd name="T38" fmla="*/ 17 w 41"/>
                  <a:gd name="T39" fmla="*/ 10 h 42"/>
                  <a:gd name="T40" fmla="*/ 9 w 41"/>
                  <a:gd name="T41" fmla="*/ 7 h 42"/>
                  <a:gd name="T42" fmla="*/ 18 w 41"/>
                  <a:gd name="T43" fmla="*/ 6 h 42"/>
                  <a:gd name="T44" fmla="*/ 18 w 41"/>
                  <a:gd name="T45" fmla="*/ 5 h 42"/>
                  <a:gd name="T46" fmla="*/ 9 w 41"/>
                  <a:gd name="T47" fmla="*/ 6 h 42"/>
                  <a:gd name="T48" fmla="*/ 14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3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9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6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7" y="32"/>
                    </a:lnTo>
                    <a:lnTo>
                      <a:pt x="39" y="30"/>
                    </a:lnTo>
                    <a:lnTo>
                      <a:pt x="21" y="21"/>
                    </a:lnTo>
                    <a:lnTo>
                      <a:pt x="41" y="17"/>
                    </a:lnTo>
                    <a:lnTo>
                      <a:pt x="41" y="15"/>
                    </a:lnTo>
                    <a:lnTo>
                      <a:pt x="21" y="19"/>
                    </a:lnTo>
                    <a:lnTo>
                      <a:pt x="3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29" name="Freeform 187"/>
              <p:cNvSpPr>
                <a:spLocks/>
              </p:cNvSpPr>
              <p:nvPr/>
            </p:nvSpPr>
            <p:spPr bwMode="auto">
              <a:xfrm>
                <a:off x="4606" y="2355"/>
                <a:ext cx="27" cy="24"/>
              </a:xfrm>
              <a:custGeom>
                <a:avLst/>
                <a:gdLst>
                  <a:gd name="T0" fmla="*/ 14 w 41"/>
                  <a:gd name="T1" fmla="*/ 1 h 42"/>
                  <a:gd name="T2" fmla="*/ 13 w 41"/>
                  <a:gd name="T3" fmla="*/ 1 h 42"/>
                  <a:gd name="T4" fmla="*/ 9 w 41"/>
                  <a:gd name="T5" fmla="*/ 6 h 42"/>
                  <a:gd name="T6" fmla="*/ 7 w 41"/>
                  <a:gd name="T7" fmla="*/ 0 h 42"/>
                  <a:gd name="T8" fmla="*/ 6 w 41"/>
                  <a:gd name="T9" fmla="*/ 0 h 42"/>
                  <a:gd name="T10" fmla="*/ 9 w 41"/>
                  <a:gd name="T11" fmla="*/ 6 h 42"/>
                  <a:gd name="T12" fmla="*/ 2 w 41"/>
                  <a:gd name="T13" fmla="*/ 3 h 42"/>
                  <a:gd name="T14" fmla="*/ 1 w 41"/>
                  <a:gd name="T15" fmla="*/ 3 h 42"/>
                  <a:gd name="T16" fmla="*/ 9 w 41"/>
                  <a:gd name="T17" fmla="*/ 7 h 42"/>
                  <a:gd name="T18" fmla="*/ 0 w 41"/>
                  <a:gd name="T19" fmla="*/ 8 h 42"/>
                  <a:gd name="T20" fmla="*/ 0 w 41"/>
                  <a:gd name="T21" fmla="*/ 9 h 42"/>
                  <a:gd name="T22" fmla="*/ 9 w 41"/>
                  <a:gd name="T23" fmla="*/ 7 h 42"/>
                  <a:gd name="T24" fmla="*/ 3 w 41"/>
                  <a:gd name="T25" fmla="*/ 13 h 42"/>
                  <a:gd name="T26" fmla="*/ 5 w 41"/>
                  <a:gd name="T27" fmla="*/ 13 h 42"/>
                  <a:gd name="T28" fmla="*/ 9 w 41"/>
                  <a:gd name="T29" fmla="*/ 7 h 42"/>
                  <a:gd name="T30" fmla="*/ 10 w 41"/>
                  <a:gd name="T31" fmla="*/ 14 h 42"/>
                  <a:gd name="T32" fmla="*/ 12 w 41"/>
                  <a:gd name="T33" fmla="*/ 14 h 42"/>
                  <a:gd name="T34" fmla="*/ 9 w 41"/>
                  <a:gd name="T35" fmla="*/ 7 h 42"/>
                  <a:gd name="T36" fmla="*/ 16 w 41"/>
                  <a:gd name="T37" fmla="*/ 10 h 42"/>
                  <a:gd name="T38" fmla="*/ 17 w 41"/>
                  <a:gd name="T39" fmla="*/ 10 h 42"/>
                  <a:gd name="T40" fmla="*/ 9 w 41"/>
                  <a:gd name="T41" fmla="*/ 7 h 42"/>
                  <a:gd name="T42" fmla="*/ 18 w 41"/>
                  <a:gd name="T43" fmla="*/ 6 h 42"/>
                  <a:gd name="T44" fmla="*/ 18 w 41"/>
                  <a:gd name="T45" fmla="*/ 5 h 42"/>
                  <a:gd name="T46" fmla="*/ 9 w 41"/>
                  <a:gd name="T47" fmla="*/ 6 h 42"/>
                  <a:gd name="T48" fmla="*/ 14 w 41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3" y="3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9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0" y="26"/>
                    </a:lnTo>
                    <a:lnTo>
                      <a:pt x="19" y="23"/>
                    </a:lnTo>
                    <a:lnTo>
                      <a:pt x="8" y="38"/>
                    </a:lnTo>
                    <a:lnTo>
                      <a:pt x="10" y="40"/>
                    </a:lnTo>
                    <a:lnTo>
                      <a:pt x="19" y="23"/>
                    </a:lnTo>
                    <a:lnTo>
                      <a:pt x="23" y="42"/>
                    </a:lnTo>
                    <a:lnTo>
                      <a:pt x="27" y="42"/>
                    </a:lnTo>
                    <a:lnTo>
                      <a:pt x="21" y="23"/>
                    </a:lnTo>
                    <a:lnTo>
                      <a:pt x="37" y="32"/>
                    </a:lnTo>
                    <a:lnTo>
                      <a:pt x="39" y="30"/>
                    </a:lnTo>
                    <a:lnTo>
                      <a:pt x="21" y="21"/>
                    </a:lnTo>
                    <a:lnTo>
                      <a:pt x="41" y="17"/>
                    </a:lnTo>
                    <a:lnTo>
                      <a:pt x="41" y="15"/>
                    </a:lnTo>
                    <a:lnTo>
                      <a:pt x="21" y="19"/>
                    </a:lnTo>
                    <a:lnTo>
                      <a:pt x="33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30" name="Freeform 188"/>
              <p:cNvSpPr>
                <a:spLocks/>
              </p:cNvSpPr>
              <p:nvPr/>
            </p:nvSpPr>
            <p:spPr bwMode="auto">
              <a:xfrm>
                <a:off x="4292" y="2447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9 w 42"/>
                  <a:gd name="T11" fmla="*/ 6 h 42"/>
                  <a:gd name="T12" fmla="*/ 2 w 42"/>
                  <a:gd name="T13" fmla="*/ 2 h 42"/>
                  <a:gd name="T14" fmla="*/ 1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9 w 42"/>
                  <a:gd name="T35" fmla="*/ 7 h 42"/>
                  <a:gd name="T36" fmla="*/ 15 w 42"/>
                  <a:gd name="T37" fmla="*/ 10 h 42"/>
                  <a:gd name="T38" fmla="*/ 17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2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21" y="19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19" y="21"/>
                    </a:lnTo>
                    <a:lnTo>
                      <a:pt x="7" y="38"/>
                    </a:lnTo>
                    <a:lnTo>
                      <a:pt x="11" y="38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8" y="32"/>
                    </a:lnTo>
                    <a:lnTo>
                      <a:pt x="40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19"/>
                    </a:lnTo>
                    <a:lnTo>
                      <a:pt x="3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31" name="Freeform 189"/>
              <p:cNvSpPr>
                <a:spLocks/>
              </p:cNvSpPr>
              <p:nvPr/>
            </p:nvSpPr>
            <p:spPr bwMode="auto">
              <a:xfrm>
                <a:off x="4292" y="2447"/>
                <a:ext cx="27" cy="24"/>
              </a:xfrm>
              <a:custGeom>
                <a:avLst/>
                <a:gdLst>
                  <a:gd name="T0" fmla="*/ 14 w 42"/>
                  <a:gd name="T1" fmla="*/ 1 h 42"/>
                  <a:gd name="T2" fmla="*/ 13 w 42"/>
                  <a:gd name="T3" fmla="*/ 1 h 42"/>
                  <a:gd name="T4" fmla="*/ 9 w 42"/>
                  <a:gd name="T5" fmla="*/ 6 h 42"/>
                  <a:gd name="T6" fmla="*/ 7 w 42"/>
                  <a:gd name="T7" fmla="*/ 0 h 42"/>
                  <a:gd name="T8" fmla="*/ 6 w 42"/>
                  <a:gd name="T9" fmla="*/ 0 h 42"/>
                  <a:gd name="T10" fmla="*/ 9 w 42"/>
                  <a:gd name="T11" fmla="*/ 6 h 42"/>
                  <a:gd name="T12" fmla="*/ 2 w 42"/>
                  <a:gd name="T13" fmla="*/ 2 h 42"/>
                  <a:gd name="T14" fmla="*/ 1 w 42"/>
                  <a:gd name="T15" fmla="*/ 3 h 42"/>
                  <a:gd name="T16" fmla="*/ 8 w 42"/>
                  <a:gd name="T17" fmla="*/ 7 h 42"/>
                  <a:gd name="T18" fmla="*/ 0 w 42"/>
                  <a:gd name="T19" fmla="*/ 8 h 42"/>
                  <a:gd name="T20" fmla="*/ 1 w 42"/>
                  <a:gd name="T21" fmla="*/ 9 h 42"/>
                  <a:gd name="T22" fmla="*/ 8 w 42"/>
                  <a:gd name="T23" fmla="*/ 7 h 42"/>
                  <a:gd name="T24" fmla="*/ 3 w 42"/>
                  <a:gd name="T25" fmla="*/ 13 h 42"/>
                  <a:gd name="T26" fmla="*/ 5 w 42"/>
                  <a:gd name="T27" fmla="*/ 13 h 42"/>
                  <a:gd name="T28" fmla="*/ 9 w 42"/>
                  <a:gd name="T29" fmla="*/ 7 h 42"/>
                  <a:gd name="T30" fmla="*/ 10 w 42"/>
                  <a:gd name="T31" fmla="*/ 14 h 42"/>
                  <a:gd name="T32" fmla="*/ 11 w 42"/>
                  <a:gd name="T33" fmla="*/ 13 h 42"/>
                  <a:gd name="T34" fmla="*/ 9 w 42"/>
                  <a:gd name="T35" fmla="*/ 7 h 42"/>
                  <a:gd name="T36" fmla="*/ 15 w 42"/>
                  <a:gd name="T37" fmla="*/ 10 h 42"/>
                  <a:gd name="T38" fmla="*/ 17 w 42"/>
                  <a:gd name="T39" fmla="*/ 10 h 42"/>
                  <a:gd name="T40" fmla="*/ 10 w 42"/>
                  <a:gd name="T41" fmla="*/ 7 h 42"/>
                  <a:gd name="T42" fmla="*/ 17 w 42"/>
                  <a:gd name="T43" fmla="*/ 6 h 42"/>
                  <a:gd name="T44" fmla="*/ 17 w 42"/>
                  <a:gd name="T45" fmla="*/ 5 h 42"/>
                  <a:gd name="T46" fmla="*/ 10 w 42"/>
                  <a:gd name="T47" fmla="*/ 6 h 42"/>
                  <a:gd name="T48" fmla="*/ 14 w 42"/>
                  <a:gd name="T49" fmla="*/ 1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2" h="42">
                    <a:moveTo>
                      <a:pt x="32" y="4"/>
                    </a:moveTo>
                    <a:lnTo>
                      <a:pt x="31" y="2"/>
                    </a:lnTo>
                    <a:lnTo>
                      <a:pt x="21" y="19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21" y="19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19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19" y="21"/>
                    </a:lnTo>
                    <a:lnTo>
                      <a:pt x="7" y="38"/>
                    </a:lnTo>
                    <a:lnTo>
                      <a:pt x="11" y="38"/>
                    </a:lnTo>
                    <a:lnTo>
                      <a:pt x="21" y="23"/>
                    </a:lnTo>
                    <a:lnTo>
                      <a:pt x="25" y="42"/>
                    </a:lnTo>
                    <a:lnTo>
                      <a:pt x="27" y="40"/>
                    </a:lnTo>
                    <a:lnTo>
                      <a:pt x="21" y="23"/>
                    </a:lnTo>
                    <a:lnTo>
                      <a:pt x="38" y="32"/>
                    </a:lnTo>
                    <a:lnTo>
                      <a:pt x="40" y="30"/>
                    </a:lnTo>
                    <a:lnTo>
                      <a:pt x="23" y="21"/>
                    </a:lnTo>
                    <a:lnTo>
                      <a:pt x="42" y="17"/>
                    </a:lnTo>
                    <a:lnTo>
                      <a:pt x="40" y="15"/>
                    </a:lnTo>
                    <a:lnTo>
                      <a:pt x="23" y="19"/>
                    </a:lnTo>
                    <a:lnTo>
                      <a:pt x="32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32" name="Freeform 190"/>
              <p:cNvSpPr>
                <a:spLocks/>
              </p:cNvSpPr>
              <p:nvPr/>
            </p:nvSpPr>
            <p:spPr bwMode="auto">
              <a:xfrm>
                <a:off x="4692" y="2343"/>
                <a:ext cx="25" cy="24"/>
              </a:xfrm>
              <a:custGeom>
                <a:avLst/>
                <a:gdLst>
                  <a:gd name="T0" fmla="*/ 13 w 40"/>
                  <a:gd name="T1" fmla="*/ 1 h 41"/>
                  <a:gd name="T2" fmla="*/ 12 w 40"/>
                  <a:gd name="T3" fmla="*/ 1 h 41"/>
                  <a:gd name="T4" fmla="*/ 8 w 40"/>
                  <a:gd name="T5" fmla="*/ 6 h 41"/>
                  <a:gd name="T6" fmla="*/ 7 w 40"/>
                  <a:gd name="T7" fmla="*/ 0 h 41"/>
                  <a:gd name="T8" fmla="*/ 5 w 40"/>
                  <a:gd name="T9" fmla="*/ 0 h 41"/>
                  <a:gd name="T10" fmla="*/ 8 w 40"/>
                  <a:gd name="T11" fmla="*/ 7 h 41"/>
                  <a:gd name="T12" fmla="*/ 2 w 40"/>
                  <a:gd name="T13" fmla="*/ 3 h 41"/>
                  <a:gd name="T14" fmla="*/ 1 w 40"/>
                  <a:gd name="T15" fmla="*/ 4 h 41"/>
                  <a:gd name="T16" fmla="*/ 8 w 40"/>
                  <a:gd name="T17" fmla="*/ 7 h 41"/>
                  <a:gd name="T18" fmla="*/ 0 w 40"/>
                  <a:gd name="T19" fmla="*/ 8 h 41"/>
                  <a:gd name="T20" fmla="*/ 0 w 40"/>
                  <a:gd name="T21" fmla="*/ 9 h 41"/>
                  <a:gd name="T22" fmla="*/ 8 w 40"/>
                  <a:gd name="T23" fmla="*/ 8 h 41"/>
                  <a:gd name="T24" fmla="*/ 3 w 40"/>
                  <a:gd name="T25" fmla="*/ 13 h 41"/>
                  <a:gd name="T26" fmla="*/ 4 w 40"/>
                  <a:gd name="T27" fmla="*/ 13 h 41"/>
                  <a:gd name="T28" fmla="*/ 8 w 40"/>
                  <a:gd name="T29" fmla="*/ 8 h 41"/>
                  <a:gd name="T30" fmla="*/ 9 w 40"/>
                  <a:gd name="T31" fmla="*/ 14 h 41"/>
                  <a:gd name="T32" fmla="*/ 11 w 40"/>
                  <a:gd name="T33" fmla="*/ 14 h 41"/>
                  <a:gd name="T34" fmla="*/ 8 w 40"/>
                  <a:gd name="T35" fmla="*/ 8 h 41"/>
                  <a:gd name="T36" fmla="*/ 14 w 40"/>
                  <a:gd name="T37" fmla="*/ 11 h 41"/>
                  <a:gd name="T38" fmla="*/ 15 w 40"/>
                  <a:gd name="T39" fmla="*/ 11 h 41"/>
                  <a:gd name="T40" fmla="*/ 8 w 40"/>
                  <a:gd name="T41" fmla="*/ 8 h 41"/>
                  <a:gd name="T42" fmla="*/ 16 w 40"/>
                  <a:gd name="T43" fmla="*/ 6 h 41"/>
                  <a:gd name="T44" fmla="*/ 16 w 40"/>
                  <a:gd name="T45" fmla="*/ 5 h 41"/>
                  <a:gd name="T46" fmla="*/ 8 w 40"/>
                  <a:gd name="T47" fmla="*/ 7 h 41"/>
                  <a:gd name="T48" fmla="*/ 13 w 40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1">
                    <a:moveTo>
                      <a:pt x="32" y="2"/>
                    </a:moveTo>
                    <a:lnTo>
                      <a:pt x="30" y="2"/>
                    </a:lnTo>
                    <a:lnTo>
                      <a:pt x="21" y="18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20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2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9" y="22"/>
                    </a:lnTo>
                    <a:lnTo>
                      <a:pt x="23" y="41"/>
                    </a:lnTo>
                    <a:lnTo>
                      <a:pt x="27" y="41"/>
                    </a:lnTo>
                    <a:lnTo>
                      <a:pt x="21" y="22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2"/>
                    </a:lnTo>
                    <a:lnTo>
                      <a:pt x="40" y="18"/>
                    </a:lnTo>
                    <a:lnTo>
                      <a:pt x="40" y="14"/>
                    </a:lnTo>
                    <a:lnTo>
                      <a:pt x="21" y="20"/>
                    </a:lnTo>
                    <a:lnTo>
                      <a:pt x="32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33" name="Freeform 191"/>
              <p:cNvSpPr>
                <a:spLocks/>
              </p:cNvSpPr>
              <p:nvPr/>
            </p:nvSpPr>
            <p:spPr bwMode="auto">
              <a:xfrm>
                <a:off x="4692" y="2343"/>
                <a:ext cx="25" cy="24"/>
              </a:xfrm>
              <a:custGeom>
                <a:avLst/>
                <a:gdLst>
                  <a:gd name="T0" fmla="*/ 13 w 40"/>
                  <a:gd name="T1" fmla="*/ 1 h 41"/>
                  <a:gd name="T2" fmla="*/ 12 w 40"/>
                  <a:gd name="T3" fmla="*/ 1 h 41"/>
                  <a:gd name="T4" fmla="*/ 8 w 40"/>
                  <a:gd name="T5" fmla="*/ 6 h 41"/>
                  <a:gd name="T6" fmla="*/ 7 w 40"/>
                  <a:gd name="T7" fmla="*/ 0 h 41"/>
                  <a:gd name="T8" fmla="*/ 5 w 40"/>
                  <a:gd name="T9" fmla="*/ 0 h 41"/>
                  <a:gd name="T10" fmla="*/ 8 w 40"/>
                  <a:gd name="T11" fmla="*/ 7 h 41"/>
                  <a:gd name="T12" fmla="*/ 2 w 40"/>
                  <a:gd name="T13" fmla="*/ 3 h 41"/>
                  <a:gd name="T14" fmla="*/ 1 w 40"/>
                  <a:gd name="T15" fmla="*/ 4 h 41"/>
                  <a:gd name="T16" fmla="*/ 8 w 40"/>
                  <a:gd name="T17" fmla="*/ 7 h 41"/>
                  <a:gd name="T18" fmla="*/ 0 w 40"/>
                  <a:gd name="T19" fmla="*/ 8 h 41"/>
                  <a:gd name="T20" fmla="*/ 0 w 40"/>
                  <a:gd name="T21" fmla="*/ 9 h 41"/>
                  <a:gd name="T22" fmla="*/ 8 w 40"/>
                  <a:gd name="T23" fmla="*/ 8 h 41"/>
                  <a:gd name="T24" fmla="*/ 3 w 40"/>
                  <a:gd name="T25" fmla="*/ 13 h 41"/>
                  <a:gd name="T26" fmla="*/ 4 w 40"/>
                  <a:gd name="T27" fmla="*/ 13 h 41"/>
                  <a:gd name="T28" fmla="*/ 8 w 40"/>
                  <a:gd name="T29" fmla="*/ 8 h 41"/>
                  <a:gd name="T30" fmla="*/ 9 w 40"/>
                  <a:gd name="T31" fmla="*/ 14 h 41"/>
                  <a:gd name="T32" fmla="*/ 11 w 40"/>
                  <a:gd name="T33" fmla="*/ 14 h 41"/>
                  <a:gd name="T34" fmla="*/ 8 w 40"/>
                  <a:gd name="T35" fmla="*/ 8 h 41"/>
                  <a:gd name="T36" fmla="*/ 14 w 40"/>
                  <a:gd name="T37" fmla="*/ 11 h 41"/>
                  <a:gd name="T38" fmla="*/ 15 w 40"/>
                  <a:gd name="T39" fmla="*/ 11 h 41"/>
                  <a:gd name="T40" fmla="*/ 8 w 40"/>
                  <a:gd name="T41" fmla="*/ 8 h 41"/>
                  <a:gd name="T42" fmla="*/ 16 w 40"/>
                  <a:gd name="T43" fmla="*/ 6 h 41"/>
                  <a:gd name="T44" fmla="*/ 16 w 40"/>
                  <a:gd name="T45" fmla="*/ 5 h 41"/>
                  <a:gd name="T46" fmla="*/ 8 w 40"/>
                  <a:gd name="T47" fmla="*/ 7 h 41"/>
                  <a:gd name="T48" fmla="*/ 13 w 40"/>
                  <a:gd name="T49" fmla="*/ 1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1">
                    <a:moveTo>
                      <a:pt x="32" y="2"/>
                    </a:moveTo>
                    <a:lnTo>
                      <a:pt x="30" y="2"/>
                    </a:lnTo>
                    <a:lnTo>
                      <a:pt x="21" y="18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9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19" y="20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9" y="22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9" y="22"/>
                    </a:lnTo>
                    <a:lnTo>
                      <a:pt x="23" y="41"/>
                    </a:lnTo>
                    <a:lnTo>
                      <a:pt x="27" y="41"/>
                    </a:lnTo>
                    <a:lnTo>
                      <a:pt x="21" y="22"/>
                    </a:lnTo>
                    <a:lnTo>
                      <a:pt x="36" y="33"/>
                    </a:lnTo>
                    <a:lnTo>
                      <a:pt x="38" y="31"/>
                    </a:lnTo>
                    <a:lnTo>
                      <a:pt x="21" y="22"/>
                    </a:lnTo>
                    <a:lnTo>
                      <a:pt x="40" y="18"/>
                    </a:lnTo>
                    <a:lnTo>
                      <a:pt x="40" y="14"/>
                    </a:lnTo>
                    <a:lnTo>
                      <a:pt x="21" y="20"/>
                    </a:lnTo>
                    <a:lnTo>
                      <a:pt x="32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sp>
          <p:nvSpPr>
            <p:cNvPr id="244" name="Freeform 192"/>
            <p:cNvSpPr>
              <a:spLocks/>
            </p:cNvSpPr>
            <p:nvPr/>
          </p:nvSpPr>
          <p:spPr bwMode="auto">
            <a:xfrm rot="-288008">
              <a:off x="3718" y="1617"/>
              <a:ext cx="1676" cy="716"/>
            </a:xfrm>
            <a:custGeom>
              <a:avLst/>
              <a:gdLst>
                <a:gd name="T0" fmla="*/ 908 w 3089"/>
                <a:gd name="T1" fmla="*/ 2 h 1459"/>
                <a:gd name="T2" fmla="*/ 907 w 3089"/>
                <a:gd name="T3" fmla="*/ 0 h 1459"/>
                <a:gd name="T4" fmla="*/ 0 w 3089"/>
                <a:gd name="T5" fmla="*/ 348 h 1459"/>
                <a:gd name="T6" fmla="*/ 2 w 3089"/>
                <a:gd name="T7" fmla="*/ 351 h 1459"/>
                <a:gd name="T8" fmla="*/ 909 w 3089"/>
                <a:gd name="T9" fmla="*/ 4 h 1459"/>
                <a:gd name="T10" fmla="*/ 908 w 3089"/>
                <a:gd name="T11" fmla="*/ 2 h 14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89" h="1459">
                  <a:moveTo>
                    <a:pt x="3085" y="8"/>
                  </a:moveTo>
                  <a:lnTo>
                    <a:pt x="3081" y="0"/>
                  </a:lnTo>
                  <a:lnTo>
                    <a:pt x="0" y="1444"/>
                  </a:lnTo>
                  <a:lnTo>
                    <a:pt x="7" y="1459"/>
                  </a:lnTo>
                  <a:lnTo>
                    <a:pt x="3089" y="16"/>
                  </a:lnTo>
                  <a:lnTo>
                    <a:pt x="3085" y="8"/>
                  </a:lnTo>
                  <a:close/>
                </a:path>
              </a:pathLst>
            </a:custGeom>
            <a:solidFill>
              <a:srgbClr val="000099"/>
            </a:solidFill>
            <a:ln w="28575" cmpd="sng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grpSp>
          <p:nvGrpSpPr>
            <p:cNvPr id="245" name="Group 193"/>
            <p:cNvGrpSpPr>
              <a:grpSpLocks/>
            </p:cNvGrpSpPr>
            <p:nvPr/>
          </p:nvGrpSpPr>
          <p:grpSpPr bwMode="auto">
            <a:xfrm>
              <a:off x="3423" y="1348"/>
              <a:ext cx="1991" cy="1284"/>
              <a:chOff x="3137" y="1921"/>
              <a:chExt cx="2127" cy="1320"/>
            </a:xfrm>
          </p:grpSpPr>
          <p:sp>
            <p:nvSpPr>
              <p:cNvPr id="246" name="Freeform 194"/>
              <p:cNvSpPr>
                <a:spLocks/>
              </p:cNvSpPr>
              <p:nvPr/>
            </p:nvSpPr>
            <p:spPr bwMode="auto">
              <a:xfrm>
                <a:off x="3438" y="3037"/>
                <a:ext cx="1826" cy="13"/>
              </a:xfrm>
              <a:custGeom>
                <a:avLst/>
                <a:gdLst>
                  <a:gd name="T0" fmla="*/ 1052 w 3169"/>
                  <a:gd name="T1" fmla="*/ 7 h 11"/>
                  <a:gd name="T2" fmla="*/ 1052 w 3169"/>
                  <a:gd name="T3" fmla="*/ 0 h 11"/>
                  <a:gd name="T4" fmla="*/ 0 w 3169"/>
                  <a:gd name="T5" fmla="*/ 0 h 11"/>
                  <a:gd name="T6" fmla="*/ 0 w 3169"/>
                  <a:gd name="T7" fmla="*/ 15 h 11"/>
                  <a:gd name="T8" fmla="*/ 1052 w 3169"/>
                  <a:gd name="T9" fmla="*/ 15 h 11"/>
                  <a:gd name="T10" fmla="*/ 1052 w 3169"/>
                  <a:gd name="T11" fmla="*/ 7 h 1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169" h="11">
                    <a:moveTo>
                      <a:pt x="3169" y="5"/>
                    </a:moveTo>
                    <a:lnTo>
                      <a:pt x="3169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3169" y="11"/>
                    </a:lnTo>
                    <a:lnTo>
                      <a:pt x="3169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7" name="Text Box 195"/>
              <p:cNvSpPr txBox="1">
                <a:spLocks noChangeArrowheads="1"/>
              </p:cNvSpPr>
              <p:nvPr/>
            </p:nvSpPr>
            <p:spPr bwMode="auto">
              <a:xfrm>
                <a:off x="3730" y="3044"/>
                <a:ext cx="1328" cy="1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 typeface="Marlett" pitchFamily="2" charset="2"/>
                  <a:buNone/>
                </a:pPr>
                <a:r>
                  <a:rPr lang="sk-SK" altLang="sk-SK" sz="1400" b="1">
                    <a:solidFill>
                      <a:schemeClr val="accent1"/>
                    </a:solidFill>
                    <a:latin typeface="Tahoma" panose="020B0604030504040204" pitchFamily="34" charset="0"/>
                  </a:rPr>
                  <a:t>nezávisle premenná</a:t>
                </a:r>
              </a:p>
            </p:txBody>
          </p:sp>
          <p:sp>
            <p:nvSpPr>
              <p:cNvPr id="248" name="Text Box 196"/>
              <p:cNvSpPr txBox="1">
                <a:spLocks noChangeArrowheads="1"/>
              </p:cNvSpPr>
              <p:nvPr/>
            </p:nvSpPr>
            <p:spPr bwMode="auto">
              <a:xfrm rot="-5400000">
                <a:off x="2672" y="2386"/>
                <a:ext cx="1135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 typeface="Marlett" pitchFamily="2" charset="2"/>
                  <a:buNone/>
                </a:pPr>
                <a:r>
                  <a:rPr lang="sk-SK" altLang="sk-SK" sz="1400" b="1">
                    <a:solidFill>
                      <a:schemeClr val="accent1"/>
                    </a:solidFill>
                    <a:latin typeface="Tahoma" panose="020B0604030504040204" pitchFamily="34" charset="0"/>
                  </a:rPr>
                  <a:t>závisle premenná</a:t>
                </a:r>
              </a:p>
            </p:txBody>
          </p:sp>
          <p:sp>
            <p:nvSpPr>
              <p:cNvPr id="249" name="Line 197"/>
              <p:cNvSpPr>
                <a:spLocks noChangeShapeType="1"/>
              </p:cNvSpPr>
              <p:nvPr/>
            </p:nvSpPr>
            <p:spPr bwMode="auto">
              <a:xfrm flipV="1">
                <a:off x="3437" y="2115"/>
                <a:ext cx="0" cy="94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sk-SK"/>
              </a:p>
            </p:txBody>
          </p:sp>
        </p:grpSp>
      </p:grpSp>
      <p:grpSp>
        <p:nvGrpSpPr>
          <p:cNvPr id="434" name="Group 433"/>
          <p:cNvGrpSpPr>
            <a:grpSpLocks/>
          </p:cNvGrpSpPr>
          <p:nvPr/>
        </p:nvGrpSpPr>
        <p:grpSpPr bwMode="auto">
          <a:xfrm>
            <a:off x="1291686" y="3969798"/>
            <a:ext cx="2874963" cy="863600"/>
            <a:chOff x="817" y="3383"/>
            <a:chExt cx="1671" cy="544"/>
          </a:xfrm>
        </p:grpSpPr>
        <p:sp>
          <p:nvSpPr>
            <p:cNvPr id="435" name="Rectangle 434"/>
            <p:cNvSpPr>
              <a:spLocks noChangeArrowheads="1"/>
            </p:cNvSpPr>
            <p:nvPr/>
          </p:nvSpPr>
          <p:spPr bwMode="auto">
            <a:xfrm>
              <a:off x="889" y="3383"/>
              <a:ext cx="159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 typeface="Marlett" pitchFamily="2" charset="2"/>
                <a:buNone/>
              </a:pPr>
              <a:r>
                <a:rPr lang="sk-SK" altLang="sk-SK" sz="2400" b="1" dirty="0">
                  <a:solidFill>
                    <a:srgbClr val="000099"/>
                  </a:solidFill>
                  <a:latin typeface="Tahoma" panose="020B0604030504040204" pitchFamily="34" charset="0"/>
                </a:rPr>
                <a:t>Y</a:t>
              </a:r>
              <a:r>
                <a:rPr lang="sk-SK" altLang="sk-SK" sz="2000" b="1" dirty="0">
                  <a:solidFill>
                    <a:srgbClr val="000099"/>
                  </a:solidFill>
                  <a:latin typeface="Tahoma" panose="020B0604030504040204" pitchFamily="34" charset="0"/>
                </a:rPr>
                <a:t> = </a:t>
              </a:r>
              <a:r>
                <a:rPr lang="sk-SK" altLang="sk-SK" sz="2400" b="1" dirty="0">
                  <a:solidFill>
                    <a:srgbClr val="000099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</a:t>
              </a:r>
              <a:r>
                <a:rPr lang="sk-SK" altLang="sk-SK" sz="2400" b="1" baseline="-25000" dirty="0">
                  <a:solidFill>
                    <a:srgbClr val="000099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0</a:t>
              </a:r>
              <a:r>
                <a:rPr lang="sk-SK" altLang="sk-SK" sz="2400" b="1" dirty="0">
                  <a:solidFill>
                    <a:srgbClr val="000099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 + </a:t>
              </a:r>
              <a:r>
                <a:rPr lang="sk-SK" altLang="sk-SK" sz="2400" b="1" baseline="-25000" dirty="0">
                  <a:solidFill>
                    <a:srgbClr val="000099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1</a:t>
              </a:r>
              <a:r>
                <a:rPr lang="sk-SK" altLang="sk-SK" sz="2400" b="1" dirty="0">
                  <a:solidFill>
                    <a:srgbClr val="000099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X + </a:t>
              </a:r>
              <a:endParaRPr lang="en-US" altLang="sk-SK" sz="2400" b="1" dirty="0">
                <a:solidFill>
                  <a:srgbClr val="000099"/>
                </a:solidFill>
                <a:latin typeface="Tahoma" panose="020B060403050404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436" name="Rectangle 435"/>
            <p:cNvSpPr>
              <a:spLocks noChangeArrowheads="1"/>
            </p:cNvSpPr>
            <p:nvPr/>
          </p:nvSpPr>
          <p:spPr bwMode="auto">
            <a:xfrm>
              <a:off x="817" y="3639"/>
              <a:ext cx="13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 typeface="Marlett" pitchFamily="2" charset="2"/>
                <a:buNone/>
              </a:pPr>
              <a:r>
                <a:rPr lang="sk-SK" altLang="sk-SK" sz="2400" b="1" dirty="0">
                  <a:solidFill>
                    <a:srgbClr val="000099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</a:t>
              </a:r>
              <a:r>
                <a:rPr lang="sk-SK" altLang="sk-SK" sz="2400" b="1" baseline="-25000" dirty="0">
                  <a:solidFill>
                    <a:srgbClr val="000099"/>
                  </a:solidFill>
                  <a:latin typeface="Tahoma" panose="020B0604030504040204" pitchFamily="34" charset="0"/>
                </a:rPr>
                <a:t>Y</a:t>
              </a:r>
              <a:r>
                <a:rPr lang="sk-SK" altLang="sk-SK" sz="2000" b="1" dirty="0">
                  <a:solidFill>
                    <a:srgbClr val="000099"/>
                  </a:solidFill>
                  <a:latin typeface="Tahoma" panose="020B0604030504040204" pitchFamily="34" charset="0"/>
                </a:rPr>
                <a:t> = </a:t>
              </a:r>
              <a:r>
                <a:rPr lang="sk-SK" altLang="sk-SK" sz="2400" b="1" dirty="0">
                  <a:solidFill>
                    <a:srgbClr val="000099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</a:t>
              </a:r>
              <a:r>
                <a:rPr lang="sk-SK" altLang="sk-SK" sz="2400" b="1" baseline="-25000" dirty="0">
                  <a:solidFill>
                    <a:srgbClr val="000099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0</a:t>
              </a:r>
              <a:r>
                <a:rPr lang="sk-SK" altLang="sk-SK" sz="2400" b="1" dirty="0">
                  <a:solidFill>
                    <a:srgbClr val="000099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 + </a:t>
              </a:r>
              <a:r>
                <a:rPr lang="sk-SK" altLang="sk-SK" sz="2400" b="1" baseline="-25000" dirty="0">
                  <a:solidFill>
                    <a:srgbClr val="000099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1</a:t>
              </a:r>
              <a:r>
                <a:rPr lang="sk-SK" altLang="sk-SK" sz="2400" b="1" dirty="0">
                  <a:solidFill>
                    <a:srgbClr val="000099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X</a:t>
              </a:r>
              <a:endParaRPr lang="en-US" altLang="sk-SK" sz="2400" b="1" dirty="0">
                <a:solidFill>
                  <a:srgbClr val="000099"/>
                </a:solidFill>
                <a:latin typeface="Tahoma" panose="020B0604030504040204" pitchFamily="34" charset="0"/>
                <a:sym typeface="Symbol" panose="05050102010706020507" pitchFamily="18" charset="2"/>
              </a:endParaRPr>
            </a:p>
          </p:txBody>
        </p:sp>
      </p:grpSp>
      <p:grpSp>
        <p:nvGrpSpPr>
          <p:cNvPr id="437" name="Group 436"/>
          <p:cNvGrpSpPr>
            <a:grpSpLocks/>
          </p:cNvGrpSpPr>
          <p:nvPr/>
        </p:nvGrpSpPr>
        <p:grpSpPr bwMode="auto">
          <a:xfrm>
            <a:off x="6195842" y="3900621"/>
            <a:ext cx="2374900" cy="554038"/>
            <a:chOff x="3753" y="2860"/>
            <a:chExt cx="1381" cy="349"/>
          </a:xfrm>
        </p:grpSpPr>
        <p:sp>
          <p:nvSpPr>
            <p:cNvPr id="438" name="Rectangle 437"/>
            <p:cNvSpPr>
              <a:spLocks noChangeArrowheads="1"/>
            </p:cNvSpPr>
            <p:nvPr/>
          </p:nvSpPr>
          <p:spPr bwMode="auto">
            <a:xfrm>
              <a:off x="3753" y="2921"/>
              <a:ext cx="138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 typeface="Marlett" pitchFamily="2" charset="2"/>
                <a:buNone/>
              </a:pPr>
              <a:r>
                <a:rPr lang="sk-SK" altLang="sk-SK" sz="2400" b="1" dirty="0">
                  <a:solidFill>
                    <a:srgbClr val="009900"/>
                  </a:solidFill>
                  <a:latin typeface="Tahoma" panose="020B0604030504040204" pitchFamily="34" charset="0"/>
                </a:rPr>
                <a:t>Y´</a:t>
              </a:r>
              <a:r>
                <a:rPr lang="sk-SK" altLang="sk-SK" sz="2000" b="1" dirty="0">
                  <a:solidFill>
                    <a:srgbClr val="009900"/>
                  </a:solidFill>
                  <a:latin typeface="Tahoma" panose="020B0604030504040204" pitchFamily="34" charset="0"/>
                </a:rPr>
                <a:t> = </a:t>
              </a:r>
              <a:r>
                <a:rPr lang="sk-SK" altLang="sk-SK" sz="2400" b="1" dirty="0">
                  <a:solidFill>
                    <a:srgbClr val="0099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b</a:t>
              </a:r>
              <a:r>
                <a:rPr lang="sk-SK" altLang="sk-SK" sz="2400" b="1" baseline="-25000" dirty="0">
                  <a:solidFill>
                    <a:srgbClr val="0099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0</a:t>
              </a:r>
              <a:r>
                <a:rPr lang="sk-SK" altLang="sk-SK" sz="2400" b="1" dirty="0">
                  <a:solidFill>
                    <a:srgbClr val="0099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 + b</a:t>
              </a:r>
              <a:r>
                <a:rPr lang="sk-SK" altLang="sk-SK" sz="2400" b="1" baseline="-25000" dirty="0">
                  <a:solidFill>
                    <a:srgbClr val="0099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1</a:t>
              </a:r>
              <a:r>
                <a:rPr lang="sk-SK" altLang="sk-SK" sz="2400" b="1" dirty="0">
                  <a:solidFill>
                    <a:srgbClr val="0099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X</a:t>
              </a:r>
              <a:endParaRPr lang="en-US" altLang="sk-SK" sz="2400" b="1" dirty="0">
                <a:solidFill>
                  <a:srgbClr val="009900"/>
                </a:solidFill>
                <a:latin typeface="Tahoma" panose="020B060403050404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439" name="Text Box 438"/>
            <p:cNvSpPr txBox="1">
              <a:spLocks noChangeArrowheads="1"/>
            </p:cNvSpPr>
            <p:nvPr/>
          </p:nvSpPr>
          <p:spPr bwMode="auto">
            <a:xfrm>
              <a:off x="3879" y="2860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 typeface="Marlett" pitchFamily="2" charset="2"/>
                <a:buNone/>
              </a:pPr>
              <a:endParaRPr lang="en-US" altLang="sk-SK" sz="1600" b="1">
                <a:solidFill>
                  <a:srgbClr val="FF3300"/>
                </a:solidFill>
                <a:latin typeface="Tahoma" panose="020B0604030504040204" pitchFamily="34" charset="0"/>
              </a:endParaRPr>
            </a:p>
          </p:txBody>
        </p:sp>
      </p:grpSp>
      <p:grpSp>
        <p:nvGrpSpPr>
          <p:cNvPr id="440" name="Group 439"/>
          <p:cNvGrpSpPr>
            <a:grpSpLocks/>
          </p:cNvGrpSpPr>
          <p:nvPr/>
        </p:nvGrpSpPr>
        <p:grpSpPr bwMode="auto">
          <a:xfrm>
            <a:off x="2968617" y="4784491"/>
            <a:ext cx="4797425" cy="1136650"/>
            <a:chOff x="1633" y="3358"/>
            <a:chExt cx="2789" cy="716"/>
          </a:xfrm>
        </p:grpSpPr>
        <p:sp>
          <p:nvSpPr>
            <p:cNvPr id="441" name="Text Box 440"/>
            <p:cNvSpPr txBox="1">
              <a:spLocks noChangeArrowheads="1"/>
            </p:cNvSpPr>
            <p:nvPr/>
          </p:nvSpPr>
          <p:spPr bwMode="auto">
            <a:xfrm>
              <a:off x="2221" y="3440"/>
              <a:ext cx="1550" cy="634"/>
            </a:xfrm>
            <a:prstGeom prst="rect">
              <a:avLst/>
            </a:prstGeom>
            <a:gradFill rotWithShape="0">
              <a:gsLst>
                <a:gs pos="0">
                  <a:srgbClr val="DDDDDD"/>
                </a:gs>
                <a:gs pos="50000">
                  <a:srgbClr val="FFFFFF"/>
                </a:gs>
                <a:gs pos="100000">
                  <a:srgbClr val="DDDDDD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tabLst>
                  <a:tab pos="377825" algn="l"/>
                  <a:tab pos="75565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tabLst>
                  <a:tab pos="377825" algn="l"/>
                  <a:tab pos="75565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tabLst>
                  <a:tab pos="377825" algn="l"/>
                  <a:tab pos="75565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tabLst>
                  <a:tab pos="377825" algn="l"/>
                  <a:tab pos="75565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tabLst>
                  <a:tab pos="377825" algn="l"/>
                  <a:tab pos="75565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tabLst>
                  <a:tab pos="377825" algn="l"/>
                  <a:tab pos="75565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tabLst>
                  <a:tab pos="377825" algn="l"/>
                  <a:tab pos="75565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tabLst>
                  <a:tab pos="377825" algn="l"/>
                  <a:tab pos="75565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tabLst>
                  <a:tab pos="377825" algn="l"/>
                  <a:tab pos="75565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 typeface="Marlett" pitchFamily="2" charset="2"/>
                <a:buNone/>
              </a:pPr>
              <a:r>
                <a:rPr lang="en-US" altLang="sk-SK" sz="2000" b="1" dirty="0">
                  <a:solidFill>
                    <a:srgbClr val="FF3300"/>
                  </a:solidFill>
                  <a:latin typeface="Tahoma" panose="020B0604030504040204" pitchFamily="34" charset="0"/>
                </a:rPr>
                <a:t>Y 	= 	</a:t>
              </a:r>
              <a:r>
                <a:rPr lang="en-US" altLang="sk-SK" sz="2000" b="1" dirty="0" err="1">
                  <a:solidFill>
                    <a:srgbClr val="FF3300"/>
                  </a:solidFill>
                  <a:latin typeface="Tahoma" panose="020B0604030504040204" pitchFamily="34" charset="0"/>
                </a:rPr>
                <a:t>est</a:t>
              </a:r>
              <a:r>
                <a:rPr lang="en-US" altLang="sk-SK" sz="2000" b="1" dirty="0">
                  <a:solidFill>
                    <a:srgbClr val="FF3300"/>
                  </a:solidFill>
                  <a:latin typeface="Tahoma" panose="020B0604030504040204" pitchFamily="34" charset="0"/>
                </a:rPr>
                <a:t> (</a:t>
              </a:r>
              <a:r>
                <a:rPr lang="en-US" altLang="sk-SK" sz="2000" b="1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</a:t>
              </a:r>
              <a:r>
                <a:rPr lang="en-US" altLang="sk-SK" sz="2000" b="1" baseline="-25000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Y</a:t>
              </a:r>
              <a:r>
                <a:rPr lang="en-US" altLang="sk-SK" sz="2000" b="1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)</a:t>
              </a:r>
              <a:br>
                <a:rPr lang="en-US" altLang="sk-SK" sz="2000" b="1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</a:br>
              <a:r>
                <a:rPr lang="en-US" altLang="sk-SK" sz="2000" b="1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b</a:t>
              </a:r>
              <a:r>
                <a:rPr lang="en-US" altLang="sk-SK" sz="2000" b="1" baseline="-25000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0</a:t>
              </a:r>
              <a:r>
                <a:rPr lang="en-US" altLang="sk-SK" sz="2000" b="1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 	= 	</a:t>
              </a:r>
              <a:r>
                <a:rPr lang="en-US" altLang="sk-SK" sz="2000" b="1" dirty="0" err="1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est</a:t>
              </a:r>
              <a:r>
                <a:rPr lang="en-US" altLang="sk-SK" sz="2000" b="1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 (</a:t>
              </a:r>
              <a:r>
                <a:rPr lang="sk-SK" altLang="sk-SK" sz="2000" b="1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</a:t>
              </a:r>
              <a:r>
                <a:rPr lang="sk-SK" altLang="sk-SK" sz="2000" b="1" baseline="-25000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0</a:t>
              </a:r>
              <a:r>
                <a:rPr lang="sk-SK" altLang="sk-SK" sz="2000" b="1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) </a:t>
              </a:r>
              <a:br>
                <a:rPr lang="sk-SK" altLang="sk-SK" sz="2000" b="1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</a:br>
              <a:r>
                <a:rPr lang="en-US" altLang="sk-SK" sz="2000" b="1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b</a:t>
              </a:r>
              <a:r>
                <a:rPr lang="en-US" altLang="sk-SK" sz="2000" b="1" baseline="-25000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1</a:t>
              </a:r>
              <a:r>
                <a:rPr lang="en-US" altLang="sk-SK" sz="2000" b="1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 	= 	</a:t>
              </a:r>
              <a:r>
                <a:rPr lang="en-US" altLang="sk-SK" sz="2000" b="1" dirty="0" err="1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est</a:t>
              </a:r>
              <a:r>
                <a:rPr lang="en-US" altLang="sk-SK" sz="2000" b="1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 (</a:t>
              </a:r>
              <a:r>
                <a:rPr lang="sk-SK" altLang="sk-SK" sz="2000" b="1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</a:t>
              </a:r>
              <a:r>
                <a:rPr lang="sk-SK" altLang="sk-SK" sz="2000" b="1" baseline="-25000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1</a:t>
              </a:r>
              <a:r>
                <a:rPr lang="sk-SK" altLang="sk-SK" sz="2000" b="1" dirty="0">
                  <a:solidFill>
                    <a:srgbClr val="FF3300"/>
                  </a:solidFill>
                  <a:latin typeface="Tahoma" panose="020B0604030504040204" pitchFamily="34" charset="0"/>
                  <a:sym typeface="Symbol" panose="05050102010706020507" pitchFamily="18" charset="2"/>
                </a:rPr>
                <a:t>)</a:t>
              </a:r>
              <a:endParaRPr lang="en-US" altLang="sk-SK" sz="2000" b="1" dirty="0">
                <a:solidFill>
                  <a:srgbClr val="FF3300"/>
                </a:solidFill>
                <a:latin typeface="Tahoma" panose="020B0604030504040204" pitchFamily="34" charset="0"/>
                <a:sym typeface="Symbol" panose="05050102010706020507" pitchFamily="18" charset="2"/>
              </a:endParaRPr>
            </a:p>
          </p:txBody>
        </p:sp>
        <p:cxnSp>
          <p:nvCxnSpPr>
            <p:cNvPr id="442" name="AutoShape 441"/>
            <p:cNvCxnSpPr>
              <a:cxnSpLocks noChangeShapeType="1"/>
              <a:endCxn id="441" idx="1"/>
            </p:cNvCxnSpPr>
            <p:nvPr/>
          </p:nvCxnSpPr>
          <p:spPr bwMode="auto">
            <a:xfrm rot="16200000" flipH="1">
              <a:off x="1740" y="3276"/>
              <a:ext cx="374" cy="588"/>
            </a:xfrm>
            <a:prstGeom prst="curvedConnector2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43" name="AutoShape 442"/>
            <p:cNvCxnSpPr>
              <a:cxnSpLocks noChangeShapeType="1"/>
              <a:stCxn id="441" idx="3"/>
            </p:cNvCxnSpPr>
            <p:nvPr/>
          </p:nvCxnSpPr>
          <p:spPr bwMode="auto">
            <a:xfrm flipV="1">
              <a:off x="3771" y="3358"/>
              <a:ext cx="651" cy="399"/>
            </a:xfrm>
            <a:prstGeom prst="curvedConnector2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02890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818147"/>
          </a:xfrm>
        </p:spPr>
        <p:txBody>
          <a:bodyPr/>
          <a:lstStyle/>
          <a:p>
            <a:r>
              <a:rPr lang="sk-SK" altLang="sk-SK" b="1" dirty="0"/>
              <a:t>Model jednoduchej lineárnej regresie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3" y="1122947"/>
                <a:ext cx="8931887" cy="4918415"/>
              </a:xfrm>
            </p:spPr>
            <p:txBody>
              <a:bodyPr/>
              <a:lstStyle/>
              <a:p>
                <a:pPr>
                  <a:defRPr/>
                </a:pPr>
                <a:r>
                  <a:rPr lang="sk-SK" altLang="sk-SK" sz="24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Metóda najmenších štvorcov (MNŠ)</a:t>
                </a:r>
              </a:p>
              <a:p>
                <a:pPr lvl="1">
                  <a:defRPr/>
                </a:pPr>
                <a:r>
                  <a:rPr lang="sk-SK" altLang="sk-SK" sz="2200" dirty="0" smtClean="0">
                    <a:solidFill>
                      <a:schemeClr val="tx1"/>
                    </a:solidFill>
                  </a:rPr>
                  <a:t>metóda odhadu parametrov lineárneho regresného modelu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200" b="1" i="1">
                            <a:solidFill>
                              <a:schemeClr val="tx1"/>
                            </a:solidFill>
                          </a:rPr>
                        </m:ctrlPr>
                      </m:sSubPr>
                      <m:e>
                        <m:r>
                          <a:rPr lang="sk-SK" sz="2200" b="1" i="0">
                            <a:solidFill>
                              <a:schemeClr val="tx1"/>
                            </a:solidFill>
                          </a:rPr>
                          <m:t>𝛃</m:t>
                        </m:r>
                      </m:e>
                      <m:sub>
                        <m:r>
                          <a:rPr lang="sk-SK" sz="2200" b="1" i="0">
                            <a:solidFill>
                              <a:schemeClr val="tx1"/>
                            </a:solidFill>
                          </a:rPr>
                          <m:t>𝟎</m:t>
                        </m:r>
                      </m:sub>
                    </m:sSub>
                  </m:oMath>
                </a14:m>
                <a:r>
                  <a:rPr lang="sk-SK" altLang="sk-SK" sz="22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200" b="1" i="1">
                            <a:solidFill>
                              <a:schemeClr val="tx1"/>
                            </a:solidFill>
                          </a:rPr>
                        </m:ctrlPr>
                      </m:sSubPr>
                      <m:e>
                        <m:r>
                          <a:rPr lang="sk-SK" sz="2200" b="1" i="0">
                            <a:solidFill>
                              <a:schemeClr val="tx1"/>
                            </a:solidFill>
                          </a:rPr>
                          <m:t>𝛃</m:t>
                        </m:r>
                      </m:e>
                      <m:sub>
                        <m:r>
                          <a:rPr lang="sk-SK" sz="2200" b="1" i="0">
                            <a:solidFill>
                              <a:schemeClr val="tx1"/>
                            </a:solidFill>
                          </a:rPr>
                          <m:t>𝟏</m:t>
                        </m:r>
                      </m:sub>
                    </m:sSub>
                  </m:oMath>
                </a14:m>
                <a:endParaRPr lang="sk-SK" altLang="sk-SK" sz="2200" b="1" dirty="0" smtClean="0">
                  <a:solidFill>
                    <a:schemeClr val="tx1"/>
                  </a:solidFill>
                </a:endParaRPr>
              </a:p>
              <a:p>
                <a:pPr lvl="1">
                  <a:defRPr/>
                </a:pPr>
                <a:r>
                  <a:rPr lang="sk-SK" altLang="sk-SK" sz="2200" dirty="0" smtClean="0">
                    <a:solidFill>
                      <a:schemeClr val="tx1"/>
                    </a:solidFill>
                  </a:rPr>
                  <a:t>odhad MNŠ minimalizuje sumu štvorcov reziduálnych odchýlok </a:t>
                </a:r>
                <a:br>
                  <a:rPr lang="sk-SK" altLang="sk-SK" sz="2200" dirty="0" smtClean="0">
                    <a:solidFill>
                      <a:schemeClr val="tx1"/>
                    </a:solidFill>
                  </a:rPr>
                </a:br>
                <a:r>
                  <a:rPr lang="sk-SK" altLang="sk-SK" sz="2200" dirty="0" smtClean="0">
                    <a:solidFill>
                      <a:schemeClr val="tx1"/>
                    </a:solidFill>
                  </a:rPr>
                  <a:t>= rozdielov medzi skutočnou hodnotou a odhadnutou priamkou regresným </a:t>
                </a:r>
                <a:r>
                  <a:rPr lang="sk-SK" altLang="sk-SK" sz="2200" dirty="0" smtClean="0">
                    <a:solidFill>
                      <a:schemeClr val="tx1"/>
                    </a:solidFill>
                  </a:rPr>
                  <a:t>modelom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sk-SK" altLang="sk-SK" sz="240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k-SK" altLang="sk-SK" sz="240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k-SK" altLang="sk-SK" sz="24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sk-SK" altLang="sk-SK" sz="24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  <m:r>
                              <a:rPr lang="sk-SK" altLang="sk-SK" sz="24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 −</m:t>
                            </m:r>
                            <m:r>
                              <a:rPr lang="sk-SK" altLang="sk-SK" sz="24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  <m:r>
                              <a:rPr lang="sk-SK" altLang="sk-SK" sz="24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´)</m:t>
                            </m:r>
                          </m:e>
                          <m:sup>
                            <m:r>
                              <a:rPr lang="sk-SK" altLang="sk-SK" sz="24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sk-SK" altLang="sk-SK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k-SK" altLang="sk-SK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𝑚𝑖𝑛</m:t>
                    </m:r>
                  </m:oMath>
                </a14:m>
                <a:endParaRPr lang="sk-SK" altLang="sk-SK" sz="2400" dirty="0" smtClean="0">
                  <a:solidFill>
                    <a:schemeClr val="accent2"/>
                  </a:solidFill>
                </a:endParaRPr>
              </a:p>
              <a:p>
                <a:pPr lvl="1">
                  <a:defRPr/>
                </a:pPr>
                <a:r>
                  <a:rPr lang="sk-SK" altLang="sk-SK" sz="2200" dirty="0" smtClean="0">
                    <a:solidFill>
                      <a:schemeClr val="tx1"/>
                    </a:solidFill>
                  </a:rPr>
                  <a:t>priamka </a:t>
                </a:r>
                <a:r>
                  <a:rPr lang="sk-SK" altLang="sk-SK" sz="2200" dirty="0">
                    <a:solidFill>
                      <a:schemeClr val="tx1"/>
                    </a:solidFill>
                  </a:rPr>
                  <a:t>odhadnutá MNŠ je ku všetkým skutočným hodnotám tak blízko ako sa len </a:t>
                </a:r>
                <a:r>
                  <a:rPr lang="sk-SK" altLang="sk-SK" sz="2200" dirty="0" smtClean="0">
                    <a:solidFill>
                      <a:schemeClr val="tx1"/>
                    </a:solidFill>
                  </a:rPr>
                  <a:t>dá, nazýva sa vyrovnávajúca regresná priamka</a:t>
                </a:r>
                <a:endParaRPr lang="sk-SK" altLang="sk-SK" sz="2200" dirty="0">
                  <a:solidFill>
                    <a:schemeClr val="tx1"/>
                  </a:solidFill>
                </a:endParaRPr>
              </a:p>
              <a:p>
                <a:endParaRPr lang="sk-SK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3" y="1122947"/>
                <a:ext cx="8931887" cy="4918415"/>
              </a:xfrm>
              <a:blipFill rotWithShape="0">
                <a:blip r:embed="rId2"/>
                <a:stretch>
                  <a:fillRect l="-614" t="-1115" r="-137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4" name="Horizontal Scroll 253"/>
          <p:cNvSpPr/>
          <p:nvPr/>
        </p:nvSpPr>
        <p:spPr>
          <a:xfrm>
            <a:off x="10122568" y="5768646"/>
            <a:ext cx="1090863" cy="54543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/>
              <a:t>GRAF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1181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8147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/>
              <a:t>Náplň prednášky: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7747"/>
            <a:ext cx="8596668" cy="4613615"/>
          </a:xfrm>
        </p:spPr>
        <p:txBody>
          <a:bodyPr/>
          <a:lstStyle/>
          <a:p>
            <a:r>
              <a:rPr lang="sk-SK" altLang="sk-SK" sz="2800" b="1" dirty="0">
                <a:solidFill>
                  <a:schemeClr val="tx1"/>
                </a:solidFill>
              </a:rPr>
              <a:t>analýza závislostí medzi kvantitatívnymi znakmi</a:t>
            </a:r>
            <a:endParaRPr lang="en-GB" altLang="sk-SK" sz="2800" b="1" dirty="0">
              <a:solidFill>
                <a:schemeClr val="tx1"/>
              </a:solidFill>
            </a:endParaRPr>
          </a:p>
          <a:p>
            <a:pPr lvl="1"/>
            <a:r>
              <a:rPr lang="sk-SK" altLang="sk-SK" sz="2400" b="1" dirty="0">
                <a:solidFill>
                  <a:schemeClr val="tx1"/>
                </a:solidFill>
              </a:rPr>
              <a:t>regresná </a:t>
            </a:r>
            <a:r>
              <a:rPr lang="sk-SK" altLang="sk-SK" sz="2400" b="1" dirty="0" smtClean="0">
                <a:solidFill>
                  <a:schemeClr val="tx1"/>
                </a:solidFill>
              </a:rPr>
              <a:t>analýza</a:t>
            </a:r>
          </a:p>
          <a:p>
            <a:pPr lvl="2"/>
            <a:r>
              <a:rPr lang="sk-SK" altLang="sk-SK" sz="2000" b="1" dirty="0" smtClean="0">
                <a:solidFill>
                  <a:schemeClr val="tx1"/>
                </a:solidFill>
              </a:rPr>
              <a:t>jednoduchá </a:t>
            </a:r>
            <a:r>
              <a:rPr lang="sk-SK" altLang="sk-SK" sz="2000" b="1" dirty="0">
                <a:solidFill>
                  <a:schemeClr val="tx1"/>
                </a:solidFill>
              </a:rPr>
              <a:t>lineárna závislosť</a:t>
            </a:r>
          </a:p>
          <a:p>
            <a:pPr lvl="3"/>
            <a:r>
              <a:rPr lang="sk-SK" altLang="sk-SK" sz="1800" b="1" dirty="0">
                <a:solidFill>
                  <a:schemeClr val="tx1"/>
                </a:solidFill>
              </a:rPr>
              <a:t>regresný model</a:t>
            </a:r>
          </a:p>
          <a:p>
            <a:pPr lvl="3"/>
            <a:r>
              <a:rPr lang="sk-SK" altLang="sk-SK" sz="1800" b="1" dirty="0" smtClean="0">
                <a:solidFill>
                  <a:schemeClr val="tx1"/>
                </a:solidFill>
              </a:rPr>
              <a:t>MNŠ</a:t>
            </a:r>
            <a:endParaRPr lang="sk-SK" altLang="sk-SK" sz="1800" b="1" dirty="0">
              <a:solidFill>
                <a:schemeClr val="tx1"/>
              </a:solidFill>
            </a:endParaRPr>
          </a:p>
          <a:p>
            <a:pPr marL="620712" lvl="3" indent="-171450"/>
            <a:r>
              <a:rPr lang="sk-SK" altLang="sk-SK" sz="2400" b="1" dirty="0">
                <a:solidFill>
                  <a:schemeClr val="tx1"/>
                </a:solidFill>
              </a:rPr>
              <a:t>korelačná analýza</a:t>
            </a:r>
          </a:p>
          <a:p>
            <a:pPr marL="1077912" lvl="4" indent="-171450"/>
            <a:r>
              <a:rPr lang="sk-SK" altLang="sk-SK" sz="2000" b="1" dirty="0">
                <a:solidFill>
                  <a:schemeClr val="tx1"/>
                </a:solidFill>
              </a:rPr>
              <a:t>miery tesnosti závislosti</a:t>
            </a:r>
          </a:p>
          <a:p>
            <a:pPr marL="1077912" lvl="4" indent="-171450"/>
            <a:endParaRPr lang="sk-SK" altLang="sk-SK" b="1" dirty="0"/>
          </a:p>
        </p:txBody>
      </p:sp>
    </p:spTree>
    <p:extLst>
      <p:ext uri="{BB962C8B-B14F-4D97-AF65-F5344CB8AC3E}">
        <p14:creationId xmlns:p14="http://schemas.microsoft.com/office/powerpoint/2010/main" val="120320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6063"/>
          </a:xfrm>
        </p:spPr>
        <p:txBody>
          <a:bodyPr/>
          <a:lstStyle/>
          <a:p>
            <a:r>
              <a:rPr lang="sk-SK" b="1" dirty="0" smtClean="0"/>
              <a:t>Metóda najmenších štvorcov MNŠ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67326"/>
            <a:ext cx="8596668" cy="508534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sk-SK" altLang="sk-SK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Predpoklady MNŠ</a:t>
            </a:r>
          </a:p>
          <a:p>
            <a:pPr lvl="1">
              <a:lnSpc>
                <a:spcPct val="90000"/>
              </a:lnSpc>
              <a:defRPr/>
            </a:pPr>
            <a:r>
              <a:rPr lang="sk-SK" altLang="sk-SK" sz="2400" dirty="0">
                <a:solidFill>
                  <a:schemeClr val="tx1"/>
                </a:solidFill>
              </a:rPr>
              <a:t>priemery Y pre jednotlivé hodnoty X možno spojiť priamkou </a:t>
            </a:r>
          </a:p>
          <a:p>
            <a:pPr lvl="1">
              <a:lnSpc>
                <a:spcPct val="90000"/>
              </a:lnSpc>
              <a:defRPr/>
            </a:pPr>
            <a:r>
              <a:rPr lang="sk-SK" altLang="sk-SK" sz="2400" dirty="0">
                <a:solidFill>
                  <a:schemeClr val="tx1"/>
                </a:solidFill>
              </a:rPr>
              <a:t>rozptyl premennej Y je konštantný - </a:t>
            </a:r>
            <a:r>
              <a:rPr lang="sk-SK" altLang="sk-SK" sz="2400" dirty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sk-SK" altLang="sk-SK" sz="2400" baseline="30000" dirty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sk-SK" altLang="sk-SK" sz="2400" dirty="0">
                <a:solidFill>
                  <a:schemeClr val="tx1"/>
                </a:solidFill>
                <a:sym typeface="Symbol" pitchFamily="18" charset="2"/>
              </a:rPr>
              <a:t> pre všetky hodnoty </a:t>
            </a:r>
            <a:r>
              <a:rPr lang="sk-SK" altLang="sk-SK" sz="2400" dirty="0">
                <a:solidFill>
                  <a:schemeClr val="tx1"/>
                </a:solidFill>
              </a:rPr>
              <a:t>X</a:t>
            </a:r>
          </a:p>
          <a:p>
            <a:pPr lvl="1">
              <a:lnSpc>
                <a:spcPct val="90000"/>
              </a:lnSpc>
              <a:defRPr/>
            </a:pPr>
            <a:r>
              <a:rPr lang="sk-SK" altLang="sk-SK" sz="2400" dirty="0">
                <a:solidFill>
                  <a:schemeClr val="tx1"/>
                </a:solidFill>
              </a:rPr>
              <a:t>premenná  Y má normálne rozdelenie pre všetky hodnoty X</a:t>
            </a:r>
          </a:p>
          <a:p>
            <a:pPr lvl="1">
              <a:lnSpc>
                <a:spcPct val="90000"/>
              </a:lnSpc>
              <a:defRPr/>
            </a:pPr>
            <a:r>
              <a:rPr lang="sk-SK" altLang="sk-SK" sz="2400" dirty="0">
                <a:solidFill>
                  <a:schemeClr val="tx1"/>
                </a:solidFill>
              </a:rPr>
              <a:t>pozorovania Y sú navzájom nezávislé</a:t>
            </a:r>
          </a:p>
          <a:p>
            <a:pPr lvl="1">
              <a:lnSpc>
                <a:spcPct val="90000"/>
              </a:lnSpc>
              <a:defRPr/>
            </a:pPr>
            <a:r>
              <a:rPr lang="sk-SK" altLang="sk-SK" sz="2400" dirty="0">
                <a:solidFill>
                  <a:schemeClr val="tx1"/>
                </a:solidFill>
              </a:rPr>
              <a:t>pozorovania X sú nenáhodné, navzájom nezávislé a bez chýb v meraní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0329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92505"/>
            <a:ext cx="8596668" cy="737937"/>
          </a:xfrm>
        </p:spPr>
        <p:txBody>
          <a:bodyPr/>
          <a:lstStyle/>
          <a:p>
            <a:r>
              <a:rPr lang="sk-SK" b="1" dirty="0"/>
              <a:t>Metóda najmenších </a:t>
            </a:r>
            <a:r>
              <a:rPr lang="sk-SK" b="1" dirty="0" smtClean="0"/>
              <a:t>štvorcov MNŠ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786063"/>
                <a:ext cx="8596668" cy="585536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sk-SK" altLang="sk-SK" sz="2000" dirty="0" smtClean="0">
                    <a:solidFill>
                      <a:schemeClr val="tx1"/>
                    </a:solidFill>
                  </a:rPr>
                  <a:t>Možno dokázať, že koeficienty </a:t>
                </a:r>
                <a:r>
                  <a:rPr lang="sk-SK" altLang="sk-SK" sz="2000" b="1" i="1" dirty="0">
                    <a:solidFill>
                      <a:schemeClr val="tx1"/>
                    </a:solidFill>
                  </a:rPr>
                  <a:t>b</a:t>
                </a:r>
                <a:r>
                  <a:rPr lang="sk-SK" altLang="sk-SK" sz="2000" b="1" i="1" baseline="-25000" dirty="0">
                    <a:solidFill>
                      <a:schemeClr val="tx1"/>
                    </a:solidFill>
                  </a:rPr>
                  <a:t>o </a:t>
                </a:r>
                <a:r>
                  <a:rPr lang="sk-SK" altLang="sk-SK" sz="2000" b="1" i="1" dirty="0">
                    <a:solidFill>
                      <a:schemeClr val="tx1"/>
                    </a:solidFill>
                  </a:rPr>
                  <a:t>, b</a:t>
                </a:r>
                <a:r>
                  <a:rPr lang="sk-SK" altLang="sk-SK" sz="2000" b="1" i="1" baseline="-25000" dirty="0">
                    <a:solidFill>
                      <a:schemeClr val="tx1"/>
                    </a:solidFill>
                  </a:rPr>
                  <a:t>1 </a:t>
                </a:r>
                <a:r>
                  <a:rPr lang="sk-SK" altLang="sk-SK" sz="2000" b="1" i="1" dirty="0">
                    <a:solidFill>
                      <a:schemeClr val="tx1"/>
                    </a:solidFill>
                  </a:rPr>
                  <a:t>, …, </a:t>
                </a:r>
                <a:r>
                  <a:rPr lang="sk-SK" altLang="sk-SK" sz="2000" b="1" i="1" dirty="0" err="1">
                    <a:solidFill>
                      <a:schemeClr val="tx1"/>
                    </a:solidFill>
                  </a:rPr>
                  <a:t>b</a:t>
                </a:r>
                <a:r>
                  <a:rPr lang="sk-SK" altLang="sk-SK" sz="2000" b="1" i="1" baseline="-25000" dirty="0" err="1">
                    <a:solidFill>
                      <a:schemeClr val="tx1"/>
                    </a:solidFill>
                  </a:rPr>
                  <a:t>p</a:t>
                </a:r>
                <a:r>
                  <a:rPr lang="sk-SK" altLang="sk-SK" sz="2000" baseline="-25000" dirty="0">
                    <a:solidFill>
                      <a:schemeClr val="tx1"/>
                    </a:solidFill>
                  </a:rPr>
                  <a:t> </a:t>
                </a:r>
                <a:br>
                  <a:rPr lang="sk-SK" altLang="sk-SK" sz="2000" baseline="-25000" dirty="0">
                    <a:solidFill>
                      <a:schemeClr val="tx1"/>
                    </a:solidFill>
                  </a:rPr>
                </a:br>
                <a:r>
                  <a:rPr lang="sk-SK" altLang="sk-SK" sz="2000" dirty="0">
                    <a:solidFill>
                      <a:schemeClr val="tx1"/>
                    </a:solidFill>
                  </a:rPr>
                  <a:t>určené MNŠ sú “najlepšie odhady” parametrov </a:t>
                </a:r>
              </a:p>
              <a:p>
                <a:pPr>
                  <a:buNone/>
                </a:pPr>
                <a:r>
                  <a:rPr lang="sk-SK" altLang="sk-SK" sz="2000" dirty="0">
                    <a:solidFill>
                      <a:schemeClr val="tx1"/>
                    </a:solidFill>
                  </a:rPr>
                  <a:t>	</a:t>
                </a:r>
                <a:r>
                  <a:rPr lang="sk-SK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𝛃</m:t>
                        </m:r>
                      </m:e>
                      <m:sub>
                        <m:r>
                          <a:rPr lang="sk-SK" sz="2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k-SK" altLang="sk-SK" sz="2000" b="1" i="1" baseline="-25000" dirty="0">
                    <a:solidFill>
                      <a:schemeClr val="tx1"/>
                    </a:solidFill>
                  </a:rPr>
                  <a:t> </a:t>
                </a:r>
                <a:r>
                  <a:rPr lang="sk-SK" altLang="sk-SK" sz="2000" b="1" i="1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𝛃</m:t>
                        </m:r>
                      </m:e>
                      <m:sub>
                        <m:r>
                          <a:rPr lang="sk-SK" sz="2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sk-SK" altLang="sk-SK" sz="2000" b="1" i="1" dirty="0" smtClean="0">
                    <a:solidFill>
                      <a:schemeClr val="tx1"/>
                    </a:solidFill>
                  </a:rPr>
                  <a:t>, </a:t>
                </a:r>
                <a:r>
                  <a:rPr lang="sk-SK" altLang="sk-SK" sz="2000" dirty="0">
                    <a:solidFill>
                      <a:schemeClr val="tx1"/>
                    </a:solidFill>
                  </a:rPr>
                  <a:t>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𝛃</m:t>
                        </m:r>
                      </m:e>
                      <m:sub>
                        <m:r>
                          <a:rPr lang="sk-SK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𝐩</m:t>
                        </m:r>
                      </m:sub>
                    </m:sSub>
                  </m:oMath>
                </a14:m>
                <a:r>
                  <a:rPr lang="sk-SK" altLang="sk-SK" sz="2000" baseline="-25000" dirty="0">
                    <a:solidFill>
                      <a:schemeClr val="tx1"/>
                    </a:solidFill>
                  </a:rPr>
                  <a:t> </a:t>
                </a:r>
                <a:r>
                  <a:rPr lang="sk-SK" altLang="sk-SK" sz="2000" dirty="0">
                    <a:solidFill>
                      <a:schemeClr val="tx1"/>
                    </a:solidFill>
                  </a:rPr>
                  <a:t> ak súčasne o náhodných chybách platí: </a:t>
                </a:r>
                <a:endParaRPr lang="sk-SK" altLang="sk-SK" sz="2000" dirty="0" smtClean="0">
                  <a:solidFill>
                    <a:schemeClr val="tx1"/>
                  </a:solidFill>
                </a:endParaRPr>
              </a:p>
              <a:p>
                <a:pPr lvl="1"/>
                <a:r>
                  <a:rPr lang="en-US" altLang="sk-SK" sz="2400" b="1" i="1" dirty="0">
                    <a:solidFill>
                      <a:schemeClr val="accent2">
                        <a:lumMod val="75000"/>
                      </a:schemeClr>
                    </a:solidFill>
                  </a:rPr>
                  <a:t>E (</a:t>
                </a:r>
                <a:r>
                  <a:rPr lang="en-US" altLang="sk-SK" sz="2400" b="1" i="1" dirty="0" err="1">
                    <a:solidFill>
                      <a:schemeClr val="accent2">
                        <a:lumMod val="75000"/>
                      </a:schemeClr>
                    </a:solidFill>
                  </a:rPr>
                  <a:t>e</a:t>
                </a:r>
                <a:r>
                  <a:rPr lang="en-US" altLang="sk-SK" sz="2400" b="1" i="1" baseline="-25000" dirty="0" err="1">
                    <a:solidFill>
                      <a:schemeClr val="accent2">
                        <a:lumMod val="75000"/>
                      </a:schemeClr>
                    </a:solidFill>
                  </a:rPr>
                  <a:t>j</a:t>
                </a:r>
                <a:r>
                  <a:rPr lang="en-US" altLang="sk-SK" sz="2400" b="1" i="1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:r>
                  <a:rPr lang="en-US" altLang="sk-SK" sz="2400" b="1" i="1" dirty="0">
                    <a:solidFill>
                      <a:schemeClr val="accent2">
                        <a:lumMod val="75000"/>
                      </a:schemeClr>
                    </a:solidFill>
                  </a:rPr>
                  <a:t>) = </a:t>
                </a:r>
                <a:r>
                  <a:rPr lang="en-US" altLang="sk-SK" sz="2400" b="1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0</a:t>
                </a:r>
                <a:r>
                  <a:rPr lang="sk-SK" altLang="sk-SK" sz="2400" b="1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:r>
                  <a:rPr lang="sk-SK" altLang="sk-SK" sz="2000" dirty="0" smtClean="0">
                    <a:solidFill>
                      <a:schemeClr val="tx1"/>
                    </a:solidFill>
                  </a:rPr>
                  <a:t>– stredná hodnota náhodných chýb sa rovná 0 – stredné hodnoty odchýlok pozorovaných hodnôt od vyrovnávajúcej priamky na určitej úrovni </a:t>
                </a:r>
                <a:r>
                  <a:rPr lang="sk-SK" altLang="sk-SK" sz="2000" dirty="0" smtClean="0">
                    <a:solidFill>
                      <a:schemeClr val="tx1"/>
                    </a:solidFill>
                  </a:rPr>
                  <a:t>nezávisle premennej sú </a:t>
                </a:r>
                <a:r>
                  <a:rPr lang="sk-SK" altLang="sk-SK" sz="2000" dirty="0" smtClean="0">
                    <a:solidFill>
                      <a:schemeClr val="tx1"/>
                    </a:solidFill>
                  </a:rPr>
                  <a:t>rovné 0.</a:t>
                </a:r>
                <a:endParaRPr lang="en-US" altLang="sk-SK" sz="2000" dirty="0">
                  <a:solidFill>
                    <a:schemeClr val="tx1"/>
                  </a:solidFill>
                </a:endParaRPr>
              </a:p>
              <a:p>
                <a:pPr lvl="1"/>
                <a:r>
                  <a:rPr lang="en-US" altLang="sk-SK" sz="2400" b="1" i="1" dirty="0">
                    <a:solidFill>
                      <a:schemeClr val="accent2">
                        <a:lumMod val="75000"/>
                      </a:schemeClr>
                    </a:solidFill>
                  </a:rPr>
                  <a:t>D (</a:t>
                </a:r>
                <a:r>
                  <a:rPr lang="en-US" altLang="sk-SK" sz="2400" b="1" i="1" dirty="0" err="1">
                    <a:solidFill>
                      <a:schemeClr val="accent2">
                        <a:lumMod val="75000"/>
                      </a:schemeClr>
                    </a:solidFill>
                  </a:rPr>
                  <a:t>e</a:t>
                </a:r>
                <a:r>
                  <a:rPr lang="en-US" altLang="sk-SK" sz="2400" b="1" i="1" baseline="-25000" dirty="0" err="1">
                    <a:solidFill>
                      <a:schemeClr val="accent2">
                        <a:lumMod val="75000"/>
                      </a:schemeClr>
                    </a:solidFill>
                  </a:rPr>
                  <a:t>j</a:t>
                </a:r>
                <a:r>
                  <a:rPr lang="en-US" altLang="sk-SK" sz="2400" b="1" i="1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:r>
                  <a:rPr lang="en-US" altLang="sk-SK" sz="2400" b="1" i="1" dirty="0">
                    <a:solidFill>
                      <a:schemeClr val="accent2">
                        <a:lumMod val="75000"/>
                      </a:schemeClr>
                    </a:solidFill>
                  </a:rPr>
                  <a:t>) = E (e</a:t>
                </a:r>
                <a:r>
                  <a:rPr lang="en-US" altLang="sk-SK" sz="2400" b="1" i="1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j</a:t>
                </a:r>
                <a:r>
                  <a:rPr lang="en-US" altLang="sk-SK" sz="2400" b="1" i="1" baseline="30000" dirty="0">
                    <a:solidFill>
                      <a:schemeClr val="accent2">
                        <a:lumMod val="75000"/>
                      </a:schemeClr>
                    </a:solidFill>
                  </a:rPr>
                  <a:t>2 </a:t>
                </a:r>
                <a:r>
                  <a:rPr lang="en-US" altLang="sk-SK" sz="2400" b="1" i="1" dirty="0">
                    <a:solidFill>
                      <a:schemeClr val="accent2">
                        <a:lumMod val="75000"/>
                      </a:schemeClr>
                    </a:solidFill>
                  </a:rPr>
                  <a:t>) = </a:t>
                </a:r>
                <a:r>
                  <a:rPr lang="en-US" altLang="sk-SK" sz="2400" b="1" i="1" dirty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</a:t>
                </a:r>
                <a:r>
                  <a:rPr lang="en-US" altLang="sk-SK" sz="2400" b="1" i="1" baseline="30000" dirty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2 </a:t>
                </a:r>
                <a:r>
                  <a:rPr lang="sk-SK" altLang="sk-SK" sz="2000" dirty="0" smtClean="0">
                    <a:solidFill>
                      <a:schemeClr val="tx1"/>
                    </a:solidFill>
                    <a:sym typeface="Symbol" panose="05050102010706020507" pitchFamily="18" charset="2"/>
                  </a:rPr>
                  <a:t>– rozptýlenosť (variabilita) hodnôt závisle premennej Y vo všetkých pozorovaniach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k-SK" sz="20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sk-SK" sz="20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sk-SK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k-SK" altLang="sk-SK" sz="2000" dirty="0" smtClean="0">
                    <a:solidFill>
                      <a:schemeClr val="tx1"/>
                    </a:solidFill>
                    <a:sym typeface="Symbol" panose="05050102010706020507" pitchFamily="18" charset="2"/>
                  </a:rPr>
                  <a:t>nezávislej premennej X je rovnaká – rozptyl náhodnej zložky je konštantný (</a:t>
                </a:r>
                <a:r>
                  <a:rPr lang="sk-SK" altLang="sk-SK" sz="2000" dirty="0" err="1" smtClean="0">
                    <a:solidFill>
                      <a:schemeClr val="tx1"/>
                    </a:solidFill>
                    <a:sym typeface="Symbol" panose="05050102010706020507" pitchFamily="18" charset="2"/>
                  </a:rPr>
                  <a:t>homoskedastický</a:t>
                </a:r>
                <a:r>
                  <a:rPr lang="sk-SK" altLang="sk-SK" sz="2000" dirty="0" smtClean="0">
                    <a:solidFill>
                      <a:schemeClr val="tx1"/>
                    </a:solidFill>
                    <a:sym typeface="Symbol" panose="05050102010706020507" pitchFamily="18" charset="2"/>
                  </a:rPr>
                  <a:t>).</a:t>
                </a:r>
                <a:endParaRPr lang="en-US" altLang="sk-SK" sz="2000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pPr lvl="1"/>
                <a:r>
                  <a:rPr lang="en-US" altLang="sk-SK" sz="2400" b="1" i="1" dirty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E(e</a:t>
                </a:r>
                <a:r>
                  <a:rPr lang="en-US" altLang="sk-SK" sz="2400" b="1" i="1" baseline="-25000" dirty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j1</a:t>
                </a:r>
                <a:r>
                  <a:rPr lang="en-US" altLang="sk-SK" sz="2400" b="1" i="1" dirty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 , e</a:t>
                </a:r>
                <a:r>
                  <a:rPr lang="en-US" altLang="sk-SK" sz="2400" b="1" i="1" baseline="-25000" dirty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j2 </a:t>
                </a:r>
                <a:r>
                  <a:rPr lang="en-US" altLang="sk-SK" sz="2400" b="1" i="1" dirty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) = 0</a:t>
                </a:r>
                <a:r>
                  <a:rPr lang="en-US" altLang="sk-SK" sz="2400" b="1" dirty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 , pre </a:t>
                </a:r>
                <a:r>
                  <a:rPr lang="sk-SK" altLang="sk-SK" sz="2400" b="1" dirty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každé</a:t>
                </a:r>
                <a:r>
                  <a:rPr lang="en-US" altLang="sk-SK" sz="2400" b="1" dirty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altLang="sk-SK" sz="2400" b="1" i="1" dirty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j</a:t>
                </a:r>
                <a:r>
                  <a:rPr lang="en-US" altLang="sk-SK" sz="2400" b="1" i="1" baseline="-25000" dirty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1</a:t>
                </a:r>
                <a:r>
                  <a:rPr lang="en-US" altLang="sk-SK" sz="2400" b="1" i="1" dirty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   </a:t>
                </a:r>
                <a:r>
                  <a:rPr lang="en-US" altLang="sk-SK" sz="2400" b="1" i="1" dirty="0" smtClean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j</a:t>
                </a:r>
                <a:r>
                  <a:rPr lang="en-US" altLang="sk-SK" sz="2400" b="1" i="1" baseline="-25000" dirty="0" smtClean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2</a:t>
                </a:r>
                <a:r>
                  <a:rPr lang="sk-SK" altLang="sk-SK" sz="2400" b="1" i="1" dirty="0" smtClean="0">
                    <a:solidFill>
                      <a:schemeClr val="accent2">
                        <a:lumMod val="75000"/>
                      </a:schemeClr>
                    </a:solidFill>
                    <a:sym typeface="Symbol" panose="05050102010706020507" pitchFamily="18" charset="2"/>
                  </a:rPr>
                  <a:t> </a:t>
                </a:r>
                <a:r>
                  <a:rPr lang="sk-SK" altLang="sk-SK" sz="2000" dirty="0" smtClean="0">
                    <a:solidFill>
                      <a:schemeClr val="tx1"/>
                    </a:solidFill>
                    <a:sym typeface="Symbol" panose="05050102010706020507" pitchFamily="18" charset="2"/>
                  </a:rPr>
                  <a:t>– náhodné chyby sú navzájom nezávislé, pričom lineárna nezávislosť náhodných </a:t>
                </a:r>
                <a:r>
                  <a:rPr lang="sk-SK" altLang="sk-SK" sz="2000" dirty="0" smtClean="0">
                    <a:solidFill>
                      <a:schemeClr val="tx1"/>
                    </a:solidFill>
                    <a:sym typeface="Symbol" panose="05050102010706020507" pitchFamily="18" charset="2"/>
                  </a:rPr>
                  <a:t>chýb je </a:t>
                </a:r>
                <a:r>
                  <a:rPr lang="sk-SK" altLang="sk-SK" sz="2000" dirty="0" smtClean="0">
                    <a:solidFill>
                      <a:schemeClr val="tx1"/>
                    </a:solidFill>
                    <a:sym typeface="Symbol" panose="05050102010706020507" pitchFamily="18" charset="2"/>
                  </a:rPr>
                  <a:t>splnená, ak ich </a:t>
                </a:r>
                <a:r>
                  <a:rPr lang="sk-SK" altLang="sk-SK" sz="2000" dirty="0" err="1" smtClean="0">
                    <a:solidFill>
                      <a:schemeClr val="tx1"/>
                    </a:solidFill>
                    <a:sym typeface="Symbol" panose="05050102010706020507" pitchFamily="18" charset="2"/>
                  </a:rPr>
                  <a:t>kovariancia</a:t>
                </a:r>
                <a:r>
                  <a:rPr lang="sk-SK" altLang="sk-SK" sz="2000" dirty="0" smtClean="0">
                    <a:solidFill>
                      <a:schemeClr val="tx1"/>
                    </a:solidFill>
                    <a:sym typeface="Symbol" panose="05050102010706020507" pitchFamily="18" charset="2"/>
                  </a:rPr>
                  <a:t> je nulová: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sz="22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𝒄𝒐𝒗</m:t>
                      </m:r>
                      <m:r>
                        <a:rPr lang="sk-SK" sz="22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sk-SK" sz="22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k-SK" sz="22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sz="22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b>
                              <m:r>
                                <a:rPr lang="sk-SK" sz="22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r>
                            <a:rPr lang="sk-SK" sz="22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sk-SK" sz="22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sz="22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b>
                              <m:r>
                                <a:rPr lang="sk-SK" sz="22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</m:sSub>
                        </m:e>
                      </m:d>
                      <m:r>
                        <a:rPr lang="sk-SK" sz="2200" b="1" i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k-SK" sz="2200" b="1" i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k-SK" sz="22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sk-SK" sz="2200" b="1" i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𝐩𝐫𝐞</m:t>
                      </m:r>
                      <m:r>
                        <a:rPr lang="sk-SK" sz="2200" b="1" i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k-SK" sz="2200" b="1" i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𝐤𝐚</m:t>
                      </m:r>
                      <m:r>
                        <a:rPr lang="sk-SK" sz="2200" b="1" i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ž</m:t>
                      </m:r>
                      <m:r>
                        <a:rPr lang="sk-SK" sz="2200" b="1" i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𝐝</m:t>
                      </m:r>
                      <m:r>
                        <a:rPr lang="sk-SK" sz="2200" b="1" i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é </m:t>
                      </m:r>
                      <m:r>
                        <a:rPr lang="sk-SK" sz="2200" b="1" i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𝐢</m:t>
                      </m:r>
                      <m:r>
                        <a:rPr lang="sk-SK" sz="2200" b="1" i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sk-SK" sz="2200" b="1" i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𝐣</m:t>
                      </m:r>
                    </m:oMath>
                  </m:oMathPara>
                </a14:m>
                <a:endParaRPr lang="sk-SK" sz="2200" b="1" dirty="0" smtClean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pPr marL="457200" lvl="1" indent="0">
                  <a:buNone/>
                </a:pPr>
                <a:r>
                  <a:rPr lang="sk-SK" sz="22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	</a:t>
                </a:r>
                <a:r>
                  <a:rPr lang="sk-SK" sz="2000" dirty="0" smtClean="0">
                    <a:solidFill>
                      <a:schemeClr val="tx1"/>
                    </a:solidFill>
                  </a:rPr>
                  <a:t>Porušenie nezávislosti sa zvykne nazývať </a:t>
                </a:r>
                <a:r>
                  <a:rPr lang="sk-SK" sz="2000" dirty="0" err="1" smtClean="0">
                    <a:solidFill>
                      <a:schemeClr val="tx1"/>
                    </a:solidFill>
                  </a:rPr>
                  <a:t>autokorelácia</a:t>
                </a:r>
                <a:r>
                  <a:rPr lang="sk-SK" sz="2000" dirty="0" smtClean="0">
                    <a:solidFill>
                      <a:schemeClr val="tx1"/>
                    </a:solidFill>
                  </a:rPr>
                  <a:t> náhodnej zložky (korelovanosť, závislosť).</a:t>
                </a:r>
                <a:endParaRPr lang="sk-SK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786063"/>
                <a:ext cx="8596668" cy="5855369"/>
              </a:xfrm>
              <a:blipFill rotWithShape="0">
                <a:blip r:embed="rId2"/>
                <a:stretch>
                  <a:fillRect l="-284" t="-1250" r="-709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975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0021"/>
          </a:xfrm>
        </p:spPr>
        <p:txBody>
          <a:bodyPr/>
          <a:lstStyle/>
          <a:p>
            <a:r>
              <a:rPr lang="sk-SK" b="1" dirty="0" smtClean="0"/>
              <a:t>Vlastnosti MNŠ</a:t>
            </a:r>
            <a:endParaRPr lang="sk-SK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379621"/>
                <a:ext cx="8596668" cy="4661741"/>
              </a:xfrm>
            </p:spPr>
            <p:txBody>
              <a:bodyPr>
                <a:normAutofit/>
              </a:bodyPr>
              <a:lstStyle/>
              <a:p>
                <a:r>
                  <a:rPr lang="sk-SK" altLang="sk-SK" sz="2000" dirty="0">
                    <a:solidFill>
                      <a:schemeClr val="tx1"/>
                    </a:solidFill>
                  </a:rPr>
                  <a:t>súčet štvorcov reziduálnych odchýlok je </a:t>
                </a:r>
                <a:r>
                  <a:rPr lang="sk-SK" altLang="sk-SK" sz="2000" dirty="0" smtClean="0">
                    <a:solidFill>
                      <a:schemeClr val="tx1"/>
                    </a:solidFill>
                  </a:rPr>
                  <a:t>minimálny</a:t>
                </a:r>
              </a:p>
              <a:p>
                <a:endParaRPr lang="sk-SK" altLang="sk-SK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sk-SK" sz="20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sk-SK" sz="20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sk-SK" sz="20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sk-SK" sz="20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sk-SK" sz="20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r>
                            <a:rPr lang="sk-SK" sz="20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k-SK" sz="20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sk-SK" sz="20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k-SK" sz="20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sk-SK" sz="20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𝒋</m:t>
                                  </m:r>
                                </m:sub>
                              </m:sSub>
                              <m:r>
                                <a:rPr lang="sk-SK" sz="20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k-SK" sz="20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sk-SK" sz="2000" b="1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k-SK" sz="2000" b="1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p>
                                      <m:r>
                                        <a:rPr lang="sk-SK" sz="2000" b="1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sk-SK" sz="20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𝒋</m:t>
                                  </m:r>
                                </m:sub>
                              </m:sSub>
                              <m:r>
                                <a:rPr lang="sk-SK" sz="20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sk-SK" sz="20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  <m:r>
                        <a:rPr lang="sk-SK" sz="2000" b="1" i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k-SK" sz="2000" b="1" i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𝒎𝒊𝒏</m:t>
                      </m:r>
                    </m:oMath>
                  </m:oMathPara>
                </a14:m>
                <a:endParaRPr lang="sk-SK" sz="20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endParaRPr lang="en-GB" altLang="sk-SK" sz="2000" dirty="0"/>
              </a:p>
              <a:p>
                <a:r>
                  <a:rPr lang="sk-SK" altLang="sk-SK" sz="2000" dirty="0">
                    <a:solidFill>
                      <a:schemeClr val="tx1"/>
                    </a:solidFill>
                  </a:rPr>
                  <a:t>súčet reziduálnych odchýlok je </a:t>
                </a:r>
                <a:r>
                  <a:rPr lang="sk-SK" altLang="sk-SK" sz="2000" dirty="0" smtClean="0">
                    <a:solidFill>
                      <a:schemeClr val="tx1"/>
                    </a:solidFill>
                  </a:rPr>
                  <a:t>nulový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sk-SK" sz="20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sk-SK" sz="20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sk-SK" sz="20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sk-SK" sz="20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sk-SK" sz="20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r>
                            <a:rPr lang="sk-SK" sz="20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sk-SK" sz="20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sz="20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sk-SK" sz="20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</m:sSub>
                          <m:r>
                            <a:rPr lang="sk-SK" sz="20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sk-SK" sz="20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lang="sk-SK" sz="20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k-SK" sz="20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a:rPr lang="sk-SK" sz="20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b>
                              <m:r>
                                <a:rPr lang="sk-SK" sz="20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</m:sSub>
                          <m:r>
                            <a:rPr lang="sk-SK" sz="20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sk-SK" sz="2000" b="1" i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k-SK" sz="2000" b="1" i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sk-SK" sz="20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endParaRPr lang="en-GB" altLang="sk-SK" sz="2000" dirty="0"/>
              </a:p>
              <a:p>
                <a:r>
                  <a:rPr lang="sk-SK" altLang="sk-SK" sz="2000" dirty="0">
                    <a:solidFill>
                      <a:schemeClr val="tx1"/>
                    </a:solidFill>
                  </a:rPr>
                  <a:t>regresná funkcia prechádza bodom o </a:t>
                </a:r>
                <a:r>
                  <a:rPr lang="sk-SK" altLang="sk-SK" sz="2000" dirty="0" smtClean="0">
                    <a:solidFill>
                      <a:schemeClr val="tx1"/>
                    </a:solidFill>
                  </a:rPr>
                  <a:t>súradniciach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sk-SK" sz="21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sk-SK" altLang="sk-SK" sz="2000" dirty="0">
                    <a:solidFill>
                      <a:schemeClr val="tx1"/>
                    </a:solidFill>
                  </a:rPr>
                  <a:t> a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sk-SK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k-SK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endParaRPr lang="sk-SK" sz="2100" dirty="0"/>
              </a:p>
              <a:p>
                <a:endParaRPr lang="en-GB" altLang="sk-SK" sz="2000" dirty="0">
                  <a:solidFill>
                    <a:schemeClr val="tx1"/>
                  </a:solidFill>
                </a:endParaRPr>
              </a:p>
              <a:p>
                <a:endParaRPr lang="sk-SK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379621"/>
                <a:ext cx="8596668" cy="4661741"/>
              </a:xfrm>
              <a:blipFill rotWithShape="0">
                <a:blip r:embed="rId2"/>
                <a:stretch>
                  <a:fillRect l="-284" t="-784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087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4589"/>
            <a:ext cx="8596668" cy="882316"/>
          </a:xfrm>
        </p:spPr>
        <p:txBody>
          <a:bodyPr/>
          <a:lstStyle/>
          <a:p>
            <a:r>
              <a:rPr lang="sk-SK" altLang="sk-SK" b="1" dirty="0"/>
              <a:t>Použitie MNŠ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06905"/>
            <a:ext cx="8596668" cy="4934457"/>
          </a:xfrm>
        </p:spPr>
        <p:txBody>
          <a:bodyPr/>
          <a:lstStyle/>
          <a:p>
            <a:r>
              <a:rPr lang="sk-SK" altLang="sk-SK" sz="2400" dirty="0">
                <a:solidFill>
                  <a:schemeClr val="tx1"/>
                </a:solidFill>
              </a:rPr>
              <a:t>MNŠ je možné použiť k odhadu parametrov regresnej funkcie, ak:</a:t>
            </a:r>
          </a:p>
          <a:p>
            <a:pPr lvl="2"/>
            <a:r>
              <a:rPr lang="sk-SK" altLang="sk-SK" sz="2400" dirty="0">
                <a:solidFill>
                  <a:schemeClr val="tx1"/>
                </a:solidFill>
              </a:rPr>
              <a:t>je regresná funkcia lineárna</a:t>
            </a:r>
          </a:p>
          <a:p>
            <a:pPr lvl="2"/>
            <a:r>
              <a:rPr lang="sk-SK" altLang="sk-SK" sz="2400" dirty="0">
                <a:solidFill>
                  <a:schemeClr val="tx1"/>
                </a:solidFill>
              </a:rPr>
              <a:t>resp. lineárna v parametroch</a:t>
            </a:r>
          </a:p>
          <a:p>
            <a:pPr lvl="2"/>
            <a:r>
              <a:rPr lang="sk-SK" altLang="sk-SK" sz="2400" dirty="0">
                <a:solidFill>
                  <a:schemeClr val="tx1"/>
                </a:solidFill>
              </a:rPr>
              <a:t>je možné regresnú funkciu pretransformovať na lineárnu v parametroch</a:t>
            </a:r>
            <a:endParaRPr lang="en-GB" altLang="sk-SK" sz="2400" dirty="0">
              <a:solidFill>
                <a:schemeClr val="tx1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3934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97305"/>
            <a:ext cx="8596668" cy="786063"/>
          </a:xfrm>
        </p:spPr>
        <p:txBody>
          <a:bodyPr/>
          <a:lstStyle/>
          <a:p>
            <a:r>
              <a:rPr lang="sk-SK" b="1" dirty="0" smtClean="0"/>
              <a:t>Korelačná analýza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3369"/>
            <a:ext cx="8596668" cy="47579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sk-SK" altLang="sk-SK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r>
              <a:rPr lang="sk-SK" altLang="sk-SK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platňuje štatistické metódy a postupy na posúdenie intenzity (tesnosti) voľnej (štatistickej) závislosti medzi kvantitatívnymi premennými a na ohodnocovanie kvality regresných funkcií.</a:t>
            </a:r>
          </a:p>
          <a:p>
            <a:pPr>
              <a:lnSpc>
                <a:spcPct val="90000"/>
              </a:lnSpc>
              <a:defRPr/>
            </a:pPr>
            <a:r>
              <a:rPr lang="sk-SK" altLang="sk-SK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 znamená, že jej úloha je:</a:t>
            </a:r>
            <a:endParaRPr lang="sk-SK" altLang="sk-SK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sk-SK" altLang="sk-SK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overenie </a:t>
            </a:r>
            <a:r>
              <a:rPr lang="sk-SK" altLang="sk-SK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vypovedacej schopnosti kvantifikovaných regresných modelov ako celku, aj jeho častí.</a:t>
            </a:r>
          </a:p>
          <a:p>
            <a:pPr>
              <a:lnSpc>
                <a:spcPct val="90000"/>
              </a:lnSpc>
              <a:defRPr/>
            </a:pPr>
            <a:r>
              <a:rPr lang="sk-SK" altLang="sk-SK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výpočet</a:t>
            </a:r>
            <a:r>
              <a:rPr lang="sk-SK" altLang="sk-SK" sz="2400" dirty="0" smtClean="0"/>
              <a:t> </a:t>
            </a:r>
            <a:r>
              <a:rPr lang="sk-SK" altLang="sk-SK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číselných charakteristík</a:t>
            </a:r>
            <a:r>
              <a:rPr lang="sk-SK" altLang="sk-SK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ktoré v koncentrovanej forme popisujú kvalitu vypočítaných </a:t>
            </a:r>
            <a:r>
              <a:rPr lang="sk-SK" altLang="sk-SK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modelov. Od týchto charakteristík požadujeme, </a:t>
            </a:r>
            <a:r>
              <a:rPr lang="sk-SK" altLang="sk-SK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aby sa pohybovali v pevne ohraničenom </a:t>
            </a:r>
            <a:r>
              <a:rPr lang="sk-SK" altLang="sk-SK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intervale a aby v </a:t>
            </a:r>
            <a:r>
              <a:rPr lang="sk-SK" altLang="sk-SK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rámci intervalu rástli s vyššou silou </a:t>
            </a:r>
            <a:r>
              <a:rPr lang="sk-SK" altLang="sk-SK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závislosti.</a:t>
            </a:r>
            <a:endParaRPr lang="sk-SK" altLang="sk-SK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25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0021"/>
          </a:xfrm>
        </p:spPr>
        <p:txBody>
          <a:bodyPr/>
          <a:lstStyle/>
          <a:p>
            <a:r>
              <a:rPr lang="sk-SK" b="1" dirty="0"/>
              <a:t>Korelačná analýza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9621"/>
            <a:ext cx="8596668" cy="4661741"/>
          </a:xfrm>
        </p:spPr>
        <p:txBody>
          <a:bodyPr/>
          <a:lstStyle/>
          <a:p>
            <a:r>
              <a:rPr lang="sk-SK" altLang="sk-SK" sz="2400" dirty="0"/>
              <a:t>porovnanie dvoch prípadov závislosti </a:t>
            </a:r>
          </a:p>
          <a:p>
            <a:r>
              <a:rPr lang="sk-SK" altLang="sk-SK" sz="2400" dirty="0"/>
              <a:t>Ktorá závislosť bude tesnejšia?</a:t>
            </a:r>
          </a:p>
          <a:p>
            <a:endParaRPr lang="sk-SK" dirty="0"/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830706" y="2864519"/>
            <a:ext cx="4144962" cy="3638550"/>
            <a:chOff x="326" y="1956"/>
            <a:chExt cx="2410" cy="229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624" y="1956"/>
              <a:ext cx="2112" cy="2016"/>
              <a:chOff x="624" y="1536"/>
              <a:chExt cx="2112" cy="2016"/>
            </a:xfrm>
          </p:grpSpPr>
          <p:sp>
            <p:nvSpPr>
              <p:cNvPr id="9" name="Line 5"/>
              <p:cNvSpPr>
                <a:spLocks noChangeShapeType="1"/>
              </p:cNvSpPr>
              <p:nvPr/>
            </p:nvSpPr>
            <p:spPr bwMode="auto">
              <a:xfrm>
                <a:off x="624" y="1536"/>
                <a:ext cx="0" cy="2016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" name="Line 6"/>
              <p:cNvSpPr>
                <a:spLocks noChangeShapeType="1"/>
              </p:cNvSpPr>
              <p:nvPr/>
            </p:nvSpPr>
            <p:spPr bwMode="auto">
              <a:xfrm>
                <a:off x="624" y="3552"/>
                <a:ext cx="2112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1" name="AutoShape 7"/>
              <p:cNvSpPr>
                <a:spLocks noChangeArrowheads="1"/>
              </p:cNvSpPr>
              <p:nvPr/>
            </p:nvSpPr>
            <p:spPr bwMode="auto">
              <a:xfrm>
                <a:off x="1536" y="2640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12" name="AutoShape 8"/>
              <p:cNvSpPr>
                <a:spLocks noChangeArrowheads="1"/>
              </p:cNvSpPr>
              <p:nvPr/>
            </p:nvSpPr>
            <p:spPr bwMode="auto">
              <a:xfrm>
                <a:off x="1488" y="2352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13" name="AutoShape 9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14" name="AutoShape 10"/>
              <p:cNvSpPr>
                <a:spLocks noChangeArrowheads="1"/>
              </p:cNvSpPr>
              <p:nvPr/>
            </p:nvSpPr>
            <p:spPr bwMode="auto">
              <a:xfrm>
                <a:off x="1344" y="2736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15" name="AutoShape 11"/>
              <p:cNvSpPr>
                <a:spLocks noChangeArrowheads="1"/>
              </p:cNvSpPr>
              <p:nvPr/>
            </p:nvSpPr>
            <p:spPr bwMode="auto">
              <a:xfrm>
                <a:off x="1440" y="2832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16" name="AutoShape 12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17" name="AutoShape 13"/>
              <p:cNvSpPr>
                <a:spLocks noChangeArrowheads="1"/>
              </p:cNvSpPr>
              <p:nvPr/>
            </p:nvSpPr>
            <p:spPr bwMode="auto">
              <a:xfrm>
                <a:off x="1200" y="3072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18" name="AutoShape 14"/>
              <p:cNvSpPr>
                <a:spLocks noChangeArrowheads="1"/>
              </p:cNvSpPr>
              <p:nvPr/>
            </p:nvSpPr>
            <p:spPr bwMode="auto">
              <a:xfrm>
                <a:off x="1632" y="2400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19" name="AutoShape 15"/>
              <p:cNvSpPr>
                <a:spLocks noChangeArrowheads="1"/>
              </p:cNvSpPr>
              <p:nvPr/>
            </p:nvSpPr>
            <p:spPr bwMode="auto">
              <a:xfrm>
                <a:off x="864" y="3072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20" name="AutoShape 16"/>
              <p:cNvSpPr>
                <a:spLocks noChangeArrowheads="1"/>
              </p:cNvSpPr>
              <p:nvPr/>
            </p:nvSpPr>
            <p:spPr bwMode="auto">
              <a:xfrm>
                <a:off x="1776" y="2544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21" name="AutoShape 17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22" name="AutoShape 18"/>
              <p:cNvSpPr>
                <a:spLocks noChangeArrowheads="1"/>
              </p:cNvSpPr>
              <p:nvPr/>
            </p:nvSpPr>
            <p:spPr bwMode="auto">
              <a:xfrm>
                <a:off x="1728" y="2064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23" name="AutoShape 19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24" name="AutoShape 20"/>
              <p:cNvSpPr>
                <a:spLocks noChangeArrowheads="1"/>
              </p:cNvSpPr>
              <p:nvPr/>
            </p:nvSpPr>
            <p:spPr bwMode="auto">
              <a:xfrm>
                <a:off x="1920" y="2112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25" name="AutoShape 21"/>
              <p:cNvSpPr>
                <a:spLocks noChangeArrowheads="1"/>
              </p:cNvSpPr>
              <p:nvPr/>
            </p:nvSpPr>
            <p:spPr bwMode="auto">
              <a:xfrm>
                <a:off x="1872" y="2304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26" name="AutoShape 22"/>
              <p:cNvSpPr>
                <a:spLocks noChangeArrowheads="1"/>
              </p:cNvSpPr>
              <p:nvPr/>
            </p:nvSpPr>
            <p:spPr bwMode="auto">
              <a:xfrm>
                <a:off x="2160" y="1872"/>
                <a:ext cx="96" cy="96"/>
              </a:xfrm>
              <a:prstGeom prst="flowChartConnector">
                <a:avLst/>
              </a:prstGeom>
              <a:solidFill>
                <a:srgbClr val="99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</p:grpSp>
        <p:sp>
          <p:nvSpPr>
            <p:cNvPr id="6" name="Text Box 41"/>
            <p:cNvSpPr txBox="1">
              <a:spLocks noChangeArrowheads="1"/>
            </p:cNvSpPr>
            <p:nvPr/>
          </p:nvSpPr>
          <p:spPr bwMode="auto">
            <a:xfrm>
              <a:off x="326" y="199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k-SK" sz="2400" b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7" name="Text Box 42"/>
            <p:cNvSpPr txBox="1">
              <a:spLocks noChangeArrowheads="1"/>
            </p:cNvSpPr>
            <p:nvPr/>
          </p:nvSpPr>
          <p:spPr bwMode="auto">
            <a:xfrm>
              <a:off x="2472" y="396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k-SK" sz="2400" b="1">
                  <a:latin typeface="Times New Roman" panose="02020603050405020304" pitchFamily="18" charset="0"/>
                </a:rPr>
                <a:t>x</a:t>
              </a:r>
              <a:endParaRPr lang="en-US" altLang="sk-SK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Line 43"/>
            <p:cNvSpPr>
              <a:spLocks noChangeShapeType="1"/>
            </p:cNvSpPr>
            <p:nvPr/>
          </p:nvSpPr>
          <p:spPr bwMode="auto">
            <a:xfrm flipV="1">
              <a:off x="1008" y="2388"/>
              <a:ext cx="1248" cy="12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</p:grpSp>
      <p:grpSp>
        <p:nvGrpSpPr>
          <p:cNvPr id="27" name="Group 47"/>
          <p:cNvGrpSpPr>
            <a:grpSpLocks/>
          </p:cNvGrpSpPr>
          <p:nvPr/>
        </p:nvGrpSpPr>
        <p:grpSpPr bwMode="auto">
          <a:xfrm>
            <a:off x="5305889" y="2778794"/>
            <a:ext cx="4354534" cy="3878680"/>
            <a:chOff x="3024" y="2100"/>
            <a:chExt cx="2340" cy="2220"/>
          </a:xfrm>
        </p:grpSpPr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3312" y="2100"/>
              <a:ext cx="0" cy="19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3264" y="3972"/>
              <a:ext cx="2016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30" name="Text Box 26"/>
            <p:cNvSpPr txBox="1">
              <a:spLocks noChangeArrowheads="1"/>
            </p:cNvSpPr>
            <p:nvPr/>
          </p:nvSpPr>
          <p:spPr bwMode="auto">
            <a:xfrm>
              <a:off x="3024" y="212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k-SK" sz="3600" b="1" baseline="30000">
                  <a:latin typeface="Times New Roman" panose="02020603050405020304" pitchFamily="18" charset="0"/>
                </a:rPr>
                <a:t>y</a:t>
              </a:r>
              <a:endParaRPr lang="en-US" altLang="sk-SK" sz="3600" baseline="30000">
                <a:latin typeface="Times New Roman" panose="02020603050405020304" pitchFamily="18" charset="0"/>
              </a:endParaRPr>
            </a:p>
          </p:txBody>
        </p:sp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4932" y="4032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k-SK" sz="3600" b="1" baseline="30000">
                  <a:latin typeface="Times New Roman" panose="02020603050405020304" pitchFamily="18" charset="0"/>
                </a:rPr>
                <a:t>x</a:t>
              </a:r>
              <a:endParaRPr lang="en-US" altLang="sk-SK" sz="3600" baseline="30000">
                <a:latin typeface="Times New Roman" panose="02020603050405020304" pitchFamily="18" charset="0"/>
              </a:endParaRPr>
            </a:p>
          </p:txBody>
        </p:sp>
        <p:sp>
          <p:nvSpPr>
            <p:cNvPr id="32" name="AutoShape 28"/>
            <p:cNvSpPr>
              <a:spLocks noChangeArrowheads="1"/>
            </p:cNvSpPr>
            <p:nvPr/>
          </p:nvSpPr>
          <p:spPr bwMode="auto">
            <a:xfrm>
              <a:off x="4704" y="2628"/>
              <a:ext cx="96" cy="96"/>
            </a:xfrm>
            <a:prstGeom prst="flowChartConnector">
              <a:avLst/>
            </a:prstGeom>
            <a:solidFill>
              <a:srgbClr val="9900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33" name="AutoShape 29"/>
            <p:cNvSpPr>
              <a:spLocks noChangeArrowheads="1"/>
            </p:cNvSpPr>
            <p:nvPr/>
          </p:nvSpPr>
          <p:spPr bwMode="auto">
            <a:xfrm>
              <a:off x="4272" y="2676"/>
              <a:ext cx="96" cy="96"/>
            </a:xfrm>
            <a:prstGeom prst="flowChartConnector">
              <a:avLst/>
            </a:prstGeom>
            <a:solidFill>
              <a:srgbClr val="9900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34" name="AutoShape 30"/>
            <p:cNvSpPr>
              <a:spLocks noChangeArrowheads="1"/>
            </p:cNvSpPr>
            <p:nvPr/>
          </p:nvSpPr>
          <p:spPr bwMode="auto">
            <a:xfrm>
              <a:off x="4080" y="2916"/>
              <a:ext cx="96" cy="96"/>
            </a:xfrm>
            <a:prstGeom prst="flowChartConnector">
              <a:avLst/>
            </a:prstGeom>
            <a:solidFill>
              <a:srgbClr val="9900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35" name="AutoShape 31"/>
            <p:cNvSpPr>
              <a:spLocks noChangeArrowheads="1"/>
            </p:cNvSpPr>
            <p:nvPr/>
          </p:nvSpPr>
          <p:spPr bwMode="auto">
            <a:xfrm>
              <a:off x="3984" y="2628"/>
              <a:ext cx="96" cy="96"/>
            </a:xfrm>
            <a:prstGeom prst="flowChartConnector">
              <a:avLst/>
            </a:prstGeom>
            <a:solidFill>
              <a:srgbClr val="9900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36" name="AutoShape 32"/>
            <p:cNvSpPr>
              <a:spLocks noChangeArrowheads="1"/>
            </p:cNvSpPr>
            <p:nvPr/>
          </p:nvSpPr>
          <p:spPr bwMode="auto">
            <a:xfrm>
              <a:off x="4320" y="2340"/>
              <a:ext cx="96" cy="96"/>
            </a:xfrm>
            <a:prstGeom prst="flowChartConnector">
              <a:avLst/>
            </a:prstGeom>
            <a:solidFill>
              <a:srgbClr val="9900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37" name="AutoShape 33"/>
            <p:cNvSpPr>
              <a:spLocks noChangeArrowheads="1"/>
            </p:cNvSpPr>
            <p:nvPr/>
          </p:nvSpPr>
          <p:spPr bwMode="auto">
            <a:xfrm>
              <a:off x="3792" y="3204"/>
              <a:ext cx="96" cy="96"/>
            </a:xfrm>
            <a:prstGeom prst="flowChartConnector">
              <a:avLst/>
            </a:prstGeom>
            <a:solidFill>
              <a:srgbClr val="9900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38" name="AutoShape 34"/>
            <p:cNvSpPr>
              <a:spLocks noChangeArrowheads="1"/>
            </p:cNvSpPr>
            <p:nvPr/>
          </p:nvSpPr>
          <p:spPr bwMode="auto">
            <a:xfrm>
              <a:off x="4512" y="3012"/>
              <a:ext cx="96" cy="96"/>
            </a:xfrm>
            <a:prstGeom prst="flowChartConnector">
              <a:avLst/>
            </a:prstGeom>
            <a:solidFill>
              <a:srgbClr val="9900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39" name="AutoShape 35"/>
            <p:cNvSpPr>
              <a:spLocks noChangeArrowheads="1"/>
            </p:cNvSpPr>
            <p:nvPr/>
          </p:nvSpPr>
          <p:spPr bwMode="auto">
            <a:xfrm>
              <a:off x="4128" y="3396"/>
              <a:ext cx="96" cy="96"/>
            </a:xfrm>
            <a:prstGeom prst="flowChartConnector">
              <a:avLst/>
            </a:prstGeom>
            <a:solidFill>
              <a:srgbClr val="9900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40" name="AutoShape 36"/>
            <p:cNvSpPr>
              <a:spLocks noChangeArrowheads="1"/>
            </p:cNvSpPr>
            <p:nvPr/>
          </p:nvSpPr>
          <p:spPr bwMode="auto">
            <a:xfrm>
              <a:off x="3696" y="2916"/>
              <a:ext cx="96" cy="96"/>
            </a:xfrm>
            <a:prstGeom prst="flowChartConnector">
              <a:avLst/>
            </a:prstGeom>
            <a:solidFill>
              <a:srgbClr val="9900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41" name="AutoShape 37"/>
            <p:cNvSpPr>
              <a:spLocks noChangeArrowheads="1"/>
            </p:cNvSpPr>
            <p:nvPr/>
          </p:nvSpPr>
          <p:spPr bwMode="auto">
            <a:xfrm>
              <a:off x="4560" y="3492"/>
              <a:ext cx="96" cy="96"/>
            </a:xfrm>
            <a:prstGeom prst="flowChartConnector">
              <a:avLst/>
            </a:prstGeom>
            <a:solidFill>
              <a:srgbClr val="9900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42" name="AutoShape 38"/>
            <p:cNvSpPr>
              <a:spLocks noChangeArrowheads="1"/>
            </p:cNvSpPr>
            <p:nvPr/>
          </p:nvSpPr>
          <p:spPr bwMode="auto">
            <a:xfrm>
              <a:off x="4272" y="3108"/>
              <a:ext cx="96" cy="96"/>
            </a:xfrm>
            <a:prstGeom prst="flowChartConnector">
              <a:avLst/>
            </a:prstGeom>
            <a:solidFill>
              <a:srgbClr val="9900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43" name="AutoShape 39"/>
            <p:cNvSpPr>
              <a:spLocks noChangeArrowheads="1"/>
            </p:cNvSpPr>
            <p:nvPr/>
          </p:nvSpPr>
          <p:spPr bwMode="auto">
            <a:xfrm>
              <a:off x="4752" y="3156"/>
              <a:ext cx="96" cy="96"/>
            </a:xfrm>
            <a:prstGeom prst="flowChartConnector">
              <a:avLst/>
            </a:prstGeom>
            <a:solidFill>
              <a:srgbClr val="9900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44" name="AutoShape 40"/>
            <p:cNvSpPr>
              <a:spLocks noChangeArrowheads="1"/>
            </p:cNvSpPr>
            <p:nvPr/>
          </p:nvSpPr>
          <p:spPr bwMode="auto">
            <a:xfrm>
              <a:off x="4944" y="2820"/>
              <a:ext cx="96" cy="96"/>
            </a:xfrm>
            <a:prstGeom prst="flowChartConnector">
              <a:avLst/>
            </a:prstGeom>
            <a:solidFill>
              <a:srgbClr val="9900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 flipV="1">
              <a:off x="3840" y="2532"/>
              <a:ext cx="1008" cy="96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3744" y="3012"/>
              <a:ext cx="1248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</p:grpSp>
    </p:spTree>
    <p:extLst>
      <p:ext uri="{BB962C8B-B14F-4D97-AF65-F5344CB8AC3E}">
        <p14:creationId xmlns:p14="http://schemas.microsoft.com/office/powerpoint/2010/main" val="232494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6484"/>
          </a:xfrm>
        </p:spPr>
        <p:txBody>
          <a:bodyPr/>
          <a:lstStyle/>
          <a:p>
            <a:r>
              <a:rPr lang="sk-SK" b="1" dirty="0"/>
              <a:t>Korelačná analýza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64633"/>
            <a:ext cx="8596668" cy="4276730"/>
          </a:xfrm>
        </p:spPr>
        <p:txBody>
          <a:bodyPr/>
          <a:lstStyle/>
          <a:p>
            <a:r>
              <a:rPr lang="sk-SK" altLang="sk-SK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miery tesnosti štatistickej závislosti:</a:t>
            </a:r>
          </a:p>
          <a:p>
            <a:pPr lvl="2"/>
            <a:r>
              <a:rPr lang="sk-SK" altLang="sk-SK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koeficient korelácie </a:t>
            </a:r>
            <a:r>
              <a:rPr lang="sk-SK" altLang="sk-SK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sk-SK" altLang="sk-SK" sz="2400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yx</a:t>
            </a:r>
            <a:endParaRPr lang="sk-SK" altLang="sk-SK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3"/>
            <a:r>
              <a:rPr lang="sk-SK" altLang="sk-SK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len pre lineárnu závislosť</a:t>
            </a:r>
          </a:p>
          <a:p>
            <a:pPr lvl="2"/>
            <a:r>
              <a:rPr lang="sk-SK" altLang="sk-SK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koeficient determinácie r</a:t>
            </a:r>
            <a:r>
              <a:rPr lang="sk-SK" altLang="sk-SK" sz="24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yx</a:t>
            </a:r>
            <a:r>
              <a:rPr lang="sk-SK" altLang="sk-SK" sz="24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sk-SK" altLang="sk-SK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3"/>
            <a:r>
              <a:rPr lang="sk-SK" altLang="sk-SK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len pre lineárnu závislosť</a:t>
            </a:r>
          </a:p>
          <a:p>
            <a:pPr lvl="2"/>
            <a:r>
              <a:rPr lang="sk-SK" altLang="sk-SK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index korelácie </a:t>
            </a:r>
            <a:r>
              <a:rPr lang="sk-SK" altLang="sk-SK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sk-SK" altLang="sk-SK" sz="2400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yx</a:t>
            </a:r>
            <a:endParaRPr lang="sk-SK" altLang="sk-SK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2"/>
            <a:r>
              <a:rPr lang="sk-SK" altLang="sk-SK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index determinácie i</a:t>
            </a:r>
            <a:r>
              <a:rPr lang="sk-SK" altLang="sk-SK" sz="24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yx</a:t>
            </a:r>
            <a:r>
              <a:rPr lang="sk-SK" altLang="sk-SK" sz="24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GB" altLang="sk-SK" sz="2400" baseline="30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2164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4400"/>
          </a:xfrm>
        </p:spPr>
        <p:txBody>
          <a:bodyPr/>
          <a:lstStyle/>
          <a:p>
            <a:r>
              <a:rPr lang="sk-SK" b="1" dirty="0"/>
              <a:t>Korelačná analýza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395663"/>
                <a:ext cx="8596668" cy="4645699"/>
              </a:xfrm>
            </p:spPr>
            <p:txBody>
              <a:bodyPr/>
              <a:lstStyle/>
              <a:p>
                <a:r>
                  <a:rPr lang="en-GB" altLang="sk-SK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Index </a:t>
                </a:r>
                <a:r>
                  <a:rPr lang="en-GB" altLang="sk-SK" sz="24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korelácie</a:t>
                </a:r>
                <a:r>
                  <a:rPr lang="en-GB" altLang="sk-SK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a index </a:t>
                </a:r>
                <a:r>
                  <a:rPr lang="en-GB" altLang="sk-SK" sz="24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determinácie</a:t>
                </a:r>
                <a:endParaRPr lang="sk-SK" altLang="sk-SK" sz="24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r>
                  <a:rPr lang="sk-SK" altLang="sk-SK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princíp spočíva v rozklade variability závisle premennej </a:t>
                </a:r>
                <a:r>
                  <a:rPr lang="sk-SK" altLang="sk-SK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sk-SK" sz="24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sk-SK" sz="24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sk-SK" sz="24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sk-SK" sz="24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sk-SK" sz="24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p>
                            <m:sSupPr>
                              <m:ctrlPr>
                                <a:rPr lang="sk-SK" sz="24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k-SK" sz="24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𝒋</m:t>
                                  </m:r>
                                </m:sub>
                              </m:sSub>
                              <m:r>
                                <a:rPr lang="sk-SK" sz="24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acc>
                              <m:r>
                                <a:rPr lang="sk-SK" sz="24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sk-SK" sz="24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  <m:r>
                        <a:rPr lang="sk-SK" sz="2400" b="1" i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sk-SK" sz="24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sk-SK" sz="24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sk-SK" sz="24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sk-SK" sz="24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sk-SK" sz="24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p>
                            <m:sSupPr>
                              <m:ctrlPr>
                                <a:rPr lang="sk-SK" sz="24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k-SK" sz="24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Sup>
                                <m:sSubSupPr>
                                  <m:ctrlP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𝒋</m:t>
                                  </m:r>
                                </m:sub>
                                <m:sup>
                                  <m: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sk-SK" sz="24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acc>
                              <m:r>
                                <a:rPr lang="sk-SK" sz="24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sk-SK" sz="24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  <m:r>
                        <a:rPr lang="sk-SK" sz="2400" b="1" i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sk-SK" sz="24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sk-SK" sz="24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sk-SK" sz="24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sk-SK" sz="24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sk-SK" sz="2400" b="1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p>
                            <m:sSupPr>
                              <m:ctrlPr>
                                <a:rPr lang="sk-SK" sz="24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k-SK" sz="24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𝒋</m:t>
                                  </m:r>
                                </m:sub>
                              </m:sSub>
                              <m:r>
                                <a:rPr lang="sk-SK" sz="24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𝒋</m:t>
                                  </m:r>
                                </m:sub>
                                <m:sup>
                                  <m:r>
                                    <a:rPr lang="sk-SK" sz="2400" b="1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sk-SK" sz="24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sk-SK" sz="2400" b="1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sk-SK" sz="2400" b="1" dirty="0"/>
              </a:p>
              <a:p>
                <a:endParaRPr lang="sk-SK" altLang="sk-SK" sz="24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395663"/>
                <a:ext cx="8596668" cy="4645699"/>
              </a:xfrm>
              <a:blipFill rotWithShape="0">
                <a:blip r:embed="rId2"/>
                <a:stretch>
                  <a:fillRect l="-567" t="-1050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405021" y="3985459"/>
            <a:ext cx="17335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400" b="1" dirty="0">
                <a:latin typeface="Times New Roman" panose="02020603050405020304" pitchFamily="18" charset="0"/>
              </a:rPr>
              <a:t>Celková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400" b="1" dirty="0">
                <a:latin typeface="Times New Roman" panose="02020603050405020304" pitchFamily="18" charset="0"/>
              </a:rPr>
              <a:t>variabilita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400" b="1" dirty="0">
                <a:latin typeface="Times New Roman" panose="02020603050405020304" pitchFamily="18" charset="0"/>
              </a:rPr>
              <a:t>závisle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400" b="1" dirty="0">
                <a:latin typeface="Times New Roman" panose="02020603050405020304" pitchFamily="18" charset="0"/>
              </a:rPr>
              <a:t>premennej</a:t>
            </a:r>
            <a:endParaRPr lang="sk-SK" altLang="sk-SK" sz="2400" dirty="0">
              <a:latin typeface="Times New Roman" panose="02020603050405020304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325783" y="3985459"/>
            <a:ext cx="292534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400" b="1" dirty="0">
                <a:latin typeface="Times New Roman" panose="02020603050405020304" pitchFamily="18" charset="0"/>
              </a:rPr>
              <a:t>Variabilita závisle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400" b="1" dirty="0">
                <a:latin typeface="Times New Roman" panose="02020603050405020304" pitchFamily="18" charset="0"/>
              </a:rPr>
              <a:t>premennej vysvetlená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400" b="1" dirty="0">
                <a:latin typeface="Times New Roman" panose="02020603050405020304" pitchFamily="18" charset="0"/>
              </a:rPr>
              <a:t>regresnou funkciou</a:t>
            </a:r>
            <a:endParaRPr lang="sk-SK" altLang="sk-SK" sz="2400" dirty="0">
              <a:latin typeface="Times New Roman" panose="02020603050405020304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251129" y="3985459"/>
            <a:ext cx="32861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400" b="1" dirty="0">
                <a:latin typeface="Times New Roman" panose="02020603050405020304" pitchFamily="18" charset="0"/>
              </a:rPr>
              <a:t>Variabilita nevysvetlená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400" b="1" dirty="0">
                <a:latin typeface="Times New Roman" panose="02020603050405020304" pitchFamily="18" charset="0"/>
              </a:rPr>
              <a:t>regresnou funkciou – reziduálna variabilita </a:t>
            </a:r>
            <a:endParaRPr lang="sk-SK" altLang="sk-SK" sz="2400" dirty="0">
              <a:latin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>
            <a:stCxn id="4" idx="0"/>
          </p:cNvCxnSpPr>
          <p:nvPr/>
        </p:nvCxnSpPr>
        <p:spPr>
          <a:xfrm flipV="1">
            <a:off x="2271796" y="3192379"/>
            <a:ext cx="519530" cy="7930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975668" y="3224463"/>
            <a:ext cx="0" cy="8823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7154779" y="3192379"/>
            <a:ext cx="481263" cy="7930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52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8147"/>
          </a:xfrm>
        </p:spPr>
        <p:txBody>
          <a:bodyPr/>
          <a:lstStyle/>
          <a:p>
            <a:r>
              <a:rPr lang="sk-SK" altLang="sk-SK" b="1" dirty="0"/>
              <a:t>Korelačná analýza</a:t>
            </a:r>
            <a:endParaRPr lang="sk-SK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796716"/>
                <a:ext cx="8596668" cy="4613615"/>
              </a:xfrm>
            </p:spPr>
            <p:txBody>
              <a:bodyPr/>
              <a:lstStyle/>
              <a:p>
                <a:r>
                  <a:rPr lang="sk-SK" altLang="sk-SK" sz="2800" u="sng" dirty="0">
                    <a:solidFill>
                      <a:schemeClr val="tx1"/>
                    </a:solidFill>
                  </a:rPr>
                  <a:t>index </a:t>
                </a:r>
                <a:r>
                  <a:rPr lang="sk-SK" altLang="sk-SK" sz="2800" u="sng" dirty="0" smtClean="0">
                    <a:solidFill>
                      <a:schemeClr val="tx1"/>
                    </a:solidFill>
                  </a:rPr>
                  <a:t>korelácie </a:t>
                </a:r>
                <a:r>
                  <a:rPr lang="sk-SK" altLang="sk-SK" sz="2800" dirty="0" smtClean="0">
                    <a:solidFill>
                      <a:schemeClr val="tx1"/>
                    </a:solidFill>
                  </a:rPr>
                  <a:t>- </a:t>
                </a:r>
                <a:r>
                  <a:rPr lang="sk-SK" altLang="sk-SK" sz="2800" dirty="0" err="1">
                    <a:solidFill>
                      <a:schemeClr val="tx1"/>
                    </a:solidFill>
                  </a:rPr>
                  <a:t>i</a:t>
                </a:r>
                <a:r>
                  <a:rPr lang="sk-SK" altLang="sk-SK" sz="2800" baseline="-25000" dirty="0" err="1">
                    <a:solidFill>
                      <a:schemeClr val="tx1"/>
                    </a:solidFill>
                  </a:rPr>
                  <a:t>yx</a:t>
                </a:r>
                <a:endParaRPr lang="sk-SK" altLang="sk-SK" sz="2800" baseline="-25000" dirty="0">
                  <a:solidFill>
                    <a:schemeClr val="tx1"/>
                  </a:solidFill>
                </a:endParaRPr>
              </a:p>
              <a:p>
                <a:pPr lvl="1">
                  <a:lnSpc>
                    <a:spcPct val="90000"/>
                  </a:lnSpc>
                  <a:defRPr/>
                </a:pPr>
                <a:r>
                  <a:rPr lang="sk-SK" altLang="sk-SK" sz="2400" dirty="0" smtClean="0">
                    <a:solidFill>
                      <a:schemeClr val="tx1"/>
                    </a:solidFill>
                  </a:rPr>
                  <a:t>hodnoty </a:t>
                </a:r>
                <a:r>
                  <a:rPr lang="sk-SK" altLang="sk-SK" sz="2400" dirty="0">
                    <a:solidFill>
                      <a:schemeClr val="tx1"/>
                    </a:solidFill>
                  </a:rPr>
                  <a:t>sa pohybujú v intervale od (0,1)</a:t>
                </a:r>
              </a:p>
              <a:p>
                <a:pPr lvl="1">
                  <a:lnSpc>
                    <a:spcPct val="90000"/>
                  </a:lnSpc>
                  <a:defRPr/>
                </a:pPr>
                <a:r>
                  <a:rPr lang="sk-SK" altLang="sk-SK" sz="2400" dirty="0">
                    <a:solidFill>
                      <a:schemeClr val="tx1"/>
                    </a:solidFill>
                  </a:rPr>
                  <a:t>čím sa hodnota indexu blíži k 1, tým je tesnosť závislosti vyššia a </a:t>
                </a:r>
                <a:r>
                  <a:rPr lang="sk-SK" altLang="sk-SK" sz="2400" dirty="0" smtClean="0">
                    <a:solidFill>
                      <a:schemeClr val="tx1"/>
                    </a:solidFill>
                  </a:rPr>
                  <a:t>opačne</a:t>
                </a:r>
              </a:p>
              <a:p>
                <a:pPr lvl="1">
                  <a:lnSpc>
                    <a:spcPct val="90000"/>
                  </a:lnSpc>
                  <a:defRPr/>
                </a:pPr>
                <a:endParaRPr lang="sk-SK" altLang="sk-SK" sz="2200" dirty="0">
                  <a:solidFill>
                    <a:schemeClr val="tx1"/>
                  </a:solidFill>
                </a:endParaRP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𝑦𝑥</m:t>
                          </m:r>
                        </m:sub>
                      </m:sSub>
                      <m:r>
                        <a:rPr lang="sk-SK" sz="2400" i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Sup>
                                        <m:sSubSupPr>
                                          <m:ctrlPr>
                                            <a:rPr lang="sk-SK" sz="2400" i="1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sk-SK" sz="2400" i="1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sk-SK" sz="2400" i="1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  <m:sup>
                                          <m:r>
                                            <a:rPr lang="sk-SK" sz="2400" i="1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bSup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sk-SK" sz="2400" i="1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sk-SK" sz="2400" i="1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acc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sk-SK" sz="2400" i="1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k-SK" sz="2400" i="1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sk-SK" sz="2400" i="1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sk-SK" sz="2400" i="1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sk-SK" sz="2400" i="1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acc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den>
                          </m:f>
                        </m:e>
                      </m:rad>
                      <m:r>
                        <a:rPr lang="sk-SK" sz="2400" i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sk-SK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796716"/>
                <a:ext cx="8596668" cy="4613615"/>
              </a:xfrm>
              <a:blipFill rotWithShape="0">
                <a:blip r:embed="rId2"/>
                <a:stretch>
                  <a:fillRect l="-851" t="-1321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427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0232"/>
          </a:xfrm>
        </p:spPr>
        <p:txBody>
          <a:bodyPr/>
          <a:lstStyle/>
          <a:p>
            <a:r>
              <a:rPr lang="sk-SK" b="1" dirty="0"/>
              <a:t>Korelačná analýza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299411"/>
                <a:ext cx="8596668" cy="474195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sk-SK" altLang="sk-SK" sz="2400" dirty="0" smtClean="0">
                  <a:solidFill>
                    <a:schemeClr val="tx1"/>
                  </a:solidFill>
                </a:endParaRPr>
              </a:p>
              <a:p>
                <a:r>
                  <a:rPr lang="sk-SK" altLang="sk-SK" sz="2800" u="sng" dirty="0" smtClean="0">
                    <a:solidFill>
                      <a:schemeClr val="tx1"/>
                    </a:solidFill>
                  </a:rPr>
                  <a:t>index determinácie</a:t>
                </a:r>
                <a:r>
                  <a:rPr lang="sk-SK" altLang="sk-SK" sz="2800" dirty="0" smtClean="0">
                    <a:solidFill>
                      <a:schemeClr val="tx1"/>
                    </a:solidFill>
                  </a:rPr>
                  <a:t> - </a:t>
                </a:r>
                <a:r>
                  <a:rPr lang="sk-SK" altLang="sk-SK" sz="2800" dirty="0">
                    <a:solidFill>
                      <a:schemeClr val="tx1"/>
                    </a:solidFill>
                  </a:rPr>
                  <a:t>i</a:t>
                </a:r>
                <a:r>
                  <a:rPr lang="sk-SK" altLang="sk-SK" sz="2800" baseline="-25000" dirty="0">
                    <a:solidFill>
                      <a:schemeClr val="tx1"/>
                    </a:solidFill>
                  </a:rPr>
                  <a:t>yx</a:t>
                </a:r>
                <a:r>
                  <a:rPr lang="sk-SK" altLang="sk-SK" sz="2800" baseline="30000" dirty="0">
                    <a:solidFill>
                      <a:schemeClr val="tx1"/>
                    </a:solidFill>
                  </a:rPr>
                  <a:t>2</a:t>
                </a:r>
                <a:endParaRPr lang="en-GB" altLang="sk-SK" sz="2800" dirty="0">
                  <a:solidFill>
                    <a:schemeClr val="tx1"/>
                  </a:solidFill>
                </a:endParaRPr>
              </a:p>
              <a:p>
                <a:pPr lvl="1">
                  <a:lnSpc>
                    <a:spcPct val="90000"/>
                  </a:lnSpc>
                  <a:defRPr/>
                </a:pPr>
                <a:r>
                  <a:rPr lang="sk-SK" altLang="sk-SK" sz="2400" dirty="0">
                    <a:solidFill>
                      <a:schemeClr val="tx1"/>
                    </a:solidFill>
                  </a:rPr>
                  <a:t>nadobúda hodnoty z intervalu 0 až 1</a:t>
                </a:r>
              </a:p>
              <a:p>
                <a:pPr lvl="1">
                  <a:lnSpc>
                    <a:spcPct val="90000"/>
                  </a:lnSpc>
                  <a:defRPr/>
                </a:pPr>
                <a:r>
                  <a:rPr lang="sk-SK" altLang="sk-SK" sz="2400" dirty="0">
                    <a:solidFill>
                      <a:schemeClr val="tx1"/>
                    </a:solidFill>
                  </a:rPr>
                  <a:t>čím viac sa hodnota indexu blíži  k 1, tým väčšia časť celkovej variability je modelom vysvetlená a naopak</a:t>
                </a:r>
              </a:p>
              <a:p>
                <a:pPr lvl="1">
                  <a:lnSpc>
                    <a:spcPct val="90000"/>
                  </a:lnSpc>
                  <a:defRPr/>
                </a:pPr>
                <a:r>
                  <a:rPr lang="sk-SK" altLang="sk-SK" sz="2400" dirty="0">
                    <a:solidFill>
                      <a:schemeClr val="tx1"/>
                    </a:solidFill>
                  </a:rPr>
                  <a:t>ak sa index determinácie blíži k 0, tým menšia časť celkovej variability je vysvetlená modelom</a:t>
                </a:r>
              </a:p>
              <a:p>
                <a:pPr marL="0" indent="0">
                  <a:buNone/>
                </a:pPr>
                <a:endParaRPr lang="sk-SK" sz="2400" i="1" dirty="0" smtClean="0">
                  <a:solidFill>
                    <a:schemeClr val="accent2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k-SK" sz="24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𝑦𝑥</m:t>
                          </m:r>
                        </m:sub>
                        <m:sup>
                          <m: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sk-SK" sz="2400" i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sk-SK" sz="2400" i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sk-SK" sz="2400" i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  <m:sup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sk-SK" sz="24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  <m: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sk-SK" sz="24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sk-SK" sz="2400" dirty="0"/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299411"/>
                <a:ext cx="8596668" cy="4741952"/>
              </a:xfrm>
              <a:blipFill rotWithShape="0">
                <a:blip r:embed="rId2"/>
                <a:stretch>
                  <a:fillRect l="-851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064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65221"/>
            <a:ext cx="8466666" cy="5999747"/>
          </a:xfrm>
        </p:spPr>
        <p:txBody>
          <a:bodyPr>
            <a:normAutofit fontScale="92500" lnSpcReduction="10000"/>
          </a:bodyPr>
          <a:lstStyle/>
          <a:p>
            <a:r>
              <a:rPr lang="en-US" altLang="sk-SK" sz="2400" dirty="0" err="1">
                <a:solidFill>
                  <a:schemeClr val="tx1"/>
                </a:solidFill>
              </a:rPr>
              <a:t>Skúmanie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vzťahov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medzi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kvalitatívnymi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znakmi</a:t>
            </a:r>
            <a:r>
              <a:rPr lang="en-US" altLang="sk-SK" sz="2400" dirty="0">
                <a:solidFill>
                  <a:schemeClr val="tx1"/>
                </a:solidFill>
              </a:rPr>
              <a:t>, napr. A</a:t>
            </a:r>
            <a:r>
              <a:rPr lang="en-US" altLang="sk-SK" sz="2400" dirty="0">
                <a:solidFill>
                  <a:schemeClr val="tx1"/>
                </a:solidFill>
                <a:sym typeface="Symbol" panose="05050102010706020507" pitchFamily="18" charset="2"/>
              </a:rPr>
              <a:t>B , </a:t>
            </a:r>
            <a:r>
              <a:rPr lang="en-US" altLang="sk-SK" sz="2400" dirty="0" err="1">
                <a:solidFill>
                  <a:schemeClr val="tx1"/>
                </a:solidFill>
                <a:sym typeface="Symbol" panose="05050102010706020507" pitchFamily="18" charset="2"/>
              </a:rPr>
              <a:t>nazýme</a:t>
            </a:r>
            <a:r>
              <a:rPr lang="en-US" altLang="sk-SK" sz="2400" dirty="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sk-SK" sz="2400" dirty="0" err="1">
                <a:solidFill>
                  <a:schemeClr val="accent2">
                    <a:lumMod val="75000"/>
                  </a:schemeClr>
                </a:solidFill>
                <a:sym typeface="Symbol" panose="05050102010706020507" pitchFamily="18" charset="2"/>
              </a:rPr>
              <a:t>meranie</a:t>
            </a:r>
            <a:r>
              <a:rPr lang="en-US" altLang="sk-SK" sz="2400" dirty="0">
                <a:solidFill>
                  <a:schemeClr val="accent2">
                    <a:lumMod val="75000"/>
                  </a:schemeClr>
                </a:solidFill>
                <a:sym typeface="Symbol" panose="05050102010706020507" pitchFamily="18" charset="2"/>
              </a:rPr>
              <a:t> </a:t>
            </a:r>
            <a:r>
              <a:rPr lang="en-US" altLang="sk-SK" sz="2400" dirty="0" err="1" smtClean="0">
                <a:solidFill>
                  <a:schemeClr val="accent2">
                    <a:lumMod val="75000"/>
                  </a:schemeClr>
                </a:solidFill>
                <a:sym typeface="Symbol" panose="05050102010706020507" pitchFamily="18" charset="2"/>
              </a:rPr>
              <a:t>asociácie</a:t>
            </a:r>
            <a:r>
              <a:rPr lang="sk-SK" altLang="sk-SK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.</a:t>
            </a:r>
            <a:endParaRPr lang="sk-SK" altLang="sk-SK" sz="24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endParaRPr lang="en-US" altLang="sk-SK" sz="2400" dirty="0">
              <a:solidFill>
                <a:schemeClr val="accent2">
                  <a:lumMod val="75000"/>
                </a:schemeClr>
              </a:solidFill>
              <a:sym typeface="Symbol" panose="05050102010706020507" pitchFamily="18" charset="2"/>
            </a:endParaRPr>
          </a:p>
          <a:p>
            <a:r>
              <a:rPr lang="sk-SK" altLang="sk-SK" sz="2400" dirty="0" err="1" smtClean="0">
                <a:solidFill>
                  <a:schemeClr val="tx1"/>
                </a:solidFill>
                <a:sym typeface="Symbol" panose="05050102010706020507" pitchFamily="18" charset="2"/>
              </a:rPr>
              <a:t>S</a:t>
            </a:r>
            <a:r>
              <a:rPr lang="en-US" altLang="sk-SK" sz="2400" dirty="0" err="1" smtClean="0">
                <a:solidFill>
                  <a:schemeClr val="tx1"/>
                </a:solidFill>
                <a:sym typeface="Symbol" panose="05050102010706020507" pitchFamily="18" charset="2"/>
              </a:rPr>
              <a:t>kúmanie</a:t>
            </a:r>
            <a:r>
              <a:rPr lang="en-US" altLang="sk-SK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  <a:sym typeface="Symbol" panose="05050102010706020507" pitchFamily="18" charset="2"/>
              </a:rPr>
              <a:t>vzťahov</a:t>
            </a:r>
            <a:r>
              <a:rPr lang="en-US" altLang="sk-SK" sz="2400" dirty="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  <a:sym typeface="Symbol" panose="05050102010706020507" pitchFamily="18" charset="2"/>
              </a:rPr>
              <a:t>medzi</a:t>
            </a:r>
            <a:r>
              <a:rPr lang="en-US" altLang="sk-SK" sz="2400" dirty="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  <a:sym typeface="Symbol" panose="05050102010706020507" pitchFamily="18" charset="2"/>
              </a:rPr>
              <a:t>kvantitatívnymi</a:t>
            </a:r>
            <a:r>
              <a:rPr lang="en-US" altLang="sk-SK" sz="2400" dirty="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  <a:sym typeface="Symbol" panose="05050102010706020507" pitchFamily="18" charset="2"/>
              </a:rPr>
              <a:t>štatistickými</a:t>
            </a:r>
            <a:r>
              <a:rPr lang="en-US" altLang="sk-SK" sz="2400" dirty="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  <a:sym typeface="Symbol" panose="05050102010706020507" pitchFamily="18" charset="2"/>
              </a:rPr>
              <a:t>znakmi</a:t>
            </a:r>
            <a:r>
              <a:rPr lang="en-US" altLang="sk-SK" sz="2400" dirty="0">
                <a:solidFill>
                  <a:schemeClr val="tx1"/>
                </a:solidFill>
                <a:sym typeface="Symbol" panose="05050102010706020507" pitchFamily="18" charset="2"/>
              </a:rPr>
              <a:t>  </a:t>
            </a:r>
            <a:r>
              <a:rPr lang="sk-SK" altLang="sk-SK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nazývame</a:t>
            </a:r>
            <a:r>
              <a:rPr lang="en-US" altLang="sk-SK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sk-SK" sz="2400" dirty="0" err="1">
                <a:solidFill>
                  <a:schemeClr val="accent2">
                    <a:lumMod val="75000"/>
                  </a:schemeClr>
                </a:solidFill>
                <a:sym typeface="Symbol" panose="05050102010706020507" pitchFamily="18" charset="2"/>
              </a:rPr>
              <a:t>regresná</a:t>
            </a:r>
            <a:r>
              <a:rPr lang="en-US" altLang="sk-SK" sz="2400" dirty="0">
                <a:solidFill>
                  <a:schemeClr val="accent2">
                    <a:lumMod val="75000"/>
                  </a:schemeClr>
                </a:solidFill>
                <a:sym typeface="Symbol" panose="05050102010706020507" pitchFamily="18" charset="2"/>
              </a:rPr>
              <a:t> a </a:t>
            </a:r>
            <a:r>
              <a:rPr lang="en-US" altLang="sk-SK" sz="2400" dirty="0" err="1">
                <a:solidFill>
                  <a:schemeClr val="accent2">
                    <a:lumMod val="75000"/>
                  </a:schemeClr>
                </a:solidFill>
                <a:sym typeface="Symbol" panose="05050102010706020507" pitchFamily="18" charset="2"/>
              </a:rPr>
              <a:t>korelačná</a:t>
            </a:r>
            <a:r>
              <a:rPr lang="en-US" altLang="sk-SK" sz="2400" dirty="0">
                <a:solidFill>
                  <a:schemeClr val="accent2">
                    <a:lumMod val="75000"/>
                  </a:schemeClr>
                </a:solidFill>
                <a:sym typeface="Symbol" panose="05050102010706020507" pitchFamily="18" charset="2"/>
              </a:rPr>
              <a:t> </a:t>
            </a:r>
            <a:r>
              <a:rPr lang="en-US" altLang="sk-SK" sz="2400" dirty="0" err="1" smtClean="0">
                <a:solidFill>
                  <a:schemeClr val="accent2">
                    <a:lumMod val="75000"/>
                  </a:schemeClr>
                </a:solidFill>
                <a:sym typeface="Symbol" panose="05050102010706020507" pitchFamily="18" charset="2"/>
              </a:rPr>
              <a:t>analýza</a:t>
            </a:r>
            <a:r>
              <a:rPr lang="sk-SK" altLang="sk-SK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.</a:t>
            </a:r>
            <a:endParaRPr lang="sk-SK" altLang="sk-SK" sz="24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endParaRPr lang="sk-SK" altLang="sk-SK" sz="24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r>
              <a:rPr lang="sk-SK" altLang="sk-SK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Skúmanie </a:t>
            </a:r>
            <a:r>
              <a:rPr lang="sk-SK" altLang="sk-SK" sz="2400" dirty="0">
                <a:solidFill>
                  <a:schemeClr val="tx1"/>
                </a:solidFill>
                <a:sym typeface="Symbol" panose="05050102010706020507" pitchFamily="18" charset="2"/>
              </a:rPr>
              <a:t>vzťahov medzi výsledným kvalitatívnym znakom </a:t>
            </a:r>
            <a:r>
              <a:rPr lang="sk-SK" altLang="sk-SK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a kvantitatívnymi znakmi nazývame </a:t>
            </a:r>
            <a:r>
              <a:rPr lang="sk-SK" altLang="sk-SK" sz="2400" dirty="0">
                <a:solidFill>
                  <a:schemeClr val="accent2">
                    <a:lumMod val="75000"/>
                  </a:schemeClr>
                </a:solidFill>
                <a:sym typeface="Symbol" panose="05050102010706020507" pitchFamily="18" charset="2"/>
              </a:rPr>
              <a:t>logistická </a:t>
            </a:r>
            <a:r>
              <a:rPr lang="sk-SK" altLang="sk-SK" sz="2400" dirty="0" smtClean="0">
                <a:solidFill>
                  <a:schemeClr val="accent2">
                    <a:lumMod val="75000"/>
                  </a:schemeClr>
                </a:solidFill>
                <a:sym typeface="Symbol" panose="05050102010706020507" pitchFamily="18" charset="2"/>
              </a:rPr>
              <a:t>regresia</a:t>
            </a:r>
            <a:r>
              <a:rPr lang="sk-SK" altLang="sk-SK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.</a:t>
            </a:r>
            <a:endParaRPr lang="sk-SK" altLang="sk-SK" sz="24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pPr>
              <a:buNone/>
            </a:pPr>
            <a:endParaRPr lang="sk-SK" altLang="sk-SK" sz="24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r>
              <a:rPr lang="sk-SK" altLang="sk-SK" sz="2400" dirty="0">
                <a:solidFill>
                  <a:schemeClr val="tx1"/>
                </a:solidFill>
                <a:sym typeface="Symbol" panose="05050102010706020507" pitchFamily="18" charset="2"/>
              </a:rPr>
              <a:t>Skúmanie vzťahov medzi výsledným kvantitatívnym znakom </a:t>
            </a:r>
            <a:r>
              <a:rPr lang="sk-SK" altLang="sk-SK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a </a:t>
            </a:r>
            <a:r>
              <a:rPr lang="sk-SK" altLang="sk-SK" sz="2400" dirty="0">
                <a:solidFill>
                  <a:schemeClr val="tx1"/>
                </a:solidFill>
                <a:sym typeface="Symbol" panose="05050102010706020507" pitchFamily="18" charset="2"/>
              </a:rPr>
              <a:t>kvalitatívnymi znakmi </a:t>
            </a:r>
            <a:r>
              <a:rPr lang="sk-SK" altLang="sk-SK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nazývame </a:t>
            </a:r>
            <a:r>
              <a:rPr lang="sk-SK" altLang="sk-SK" sz="2400" dirty="0" smtClean="0">
                <a:solidFill>
                  <a:schemeClr val="accent2">
                    <a:lumMod val="75000"/>
                  </a:schemeClr>
                </a:solidFill>
                <a:sym typeface="Symbol" panose="05050102010706020507" pitchFamily="18" charset="2"/>
              </a:rPr>
              <a:t>analýza rozptylu - AR</a:t>
            </a:r>
            <a:r>
              <a:rPr lang="sk-SK" altLang="sk-SK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.</a:t>
            </a:r>
            <a:endParaRPr lang="sk-SK" altLang="sk-SK" sz="24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endParaRPr lang="sk-SK" altLang="sk-SK" sz="24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r>
              <a:rPr lang="sk-SK" altLang="sk-SK" sz="2400" dirty="0">
                <a:solidFill>
                  <a:schemeClr val="tx1"/>
                </a:solidFill>
                <a:sym typeface="Symbol" panose="05050102010706020507" pitchFamily="18" charset="2"/>
              </a:rPr>
              <a:t>Skúmanie závislosti medzi </a:t>
            </a:r>
            <a:r>
              <a:rPr lang="sk-SK" altLang="sk-SK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výsledným </a:t>
            </a:r>
            <a:r>
              <a:rPr lang="sk-SK" altLang="sk-SK" sz="2400" dirty="0">
                <a:solidFill>
                  <a:schemeClr val="tx1"/>
                </a:solidFill>
                <a:sym typeface="Symbol" panose="05050102010706020507" pitchFamily="18" charset="2"/>
              </a:rPr>
              <a:t>kvantitatívnym znakom </a:t>
            </a:r>
            <a:r>
              <a:rPr lang="sk-SK" altLang="sk-SK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a </a:t>
            </a:r>
            <a:r>
              <a:rPr lang="sk-SK" altLang="sk-SK" sz="2400" dirty="0">
                <a:solidFill>
                  <a:schemeClr val="tx1"/>
                </a:solidFill>
                <a:sym typeface="Symbol" panose="05050102010706020507" pitchFamily="18" charset="2"/>
              </a:rPr>
              <a:t>znakmi kvantitatívnymi a kvalitatívnymi </a:t>
            </a:r>
            <a:r>
              <a:rPr lang="sk-SK" altLang="sk-SK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nazývame </a:t>
            </a:r>
            <a:r>
              <a:rPr lang="sk-SK" altLang="sk-SK" sz="2400" dirty="0" smtClean="0">
                <a:solidFill>
                  <a:schemeClr val="accent2">
                    <a:lumMod val="75000"/>
                  </a:schemeClr>
                </a:solidFill>
                <a:sym typeface="Symbol" panose="05050102010706020507" pitchFamily="18" charset="2"/>
              </a:rPr>
              <a:t>analýza </a:t>
            </a:r>
            <a:r>
              <a:rPr lang="sk-SK" altLang="sk-SK" sz="2400" dirty="0" err="1" smtClean="0">
                <a:solidFill>
                  <a:schemeClr val="accent2">
                    <a:lumMod val="75000"/>
                  </a:schemeClr>
                </a:solidFill>
                <a:sym typeface="Symbol" panose="05050102010706020507" pitchFamily="18" charset="2"/>
              </a:rPr>
              <a:t>kovariancie</a:t>
            </a:r>
            <a:r>
              <a:rPr lang="sk-SK" altLang="sk-SK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.</a:t>
            </a:r>
            <a:endParaRPr lang="sk-SK" altLang="sk-SK" sz="24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endParaRPr lang="en-US" altLang="sk-SK" sz="1600" b="1" dirty="0">
              <a:solidFill>
                <a:srgbClr val="990000"/>
              </a:solidFill>
              <a:latin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1720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0021"/>
          </a:xfrm>
        </p:spPr>
        <p:txBody>
          <a:bodyPr/>
          <a:lstStyle/>
          <a:p>
            <a:r>
              <a:rPr lang="sk-SK" b="1" dirty="0"/>
              <a:t>Korelačná analýza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9621"/>
            <a:ext cx="8596668" cy="4661741"/>
          </a:xfrm>
        </p:spPr>
        <p:txBody>
          <a:bodyPr/>
          <a:lstStyle/>
          <a:p>
            <a:pPr>
              <a:defRPr/>
            </a:pPr>
            <a:r>
              <a:rPr lang="sk-SK" altLang="sk-SK" sz="2600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index </a:t>
            </a:r>
            <a:r>
              <a:rPr lang="sk-SK" altLang="sk-SK" sz="2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determinácie korigovaný</a:t>
            </a:r>
            <a:endParaRPr lang="sk-SK" altLang="sk-SK" sz="2600" u="sng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defRPr/>
            </a:pPr>
            <a:r>
              <a:rPr lang="sk-SK" altLang="sk-SK" sz="2200" dirty="0">
                <a:solidFill>
                  <a:schemeClr val="tx1"/>
                </a:solidFill>
              </a:rPr>
              <a:t>kritérium pri rozhodovaní o voľbe konkrétneho tvaru regresnej funkcie</a:t>
            </a:r>
          </a:p>
          <a:p>
            <a:pPr lvl="1">
              <a:defRPr/>
            </a:pPr>
            <a:r>
              <a:rPr lang="sk-SK" altLang="sk-SK" sz="2200" dirty="0">
                <a:solidFill>
                  <a:schemeClr val="tx1"/>
                </a:solidFill>
              </a:rPr>
              <a:t>volíme ten </a:t>
            </a:r>
            <a:r>
              <a:rPr lang="sk-SK" altLang="sk-SK" sz="2200" dirty="0" err="1">
                <a:solidFill>
                  <a:schemeClr val="tx1"/>
                </a:solidFill>
              </a:rPr>
              <a:t>model,ktorý</a:t>
            </a:r>
            <a:r>
              <a:rPr lang="sk-SK" altLang="sk-SK" sz="2200" dirty="0">
                <a:solidFill>
                  <a:schemeClr val="tx1"/>
                </a:solidFill>
              </a:rPr>
              <a:t> má vyšší </a:t>
            </a:r>
            <a:r>
              <a:rPr lang="sk-SK" altLang="sk-SK" sz="2200" dirty="0" smtClean="0">
                <a:solidFill>
                  <a:schemeClr val="tx1"/>
                </a:solidFill>
              </a:rPr>
              <a:t>index </a:t>
            </a:r>
            <a:r>
              <a:rPr lang="sk-SK" altLang="sk-SK" sz="2200" dirty="0">
                <a:solidFill>
                  <a:schemeClr val="tx1"/>
                </a:solidFill>
              </a:rPr>
              <a:t>determinácie (vyššie % vysvetlenej variability)</a:t>
            </a:r>
          </a:p>
          <a:p>
            <a:pPr lvl="1">
              <a:defRPr/>
            </a:pPr>
            <a:r>
              <a:rPr lang="sk-SK" altLang="sk-SK" sz="2200" dirty="0">
                <a:solidFill>
                  <a:schemeClr val="tx1"/>
                </a:solidFill>
              </a:rPr>
              <a:t>ak však majú regresné funkcie rôzny počet parametrov, je potrebné upraviť index determinácie do </a:t>
            </a:r>
            <a:r>
              <a:rPr lang="sk-SK" altLang="sk-SK" sz="2200" dirty="0" smtClean="0">
                <a:solidFill>
                  <a:schemeClr val="tx1"/>
                </a:solidFill>
              </a:rPr>
              <a:t>korigovaného tvaru, ktorý zoh</a:t>
            </a:r>
            <a:r>
              <a:rPr lang="sk-SK" altLang="sk-SK" sz="2200" dirty="0">
                <a:solidFill>
                  <a:schemeClr val="tx1"/>
                </a:solidFill>
              </a:rPr>
              <a:t>ľ</a:t>
            </a:r>
            <a:r>
              <a:rPr lang="sk-SK" altLang="sk-SK" sz="2200" dirty="0" smtClean="0">
                <a:solidFill>
                  <a:schemeClr val="tx1"/>
                </a:solidFill>
              </a:rPr>
              <a:t>adňuje počet vysvetľujúcich premenných.</a:t>
            </a:r>
            <a:endParaRPr lang="sk-SK" altLang="sk-SK" sz="2200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sk-SK" altLang="sk-SK" sz="2200" dirty="0">
                <a:solidFill>
                  <a:schemeClr val="tx1"/>
                </a:solidFill>
              </a:rPr>
              <a:t>výrazný rozdiel medzi i</a:t>
            </a:r>
            <a:r>
              <a:rPr lang="sk-SK" altLang="sk-SK" sz="2200" baseline="30000" dirty="0">
                <a:solidFill>
                  <a:schemeClr val="tx1"/>
                </a:solidFill>
              </a:rPr>
              <a:t>2</a:t>
            </a:r>
            <a:r>
              <a:rPr lang="sk-SK" altLang="sk-SK" sz="2200" dirty="0">
                <a:solidFill>
                  <a:schemeClr val="tx1"/>
                </a:solidFill>
              </a:rPr>
              <a:t> a i</a:t>
            </a:r>
            <a:r>
              <a:rPr lang="sk-SK" altLang="sk-SK" sz="2200" baseline="30000" dirty="0">
                <a:solidFill>
                  <a:schemeClr val="tx1"/>
                </a:solidFill>
              </a:rPr>
              <a:t>2</a:t>
            </a:r>
            <a:r>
              <a:rPr lang="sk-SK" altLang="sk-SK" sz="2200" baseline="-25000" dirty="0">
                <a:solidFill>
                  <a:schemeClr val="tx1"/>
                </a:solidFill>
              </a:rPr>
              <a:t>adj. </a:t>
            </a:r>
            <a:r>
              <a:rPr lang="sk-SK" altLang="sk-SK" sz="2200" dirty="0">
                <a:solidFill>
                  <a:schemeClr val="tx1"/>
                </a:solidFill>
              </a:rPr>
              <a:t>indikuje, že do modelu bolo zahrnutých príliš veľa premenných </a:t>
            </a:r>
          </a:p>
          <a:p>
            <a:pPr lvl="1">
              <a:defRPr/>
            </a:pPr>
            <a:endParaRPr lang="sk-SK" altLang="sk-SK" sz="2000" dirty="0"/>
          </a:p>
          <a:p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403922" y="5372108"/>
                <a:ext cx="4461862" cy="1338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k-SK" sz="22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k-SK" sz="22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sk-SK" sz="22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𝑘𝑜𝑟𝑖𝑔</m:t>
                          </m:r>
                        </m:sub>
                        <m:sup>
                          <m:r>
                            <a:rPr lang="sk-SK" sz="2200" i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sk-SK" sz="2200" i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sk-SK" sz="22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endChr m:val=""/>
                              <m:ctrlPr>
                                <a:rPr lang="sk-SK" sz="22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k-SK" sz="22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sk-SK" sz="2200" i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sk-SK" sz="22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sk-SK" sz="22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sk-SK" sz="2200" i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sk-SK" sz="22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sk-SK" sz="22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sk-SK" sz="2200" i="1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sk-SK" sz="2200" i="1">
                                                  <a:solidFill>
                                                    <a:schemeClr val="accent2">
                                                      <a:lumMod val="7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k-SK" sz="2200" i="1">
                                                  <a:solidFill>
                                                    <a:schemeClr val="accent2">
                                                      <a:lumMod val="7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sk-SK" sz="2200" i="1">
                                                  <a:solidFill>
                                                    <a:schemeClr val="accent2">
                                                      <a:lumMod val="7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  <m:r>
                                                <a:rPr lang="sk-SK" sz="2200" i="0">
                                                  <a:solidFill>
                                                    <a:schemeClr val="accent2">
                                                      <a:lumMod val="7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</m:sub>
                                          </m:sSub>
                                          <m:sSubSup>
                                            <m:sSubSupPr>
                                              <m:ctrlPr>
                                                <a:rPr lang="sk-SK" sz="2200" i="1">
                                                  <a:solidFill>
                                                    <a:schemeClr val="accent2">
                                                      <a:lumMod val="7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sk-SK" sz="2200" i="1">
                                                  <a:solidFill>
                                                    <a:schemeClr val="accent2">
                                                      <a:lumMod val="7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sk-SK" sz="2200" i="1">
                                                  <a:solidFill>
                                                    <a:schemeClr val="accent2">
                                                      <a:lumMod val="7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  <m:sup>
                                              <m:r>
                                                <a:rPr lang="sk-SK" sz="2200" i="0">
                                                  <a:solidFill>
                                                    <a:schemeClr val="accent2">
                                                      <a:lumMod val="7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´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  <m:sup>
                                      <m:r>
                                        <a:rPr lang="sk-SK" sz="2200" i="0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num>
                        <m:den>
                          <m:d>
                            <m:dPr>
                              <m:endChr m:val=""/>
                              <m:ctrlPr>
                                <a:rPr lang="sk-SK" sz="22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k-SK" sz="22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sk-SK" sz="2200" i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k-SK" sz="22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k-SK" sz="2200" i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sk-SK" sz="22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sk-SK" sz="22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sk-SK" sz="2200" i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sk-SK" sz="2200" i="1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sk-SK" sz="2200" i="1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sk-SK" sz="2200" i="1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sk-SK" sz="2200" i="1">
                                                  <a:solidFill>
                                                    <a:schemeClr val="accent2">
                                                      <a:lumMod val="7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k-SK" sz="2200" i="1">
                                                  <a:solidFill>
                                                    <a:schemeClr val="accent2">
                                                      <a:lumMod val="7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sk-SK" sz="2200" i="1">
                                                  <a:solidFill>
                                                    <a:schemeClr val="accent2">
                                                      <a:lumMod val="7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  <m:r>
                                            <a:rPr lang="sk-SK" sz="2200" i="0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sk-SK" sz="2200" i="1">
                                                  <a:solidFill>
                                                    <a:schemeClr val="accent2">
                                                      <a:lumMod val="7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sk-SK" sz="2200" i="1">
                                                  <a:solidFill>
                                                    <a:schemeClr val="accent2">
                                                      <a:lumMod val="7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sk-SK" sz="2200" i="0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den>
                      </m:f>
                    </m:oMath>
                  </m:oMathPara>
                </a14:m>
                <a:endParaRPr lang="sk-SK" sz="22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3922" y="5372108"/>
                <a:ext cx="4461862" cy="133850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430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0021"/>
          </a:xfrm>
        </p:spPr>
        <p:txBody>
          <a:bodyPr/>
          <a:lstStyle/>
          <a:p>
            <a:r>
              <a:rPr lang="sk-SK" b="1" dirty="0"/>
              <a:t>Korelačná analýza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379621"/>
                <a:ext cx="8596668" cy="5213684"/>
              </a:xfrm>
            </p:spPr>
            <p:txBody>
              <a:bodyPr>
                <a:normAutofit/>
              </a:bodyPr>
              <a:lstStyle/>
              <a:p>
                <a:r>
                  <a:rPr lang="sk-SK" altLang="sk-SK" sz="2800" u="sng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koeficient korelácie</a:t>
                </a:r>
                <a:r>
                  <a:rPr lang="sk-SK" altLang="sk-SK" sz="2800" u="sng" dirty="0">
                    <a:solidFill>
                      <a:schemeClr val="tx1"/>
                    </a:solidFill>
                  </a:rPr>
                  <a:t> </a:t>
                </a:r>
                <a:r>
                  <a:rPr lang="sk-SK" altLang="sk-SK" sz="2800" dirty="0">
                    <a:solidFill>
                      <a:schemeClr val="tx1"/>
                    </a:solidFill>
                  </a:rPr>
                  <a:t>- </a:t>
                </a:r>
                <a:r>
                  <a:rPr lang="sk-SK" altLang="sk-SK" sz="2800" dirty="0" err="1">
                    <a:solidFill>
                      <a:schemeClr val="tx1"/>
                    </a:solidFill>
                  </a:rPr>
                  <a:t>r</a:t>
                </a:r>
                <a:r>
                  <a:rPr lang="sk-SK" altLang="sk-SK" sz="2800" baseline="-25000" dirty="0" err="1">
                    <a:solidFill>
                      <a:schemeClr val="tx1"/>
                    </a:solidFill>
                  </a:rPr>
                  <a:t>yx</a:t>
                </a:r>
                <a:endParaRPr lang="en-GB" altLang="sk-SK" sz="2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24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𝑦𝑥</m:t>
                          </m:r>
                        </m:sub>
                      </m:sSub>
                      <m:r>
                        <a:rPr lang="sk-SK" sz="2400" i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k-SK" sz="24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𝑐𝑜𝑣</m:t>
                              </m:r>
                            </m:e>
                            <m:sub>
                              <m: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sk-SK" sz="2400" i="1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sk-SK" sz="2400" dirty="0" smtClean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r>
                  <a:rPr lang="sk-SK" altLang="sk-SK" sz="2200" dirty="0" smtClean="0">
                    <a:solidFill>
                      <a:schemeClr val="tx1"/>
                    </a:solidFill>
                  </a:rPr>
                  <a:t>hodnoty sa pohybujú v intervale: -1, 1</a:t>
                </a:r>
              </a:p>
              <a:p>
                <a:pPr lvl="1"/>
                <a:r>
                  <a:rPr lang="sk-SK" altLang="sk-SK" sz="2000" dirty="0" err="1">
                    <a:solidFill>
                      <a:schemeClr val="tx1"/>
                    </a:solidFill>
                  </a:rPr>
                  <a:t>r</a:t>
                </a:r>
                <a:r>
                  <a:rPr lang="sk-SK" altLang="sk-SK" sz="2000" baseline="-25000" dirty="0" err="1">
                    <a:solidFill>
                      <a:schemeClr val="tx1"/>
                    </a:solidFill>
                  </a:rPr>
                  <a:t>yx</a:t>
                </a:r>
                <a:r>
                  <a:rPr lang="sk-SK" altLang="sk-SK" sz="2000" dirty="0">
                    <a:solidFill>
                      <a:schemeClr val="tx1"/>
                    </a:solidFill>
                  </a:rPr>
                  <a:t>=-1 – silná negatívna </a:t>
                </a:r>
                <a:r>
                  <a:rPr lang="sk-SK" altLang="sk-SK" sz="2000" dirty="0" smtClean="0">
                    <a:solidFill>
                      <a:schemeClr val="tx1"/>
                    </a:solidFill>
                  </a:rPr>
                  <a:t>závislosť</a:t>
                </a:r>
              </a:p>
              <a:p>
                <a:pPr lvl="1"/>
                <a:r>
                  <a:rPr lang="sk-SK" altLang="sk-SK" sz="2000" dirty="0" err="1">
                    <a:solidFill>
                      <a:schemeClr val="tx1"/>
                    </a:solidFill>
                  </a:rPr>
                  <a:t>r</a:t>
                </a:r>
                <a:r>
                  <a:rPr lang="sk-SK" altLang="sk-SK" sz="2000" baseline="-25000" dirty="0" err="1">
                    <a:solidFill>
                      <a:schemeClr val="tx1"/>
                    </a:solidFill>
                  </a:rPr>
                  <a:t>yx</a:t>
                </a:r>
                <a:r>
                  <a:rPr lang="sk-SK" altLang="sk-SK" sz="2000" dirty="0">
                    <a:solidFill>
                      <a:schemeClr val="tx1"/>
                    </a:solidFill>
                  </a:rPr>
                  <a:t>=0  – bez závislosti</a:t>
                </a:r>
              </a:p>
              <a:p>
                <a:pPr lvl="1"/>
                <a:r>
                  <a:rPr lang="sk-SK" altLang="sk-SK" sz="2000" dirty="0" err="1">
                    <a:solidFill>
                      <a:schemeClr val="tx1"/>
                    </a:solidFill>
                  </a:rPr>
                  <a:t>r</a:t>
                </a:r>
                <a:r>
                  <a:rPr lang="sk-SK" altLang="sk-SK" sz="2000" baseline="-25000" dirty="0" err="1">
                    <a:solidFill>
                      <a:schemeClr val="tx1"/>
                    </a:solidFill>
                  </a:rPr>
                  <a:t>yx</a:t>
                </a:r>
                <a:r>
                  <a:rPr lang="sk-SK" altLang="sk-SK" sz="2000" dirty="0">
                    <a:solidFill>
                      <a:schemeClr val="tx1"/>
                    </a:solidFill>
                  </a:rPr>
                  <a:t>=1 – silná pozitívna </a:t>
                </a:r>
                <a:r>
                  <a:rPr lang="sk-SK" altLang="sk-SK" sz="2000" dirty="0" smtClean="0">
                    <a:solidFill>
                      <a:schemeClr val="tx1"/>
                    </a:solidFill>
                  </a:rPr>
                  <a:t>závislosť</a:t>
                </a:r>
                <a:endParaRPr lang="sk-SK" altLang="sk-SK" sz="2200" b="1" dirty="0" smtClean="0">
                  <a:solidFill>
                    <a:schemeClr val="tx1"/>
                  </a:solidFill>
                </a:endParaRPr>
              </a:p>
              <a:p>
                <a:r>
                  <a:rPr lang="sk-SK" sz="2800" u="sng" dirty="0" err="1" smtClean="0">
                    <a:solidFill>
                      <a:schemeClr val="tx1"/>
                    </a:solidFill>
                  </a:rPr>
                  <a:t>koefient</a:t>
                </a:r>
                <a:r>
                  <a:rPr lang="sk-SK" sz="2800" u="sng" dirty="0" smtClean="0">
                    <a:solidFill>
                      <a:schemeClr val="tx1"/>
                    </a:solidFill>
                  </a:rPr>
                  <a:t> determinácie </a:t>
                </a:r>
                <a:r>
                  <a:rPr lang="sk-SK" sz="2800" dirty="0" smtClean="0">
                    <a:solidFill>
                      <a:schemeClr val="tx1"/>
                    </a:solidFill>
                  </a:rPr>
                  <a:t>- </a:t>
                </a:r>
                <a:r>
                  <a:rPr lang="sk-SK" altLang="sk-SK" sz="2800" dirty="0" smtClean="0">
                    <a:solidFill>
                      <a:schemeClr val="tx1"/>
                    </a:solidFill>
                  </a:rPr>
                  <a:t>r</a:t>
                </a:r>
                <a:r>
                  <a:rPr lang="sk-SK" altLang="sk-SK" sz="2800" baseline="-25000" dirty="0" smtClean="0">
                    <a:solidFill>
                      <a:schemeClr val="tx1"/>
                    </a:solidFill>
                  </a:rPr>
                  <a:t>yx</a:t>
                </a:r>
                <a:r>
                  <a:rPr lang="sk-SK" altLang="sk-SK" sz="2800" baseline="30000" dirty="0" smtClean="0">
                    <a:solidFill>
                      <a:schemeClr val="tx1"/>
                    </a:solidFill>
                  </a:rPr>
                  <a:t>2</a:t>
                </a:r>
                <a:endParaRPr lang="sk-SK" altLang="sk-SK" sz="2800" baseline="30000" dirty="0">
                  <a:solidFill>
                    <a:schemeClr val="tx1"/>
                  </a:solidFill>
                </a:endParaRPr>
              </a:p>
              <a:p>
                <a:r>
                  <a:rPr lang="sk-SK" altLang="sk-SK" sz="2200" dirty="0">
                    <a:solidFill>
                      <a:schemeClr val="tx1"/>
                    </a:solidFill>
                  </a:rPr>
                  <a:t>hodnoty sa pohybujú v intervale: 0,1</a:t>
                </a:r>
              </a:p>
              <a:p>
                <a:r>
                  <a:rPr lang="sk-SK" altLang="sk-SK" sz="2200" dirty="0">
                    <a:solidFill>
                      <a:schemeClr val="tx1"/>
                    </a:solidFill>
                  </a:rPr>
                  <a:t>udáva % vysvetlenej variability závisle premennej</a:t>
                </a:r>
              </a:p>
              <a:p>
                <a:endParaRPr lang="sk-SK" sz="2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379621"/>
                <a:ext cx="8596668" cy="5213684"/>
              </a:xfrm>
              <a:blipFill rotWithShape="0">
                <a:blip r:embed="rId2"/>
                <a:stretch>
                  <a:fillRect l="-922" t="-116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747" y="1379621"/>
            <a:ext cx="4624388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673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85010"/>
            <a:ext cx="8596668" cy="818147"/>
          </a:xfrm>
        </p:spPr>
        <p:txBody>
          <a:bodyPr/>
          <a:lstStyle/>
          <a:p>
            <a:r>
              <a:rPr lang="sk-SK" altLang="sk-SK" b="1" dirty="0"/>
              <a:t>Overenie kvality modelu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03157"/>
            <a:ext cx="8596668" cy="5374106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sk-SK" altLang="sk-SK" sz="2400" dirty="0">
                <a:solidFill>
                  <a:schemeClr val="tx1"/>
                </a:solidFill>
              </a:rPr>
              <a:t>Testovanie významnosti modelu ako celku</a:t>
            </a:r>
          </a:p>
          <a:p>
            <a:pPr lvl="1">
              <a:lnSpc>
                <a:spcPct val="80000"/>
              </a:lnSpc>
              <a:defRPr/>
            </a:pPr>
            <a:r>
              <a:rPr lang="sk-SK" altLang="sk-SK" sz="2200" dirty="0">
                <a:solidFill>
                  <a:schemeClr val="tx1"/>
                </a:solidFill>
              </a:rPr>
              <a:t>na základe rozkladu variability</a:t>
            </a:r>
          </a:p>
          <a:p>
            <a:pPr lvl="2">
              <a:lnSpc>
                <a:spcPct val="9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celková variabilita</a:t>
            </a:r>
          </a:p>
          <a:p>
            <a:pPr lvl="3">
              <a:lnSpc>
                <a:spcPct val="9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na koľko sa odchyľujú konkrétne hodnoty premennej Y od celkového priemeru</a:t>
            </a:r>
          </a:p>
          <a:p>
            <a:pPr lvl="2">
              <a:lnSpc>
                <a:spcPct val="9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vysvetlená variabilita</a:t>
            </a:r>
          </a:p>
          <a:p>
            <a:pPr lvl="3">
              <a:lnSpc>
                <a:spcPct val="9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na koľko sa odchyľujú hodnoty na regresnej priamky od celkového priemeru</a:t>
            </a:r>
          </a:p>
          <a:p>
            <a:pPr lvl="2">
              <a:lnSpc>
                <a:spcPct val="9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nevysvetlená variabilita</a:t>
            </a:r>
          </a:p>
          <a:p>
            <a:pPr lvl="3">
              <a:lnSpc>
                <a:spcPct val="9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na koľko sa odchyľujú skutočné hodnoty premennej Y od hodnôt odhadnutých regresnou priamkou</a:t>
            </a:r>
          </a:p>
          <a:p>
            <a:pPr lvl="1">
              <a:lnSpc>
                <a:spcPct val="9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čím väčšia je vysvetlená variabilita v porovnaní s nevysvetlenou variabilitou, tým lepšie odhadnutá</a:t>
            </a:r>
            <a:br>
              <a:rPr lang="sk-SK" altLang="sk-SK" sz="2000" dirty="0">
                <a:solidFill>
                  <a:schemeClr val="tx1"/>
                </a:solidFill>
              </a:rPr>
            </a:br>
            <a:r>
              <a:rPr lang="sk-SK" altLang="sk-SK" sz="2000" dirty="0">
                <a:solidFill>
                  <a:schemeClr val="tx1"/>
                </a:solidFill>
              </a:rPr>
              <a:t>priamka modeluje závislosť premenných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215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445" y="213101"/>
            <a:ext cx="8596668" cy="733383"/>
          </a:xfrm>
        </p:spPr>
        <p:txBody>
          <a:bodyPr/>
          <a:lstStyle/>
          <a:p>
            <a:r>
              <a:rPr lang="sk-SK" altLang="sk-SK" b="1" dirty="0"/>
              <a:t>Overenie kvality modelu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46484"/>
            <a:ext cx="8596668" cy="3358817"/>
          </a:xfrm>
        </p:spPr>
        <p:txBody>
          <a:bodyPr/>
          <a:lstStyle/>
          <a:p>
            <a:pPr marL="381000" indent="-381000">
              <a:lnSpc>
                <a:spcPct val="90000"/>
              </a:lnSpc>
              <a:tabLst>
                <a:tab pos="2479675" algn="l"/>
              </a:tabLst>
            </a:pPr>
            <a:r>
              <a:rPr lang="sk-SK" altLang="sk-SK" sz="2400" dirty="0">
                <a:solidFill>
                  <a:schemeClr val="tx1"/>
                </a:solidFill>
              </a:rPr>
              <a:t>Testovanie významnosti modelu ako celku</a:t>
            </a:r>
          </a:p>
          <a:p>
            <a:pPr marL="857250" lvl="1">
              <a:lnSpc>
                <a:spcPct val="90000"/>
              </a:lnSpc>
              <a:tabLst>
                <a:tab pos="2479675" algn="l"/>
              </a:tabLst>
            </a:pPr>
            <a:r>
              <a:rPr lang="sk-SK" altLang="sk-SK" sz="2200" b="1" dirty="0">
                <a:solidFill>
                  <a:schemeClr val="tx1"/>
                </a:solidFill>
              </a:rPr>
              <a:t>Hypotézy:  	</a:t>
            </a:r>
            <a:r>
              <a:rPr lang="sk-SK" altLang="sk-SK" sz="2200" dirty="0">
                <a:solidFill>
                  <a:schemeClr val="tx1"/>
                </a:solidFill>
              </a:rPr>
              <a:t>H</a:t>
            </a:r>
            <a:r>
              <a:rPr lang="sk-SK" altLang="sk-SK" sz="2200" baseline="-25000" dirty="0">
                <a:solidFill>
                  <a:schemeClr val="tx1"/>
                </a:solidFill>
              </a:rPr>
              <a:t>0</a:t>
            </a:r>
            <a:r>
              <a:rPr lang="sk-SK" altLang="sk-SK" sz="2200" dirty="0">
                <a:solidFill>
                  <a:schemeClr val="tx1"/>
                </a:solidFill>
              </a:rPr>
              <a:t>: model ako celok nie je významný</a:t>
            </a:r>
          </a:p>
          <a:p>
            <a:pPr marL="857250" lvl="1">
              <a:lnSpc>
                <a:spcPct val="70000"/>
              </a:lnSpc>
              <a:buNone/>
              <a:tabLst>
                <a:tab pos="2479675" algn="l"/>
              </a:tabLst>
            </a:pPr>
            <a:r>
              <a:rPr lang="sk-SK" altLang="sk-SK" sz="2200" b="1" dirty="0">
                <a:solidFill>
                  <a:schemeClr val="tx1"/>
                </a:solidFill>
              </a:rPr>
              <a:t>		</a:t>
            </a:r>
            <a:r>
              <a:rPr lang="sk-SK" altLang="sk-SK" sz="2200" dirty="0">
                <a:solidFill>
                  <a:schemeClr val="tx1"/>
                </a:solidFill>
              </a:rPr>
              <a:t>H</a:t>
            </a:r>
            <a:r>
              <a:rPr lang="sk-SK" altLang="sk-SK" sz="2200" baseline="-25000" dirty="0">
                <a:solidFill>
                  <a:schemeClr val="tx1"/>
                </a:solidFill>
              </a:rPr>
              <a:t>1</a:t>
            </a:r>
            <a:r>
              <a:rPr lang="sk-SK" altLang="sk-SK" sz="2200" dirty="0">
                <a:solidFill>
                  <a:schemeClr val="tx1"/>
                </a:solidFill>
              </a:rPr>
              <a:t>: model ako celok je významný</a:t>
            </a:r>
            <a:endParaRPr lang="sk-SK" altLang="sk-SK" sz="2200" b="1" dirty="0">
              <a:solidFill>
                <a:schemeClr val="tx1"/>
              </a:solidFill>
            </a:endParaRPr>
          </a:p>
          <a:p>
            <a:pPr marL="857250" lvl="1">
              <a:lnSpc>
                <a:spcPct val="120000"/>
              </a:lnSpc>
              <a:tabLst>
                <a:tab pos="2479675" algn="l"/>
              </a:tabLst>
            </a:pPr>
            <a:r>
              <a:rPr lang="sk-SK" altLang="sk-SK" sz="2400" b="1" dirty="0">
                <a:solidFill>
                  <a:schemeClr val="tx1"/>
                </a:solidFill>
              </a:rPr>
              <a:t>Testovacia charakteristika </a:t>
            </a:r>
          </a:p>
          <a:p>
            <a:pPr marL="1333500" lvl="2" indent="-285750">
              <a:lnSpc>
                <a:spcPct val="80000"/>
              </a:lnSpc>
              <a:tabLst>
                <a:tab pos="2479675" algn="l"/>
              </a:tabLst>
            </a:pPr>
            <a:r>
              <a:rPr lang="sk-SK" altLang="sk-SK" sz="2000" dirty="0">
                <a:solidFill>
                  <a:schemeClr val="tx1"/>
                </a:solidFill>
              </a:rPr>
              <a:t>porovnáva variabilitu vysvetlenú modelom a variabilitu nevysvetlenú modelom</a:t>
            </a:r>
          </a:p>
          <a:p>
            <a:pPr marL="1809750" lvl="3" indent="-285750">
              <a:lnSpc>
                <a:spcPct val="90000"/>
              </a:lnSpc>
              <a:tabLst>
                <a:tab pos="2479675" algn="l"/>
              </a:tabLst>
            </a:pPr>
            <a:r>
              <a:rPr lang="sk-SK" altLang="sk-SK" sz="2000" dirty="0">
                <a:solidFill>
                  <a:schemeClr val="tx1"/>
                </a:solidFill>
              </a:rPr>
              <a:t>čím väčšia je variabilita vysvetlená modelom, tým lepšie model vystihuje závislosť medzi závislou a nezávislou premennou</a:t>
            </a:r>
          </a:p>
          <a:p>
            <a:endParaRPr lang="sk-SK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450975" y="5583239"/>
            <a:ext cx="1619250" cy="593725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 typeface="Marlett" pitchFamily="2" charset="2"/>
              <a:buNone/>
            </a:pPr>
            <a:r>
              <a:rPr lang="cs-CZ" altLang="sk-SK" sz="1400" b="1">
                <a:latin typeface="Tahoma" panose="020B0604030504040204" pitchFamily="34" charset="0"/>
              </a:rPr>
              <a:t>celková </a:t>
            </a:r>
            <a:br>
              <a:rPr lang="cs-CZ" altLang="sk-SK" sz="1400" b="1">
                <a:latin typeface="Tahoma" panose="020B0604030504040204" pitchFamily="34" charset="0"/>
              </a:rPr>
            </a:br>
            <a:r>
              <a:rPr lang="cs-CZ" altLang="sk-SK" sz="1400" b="1">
                <a:latin typeface="Tahoma" panose="020B0604030504040204" pitchFamily="34" charset="0"/>
              </a:rPr>
              <a:t>variabilita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47801" y="4291676"/>
            <a:ext cx="1608137" cy="593725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Marlett" pitchFamily="2" charset="2"/>
              <a:buNone/>
            </a:pPr>
            <a:r>
              <a:rPr lang="sk-SK" altLang="sk-SK" sz="1400" b="1" dirty="0">
                <a:latin typeface="Tahoma" panose="020B0604030504040204" pitchFamily="34" charset="0"/>
              </a:rPr>
              <a:t>vysvetlená</a:t>
            </a:r>
            <a:br>
              <a:rPr lang="sk-SK" altLang="sk-SK" sz="1400" b="1" dirty="0">
                <a:latin typeface="Tahoma" panose="020B0604030504040204" pitchFamily="34" charset="0"/>
              </a:rPr>
            </a:br>
            <a:r>
              <a:rPr lang="sk-SK" altLang="sk-SK" sz="1400" b="1" dirty="0">
                <a:latin typeface="Tahoma" panose="020B0604030504040204" pitchFamily="34" charset="0"/>
              </a:rPr>
              <a:t>variabilita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438275" y="4906964"/>
            <a:ext cx="1617663" cy="593725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Marlett" pitchFamily="2" charset="2"/>
              <a:buNone/>
            </a:pPr>
            <a:r>
              <a:rPr lang="sk-SK" altLang="sk-SK" sz="1400" b="1">
                <a:latin typeface="Tahoma" panose="020B0604030504040204" pitchFamily="34" charset="0"/>
              </a:rPr>
              <a:t>nevysvetlená</a:t>
            </a:r>
            <a:br>
              <a:rPr lang="sk-SK" altLang="sk-SK" sz="1400" b="1">
                <a:latin typeface="Tahoma" panose="020B0604030504040204" pitchFamily="34" charset="0"/>
              </a:rPr>
            </a:br>
            <a:r>
              <a:rPr lang="sk-SK" altLang="sk-SK" sz="1400" b="1">
                <a:latin typeface="Tahoma" panose="020B0604030504040204" pitchFamily="34" charset="0"/>
              </a:rPr>
              <a:t>variabilita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656013" y="5576889"/>
            <a:ext cx="1825625" cy="593725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 typeface="Marlett" pitchFamily="2" charset="2"/>
              <a:buNone/>
            </a:pPr>
            <a:r>
              <a:rPr lang="sk-SK" altLang="sk-SK" sz="1400" b="1">
                <a:latin typeface="Tahoma" panose="020B0604030504040204" pitchFamily="34" charset="0"/>
              </a:rPr>
              <a:t>celková </a:t>
            </a:r>
            <a:br>
              <a:rPr lang="sk-SK" altLang="sk-SK" sz="1400" b="1">
                <a:latin typeface="Tahoma" panose="020B0604030504040204" pitchFamily="34" charset="0"/>
              </a:rPr>
            </a:br>
            <a:r>
              <a:rPr lang="sk-SK" altLang="sk-SK" sz="1400" b="1">
                <a:latin typeface="Tahoma" panose="020B0604030504040204" pitchFamily="34" charset="0"/>
              </a:rPr>
              <a:t>suma štvorcov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651250" y="4276726"/>
            <a:ext cx="1824038" cy="593725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Marlett" pitchFamily="2" charset="2"/>
              <a:buNone/>
            </a:pPr>
            <a:r>
              <a:rPr lang="sk-SK" altLang="sk-SK" sz="1400" b="1" dirty="0">
                <a:latin typeface="Tahoma" panose="020B0604030504040204" pitchFamily="34" charset="0"/>
              </a:rPr>
              <a:t>suma štvorcov</a:t>
            </a:r>
            <a:br>
              <a:rPr lang="sk-SK" altLang="sk-SK" sz="1400" b="1" dirty="0">
                <a:latin typeface="Tahoma" panose="020B0604030504040204" pitchFamily="34" charset="0"/>
              </a:rPr>
            </a:br>
            <a:r>
              <a:rPr lang="sk-SK" altLang="sk-SK" sz="1400" b="1" dirty="0">
                <a:latin typeface="Tahoma" panose="020B0604030504040204" pitchFamily="34" charset="0"/>
              </a:rPr>
              <a:t>modelu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649663" y="4900614"/>
            <a:ext cx="1835150" cy="593725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Marlett" pitchFamily="2" charset="2"/>
              <a:buNone/>
            </a:pPr>
            <a:r>
              <a:rPr lang="sk-SK" altLang="sk-SK" sz="1400" b="1">
                <a:latin typeface="Tahoma" panose="020B0604030504040204" pitchFamily="34" charset="0"/>
              </a:rPr>
              <a:t>reziduálna suma štvorcov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159125" y="4910139"/>
            <a:ext cx="382588" cy="739775"/>
            <a:chOff x="1515" y="1276"/>
            <a:chExt cx="222" cy="666"/>
          </a:xfrm>
        </p:grpSpPr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515" y="1276"/>
              <a:ext cx="2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521" y="1942"/>
              <a:ext cx="2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659438" y="4524376"/>
            <a:ext cx="406400" cy="842963"/>
            <a:chOff x="3049" y="1023"/>
            <a:chExt cx="236" cy="531"/>
          </a:xfrm>
        </p:grpSpPr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3049" y="1023"/>
              <a:ext cx="236" cy="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3049" y="1397"/>
              <a:ext cx="236" cy="1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6113463" y="4305301"/>
            <a:ext cx="3168650" cy="1125538"/>
            <a:chOff x="3543" y="2804"/>
            <a:chExt cx="1842" cy="709"/>
          </a:xfrm>
        </p:grpSpPr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3543" y="2804"/>
              <a:ext cx="1842" cy="709"/>
            </a:xfrm>
            <a:prstGeom prst="rect">
              <a:avLst/>
            </a:prstGeom>
            <a:noFill/>
            <a:ln w="76200">
              <a:solidFill>
                <a:srgbClr val="FF99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 typeface="Marlett" pitchFamily="2" charset="2"/>
                <a:buNone/>
              </a:pPr>
              <a:r>
                <a:rPr lang="sk-SK" altLang="sk-SK" sz="1400" b="1">
                  <a:latin typeface="Tahoma" panose="020B0604030504040204" pitchFamily="34" charset="0"/>
                </a:rPr>
                <a:t>priemerná suma </a:t>
              </a:r>
              <a:br>
                <a:rPr lang="sk-SK" altLang="sk-SK" sz="1400" b="1">
                  <a:latin typeface="Tahoma" panose="020B0604030504040204" pitchFamily="34" charset="0"/>
                </a:rPr>
              </a:br>
              <a:r>
                <a:rPr lang="sk-SK" altLang="sk-SK" sz="1400" b="1">
                  <a:latin typeface="Tahoma" panose="020B0604030504040204" pitchFamily="34" charset="0"/>
                </a:rPr>
                <a:t>štvorcov modelu</a:t>
              </a:r>
            </a:p>
            <a:p>
              <a:pPr>
                <a:spcBef>
                  <a:spcPct val="50000"/>
                </a:spcBef>
                <a:buClrTx/>
                <a:buSzTx/>
                <a:buFont typeface="Marlett" pitchFamily="2" charset="2"/>
                <a:buNone/>
              </a:pPr>
              <a:r>
                <a:rPr lang="sk-SK" altLang="sk-SK" sz="1400" b="1">
                  <a:latin typeface="Tahoma" panose="020B0604030504040204" pitchFamily="34" charset="0"/>
                </a:rPr>
                <a:t>priemerná reziduálna suma</a:t>
              </a:r>
              <a:br>
                <a:rPr lang="sk-SK" altLang="sk-SK" sz="1400" b="1">
                  <a:latin typeface="Tahoma" panose="020B0604030504040204" pitchFamily="34" charset="0"/>
                </a:rPr>
              </a:br>
              <a:r>
                <a:rPr lang="sk-SK" altLang="sk-SK" sz="1400" b="1">
                  <a:latin typeface="Tahoma" panose="020B0604030504040204" pitchFamily="34" charset="0"/>
                </a:rPr>
                <a:t>štvorcov</a:t>
              </a:r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3605" y="3166"/>
              <a:ext cx="14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5036" y="3061"/>
              <a:ext cx="30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2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Tx/>
                <a:buSzTx/>
                <a:buFont typeface="Marlett" pitchFamily="2" charset="2"/>
                <a:buNone/>
              </a:pPr>
              <a:r>
                <a:rPr lang="cs-CZ" altLang="sk-SK" sz="1600" b="1">
                  <a:latin typeface="Tahoma" panose="020B0604030504040204" pitchFamily="34" charset="0"/>
                </a:rPr>
                <a:t>= F</a:t>
              </a:r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5110" y="3011"/>
              <a:ext cx="240" cy="295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</p:grpSp>
    </p:spTree>
    <p:extLst>
      <p:ext uri="{BB962C8B-B14F-4D97-AF65-F5344CB8AC3E}">
        <p14:creationId xmlns:p14="http://schemas.microsoft.com/office/powerpoint/2010/main" val="35660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animBg="1" autoUpdateAnimBg="0"/>
      <p:bldP spid="7" grpId="0" animBg="1" autoUpdateAnimBg="0"/>
      <p:bldP spid="8" grpId="0" animBg="1" autoUpdateAnimBg="0"/>
      <p:bldP spid="9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52926"/>
            <a:ext cx="8596668" cy="1010653"/>
          </a:xfrm>
        </p:spPr>
        <p:txBody>
          <a:bodyPr/>
          <a:lstStyle/>
          <a:p>
            <a:r>
              <a:rPr lang="sk-SK" altLang="sk-SK" b="1" dirty="0"/>
              <a:t>Overenie kvality modelu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3579"/>
            <a:ext cx="8596668" cy="4677783"/>
          </a:xfrm>
        </p:spPr>
        <p:txBody>
          <a:bodyPr/>
          <a:lstStyle/>
          <a:p>
            <a:r>
              <a:rPr lang="sk-SK" altLang="sk-SK" sz="2400" dirty="0">
                <a:solidFill>
                  <a:schemeClr val="tx1"/>
                </a:solidFill>
              </a:rPr>
              <a:t>Testovanie významnosti modelu ako celku</a:t>
            </a:r>
          </a:p>
          <a:p>
            <a:pPr lvl="1">
              <a:lnSpc>
                <a:spcPct val="80000"/>
              </a:lnSpc>
            </a:pPr>
            <a:r>
              <a:rPr lang="sk-SK" altLang="sk-SK" sz="2000" dirty="0">
                <a:solidFill>
                  <a:schemeClr val="tx1"/>
                </a:solidFill>
              </a:rPr>
              <a:t>pomocou</a:t>
            </a:r>
            <a:r>
              <a:rPr lang="sk-SK" altLang="sk-SK" sz="2000" b="1" dirty="0">
                <a:solidFill>
                  <a:schemeClr val="tx1"/>
                </a:solidFill>
              </a:rPr>
              <a:t> rozkladu variability modelu</a:t>
            </a:r>
          </a:p>
          <a:p>
            <a:endParaRPr lang="sk-SK" dirty="0"/>
          </a:p>
        </p:txBody>
      </p:sp>
      <p:grpSp>
        <p:nvGrpSpPr>
          <p:cNvPr id="4" name="Group 358"/>
          <p:cNvGrpSpPr>
            <a:grpSpLocks/>
          </p:cNvGrpSpPr>
          <p:nvPr/>
        </p:nvGrpSpPr>
        <p:grpSpPr bwMode="auto">
          <a:xfrm>
            <a:off x="1072481" y="2580022"/>
            <a:ext cx="7313613" cy="3873500"/>
            <a:chOff x="908" y="1797"/>
            <a:chExt cx="4607" cy="2440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1275" y="2089"/>
              <a:ext cx="4067" cy="1751"/>
              <a:chOff x="1081" y="1789"/>
              <a:chExt cx="3754" cy="1751"/>
            </a:xfrm>
          </p:grpSpPr>
          <p:sp>
            <p:nvSpPr>
              <p:cNvPr id="347" name="Freeform 3"/>
              <p:cNvSpPr>
                <a:spLocks/>
              </p:cNvSpPr>
              <p:nvPr/>
            </p:nvSpPr>
            <p:spPr bwMode="auto">
              <a:xfrm>
                <a:off x="1081" y="1789"/>
                <a:ext cx="3754" cy="1735"/>
              </a:xfrm>
              <a:custGeom>
                <a:avLst/>
                <a:gdLst>
                  <a:gd name="T0" fmla="*/ 3749 w 3754"/>
                  <a:gd name="T1" fmla="*/ 8 h 1735"/>
                  <a:gd name="T2" fmla="*/ 3742 w 3754"/>
                  <a:gd name="T3" fmla="*/ 0 h 1735"/>
                  <a:gd name="T4" fmla="*/ 0 w 3754"/>
                  <a:gd name="T5" fmla="*/ 1719 h 1735"/>
                  <a:gd name="T6" fmla="*/ 12 w 3754"/>
                  <a:gd name="T7" fmla="*/ 1735 h 1735"/>
                  <a:gd name="T8" fmla="*/ 3754 w 3754"/>
                  <a:gd name="T9" fmla="*/ 16 h 1735"/>
                  <a:gd name="T10" fmla="*/ 3749 w 3754"/>
                  <a:gd name="T11" fmla="*/ 8 h 173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754" h="1735">
                    <a:moveTo>
                      <a:pt x="3749" y="8"/>
                    </a:moveTo>
                    <a:lnTo>
                      <a:pt x="3742" y="0"/>
                    </a:lnTo>
                    <a:lnTo>
                      <a:pt x="0" y="1719"/>
                    </a:lnTo>
                    <a:lnTo>
                      <a:pt x="12" y="1735"/>
                    </a:lnTo>
                    <a:lnTo>
                      <a:pt x="3754" y="16"/>
                    </a:lnTo>
                    <a:lnTo>
                      <a:pt x="3749" y="8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8" name="Rectangle 4"/>
              <p:cNvSpPr>
                <a:spLocks noChangeArrowheads="1"/>
              </p:cNvSpPr>
              <p:nvPr/>
            </p:nvSpPr>
            <p:spPr bwMode="auto">
              <a:xfrm>
                <a:off x="2539" y="3252"/>
                <a:ext cx="138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 typeface="Marlett" pitchFamily="2" charset="2"/>
                  <a:buNone/>
                </a:pPr>
                <a:r>
                  <a:rPr lang="sk-SK" altLang="sk-SK" sz="2400" b="1">
                    <a:solidFill>
                      <a:srgbClr val="0066FF"/>
                    </a:solidFill>
                    <a:latin typeface="Tahoma" panose="020B0604030504040204" pitchFamily="34" charset="0"/>
                  </a:rPr>
                  <a:t>Y´</a:t>
                </a:r>
                <a:r>
                  <a:rPr lang="sk-SK" altLang="sk-SK" sz="2000" b="1">
                    <a:solidFill>
                      <a:srgbClr val="0066FF"/>
                    </a:solidFill>
                    <a:latin typeface="Tahoma" panose="020B0604030504040204" pitchFamily="34" charset="0"/>
                  </a:rPr>
                  <a:t> = </a:t>
                </a:r>
                <a:r>
                  <a:rPr lang="sk-SK" altLang="sk-SK" sz="2400" b="1">
                    <a:solidFill>
                      <a:srgbClr val="0066FF"/>
                    </a:solidFill>
                    <a:latin typeface="Tahoma" panose="020B0604030504040204" pitchFamily="34" charset="0"/>
                    <a:sym typeface="Symbol" panose="05050102010706020507" pitchFamily="18" charset="2"/>
                  </a:rPr>
                  <a:t>b</a:t>
                </a:r>
                <a:r>
                  <a:rPr lang="sk-SK" altLang="sk-SK" sz="2400" b="1" baseline="-25000">
                    <a:solidFill>
                      <a:srgbClr val="0066FF"/>
                    </a:solidFill>
                    <a:latin typeface="Tahoma" panose="020B0604030504040204" pitchFamily="34" charset="0"/>
                    <a:sym typeface="Symbol" panose="05050102010706020507" pitchFamily="18" charset="2"/>
                  </a:rPr>
                  <a:t>0</a:t>
                </a:r>
                <a:r>
                  <a:rPr lang="sk-SK" altLang="sk-SK" sz="2400" b="1">
                    <a:solidFill>
                      <a:srgbClr val="0066FF"/>
                    </a:solidFill>
                    <a:latin typeface="Tahoma" panose="020B0604030504040204" pitchFamily="34" charset="0"/>
                    <a:sym typeface="Symbol" panose="05050102010706020507" pitchFamily="18" charset="2"/>
                  </a:rPr>
                  <a:t> + b</a:t>
                </a:r>
                <a:r>
                  <a:rPr lang="sk-SK" altLang="sk-SK" sz="2400" b="1" baseline="-25000">
                    <a:solidFill>
                      <a:srgbClr val="0066FF"/>
                    </a:solidFill>
                    <a:latin typeface="Tahoma" panose="020B0604030504040204" pitchFamily="34" charset="0"/>
                    <a:sym typeface="Symbol" panose="05050102010706020507" pitchFamily="18" charset="2"/>
                  </a:rPr>
                  <a:t>1</a:t>
                </a:r>
                <a:r>
                  <a:rPr lang="sk-SK" altLang="sk-SK" sz="2400" b="1">
                    <a:solidFill>
                      <a:srgbClr val="0066FF"/>
                    </a:solidFill>
                    <a:latin typeface="Tahoma" panose="020B0604030504040204" pitchFamily="34" charset="0"/>
                    <a:sym typeface="Symbol" panose="05050102010706020507" pitchFamily="18" charset="2"/>
                  </a:rPr>
                  <a:t>X</a:t>
                </a:r>
                <a:endParaRPr lang="en-US" altLang="sk-SK" sz="2400" b="1">
                  <a:solidFill>
                    <a:srgbClr val="0066FF"/>
                  </a:solidFill>
                  <a:latin typeface="Tahoma" panose="020B060403050404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349" name="Text Box 5"/>
              <p:cNvSpPr txBox="1">
                <a:spLocks noChangeArrowheads="1"/>
              </p:cNvSpPr>
              <p:nvPr/>
            </p:nvSpPr>
            <p:spPr bwMode="auto">
              <a:xfrm>
                <a:off x="2668" y="3186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 typeface="Marlett" pitchFamily="2" charset="2"/>
                  <a:buNone/>
                </a:pPr>
                <a:endParaRPr lang="en-US" altLang="sk-SK" sz="1600" b="1">
                  <a:solidFill>
                    <a:srgbClr val="0066FF"/>
                  </a:solidFill>
                  <a:latin typeface="Tahoma" panose="020B0604030504040204" pitchFamily="34" charset="0"/>
                </a:endParaRPr>
              </a:p>
            </p:txBody>
          </p:sp>
          <p:sp>
            <p:nvSpPr>
              <p:cNvPr id="350" name="Line 6"/>
              <p:cNvSpPr>
                <a:spLocks noChangeShapeType="1"/>
              </p:cNvSpPr>
              <p:nvPr/>
            </p:nvSpPr>
            <p:spPr bwMode="auto">
              <a:xfrm flipH="1" flipV="1">
                <a:off x="2098" y="3055"/>
                <a:ext cx="465" cy="319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sk-SK"/>
              </a:p>
            </p:txBody>
          </p:sp>
        </p:grp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4" y="1820"/>
              <a:ext cx="4551" cy="2411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1270" y="2159"/>
              <a:ext cx="16" cy="1814"/>
            </a:xfrm>
            <a:custGeom>
              <a:avLst/>
              <a:gdLst>
                <a:gd name="T0" fmla="*/ 7 w 15"/>
                <a:gd name="T1" fmla="*/ 1614 h 1917"/>
                <a:gd name="T2" fmla="*/ 18 w 15"/>
                <a:gd name="T3" fmla="*/ 1619 h 1917"/>
                <a:gd name="T4" fmla="*/ 18 w 15"/>
                <a:gd name="T5" fmla="*/ 0 h 1917"/>
                <a:gd name="T6" fmla="*/ 0 w 15"/>
                <a:gd name="T7" fmla="*/ 0 h 1917"/>
                <a:gd name="T8" fmla="*/ 0 w 15"/>
                <a:gd name="T9" fmla="*/ 1619 h 1917"/>
                <a:gd name="T10" fmla="*/ 7 w 15"/>
                <a:gd name="T11" fmla="*/ 1625 h 1917"/>
                <a:gd name="T12" fmla="*/ 0 w 15"/>
                <a:gd name="T13" fmla="*/ 1619 h 1917"/>
                <a:gd name="T14" fmla="*/ 0 w 15"/>
                <a:gd name="T15" fmla="*/ 1625 h 1917"/>
                <a:gd name="T16" fmla="*/ 7 w 15"/>
                <a:gd name="T17" fmla="*/ 1625 h 1917"/>
                <a:gd name="T18" fmla="*/ 7 w 15"/>
                <a:gd name="T19" fmla="*/ 1614 h 19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" h="1917">
                  <a:moveTo>
                    <a:pt x="7" y="1905"/>
                  </a:moveTo>
                  <a:lnTo>
                    <a:pt x="15" y="1911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1911"/>
                  </a:lnTo>
                  <a:lnTo>
                    <a:pt x="7" y="1917"/>
                  </a:lnTo>
                  <a:lnTo>
                    <a:pt x="0" y="1911"/>
                  </a:lnTo>
                  <a:lnTo>
                    <a:pt x="0" y="1917"/>
                  </a:lnTo>
                  <a:lnTo>
                    <a:pt x="7" y="1917"/>
                  </a:lnTo>
                  <a:lnTo>
                    <a:pt x="7" y="19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1277" y="3964"/>
              <a:ext cx="4210" cy="12"/>
            </a:xfrm>
            <a:custGeom>
              <a:avLst/>
              <a:gdLst>
                <a:gd name="T0" fmla="*/ 4941 w 3886"/>
                <a:gd name="T1" fmla="*/ 6 h 12"/>
                <a:gd name="T2" fmla="*/ 4941 w 3886"/>
                <a:gd name="T3" fmla="*/ 0 h 12"/>
                <a:gd name="T4" fmla="*/ 0 w 3886"/>
                <a:gd name="T5" fmla="*/ 0 h 12"/>
                <a:gd name="T6" fmla="*/ 0 w 3886"/>
                <a:gd name="T7" fmla="*/ 12 h 12"/>
                <a:gd name="T8" fmla="*/ 4941 w 3886"/>
                <a:gd name="T9" fmla="*/ 12 h 12"/>
                <a:gd name="T10" fmla="*/ 4941 w 3886"/>
                <a:gd name="T11" fmla="*/ 6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86" h="12">
                  <a:moveTo>
                    <a:pt x="3886" y="6"/>
                  </a:moveTo>
                  <a:lnTo>
                    <a:pt x="388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3886" y="12"/>
                  </a:lnTo>
                  <a:lnTo>
                    <a:pt x="3886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1283" y="2977"/>
              <a:ext cx="4146" cy="18"/>
            </a:xfrm>
            <a:custGeom>
              <a:avLst/>
              <a:gdLst>
                <a:gd name="T0" fmla="*/ 4866 w 3827"/>
                <a:gd name="T1" fmla="*/ 8 h 18"/>
                <a:gd name="T2" fmla="*/ 4866 w 3827"/>
                <a:gd name="T3" fmla="*/ 0 h 18"/>
                <a:gd name="T4" fmla="*/ 0 w 3827"/>
                <a:gd name="T5" fmla="*/ 0 h 18"/>
                <a:gd name="T6" fmla="*/ 0 w 3827"/>
                <a:gd name="T7" fmla="*/ 18 h 18"/>
                <a:gd name="T8" fmla="*/ 4866 w 3827"/>
                <a:gd name="T9" fmla="*/ 18 h 18"/>
                <a:gd name="T10" fmla="*/ 4866 w 3827"/>
                <a:gd name="T11" fmla="*/ 8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27" h="18">
                  <a:moveTo>
                    <a:pt x="3827" y="8"/>
                  </a:moveTo>
                  <a:lnTo>
                    <a:pt x="3827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3827" y="18"/>
                  </a:lnTo>
                  <a:lnTo>
                    <a:pt x="3827" y="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3616" y="2166"/>
              <a:ext cx="189" cy="807"/>
            </a:xfrm>
            <a:custGeom>
              <a:avLst/>
              <a:gdLst>
                <a:gd name="T0" fmla="*/ 90 w 174"/>
                <a:gd name="T1" fmla="*/ 698 h 807"/>
                <a:gd name="T2" fmla="*/ 96 w 174"/>
                <a:gd name="T3" fmla="*/ 732 h 807"/>
                <a:gd name="T4" fmla="*/ 103 w 174"/>
                <a:gd name="T5" fmla="*/ 758 h 807"/>
                <a:gd name="T6" fmla="*/ 114 w 174"/>
                <a:gd name="T7" fmla="*/ 775 h 807"/>
                <a:gd name="T8" fmla="*/ 133 w 174"/>
                <a:gd name="T9" fmla="*/ 789 h 807"/>
                <a:gd name="T10" fmla="*/ 153 w 174"/>
                <a:gd name="T11" fmla="*/ 799 h 807"/>
                <a:gd name="T12" fmla="*/ 180 w 174"/>
                <a:gd name="T13" fmla="*/ 805 h 807"/>
                <a:gd name="T14" fmla="*/ 214 w 174"/>
                <a:gd name="T15" fmla="*/ 807 h 807"/>
                <a:gd name="T16" fmla="*/ 207 w 174"/>
                <a:gd name="T17" fmla="*/ 781 h 807"/>
                <a:gd name="T18" fmla="*/ 182 w 174"/>
                <a:gd name="T19" fmla="*/ 777 h 807"/>
                <a:gd name="T20" fmla="*/ 173 w 174"/>
                <a:gd name="T21" fmla="*/ 770 h 807"/>
                <a:gd name="T22" fmla="*/ 160 w 174"/>
                <a:gd name="T23" fmla="*/ 760 h 807"/>
                <a:gd name="T24" fmla="*/ 153 w 174"/>
                <a:gd name="T25" fmla="*/ 746 h 807"/>
                <a:gd name="T26" fmla="*/ 150 w 174"/>
                <a:gd name="T27" fmla="*/ 726 h 807"/>
                <a:gd name="T28" fmla="*/ 148 w 174"/>
                <a:gd name="T29" fmla="*/ 700 h 807"/>
                <a:gd name="T30" fmla="*/ 146 w 174"/>
                <a:gd name="T31" fmla="*/ 578 h 807"/>
                <a:gd name="T32" fmla="*/ 146 w 174"/>
                <a:gd name="T33" fmla="*/ 534 h 807"/>
                <a:gd name="T34" fmla="*/ 140 w 174"/>
                <a:gd name="T35" fmla="*/ 499 h 807"/>
                <a:gd name="T36" fmla="*/ 133 w 174"/>
                <a:gd name="T37" fmla="*/ 469 h 807"/>
                <a:gd name="T38" fmla="*/ 123 w 174"/>
                <a:gd name="T39" fmla="*/ 449 h 807"/>
                <a:gd name="T40" fmla="*/ 108 w 174"/>
                <a:gd name="T41" fmla="*/ 433 h 807"/>
                <a:gd name="T42" fmla="*/ 87 w 174"/>
                <a:gd name="T43" fmla="*/ 419 h 807"/>
                <a:gd name="T44" fmla="*/ 65 w 174"/>
                <a:gd name="T45" fmla="*/ 410 h 807"/>
                <a:gd name="T46" fmla="*/ 51 w 174"/>
                <a:gd name="T47" fmla="*/ 402 h 807"/>
                <a:gd name="T48" fmla="*/ 78 w 174"/>
                <a:gd name="T49" fmla="*/ 394 h 807"/>
                <a:gd name="T50" fmla="*/ 99 w 174"/>
                <a:gd name="T51" fmla="*/ 382 h 807"/>
                <a:gd name="T52" fmla="*/ 117 w 174"/>
                <a:gd name="T53" fmla="*/ 366 h 807"/>
                <a:gd name="T54" fmla="*/ 129 w 174"/>
                <a:gd name="T55" fmla="*/ 348 h 807"/>
                <a:gd name="T56" fmla="*/ 138 w 174"/>
                <a:gd name="T57" fmla="*/ 325 h 807"/>
                <a:gd name="T58" fmla="*/ 140 w 174"/>
                <a:gd name="T59" fmla="*/ 293 h 807"/>
                <a:gd name="T60" fmla="*/ 146 w 174"/>
                <a:gd name="T61" fmla="*/ 253 h 807"/>
                <a:gd name="T62" fmla="*/ 146 w 174"/>
                <a:gd name="T63" fmla="*/ 121 h 807"/>
                <a:gd name="T64" fmla="*/ 148 w 174"/>
                <a:gd name="T65" fmla="*/ 93 h 807"/>
                <a:gd name="T66" fmla="*/ 150 w 174"/>
                <a:gd name="T67" fmla="*/ 71 h 807"/>
                <a:gd name="T68" fmla="*/ 156 w 174"/>
                <a:gd name="T69" fmla="*/ 56 h 807"/>
                <a:gd name="T70" fmla="*/ 167 w 174"/>
                <a:gd name="T71" fmla="*/ 42 h 807"/>
                <a:gd name="T72" fmla="*/ 190 w 174"/>
                <a:gd name="T73" fmla="*/ 30 h 807"/>
                <a:gd name="T74" fmla="*/ 214 w 174"/>
                <a:gd name="T75" fmla="*/ 26 h 807"/>
                <a:gd name="T76" fmla="*/ 205 w 174"/>
                <a:gd name="T77" fmla="*/ 0 h 807"/>
                <a:gd name="T78" fmla="*/ 175 w 174"/>
                <a:gd name="T79" fmla="*/ 4 h 807"/>
                <a:gd name="T80" fmla="*/ 148 w 174"/>
                <a:gd name="T81" fmla="*/ 10 h 807"/>
                <a:gd name="T82" fmla="*/ 125 w 174"/>
                <a:gd name="T83" fmla="*/ 22 h 807"/>
                <a:gd name="T84" fmla="*/ 112 w 174"/>
                <a:gd name="T85" fmla="*/ 36 h 807"/>
                <a:gd name="T86" fmla="*/ 103 w 174"/>
                <a:gd name="T87" fmla="*/ 56 h 807"/>
                <a:gd name="T88" fmla="*/ 93 w 174"/>
                <a:gd name="T89" fmla="*/ 83 h 807"/>
                <a:gd name="T90" fmla="*/ 90 w 174"/>
                <a:gd name="T91" fmla="*/ 117 h 807"/>
                <a:gd name="T92" fmla="*/ 90 w 174"/>
                <a:gd name="T93" fmla="*/ 279 h 807"/>
                <a:gd name="T94" fmla="*/ 87 w 174"/>
                <a:gd name="T95" fmla="*/ 307 h 807"/>
                <a:gd name="T96" fmla="*/ 85 w 174"/>
                <a:gd name="T97" fmla="*/ 330 h 807"/>
                <a:gd name="T98" fmla="*/ 78 w 174"/>
                <a:gd name="T99" fmla="*/ 350 h 807"/>
                <a:gd name="T100" fmla="*/ 65 w 174"/>
                <a:gd name="T101" fmla="*/ 366 h 807"/>
                <a:gd name="T102" fmla="*/ 47 w 174"/>
                <a:gd name="T103" fmla="*/ 378 h 807"/>
                <a:gd name="T104" fmla="*/ 29 w 174"/>
                <a:gd name="T105" fmla="*/ 384 h 807"/>
                <a:gd name="T106" fmla="*/ 4 w 174"/>
                <a:gd name="T107" fmla="*/ 390 h 807"/>
                <a:gd name="T108" fmla="*/ 14 w 174"/>
                <a:gd name="T109" fmla="*/ 419 h 807"/>
                <a:gd name="T110" fmla="*/ 36 w 174"/>
                <a:gd name="T111" fmla="*/ 425 h 807"/>
                <a:gd name="T112" fmla="*/ 56 w 174"/>
                <a:gd name="T113" fmla="*/ 433 h 807"/>
                <a:gd name="T114" fmla="*/ 72 w 174"/>
                <a:gd name="T115" fmla="*/ 447 h 807"/>
                <a:gd name="T116" fmla="*/ 80 w 174"/>
                <a:gd name="T117" fmla="*/ 465 h 807"/>
                <a:gd name="T118" fmla="*/ 85 w 174"/>
                <a:gd name="T119" fmla="*/ 485 h 807"/>
                <a:gd name="T120" fmla="*/ 87 w 174"/>
                <a:gd name="T121" fmla="*/ 510 h 807"/>
                <a:gd name="T122" fmla="*/ 90 w 174"/>
                <a:gd name="T123" fmla="*/ 665 h 8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74" h="807">
                  <a:moveTo>
                    <a:pt x="70" y="665"/>
                  </a:moveTo>
                  <a:lnTo>
                    <a:pt x="70" y="671"/>
                  </a:lnTo>
                  <a:lnTo>
                    <a:pt x="70" y="677"/>
                  </a:lnTo>
                  <a:lnTo>
                    <a:pt x="70" y="681"/>
                  </a:lnTo>
                  <a:lnTo>
                    <a:pt x="70" y="684"/>
                  </a:lnTo>
                  <a:lnTo>
                    <a:pt x="70" y="690"/>
                  </a:lnTo>
                  <a:lnTo>
                    <a:pt x="70" y="694"/>
                  </a:lnTo>
                  <a:lnTo>
                    <a:pt x="70" y="698"/>
                  </a:lnTo>
                  <a:lnTo>
                    <a:pt x="70" y="704"/>
                  </a:lnTo>
                  <a:lnTo>
                    <a:pt x="70" y="708"/>
                  </a:lnTo>
                  <a:lnTo>
                    <a:pt x="73" y="712"/>
                  </a:lnTo>
                  <a:lnTo>
                    <a:pt x="73" y="716"/>
                  </a:lnTo>
                  <a:lnTo>
                    <a:pt x="73" y="720"/>
                  </a:lnTo>
                  <a:lnTo>
                    <a:pt x="73" y="724"/>
                  </a:lnTo>
                  <a:lnTo>
                    <a:pt x="75" y="728"/>
                  </a:lnTo>
                  <a:lnTo>
                    <a:pt x="75" y="732"/>
                  </a:lnTo>
                  <a:lnTo>
                    <a:pt x="75" y="736"/>
                  </a:lnTo>
                  <a:lnTo>
                    <a:pt x="75" y="738"/>
                  </a:lnTo>
                  <a:lnTo>
                    <a:pt x="77" y="742"/>
                  </a:lnTo>
                  <a:lnTo>
                    <a:pt x="77" y="746"/>
                  </a:lnTo>
                  <a:lnTo>
                    <a:pt x="77" y="748"/>
                  </a:lnTo>
                  <a:lnTo>
                    <a:pt x="80" y="752"/>
                  </a:lnTo>
                  <a:lnTo>
                    <a:pt x="80" y="754"/>
                  </a:lnTo>
                  <a:lnTo>
                    <a:pt x="80" y="758"/>
                  </a:lnTo>
                  <a:lnTo>
                    <a:pt x="82" y="760"/>
                  </a:lnTo>
                  <a:lnTo>
                    <a:pt x="82" y="762"/>
                  </a:lnTo>
                  <a:lnTo>
                    <a:pt x="84" y="766"/>
                  </a:lnTo>
                  <a:lnTo>
                    <a:pt x="84" y="768"/>
                  </a:lnTo>
                  <a:lnTo>
                    <a:pt x="87" y="770"/>
                  </a:lnTo>
                  <a:lnTo>
                    <a:pt x="87" y="772"/>
                  </a:lnTo>
                  <a:lnTo>
                    <a:pt x="89" y="773"/>
                  </a:lnTo>
                  <a:lnTo>
                    <a:pt x="89" y="775"/>
                  </a:lnTo>
                  <a:lnTo>
                    <a:pt x="91" y="777"/>
                  </a:lnTo>
                  <a:lnTo>
                    <a:pt x="91" y="779"/>
                  </a:lnTo>
                  <a:lnTo>
                    <a:pt x="94" y="781"/>
                  </a:lnTo>
                  <a:lnTo>
                    <a:pt x="96" y="783"/>
                  </a:lnTo>
                  <a:lnTo>
                    <a:pt x="96" y="785"/>
                  </a:lnTo>
                  <a:lnTo>
                    <a:pt x="98" y="787"/>
                  </a:lnTo>
                  <a:lnTo>
                    <a:pt x="101" y="787"/>
                  </a:lnTo>
                  <a:lnTo>
                    <a:pt x="103" y="789"/>
                  </a:lnTo>
                  <a:lnTo>
                    <a:pt x="103" y="791"/>
                  </a:lnTo>
                  <a:lnTo>
                    <a:pt x="106" y="793"/>
                  </a:lnTo>
                  <a:lnTo>
                    <a:pt x="108" y="793"/>
                  </a:lnTo>
                  <a:lnTo>
                    <a:pt x="110" y="795"/>
                  </a:lnTo>
                  <a:lnTo>
                    <a:pt x="113" y="795"/>
                  </a:lnTo>
                  <a:lnTo>
                    <a:pt x="115" y="797"/>
                  </a:lnTo>
                  <a:lnTo>
                    <a:pt x="117" y="799"/>
                  </a:lnTo>
                  <a:lnTo>
                    <a:pt x="120" y="799"/>
                  </a:lnTo>
                  <a:lnTo>
                    <a:pt x="122" y="799"/>
                  </a:lnTo>
                  <a:lnTo>
                    <a:pt x="124" y="801"/>
                  </a:lnTo>
                  <a:lnTo>
                    <a:pt x="127" y="801"/>
                  </a:lnTo>
                  <a:lnTo>
                    <a:pt x="129" y="803"/>
                  </a:lnTo>
                  <a:lnTo>
                    <a:pt x="131" y="803"/>
                  </a:lnTo>
                  <a:lnTo>
                    <a:pt x="136" y="803"/>
                  </a:lnTo>
                  <a:lnTo>
                    <a:pt x="138" y="805"/>
                  </a:lnTo>
                  <a:lnTo>
                    <a:pt x="141" y="805"/>
                  </a:lnTo>
                  <a:lnTo>
                    <a:pt x="143" y="805"/>
                  </a:lnTo>
                  <a:lnTo>
                    <a:pt x="148" y="807"/>
                  </a:lnTo>
                  <a:lnTo>
                    <a:pt x="150" y="807"/>
                  </a:lnTo>
                  <a:lnTo>
                    <a:pt x="153" y="807"/>
                  </a:lnTo>
                  <a:lnTo>
                    <a:pt x="157" y="807"/>
                  </a:lnTo>
                  <a:lnTo>
                    <a:pt x="160" y="807"/>
                  </a:lnTo>
                  <a:lnTo>
                    <a:pt x="164" y="807"/>
                  </a:lnTo>
                  <a:lnTo>
                    <a:pt x="167" y="807"/>
                  </a:lnTo>
                  <a:lnTo>
                    <a:pt x="171" y="807"/>
                  </a:lnTo>
                  <a:lnTo>
                    <a:pt x="174" y="807"/>
                  </a:lnTo>
                  <a:lnTo>
                    <a:pt x="174" y="783"/>
                  </a:lnTo>
                  <a:lnTo>
                    <a:pt x="171" y="783"/>
                  </a:lnTo>
                  <a:lnTo>
                    <a:pt x="169" y="781"/>
                  </a:lnTo>
                  <a:lnTo>
                    <a:pt x="167" y="781"/>
                  </a:lnTo>
                  <a:lnTo>
                    <a:pt x="164" y="781"/>
                  </a:lnTo>
                  <a:lnTo>
                    <a:pt x="162" y="781"/>
                  </a:lnTo>
                  <a:lnTo>
                    <a:pt x="160" y="781"/>
                  </a:lnTo>
                  <a:lnTo>
                    <a:pt x="157" y="781"/>
                  </a:lnTo>
                  <a:lnTo>
                    <a:pt x="155" y="779"/>
                  </a:lnTo>
                  <a:lnTo>
                    <a:pt x="153" y="779"/>
                  </a:lnTo>
                  <a:lnTo>
                    <a:pt x="150" y="779"/>
                  </a:lnTo>
                  <a:lnTo>
                    <a:pt x="148" y="777"/>
                  </a:lnTo>
                  <a:lnTo>
                    <a:pt x="146" y="777"/>
                  </a:lnTo>
                  <a:lnTo>
                    <a:pt x="143" y="777"/>
                  </a:lnTo>
                  <a:lnTo>
                    <a:pt x="143" y="775"/>
                  </a:lnTo>
                  <a:lnTo>
                    <a:pt x="141" y="775"/>
                  </a:lnTo>
                  <a:lnTo>
                    <a:pt x="141" y="773"/>
                  </a:lnTo>
                  <a:lnTo>
                    <a:pt x="138" y="773"/>
                  </a:lnTo>
                  <a:lnTo>
                    <a:pt x="136" y="773"/>
                  </a:lnTo>
                  <a:lnTo>
                    <a:pt x="136" y="772"/>
                  </a:lnTo>
                  <a:lnTo>
                    <a:pt x="134" y="772"/>
                  </a:lnTo>
                  <a:lnTo>
                    <a:pt x="134" y="770"/>
                  </a:lnTo>
                  <a:lnTo>
                    <a:pt x="131" y="770"/>
                  </a:lnTo>
                  <a:lnTo>
                    <a:pt x="131" y="768"/>
                  </a:lnTo>
                  <a:lnTo>
                    <a:pt x="129" y="766"/>
                  </a:lnTo>
                  <a:lnTo>
                    <a:pt x="129" y="764"/>
                  </a:lnTo>
                  <a:lnTo>
                    <a:pt x="127" y="764"/>
                  </a:lnTo>
                  <a:lnTo>
                    <a:pt x="127" y="762"/>
                  </a:lnTo>
                  <a:lnTo>
                    <a:pt x="127" y="760"/>
                  </a:lnTo>
                  <a:lnTo>
                    <a:pt x="124" y="760"/>
                  </a:lnTo>
                  <a:lnTo>
                    <a:pt x="124" y="758"/>
                  </a:lnTo>
                  <a:lnTo>
                    <a:pt x="124" y="756"/>
                  </a:lnTo>
                  <a:lnTo>
                    <a:pt x="122" y="756"/>
                  </a:lnTo>
                  <a:lnTo>
                    <a:pt x="122" y="754"/>
                  </a:lnTo>
                  <a:lnTo>
                    <a:pt x="122" y="752"/>
                  </a:lnTo>
                  <a:lnTo>
                    <a:pt x="122" y="750"/>
                  </a:lnTo>
                  <a:lnTo>
                    <a:pt x="120" y="748"/>
                  </a:lnTo>
                  <a:lnTo>
                    <a:pt x="120" y="746"/>
                  </a:lnTo>
                  <a:lnTo>
                    <a:pt x="120" y="744"/>
                  </a:lnTo>
                  <a:lnTo>
                    <a:pt x="120" y="742"/>
                  </a:lnTo>
                  <a:lnTo>
                    <a:pt x="117" y="738"/>
                  </a:lnTo>
                  <a:lnTo>
                    <a:pt x="117" y="736"/>
                  </a:lnTo>
                  <a:lnTo>
                    <a:pt x="117" y="734"/>
                  </a:lnTo>
                  <a:lnTo>
                    <a:pt x="117" y="732"/>
                  </a:lnTo>
                  <a:lnTo>
                    <a:pt x="117" y="728"/>
                  </a:lnTo>
                  <a:lnTo>
                    <a:pt x="117" y="726"/>
                  </a:lnTo>
                  <a:lnTo>
                    <a:pt x="115" y="724"/>
                  </a:lnTo>
                  <a:lnTo>
                    <a:pt x="115" y="720"/>
                  </a:lnTo>
                  <a:lnTo>
                    <a:pt x="115" y="718"/>
                  </a:lnTo>
                  <a:lnTo>
                    <a:pt x="115" y="714"/>
                  </a:lnTo>
                  <a:lnTo>
                    <a:pt x="115" y="712"/>
                  </a:lnTo>
                  <a:lnTo>
                    <a:pt x="115" y="708"/>
                  </a:lnTo>
                  <a:lnTo>
                    <a:pt x="115" y="704"/>
                  </a:lnTo>
                  <a:lnTo>
                    <a:pt x="115" y="700"/>
                  </a:lnTo>
                  <a:lnTo>
                    <a:pt x="115" y="698"/>
                  </a:lnTo>
                  <a:lnTo>
                    <a:pt x="115" y="694"/>
                  </a:lnTo>
                  <a:lnTo>
                    <a:pt x="113" y="690"/>
                  </a:lnTo>
                  <a:lnTo>
                    <a:pt x="113" y="686"/>
                  </a:lnTo>
                  <a:lnTo>
                    <a:pt x="113" y="683"/>
                  </a:lnTo>
                  <a:lnTo>
                    <a:pt x="113" y="679"/>
                  </a:lnTo>
                  <a:lnTo>
                    <a:pt x="113" y="675"/>
                  </a:lnTo>
                  <a:lnTo>
                    <a:pt x="113" y="578"/>
                  </a:lnTo>
                  <a:lnTo>
                    <a:pt x="113" y="572"/>
                  </a:lnTo>
                  <a:lnTo>
                    <a:pt x="113" y="566"/>
                  </a:lnTo>
                  <a:lnTo>
                    <a:pt x="113" y="560"/>
                  </a:lnTo>
                  <a:lnTo>
                    <a:pt x="113" y="554"/>
                  </a:lnTo>
                  <a:lnTo>
                    <a:pt x="113" y="548"/>
                  </a:lnTo>
                  <a:lnTo>
                    <a:pt x="113" y="544"/>
                  </a:lnTo>
                  <a:lnTo>
                    <a:pt x="113" y="538"/>
                  </a:lnTo>
                  <a:lnTo>
                    <a:pt x="113" y="534"/>
                  </a:lnTo>
                  <a:lnTo>
                    <a:pt x="113" y="528"/>
                  </a:lnTo>
                  <a:lnTo>
                    <a:pt x="113" y="524"/>
                  </a:lnTo>
                  <a:lnTo>
                    <a:pt x="113" y="518"/>
                  </a:lnTo>
                  <a:lnTo>
                    <a:pt x="110" y="514"/>
                  </a:lnTo>
                  <a:lnTo>
                    <a:pt x="110" y="510"/>
                  </a:lnTo>
                  <a:lnTo>
                    <a:pt x="110" y="506"/>
                  </a:lnTo>
                  <a:lnTo>
                    <a:pt x="110" y="503"/>
                  </a:lnTo>
                  <a:lnTo>
                    <a:pt x="110" y="499"/>
                  </a:lnTo>
                  <a:lnTo>
                    <a:pt x="108" y="495"/>
                  </a:lnTo>
                  <a:lnTo>
                    <a:pt x="108" y="491"/>
                  </a:lnTo>
                  <a:lnTo>
                    <a:pt x="108" y="487"/>
                  </a:lnTo>
                  <a:lnTo>
                    <a:pt x="108" y="483"/>
                  </a:lnTo>
                  <a:lnTo>
                    <a:pt x="106" y="479"/>
                  </a:lnTo>
                  <a:lnTo>
                    <a:pt x="106" y="477"/>
                  </a:lnTo>
                  <a:lnTo>
                    <a:pt x="106" y="473"/>
                  </a:lnTo>
                  <a:lnTo>
                    <a:pt x="103" y="469"/>
                  </a:lnTo>
                  <a:lnTo>
                    <a:pt x="103" y="467"/>
                  </a:lnTo>
                  <a:lnTo>
                    <a:pt x="103" y="465"/>
                  </a:lnTo>
                  <a:lnTo>
                    <a:pt x="101" y="461"/>
                  </a:lnTo>
                  <a:lnTo>
                    <a:pt x="101" y="459"/>
                  </a:lnTo>
                  <a:lnTo>
                    <a:pt x="101" y="457"/>
                  </a:lnTo>
                  <a:lnTo>
                    <a:pt x="98" y="455"/>
                  </a:lnTo>
                  <a:lnTo>
                    <a:pt x="98" y="451"/>
                  </a:lnTo>
                  <a:lnTo>
                    <a:pt x="96" y="449"/>
                  </a:lnTo>
                  <a:lnTo>
                    <a:pt x="96" y="447"/>
                  </a:lnTo>
                  <a:lnTo>
                    <a:pt x="94" y="445"/>
                  </a:lnTo>
                  <a:lnTo>
                    <a:pt x="94" y="443"/>
                  </a:lnTo>
                  <a:lnTo>
                    <a:pt x="91" y="441"/>
                  </a:lnTo>
                  <a:lnTo>
                    <a:pt x="89" y="439"/>
                  </a:lnTo>
                  <a:lnTo>
                    <a:pt x="89" y="437"/>
                  </a:lnTo>
                  <a:lnTo>
                    <a:pt x="87" y="435"/>
                  </a:lnTo>
                  <a:lnTo>
                    <a:pt x="84" y="433"/>
                  </a:lnTo>
                  <a:lnTo>
                    <a:pt x="84" y="431"/>
                  </a:lnTo>
                  <a:lnTo>
                    <a:pt x="82" y="429"/>
                  </a:lnTo>
                  <a:lnTo>
                    <a:pt x="80" y="427"/>
                  </a:lnTo>
                  <a:lnTo>
                    <a:pt x="77" y="425"/>
                  </a:lnTo>
                  <a:lnTo>
                    <a:pt x="75" y="423"/>
                  </a:lnTo>
                  <a:lnTo>
                    <a:pt x="73" y="421"/>
                  </a:lnTo>
                  <a:lnTo>
                    <a:pt x="70" y="421"/>
                  </a:lnTo>
                  <a:lnTo>
                    <a:pt x="68" y="419"/>
                  </a:lnTo>
                  <a:lnTo>
                    <a:pt x="68" y="417"/>
                  </a:lnTo>
                  <a:lnTo>
                    <a:pt x="66" y="417"/>
                  </a:lnTo>
                  <a:lnTo>
                    <a:pt x="63" y="415"/>
                  </a:lnTo>
                  <a:lnTo>
                    <a:pt x="61" y="414"/>
                  </a:lnTo>
                  <a:lnTo>
                    <a:pt x="58" y="414"/>
                  </a:lnTo>
                  <a:lnTo>
                    <a:pt x="56" y="412"/>
                  </a:lnTo>
                  <a:lnTo>
                    <a:pt x="54" y="412"/>
                  </a:lnTo>
                  <a:lnTo>
                    <a:pt x="51" y="410"/>
                  </a:lnTo>
                  <a:lnTo>
                    <a:pt x="49" y="410"/>
                  </a:lnTo>
                  <a:lnTo>
                    <a:pt x="44" y="408"/>
                  </a:lnTo>
                  <a:lnTo>
                    <a:pt x="42" y="406"/>
                  </a:lnTo>
                  <a:lnTo>
                    <a:pt x="40" y="406"/>
                  </a:lnTo>
                  <a:lnTo>
                    <a:pt x="37" y="406"/>
                  </a:lnTo>
                  <a:lnTo>
                    <a:pt x="35" y="404"/>
                  </a:lnTo>
                  <a:lnTo>
                    <a:pt x="37" y="404"/>
                  </a:lnTo>
                  <a:lnTo>
                    <a:pt x="40" y="402"/>
                  </a:lnTo>
                  <a:lnTo>
                    <a:pt x="42" y="402"/>
                  </a:lnTo>
                  <a:lnTo>
                    <a:pt x="44" y="400"/>
                  </a:lnTo>
                  <a:lnTo>
                    <a:pt x="49" y="400"/>
                  </a:lnTo>
                  <a:lnTo>
                    <a:pt x="51" y="398"/>
                  </a:lnTo>
                  <a:lnTo>
                    <a:pt x="54" y="398"/>
                  </a:lnTo>
                  <a:lnTo>
                    <a:pt x="56" y="396"/>
                  </a:lnTo>
                  <a:lnTo>
                    <a:pt x="58" y="394"/>
                  </a:lnTo>
                  <a:lnTo>
                    <a:pt x="61" y="394"/>
                  </a:lnTo>
                  <a:lnTo>
                    <a:pt x="63" y="392"/>
                  </a:lnTo>
                  <a:lnTo>
                    <a:pt x="66" y="390"/>
                  </a:lnTo>
                  <a:lnTo>
                    <a:pt x="68" y="390"/>
                  </a:lnTo>
                  <a:lnTo>
                    <a:pt x="68" y="388"/>
                  </a:lnTo>
                  <a:lnTo>
                    <a:pt x="70" y="386"/>
                  </a:lnTo>
                  <a:lnTo>
                    <a:pt x="73" y="386"/>
                  </a:lnTo>
                  <a:lnTo>
                    <a:pt x="75" y="384"/>
                  </a:lnTo>
                  <a:lnTo>
                    <a:pt x="77" y="382"/>
                  </a:lnTo>
                  <a:lnTo>
                    <a:pt x="80" y="380"/>
                  </a:lnTo>
                  <a:lnTo>
                    <a:pt x="82" y="378"/>
                  </a:lnTo>
                  <a:lnTo>
                    <a:pt x="84" y="376"/>
                  </a:lnTo>
                  <a:lnTo>
                    <a:pt x="84" y="374"/>
                  </a:lnTo>
                  <a:lnTo>
                    <a:pt x="87" y="372"/>
                  </a:lnTo>
                  <a:lnTo>
                    <a:pt x="89" y="370"/>
                  </a:lnTo>
                  <a:lnTo>
                    <a:pt x="91" y="368"/>
                  </a:lnTo>
                  <a:lnTo>
                    <a:pt x="91" y="366"/>
                  </a:lnTo>
                  <a:lnTo>
                    <a:pt x="94" y="364"/>
                  </a:lnTo>
                  <a:lnTo>
                    <a:pt x="94" y="362"/>
                  </a:lnTo>
                  <a:lnTo>
                    <a:pt x="96" y="360"/>
                  </a:lnTo>
                  <a:lnTo>
                    <a:pt x="96" y="358"/>
                  </a:lnTo>
                  <a:lnTo>
                    <a:pt x="98" y="356"/>
                  </a:lnTo>
                  <a:lnTo>
                    <a:pt x="98" y="354"/>
                  </a:lnTo>
                  <a:lnTo>
                    <a:pt x="101" y="352"/>
                  </a:lnTo>
                  <a:lnTo>
                    <a:pt x="101" y="348"/>
                  </a:lnTo>
                  <a:lnTo>
                    <a:pt x="101" y="346"/>
                  </a:lnTo>
                  <a:lnTo>
                    <a:pt x="103" y="344"/>
                  </a:lnTo>
                  <a:lnTo>
                    <a:pt x="103" y="340"/>
                  </a:lnTo>
                  <a:lnTo>
                    <a:pt x="103" y="338"/>
                  </a:lnTo>
                  <a:lnTo>
                    <a:pt x="106" y="334"/>
                  </a:lnTo>
                  <a:lnTo>
                    <a:pt x="106" y="332"/>
                  </a:lnTo>
                  <a:lnTo>
                    <a:pt x="106" y="328"/>
                  </a:lnTo>
                  <a:lnTo>
                    <a:pt x="108" y="325"/>
                  </a:lnTo>
                  <a:lnTo>
                    <a:pt x="108" y="323"/>
                  </a:lnTo>
                  <a:lnTo>
                    <a:pt x="108" y="319"/>
                  </a:lnTo>
                  <a:lnTo>
                    <a:pt x="108" y="315"/>
                  </a:lnTo>
                  <a:lnTo>
                    <a:pt x="110" y="311"/>
                  </a:lnTo>
                  <a:lnTo>
                    <a:pt x="110" y="307"/>
                  </a:lnTo>
                  <a:lnTo>
                    <a:pt x="110" y="303"/>
                  </a:lnTo>
                  <a:lnTo>
                    <a:pt x="110" y="299"/>
                  </a:lnTo>
                  <a:lnTo>
                    <a:pt x="110" y="293"/>
                  </a:lnTo>
                  <a:lnTo>
                    <a:pt x="113" y="289"/>
                  </a:lnTo>
                  <a:lnTo>
                    <a:pt x="113" y="285"/>
                  </a:lnTo>
                  <a:lnTo>
                    <a:pt x="113" y="279"/>
                  </a:lnTo>
                  <a:lnTo>
                    <a:pt x="113" y="275"/>
                  </a:lnTo>
                  <a:lnTo>
                    <a:pt x="113" y="269"/>
                  </a:lnTo>
                  <a:lnTo>
                    <a:pt x="113" y="265"/>
                  </a:lnTo>
                  <a:lnTo>
                    <a:pt x="113" y="259"/>
                  </a:lnTo>
                  <a:lnTo>
                    <a:pt x="113" y="253"/>
                  </a:lnTo>
                  <a:lnTo>
                    <a:pt x="113" y="249"/>
                  </a:lnTo>
                  <a:lnTo>
                    <a:pt x="113" y="243"/>
                  </a:lnTo>
                  <a:lnTo>
                    <a:pt x="113" y="237"/>
                  </a:lnTo>
                  <a:lnTo>
                    <a:pt x="113" y="232"/>
                  </a:lnTo>
                  <a:lnTo>
                    <a:pt x="113" y="133"/>
                  </a:lnTo>
                  <a:lnTo>
                    <a:pt x="113" y="129"/>
                  </a:lnTo>
                  <a:lnTo>
                    <a:pt x="113" y="125"/>
                  </a:lnTo>
                  <a:lnTo>
                    <a:pt x="113" y="121"/>
                  </a:lnTo>
                  <a:lnTo>
                    <a:pt x="113" y="117"/>
                  </a:lnTo>
                  <a:lnTo>
                    <a:pt x="115" y="113"/>
                  </a:lnTo>
                  <a:lnTo>
                    <a:pt x="115" y="111"/>
                  </a:lnTo>
                  <a:lnTo>
                    <a:pt x="115" y="107"/>
                  </a:lnTo>
                  <a:lnTo>
                    <a:pt x="115" y="103"/>
                  </a:lnTo>
                  <a:lnTo>
                    <a:pt x="115" y="99"/>
                  </a:lnTo>
                  <a:lnTo>
                    <a:pt x="115" y="97"/>
                  </a:lnTo>
                  <a:lnTo>
                    <a:pt x="115" y="93"/>
                  </a:lnTo>
                  <a:lnTo>
                    <a:pt x="115" y="91"/>
                  </a:lnTo>
                  <a:lnTo>
                    <a:pt x="115" y="87"/>
                  </a:lnTo>
                  <a:lnTo>
                    <a:pt x="115" y="85"/>
                  </a:lnTo>
                  <a:lnTo>
                    <a:pt x="117" y="81"/>
                  </a:lnTo>
                  <a:lnTo>
                    <a:pt x="117" y="79"/>
                  </a:lnTo>
                  <a:lnTo>
                    <a:pt x="117" y="77"/>
                  </a:lnTo>
                  <a:lnTo>
                    <a:pt x="117" y="73"/>
                  </a:lnTo>
                  <a:lnTo>
                    <a:pt x="117" y="71"/>
                  </a:lnTo>
                  <a:lnTo>
                    <a:pt x="117" y="69"/>
                  </a:lnTo>
                  <a:lnTo>
                    <a:pt x="120" y="67"/>
                  </a:lnTo>
                  <a:lnTo>
                    <a:pt x="120" y="65"/>
                  </a:lnTo>
                  <a:lnTo>
                    <a:pt x="120" y="63"/>
                  </a:lnTo>
                  <a:lnTo>
                    <a:pt x="120" y="61"/>
                  </a:lnTo>
                  <a:lnTo>
                    <a:pt x="122" y="59"/>
                  </a:lnTo>
                  <a:lnTo>
                    <a:pt x="122" y="58"/>
                  </a:lnTo>
                  <a:lnTo>
                    <a:pt x="122" y="56"/>
                  </a:lnTo>
                  <a:lnTo>
                    <a:pt x="122" y="54"/>
                  </a:lnTo>
                  <a:lnTo>
                    <a:pt x="124" y="52"/>
                  </a:lnTo>
                  <a:lnTo>
                    <a:pt x="124" y="50"/>
                  </a:lnTo>
                  <a:lnTo>
                    <a:pt x="127" y="48"/>
                  </a:lnTo>
                  <a:lnTo>
                    <a:pt x="127" y="46"/>
                  </a:lnTo>
                  <a:lnTo>
                    <a:pt x="129" y="44"/>
                  </a:lnTo>
                  <a:lnTo>
                    <a:pt x="129" y="42"/>
                  </a:lnTo>
                  <a:lnTo>
                    <a:pt x="131" y="42"/>
                  </a:lnTo>
                  <a:lnTo>
                    <a:pt x="131" y="40"/>
                  </a:lnTo>
                  <a:lnTo>
                    <a:pt x="134" y="38"/>
                  </a:lnTo>
                  <a:lnTo>
                    <a:pt x="136" y="36"/>
                  </a:lnTo>
                  <a:lnTo>
                    <a:pt x="138" y="34"/>
                  </a:lnTo>
                  <a:lnTo>
                    <a:pt x="141" y="34"/>
                  </a:lnTo>
                  <a:lnTo>
                    <a:pt x="143" y="32"/>
                  </a:lnTo>
                  <a:lnTo>
                    <a:pt x="146" y="30"/>
                  </a:lnTo>
                  <a:lnTo>
                    <a:pt x="148" y="30"/>
                  </a:lnTo>
                  <a:lnTo>
                    <a:pt x="150" y="30"/>
                  </a:lnTo>
                  <a:lnTo>
                    <a:pt x="153" y="28"/>
                  </a:lnTo>
                  <a:lnTo>
                    <a:pt x="155" y="28"/>
                  </a:lnTo>
                  <a:lnTo>
                    <a:pt x="157" y="28"/>
                  </a:lnTo>
                  <a:lnTo>
                    <a:pt x="160" y="26"/>
                  </a:lnTo>
                  <a:lnTo>
                    <a:pt x="162" y="26"/>
                  </a:lnTo>
                  <a:lnTo>
                    <a:pt x="164" y="26"/>
                  </a:lnTo>
                  <a:lnTo>
                    <a:pt x="167" y="26"/>
                  </a:lnTo>
                  <a:lnTo>
                    <a:pt x="169" y="26"/>
                  </a:lnTo>
                  <a:lnTo>
                    <a:pt x="171" y="26"/>
                  </a:lnTo>
                  <a:lnTo>
                    <a:pt x="174" y="26"/>
                  </a:lnTo>
                  <a:lnTo>
                    <a:pt x="174" y="0"/>
                  </a:lnTo>
                  <a:lnTo>
                    <a:pt x="171" y="0"/>
                  </a:lnTo>
                  <a:lnTo>
                    <a:pt x="167" y="0"/>
                  </a:lnTo>
                  <a:lnTo>
                    <a:pt x="164" y="0"/>
                  </a:lnTo>
                  <a:lnTo>
                    <a:pt x="160" y="0"/>
                  </a:lnTo>
                  <a:lnTo>
                    <a:pt x="157" y="0"/>
                  </a:lnTo>
                  <a:lnTo>
                    <a:pt x="153" y="0"/>
                  </a:lnTo>
                  <a:lnTo>
                    <a:pt x="150" y="0"/>
                  </a:lnTo>
                  <a:lnTo>
                    <a:pt x="148" y="2"/>
                  </a:lnTo>
                  <a:lnTo>
                    <a:pt x="143" y="2"/>
                  </a:lnTo>
                  <a:lnTo>
                    <a:pt x="141" y="2"/>
                  </a:lnTo>
                  <a:lnTo>
                    <a:pt x="138" y="2"/>
                  </a:lnTo>
                  <a:lnTo>
                    <a:pt x="136" y="4"/>
                  </a:lnTo>
                  <a:lnTo>
                    <a:pt x="131" y="4"/>
                  </a:lnTo>
                  <a:lnTo>
                    <a:pt x="129" y="4"/>
                  </a:lnTo>
                  <a:lnTo>
                    <a:pt x="127" y="6"/>
                  </a:lnTo>
                  <a:lnTo>
                    <a:pt x="124" y="6"/>
                  </a:lnTo>
                  <a:lnTo>
                    <a:pt x="122" y="8"/>
                  </a:lnTo>
                  <a:lnTo>
                    <a:pt x="120" y="8"/>
                  </a:lnTo>
                  <a:lnTo>
                    <a:pt x="117" y="10"/>
                  </a:lnTo>
                  <a:lnTo>
                    <a:pt x="115" y="10"/>
                  </a:lnTo>
                  <a:lnTo>
                    <a:pt x="113" y="12"/>
                  </a:lnTo>
                  <a:lnTo>
                    <a:pt x="110" y="12"/>
                  </a:lnTo>
                  <a:lnTo>
                    <a:pt x="108" y="14"/>
                  </a:lnTo>
                  <a:lnTo>
                    <a:pt x="106" y="16"/>
                  </a:lnTo>
                  <a:lnTo>
                    <a:pt x="103" y="16"/>
                  </a:lnTo>
                  <a:lnTo>
                    <a:pt x="103" y="18"/>
                  </a:lnTo>
                  <a:lnTo>
                    <a:pt x="101" y="20"/>
                  </a:lnTo>
                  <a:lnTo>
                    <a:pt x="98" y="22"/>
                  </a:lnTo>
                  <a:lnTo>
                    <a:pt x="96" y="22"/>
                  </a:lnTo>
                  <a:lnTo>
                    <a:pt x="96" y="24"/>
                  </a:lnTo>
                  <a:lnTo>
                    <a:pt x="94" y="26"/>
                  </a:lnTo>
                  <a:lnTo>
                    <a:pt x="91" y="28"/>
                  </a:lnTo>
                  <a:lnTo>
                    <a:pt x="91" y="30"/>
                  </a:lnTo>
                  <a:lnTo>
                    <a:pt x="89" y="32"/>
                  </a:lnTo>
                  <a:lnTo>
                    <a:pt x="89" y="34"/>
                  </a:lnTo>
                  <a:lnTo>
                    <a:pt x="87" y="36"/>
                  </a:lnTo>
                  <a:lnTo>
                    <a:pt x="87" y="38"/>
                  </a:lnTo>
                  <a:lnTo>
                    <a:pt x="84" y="40"/>
                  </a:lnTo>
                  <a:lnTo>
                    <a:pt x="84" y="44"/>
                  </a:lnTo>
                  <a:lnTo>
                    <a:pt x="82" y="46"/>
                  </a:lnTo>
                  <a:lnTo>
                    <a:pt x="82" y="48"/>
                  </a:lnTo>
                  <a:lnTo>
                    <a:pt x="80" y="52"/>
                  </a:lnTo>
                  <a:lnTo>
                    <a:pt x="80" y="54"/>
                  </a:lnTo>
                  <a:lnTo>
                    <a:pt x="80" y="56"/>
                  </a:lnTo>
                  <a:lnTo>
                    <a:pt x="77" y="59"/>
                  </a:lnTo>
                  <a:lnTo>
                    <a:pt x="77" y="63"/>
                  </a:lnTo>
                  <a:lnTo>
                    <a:pt x="77" y="65"/>
                  </a:lnTo>
                  <a:lnTo>
                    <a:pt x="75" y="69"/>
                  </a:lnTo>
                  <a:lnTo>
                    <a:pt x="75" y="73"/>
                  </a:lnTo>
                  <a:lnTo>
                    <a:pt x="75" y="75"/>
                  </a:lnTo>
                  <a:lnTo>
                    <a:pt x="75" y="79"/>
                  </a:lnTo>
                  <a:lnTo>
                    <a:pt x="73" y="83"/>
                  </a:lnTo>
                  <a:lnTo>
                    <a:pt x="73" y="87"/>
                  </a:lnTo>
                  <a:lnTo>
                    <a:pt x="73" y="91"/>
                  </a:lnTo>
                  <a:lnTo>
                    <a:pt x="73" y="95"/>
                  </a:lnTo>
                  <a:lnTo>
                    <a:pt x="70" y="99"/>
                  </a:lnTo>
                  <a:lnTo>
                    <a:pt x="70" y="105"/>
                  </a:lnTo>
                  <a:lnTo>
                    <a:pt x="70" y="109"/>
                  </a:lnTo>
                  <a:lnTo>
                    <a:pt x="70" y="113"/>
                  </a:lnTo>
                  <a:lnTo>
                    <a:pt x="70" y="117"/>
                  </a:lnTo>
                  <a:lnTo>
                    <a:pt x="70" y="123"/>
                  </a:lnTo>
                  <a:lnTo>
                    <a:pt x="70" y="127"/>
                  </a:lnTo>
                  <a:lnTo>
                    <a:pt x="70" y="133"/>
                  </a:lnTo>
                  <a:lnTo>
                    <a:pt x="70" y="137"/>
                  </a:lnTo>
                  <a:lnTo>
                    <a:pt x="70" y="143"/>
                  </a:lnTo>
                  <a:lnTo>
                    <a:pt x="70" y="271"/>
                  </a:lnTo>
                  <a:lnTo>
                    <a:pt x="70" y="275"/>
                  </a:lnTo>
                  <a:lnTo>
                    <a:pt x="70" y="279"/>
                  </a:lnTo>
                  <a:lnTo>
                    <a:pt x="70" y="283"/>
                  </a:lnTo>
                  <a:lnTo>
                    <a:pt x="70" y="287"/>
                  </a:lnTo>
                  <a:lnTo>
                    <a:pt x="70" y="289"/>
                  </a:lnTo>
                  <a:lnTo>
                    <a:pt x="70" y="293"/>
                  </a:lnTo>
                  <a:lnTo>
                    <a:pt x="68" y="297"/>
                  </a:lnTo>
                  <a:lnTo>
                    <a:pt x="68" y="301"/>
                  </a:lnTo>
                  <a:lnTo>
                    <a:pt x="68" y="305"/>
                  </a:lnTo>
                  <a:lnTo>
                    <a:pt x="68" y="307"/>
                  </a:lnTo>
                  <a:lnTo>
                    <a:pt x="68" y="311"/>
                  </a:lnTo>
                  <a:lnTo>
                    <a:pt x="68" y="315"/>
                  </a:lnTo>
                  <a:lnTo>
                    <a:pt x="68" y="317"/>
                  </a:lnTo>
                  <a:lnTo>
                    <a:pt x="68" y="321"/>
                  </a:lnTo>
                  <a:lnTo>
                    <a:pt x="66" y="323"/>
                  </a:lnTo>
                  <a:lnTo>
                    <a:pt x="66" y="326"/>
                  </a:lnTo>
                  <a:lnTo>
                    <a:pt x="66" y="328"/>
                  </a:lnTo>
                  <a:lnTo>
                    <a:pt x="66" y="330"/>
                  </a:lnTo>
                  <a:lnTo>
                    <a:pt x="66" y="334"/>
                  </a:lnTo>
                  <a:lnTo>
                    <a:pt x="63" y="336"/>
                  </a:lnTo>
                  <a:lnTo>
                    <a:pt x="63" y="338"/>
                  </a:lnTo>
                  <a:lnTo>
                    <a:pt x="63" y="340"/>
                  </a:lnTo>
                  <a:lnTo>
                    <a:pt x="63" y="342"/>
                  </a:lnTo>
                  <a:lnTo>
                    <a:pt x="61" y="346"/>
                  </a:lnTo>
                  <a:lnTo>
                    <a:pt x="61" y="348"/>
                  </a:lnTo>
                  <a:lnTo>
                    <a:pt x="61" y="350"/>
                  </a:lnTo>
                  <a:lnTo>
                    <a:pt x="58" y="352"/>
                  </a:lnTo>
                  <a:lnTo>
                    <a:pt x="58" y="354"/>
                  </a:lnTo>
                  <a:lnTo>
                    <a:pt x="56" y="356"/>
                  </a:lnTo>
                  <a:lnTo>
                    <a:pt x="56" y="358"/>
                  </a:lnTo>
                  <a:lnTo>
                    <a:pt x="56" y="360"/>
                  </a:lnTo>
                  <a:lnTo>
                    <a:pt x="54" y="362"/>
                  </a:lnTo>
                  <a:lnTo>
                    <a:pt x="51" y="364"/>
                  </a:lnTo>
                  <a:lnTo>
                    <a:pt x="51" y="366"/>
                  </a:lnTo>
                  <a:lnTo>
                    <a:pt x="49" y="368"/>
                  </a:lnTo>
                  <a:lnTo>
                    <a:pt x="47" y="370"/>
                  </a:lnTo>
                  <a:lnTo>
                    <a:pt x="44" y="372"/>
                  </a:lnTo>
                  <a:lnTo>
                    <a:pt x="44" y="374"/>
                  </a:lnTo>
                  <a:lnTo>
                    <a:pt x="42" y="374"/>
                  </a:lnTo>
                  <a:lnTo>
                    <a:pt x="42" y="376"/>
                  </a:lnTo>
                  <a:lnTo>
                    <a:pt x="40" y="376"/>
                  </a:lnTo>
                  <a:lnTo>
                    <a:pt x="37" y="378"/>
                  </a:lnTo>
                  <a:lnTo>
                    <a:pt x="35" y="378"/>
                  </a:lnTo>
                  <a:lnTo>
                    <a:pt x="35" y="380"/>
                  </a:lnTo>
                  <a:lnTo>
                    <a:pt x="33" y="380"/>
                  </a:lnTo>
                  <a:lnTo>
                    <a:pt x="30" y="382"/>
                  </a:lnTo>
                  <a:lnTo>
                    <a:pt x="28" y="382"/>
                  </a:lnTo>
                  <a:lnTo>
                    <a:pt x="28" y="384"/>
                  </a:lnTo>
                  <a:lnTo>
                    <a:pt x="26" y="384"/>
                  </a:lnTo>
                  <a:lnTo>
                    <a:pt x="23" y="384"/>
                  </a:lnTo>
                  <a:lnTo>
                    <a:pt x="21" y="386"/>
                  </a:lnTo>
                  <a:lnTo>
                    <a:pt x="18" y="386"/>
                  </a:lnTo>
                  <a:lnTo>
                    <a:pt x="16" y="386"/>
                  </a:lnTo>
                  <a:lnTo>
                    <a:pt x="14" y="388"/>
                  </a:lnTo>
                  <a:lnTo>
                    <a:pt x="11" y="388"/>
                  </a:lnTo>
                  <a:lnTo>
                    <a:pt x="9" y="388"/>
                  </a:lnTo>
                  <a:lnTo>
                    <a:pt x="7" y="390"/>
                  </a:lnTo>
                  <a:lnTo>
                    <a:pt x="4" y="390"/>
                  </a:lnTo>
                  <a:lnTo>
                    <a:pt x="2" y="390"/>
                  </a:lnTo>
                  <a:lnTo>
                    <a:pt x="0" y="390"/>
                  </a:lnTo>
                  <a:lnTo>
                    <a:pt x="0" y="417"/>
                  </a:lnTo>
                  <a:lnTo>
                    <a:pt x="2" y="417"/>
                  </a:lnTo>
                  <a:lnTo>
                    <a:pt x="4" y="417"/>
                  </a:lnTo>
                  <a:lnTo>
                    <a:pt x="7" y="419"/>
                  </a:lnTo>
                  <a:lnTo>
                    <a:pt x="9" y="419"/>
                  </a:lnTo>
                  <a:lnTo>
                    <a:pt x="11" y="419"/>
                  </a:lnTo>
                  <a:lnTo>
                    <a:pt x="14" y="419"/>
                  </a:lnTo>
                  <a:lnTo>
                    <a:pt x="16" y="421"/>
                  </a:lnTo>
                  <a:lnTo>
                    <a:pt x="18" y="421"/>
                  </a:lnTo>
                  <a:lnTo>
                    <a:pt x="21" y="421"/>
                  </a:lnTo>
                  <a:lnTo>
                    <a:pt x="23" y="423"/>
                  </a:lnTo>
                  <a:lnTo>
                    <a:pt x="26" y="423"/>
                  </a:lnTo>
                  <a:lnTo>
                    <a:pt x="26" y="425"/>
                  </a:lnTo>
                  <a:lnTo>
                    <a:pt x="28" y="425"/>
                  </a:lnTo>
                  <a:lnTo>
                    <a:pt x="30" y="425"/>
                  </a:lnTo>
                  <a:lnTo>
                    <a:pt x="33" y="427"/>
                  </a:lnTo>
                  <a:lnTo>
                    <a:pt x="35" y="427"/>
                  </a:lnTo>
                  <a:lnTo>
                    <a:pt x="35" y="429"/>
                  </a:lnTo>
                  <a:lnTo>
                    <a:pt x="37" y="429"/>
                  </a:lnTo>
                  <a:lnTo>
                    <a:pt x="40" y="431"/>
                  </a:lnTo>
                  <a:lnTo>
                    <a:pt x="42" y="433"/>
                  </a:lnTo>
                  <a:lnTo>
                    <a:pt x="44" y="433"/>
                  </a:lnTo>
                  <a:lnTo>
                    <a:pt x="44" y="435"/>
                  </a:lnTo>
                  <a:lnTo>
                    <a:pt x="47" y="437"/>
                  </a:lnTo>
                  <a:lnTo>
                    <a:pt x="49" y="439"/>
                  </a:lnTo>
                  <a:lnTo>
                    <a:pt x="49" y="441"/>
                  </a:lnTo>
                  <a:lnTo>
                    <a:pt x="51" y="441"/>
                  </a:lnTo>
                  <a:lnTo>
                    <a:pt x="51" y="443"/>
                  </a:lnTo>
                  <a:lnTo>
                    <a:pt x="54" y="445"/>
                  </a:lnTo>
                  <a:lnTo>
                    <a:pt x="56" y="447"/>
                  </a:lnTo>
                  <a:lnTo>
                    <a:pt x="56" y="449"/>
                  </a:lnTo>
                  <a:lnTo>
                    <a:pt x="56" y="451"/>
                  </a:lnTo>
                  <a:lnTo>
                    <a:pt x="58" y="453"/>
                  </a:lnTo>
                  <a:lnTo>
                    <a:pt x="58" y="455"/>
                  </a:lnTo>
                  <a:lnTo>
                    <a:pt x="61" y="457"/>
                  </a:lnTo>
                  <a:lnTo>
                    <a:pt x="61" y="461"/>
                  </a:lnTo>
                  <a:lnTo>
                    <a:pt x="61" y="463"/>
                  </a:lnTo>
                  <a:lnTo>
                    <a:pt x="63" y="465"/>
                  </a:lnTo>
                  <a:lnTo>
                    <a:pt x="63" y="467"/>
                  </a:lnTo>
                  <a:lnTo>
                    <a:pt x="63" y="469"/>
                  </a:lnTo>
                  <a:lnTo>
                    <a:pt x="63" y="471"/>
                  </a:lnTo>
                  <a:lnTo>
                    <a:pt x="66" y="475"/>
                  </a:lnTo>
                  <a:lnTo>
                    <a:pt x="66" y="477"/>
                  </a:lnTo>
                  <a:lnTo>
                    <a:pt x="66" y="479"/>
                  </a:lnTo>
                  <a:lnTo>
                    <a:pt x="66" y="483"/>
                  </a:lnTo>
                  <a:lnTo>
                    <a:pt x="66" y="485"/>
                  </a:lnTo>
                  <a:lnTo>
                    <a:pt x="68" y="489"/>
                  </a:lnTo>
                  <a:lnTo>
                    <a:pt x="68" y="491"/>
                  </a:lnTo>
                  <a:lnTo>
                    <a:pt x="68" y="495"/>
                  </a:lnTo>
                  <a:lnTo>
                    <a:pt x="68" y="497"/>
                  </a:lnTo>
                  <a:lnTo>
                    <a:pt x="68" y="501"/>
                  </a:lnTo>
                  <a:lnTo>
                    <a:pt x="68" y="504"/>
                  </a:lnTo>
                  <a:lnTo>
                    <a:pt x="68" y="506"/>
                  </a:lnTo>
                  <a:lnTo>
                    <a:pt x="68" y="510"/>
                  </a:lnTo>
                  <a:lnTo>
                    <a:pt x="70" y="514"/>
                  </a:lnTo>
                  <a:lnTo>
                    <a:pt x="70" y="518"/>
                  </a:lnTo>
                  <a:lnTo>
                    <a:pt x="70" y="522"/>
                  </a:lnTo>
                  <a:lnTo>
                    <a:pt x="70" y="526"/>
                  </a:lnTo>
                  <a:lnTo>
                    <a:pt x="70" y="530"/>
                  </a:lnTo>
                  <a:lnTo>
                    <a:pt x="70" y="534"/>
                  </a:lnTo>
                  <a:lnTo>
                    <a:pt x="70" y="538"/>
                  </a:lnTo>
                  <a:lnTo>
                    <a:pt x="70" y="665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grpSp>
          <p:nvGrpSpPr>
            <p:cNvPr id="11" name="Group 14"/>
            <p:cNvGrpSpPr>
              <a:grpSpLocks/>
            </p:cNvGrpSpPr>
            <p:nvPr/>
          </p:nvGrpSpPr>
          <p:grpSpPr bwMode="auto">
            <a:xfrm>
              <a:off x="1035" y="2607"/>
              <a:ext cx="222" cy="511"/>
              <a:chOff x="859" y="2247"/>
              <a:chExt cx="205" cy="511"/>
            </a:xfrm>
          </p:grpSpPr>
          <p:sp>
            <p:nvSpPr>
              <p:cNvPr id="345" name="Rectangle 15"/>
              <p:cNvSpPr>
                <a:spLocks noChangeArrowheads="1"/>
              </p:cNvSpPr>
              <p:nvPr/>
            </p:nvSpPr>
            <p:spPr bwMode="auto">
              <a:xfrm>
                <a:off x="859" y="2518"/>
                <a:ext cx="1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 typeface="Marlett" pitchFamily="2" charset="2"/>
                  <a:buNone/>
                </a:pPr>
                <a:r>
                  <a:rPr lang="en-US" altLang="sk-SK" sz="2500" b="1" i="1">
                    <a:solidFill>
                      <a:srgbClr val="FF00FF"/>
                    </a:solidFill>
                  </a:rPr>
                  <a:t>Y</a:t>
                </a:r>
                <a:endParaRPr lang="en-US" altLang="sk-SK" sz="1200" b="1">
                  <a:solidFill>
                    <a:srgbClr val="FF3300"/>
                  </a:solidFill>
                  <a:latin typeface="Tahoma" panose="020B0604030504040204" pitchFamily="34" charset="0"/>
                </a:endParaRPr>
              </a:p>
            </p:txBody>
          </p:sp>
          <p:sp>
            <p:nvSpPr>
              <p:cNvPr id="346" name="Rectangle 16"/>
              <p:cNvSpPr>
                <a:spLocks noChangeArrowheads="1"/>
              </p:cNvSpPr>
              <p:nvPr/>
            </p:nvSpPr>
            <p:spPr bwMode="auto">
              <a:xfrm>
                <a:off x="931" y="2247"/>
                <a:ext cx="13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 typeface="Marlett" pitchFamily="2" charset="2"/>
                  <a:buNone/>
                </a:pPr>
                <a:r>
                  <a:rPr lang="en-US" altLang="sk-SK" sz="3000" b="1">
                    <a:solidFill>
                      <a:srgbClr val="FF00FF"/>
                    </a:solidFill>
                  </a:rPr>
                  <a:t>_</a:t>
                </a:r>
                <a:endParaRPr lang="en-US" altLang="sk-SK" sz="1200" b="1">
                  <a:solidFill>
                    <a:srgbClr val="FF3300"/>
                  </a:solidFill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2569" y="4045"/>
              <a:ext cx="136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 typeface="Marlett" pitchFamily="2" charset="2"/>
                <a:buNone/>
              </a:pPr>
              <a:r>
                <a:rPr lang="sk-SK" altLang="sk-SK" sz="1400" b="1">
                  <a:latin typeface="Tahoma" panose="020B0604030504040204" pitchFamily="34" charset="0"/>
                </a:rPr>
                <a:t>Nezávisle premenná</a:t>
              </a:r>
            </a:p>
          </p:txBody>
        </p:sp>
        <p:sp>
          <p:nvSpPr>
            <p:cNvPr id="13" name="Text Box 18"/>
            <p:cNvSpPr txBox="1">
              <a:spLocks noChangeArrowheads="1"/>
            </p:cNvSpPr>
            <p:nvPr/>
          </p:nvSpPr>
          <p:spPr bwMode="auto">
            <a:xfrm>
              <a:off x="908" y="1797"/>
              <a:ext cx="74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 typeface="Marlett" pitchFamily="2" charset="2"/>
                <a:buNone/>
              </a:pPr>
              <a:r>
                <a:rPr lang="sk-SK" altLang="sk-SK" sz="1400" b="1">
                  <a:latin typeface="Tahoma" panose="020B0604030504040204" pitchFamily="34" charset="0"/>
                </a:rPr>
                <a:t>Závisle </a:t>
              </a:r>
              <a:br>
                <a:rPr lang="sk-SK" altLang="sk-SK" sz="1400" b="1">
                  <a:latin typeface="Tahoma" panose="020B0604030504040204" pitchFamily="34" charset="0"/>
                </a:rPr>
              </a:br>
              <a:r>
                <a:rPr lang="sk-SK" altLang="sk-SK" sz="1400" b="1">
                  <a:latin typeface="Tahoma" panose="020B0604030504040204" pitchFamily="34" charset="0"/>
                </a:rPr>
                <a:t>premenná</a:t>
              </a:r>
            </a:p>
          </p:txBody>
        </p:sp>
        <p:grpSp>
          <p:nvGrpSpPr>
            <p:cNvPr id="14" name="Group 19"/>
            <p:cNvGrpSpPr>
              <a:grpSpLocks/>
            </p:cNvGrpSpPr>
            <p:nvPr/>
          </p:nvGrpSpPr>
          <p:grpSpPr bwMode="auto">
            <a:xfrm>
              <a:off x="1456" y="1911"/>
              <a:ext cx="3864" cy="1907"/>
              <a:chOff x="1248" y="1611"/>
              <a:chExt cx="3567" cy="1907"/>
            </a:xfrm>
          </p:grpSpPr>
          <p:sp>
            <p:nvSpPr>
              <p:cNvPr id="23" name="Freeform 20"/>
              <p:cNvSpPr>
                <a:spLocks/>
              </p:cNvSpPr>
              <p:nvPr/>
            </p:nvSpPr>
            <p:spPr bwMode="auto">
              <a:xfrm>
                <a:off x="1361" y="2930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0 h 44"/>
                  <a:gd name="T10" fmla="*/ 24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0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50 w 52"/>
                  <a:gd name="T39" fmla="*/ 32 h 44"/>
                  <a:gd name="T40" fmla="*/ 28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8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50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" name="Freeform 21"/>
              <p:cNvSpPr>
                <a:spLocks/>
              </p:cNvSpPr>
              <p:nvPr/>
            </p:nvSpPr>
            <p:spPr bwMode="auto">
              <a:xfrm>
                <a:off x="1361" y="2930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0 h 44"/>
                  <a:gd name="T10" fmla="*/ 24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0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50 w 52"/>
                  <a:gd name="T39" fmla="*/ 32 h 44"/>
                  <a:gd name="T40" fmla="*/ 28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8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50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" name="Freeform 22"/>
              <p:cNvSpPr>
                <a:spLocks/>
              </p:cNvSpPr>
              <p:nvPr/>
            </p:nvSpPr>
            <p:spPr bwMode="auto">
              <a:xfrm>
                <a:off x="1978" y="2875"/>
                <a:ext cx="52" cy="41"/>
              </a:xfrm>
              <a:custGeom>
                <a:avLst/>
                <a:gdLst>
                  <a:gd name="T0" fmla="*/ 40 w 52"/>
                  <a:gd name="T1" fmla="*/ 4 h 41"/>
                  <a:gd name="T2" fmla="*/ 37 w 52"/>
                  <a:gd name="T3" fmla="*/ 2 h 41"/>
                  <a:gd name="T4" fmla="*/ 26 w 52"/>
                  <a:gd name="T5" fmla="*/ 20 h 41"/>
                  <a:gd name="T6" fmla="*/ 21 w 52"/>
                  <a:gd name="T7" fmla="*/ 0 h 41"/>
                  <a:gd name="T8" fmla="*/ 19 w 52"/>
                  <a:gd name="T9" fmla="*/ 0 h 41"/>
                  <a:gd name="T10" fmla="*/ 26 w 52"/>
                  <a:gd name="T11" fmla="*/ 20 h 41"/>
                  <a:gd name="T12" fmla="*/ 5 w 52"/>
                  <a:gd name="T13" fmla="*/ 8 h 41"/>
                  <a:gd name="T14" fmla="*/ 5 w 52"/>
                  <a:gd name="T15" fmla="*/ 10 h 41"/>
                  <a:gd name="T16" fmla="*/ 23 w 52"/>
                  <a:gd name="T17" fmla="*/ 20 h 41"/>
                  <a:gd name="T18" fmla="*/ 0 w 52"/>
                  <a:gd name="T19" fmla="*/ 24 h 41"/>
                  <a:gd name="T20" fmla="*/ 2 w 52"/>
                  <a:gd name="T21" fmla="*/ 28 h 41"/>
                  <a:gd name="T22" fmla="*/ 23 w 52"/>
                  <a:gd name="T23" fmla="*/ 22 h 41"/>
                  <a:gd name="T24" fmla="*/ 12 w 52"/>
                  <a:gd name="T25" fmla="*/ 39 h 41"/>
                  <a:gd name="T26" fmla="*/ 14 w 52"/>
                  <a:gd name="T27" fmla="*/ 39 h 41"/>
                  <a:gd name="T28" fmla="*/ 26 w 52"/>
                  <a:gd name="T29" fmla="*/ 24 h 41"/>
                  <a:gd name="T30" fmla="*/ 30 w 52"/>
                  <a:gd name="T31" fmla="*/ 41 h 41"/>
                  <a:gd name="T32" fmla="*/ 33 w 52"/>
                  <a:gd name="T33" fmla="*/ 41 h 41"/>
                  <a:gd name="T34" fmla="*/ 28 w 52"/>
                  <a:gd name="T35" fmla="*/ 22 h 41"/>
                  <a:gd name="T36" fmla="*/ 47 w 52"/>
                  <a:gd name="T37" fmla="*/ 33 h 41"/>
                  <a:gd name="T38" fmla="*/ 49 w 52"/>
                  <a:gd name="T39" fmla="*/ 31 h 41"/>
                  <a:gd name="T40" fmla="*/ 28 w 52"/>
                  <a:gd name="T41" fmla="*/ 22 h 41"/>
                  <a:gd name="T42" fmla="*/ 52 w 52"/>
                  <a:gd name="T43" fmla="*/ 18 h 41"/>
                  <a:gd name="T44" fmla="*/ 49 w 52"/>
                  <a:gd name="T45" fmla="*/ 16 h 41"/>
                  <a:gd name="T46" fmla="*/ 28 w 52"/>
                  <a:gd name="T47" fmla="*/ 20 h 41"/>
                  <a:gd name="T48" fmla="*/ 40 w 52"/>
                  <a:gd name="T49" fmla="*/ 4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1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5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2" y="39"/>
                    </a:lnTo>
                    <a:lnTo>
                      <a:pt x="14" y="39"/>
                    </a:lnTo>
                    <a:lnTo>
                      <a:pt x="26" y="24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" name="Freeform 23"/>
              <p:cNvSpPr>
                <a:spLocks/>
              </p:cNvSpPr>
              <p:nvPr/>
            </p:nvSpPr>
            <p:spPr bwMode="auto">
              <a:xfrm>
                <a:off x="1978" y="2875"/>
                <a:ext cx="52" cy="41"/>
              </a:xfrm>
              <a:custGeom>
                <a:avLst/>
                <a:gdLst>
                  <a:gd name="T0" fmla="*/ 40 w 52"/>
                  <a:gd name="T1" fmla="*/ 4 h 41"/>
                  <a:gd name="T2" fmla="*/ 37 w 52"/>
                  <a:gd name="T3" fmla="*/ 2 h 41"/>
                  <a:gd name="T4" fmla="*/ 26 w 52"/>
                  <a:gd name="T5" fmla="*/ 20 h 41"/>
                  <a:gd name="T6" fmla="*/ 21 w 52"/>
                  <a:gd name="T7" fmla="*/ 0 h 41"/>
                  <a:gd name="T8" fmla="*/ 19 w 52"/>
                  <a:gd name="T9" fmla="*/ 0 h 41"/>
                  <a:gd name="T10" fmla="*/ 26 w 52"/>
                  <a:gd name="T11" fmla="*/ 20 h 41"/>
                  <a:gd name="T12" fmla="*/ 5 w 52"/>
                  <a:gd name="T13" fmla="*/ 8 h 41"/>
                  <a:gd name="T14" fmla="*/ 5 w 52"/>
                  <a:gd name="T15" fmla="*/ 10 h 41"/>
                  <a:gd name="T16" fmla="*/ 23 w 52"/>
                  <a:gd name="T17" fmla="*/ 20 h 41"/>
                  <a:gd name="T18" fmla="*/ 0 w 52"/>
                  <a:gd name="T19" fmla="*/ 24 h 41"/>
                  <a:gd name="T20" fmla="*/ 2 w 52"/>
                  <a:gd name="T21" fmla="*/ 28 h 41"/>
                  <a:gd name="T22" fmla="*/ 23 w 52"/>
                  <a:gd name="T23" fmla="*/ 22 h 41"/>
                  <a:gd name="T24" fmla="*/ 12 w 52"/>
                  <a:gd name="T25" fmla="*/ 39 h 41"/>
                  <a:gd name="T26" fmla="*/ 14 w 52"/>
                  <a:gd name="T27" fmla="*/ 39 h 41"/>
                  <a:gd name="T28" fmla="*/ 26 w 52"/>
                  <a:gd name="T29" fmla="*/ 24 h 41"/>
                  <a:gd name="T30" fmla="*/ 30 w 52"/>
                  <a:gd name="T31" fmla="*/ 41 h 41"/>
                  <a:gd name="T32" fmla="*/ 33 w 52"/>
                  <a:gd name="T33" fmla="*/ 41 h 41"/>
                  <a:gd name="T34" fmla="*/ 28 w 52"/>
                  <a:gd name="T35" fmla="*/ 22 h 41"/>
                  <a:gd name="T36" fmla="*/ 47 w 52"/>
                  <a:gd name="T37" fmla="*/ 33 h 41"/>
                  <a:gd name="T38" fmla="*/ 49 w 52"/>
                  <a:gd name="T39" fmla="*/ 31 h 41"/>
                  <a:gd name="T40" fmla="*/ 28 w 52"/>
                  <a:gd name="T41" fmla="*/ 22 h 41"/>
                  <a:gd name="T42" fmla="*/ 52 w 52"/>
                  <a:gd name="T43" fmla="*/ 18 h 41"/>
                  <a:gd name="T44" fmla="*/ 49 w 52"/>
                  <a:gd name="T45" fmla="*/ 16 h 41"/>
                  <a:gd name="T46" fmla="*/ 28 w 52"/>
                  <a:gd name="T47" fmla="*/ 20 h 41"/>
                  <a:gd name="T48" fmla="*/ 40 w 52"/>
                  <a:gd name="T49" fmla="*/ 4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1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5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2" y="39"/>
                    </a:lnTo>
                    <a:lnTo>
                      <a:pt x="14" y="39"/>
                    </a:lnTo>
                    <a:lnTo>
                      <a:pt x="26" y="24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" name="Freeform 24"/>
              <p:cNvSpPr>
                <a:spLocks/>
              </p:cNvSpPr>
              <p:nvPr/>
            </p:nvSpPr>
            <p:spPr bwMode="auto">
              <a:xfrm>
                <a:off x="1862" y="3355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2 w 50"/>
                  <a:gd name="T7" fmla="*/ 0 h 44"/>
                  <a:gd name="T8" fmla="*/ 19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3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30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6 w 50"/>
                  <a:gd name="T29" fmla="*/ 24 h 44"/>
                  <a:gd name="T30" fmla="*/ 29 w 50"/>
                  <a:gd name="T31" fmla="*/ 44 h 44"/>
                  <a:gd name="T32" fmla="*/ 33 w 50"/>
                  <a:gd name="T33" fmla="*/ 44 h 44"/>
                  <a:gd name="T34" fmla="*/ 26 w 50"/>
                  <a:gd name="T35" fmla="*/ 24 h 44"/>
                  <a:gd name="T36" fmla="*/ 48 w 50"/>
                  <a:gd name="T37" fmla="*/ 36 h 44"/>
                  <a:gd name="T38" fmla="*/ 48 w 50"/>
                  <a:gd name="T39" fmla="*/ 32 h 44"/>
                  <a:gd name="T40" fmla="*/ 29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6" y="24"/>
                    </a:lnTo>
                    <a:lnTo>
                      <a:pt x="29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8" y="36"/>
                    </a:lnTo>
                    <a:lnTo>
                      <a:pt x="48" y="32"/>
                    </a:lnTo>
                    <a:lnTo>
                      <a:pt x="29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" name="Freeform 25"/>
              <p:cNvSpPr>
                <a:spLocks/>
              </p:cNvSpPr>
              <p:nvPr/>
            </p:nvSpPr>
            <p:spPr bwMode="auto">
              <a:xfrm>
                <a:off x="1862" y="3355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2 w 50"/>
                  <a:gd name="T7" fmla="*/ 0 h 44"/>
                  <a:gd name="T8" fmla="*/ 19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3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30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6 w 50"/>
                  <a:gd name="T29" fmla="*/ 24 h 44"/>
                  <a:gd name="T30" fmla="*/ 29 w 50"/>
                  <a:gd name="T31" fmla="*/ 44 h 44"/>
                  <a:gd name="T32" fmla="*/ 33 w 50"/>
                  <a:gd name="T33" fmla="*/ 44 h 44"/>
                  <a:gd name="T34" fmla="*/ 26 w 50"/>
                  <a:gd name="T35" fmla="*/ 24 h 44"/>
                  <a:gd name="T36" fmla="*/ 48 w 50"/>
                  <a:gd name="T37" fmla="*/ 36 h 44"/>
                  <a:gd name="T38" fmla="*/ 48 w 50"/>
                  <a:gd name="T39" fmla="*/ 32 h 44"/>
                  <a:gd name="T40" fmla="*/ 29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6" y="24"/>
                    </a:lnTo>
                    <a:lnTo>
                      <a:pt x="29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8" y="36"/>
                    </a:lnTo>
                    <a:lnTo>
                      <a:pt x="48" y="32"/>
                    </a:lnTo>
                    <a:lnTo>
                      <a:pt x="29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" name="Freeform 26"/>
              <p:cNvSpPr>
                <a:spLocks/>
              </p:cNvSpPr>
              <p:nvPr/>
            </p:nvSpPr>
            <p:spPr bwMode="auto">
              <a:xfrm>
                <a:off x="3202" y="2400"/>
                <a:ext cx="49" cy="42"/>
              </a:xfrm>
              <a:custGeom>
                <a:avLst/>
                <a:gdLst>
                  <a:gd name="T0" fmla="*/ 40 w 49"/>
                  <a:gd name="T1" fmla="*/ 2 h 42"/>
                  <a:gd name="T2" fmla="*/ 35 w 49"/>
                  <a:gd name="T3" fmla="*/ 2 h 42"/>
                  <a:gd name="T4" fmla="*/ 23 w 49"/>
                  <a:gd name="T5" fmla="*/ 18 h 42"/>
                  <a:gd name="T6" fmla="*/ 18 w 49"/>
                  <a:gd name="T7" fmla="*/ 0 h 42"/>
                  <a:gd name="T8" fmla="*/ 16 w 49"/>
                  <a:gd name="T9" fmla="*/ 0 h 42"/>
                  <a:gd name="T10" fmla="*/ 23 w 49"/>
                  <a:gd name="T11" fmla="*/ 20 h 42"/>
                  <a:gd name="T12" fmla="*/ 2 w 49"/>
                  <a:gd name="T13" fmla="*/ 8 h 42"/>
                  <a:gd name="T14" fmla="*/ 2 w 49"/>
                  <a:gd name="T15" fmla="*/ 10 h 42"/>
                  <a:gd name="T16" fmla="*/ 21 w 49"/>
                  <a:gd name="T17" fmla="*/ 20 h 42"/>
                  <a:gd name="T18" fmla="*/ 0 w 49"/>
                  <a:gd name="T19" fmla="*/ 24 h 42"/>
                  <a:gd name="T20" fmla="*/ 0 w 49"/>
                  <a:gd name="T21" fmla="*/ 28 h 42"/>
                  <a:gd name="T22" fmla="*/ 21 w 49"/>
                  <a:gd name="T23" fmla="*/ 22 h 42"/>
                  <a:gd name="T24" fmla="*/ 9 w 49"/>
                  <a:gd name="T25" fmla="*/ 38 h 42"/>
                  <a:gd name="T26" fmla="*/ 11 w 49"/>
                  <a:gd name="T27" fmla="*/ 40 h 42"/>
                  <a:gd name="T28" fmla="*/ 23 w 49"/>
                  <a:gd name="T29" fmla="*/ 22 h 42"/>
                  <a:gd name="T30" fmla="*/ 28 w 49"/>
                  <a:gd name="T31" fmla="*/ 42 h 42"/>
                  <a:gd name="T32" fmla="*/ 30 w 49"/>
                  <a:gd name="T33" fmla="*/ 42 h 42"/>
                  <a:gd name="T34" fmla="*/ 26 w 49"/>
                  <a:gd name="T35" fmla="*/ 22 h 42"/>
                  <a:gd name="T36" fmla="*/ 44 w 49"/>
                  <a:gd name="T37" fmla="*/ 34 h 42"/>
                  <a:gd name="T38" fmla="*/ 47 w 49"/>
                  <a:gd name="T39" fmla="*/ 32 h 42"/>
                  <a:gd name="T40" fmla="*/ 26 w 49"/>
                  <a:gd name="T41" fmla="*/ 22 h 42"/>
                  <a:gd name="T42" fmla="*/ 49 w 49"/>
                  <a:gd name="T43" fmla="*/ 18 h 42"/>
                  <a:gd name="T44" fmla="*/ 49 w 49"/>
                  <a:gd name="T45" fmla="*/ 14 h 42"/>
                  <a:gd name="T46" fmla="*/ 26 w 49"/>
                  <a:gd name="T47" fmla="*/ 20 h 42"/>
                  <a:gd name="T48" fmla="*/ 40 w 49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2">
                    <a:moveTo>
                      <a:pt x="40" y="2"/>
                    </a:moveTo>
                    <a:lnTo>
                      <a:pt x="35" y="2"/>
                    </a:lnTo>
                    <a:lnTo>
                      <a:pt x="23" y="18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21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1" y="22"/>
                    </a:lnTo>
                    <a:lnTo>
                      <a:pt x="9" y="38"/>
                    </a:lnTo>
                    <a:lnTo>
                      <a:pt x="11" y="40"/>
                    </a:lnTo>
                    <a:lnTo>
                      <a:pt x="23" y="22"/>
                    </a:lnTo>
                    <a:lnTo>
                      <a:pt x="28" y="42"/>
                    </a:lnTo>
                    <a:lnTo>
                      <a:pt x="30" y="42"/>
                    </a:lnTo>
                    <a:lnTo>
                      <a:pt x="26" y="22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4"/>
                    </a:lnTo>
                    <a:lnTo>
                      <a:pt x="26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" name="Freeform 27"/>
              <p:cNvSpPr>
                <a:spLocks/>
              </p:cNvSpPr>
              <p:nvPr/>
            </p:nvSpPr>
            <p:spPr bwMode="auto">
              <a:xfrm>
                <a:off x="3202" y="2400"/>
                <a:ext cx="49" cy="42"/>
              </a:xfrm>
              <a:custGeom>
                <a:avLst/>
                <a:gdLst>
                  <a:gd name="T0" fmla="*/ 40 w 49"/>
                  <a:gd name="T1" fmla="*/ 2 h 42"/>
                  <a:gd name="T2" fmla="*/ 35 w 49"/>
                  <a:gd name="T3" fmla="*/ 2 h 42"/>
                  <a:gd name="T4" fmla="*/ 23 w 49"/>
                  <a:gd name="T5" fmla="*/ 18 h 42"/>
                  <a:gd name="T6" fmla="*/ 18 w 49"/>
                  <a:gd name="T7" fmla="*/ 0 h 42"/>
                  <a:gd name="T8" fmla="*/ 16 w 49"/>
                  <a:gd name="T9" fmla="*/ 0 h 42"/>
                  <a:gd name="T10" fmla="*/ 23 w 49"/>
                  <a:gd name="T11" fmla="*/ 20 h 42"/>
                  <a:gd name="T12" fmla="*/ 2 w 49"/>
                  <a:gd name="T13" fmla="*/ 8 h 42"/>
                  <a:gd name="T14" fmla="*/ 2 w 49"/>
                  <a:gd name="T15" fmla="*/ 10 h 42"/>
                  <a:gd name="T16" fmla="*/ 21 w 49"/>
                  <a:gd name="T17" fmla="*/ 20 h 42"/>
                  <a:gd name="T18" fmla="*/ 0 w 49"/>
                  <a:gd name="T19" fmla="*/ 24 h 42"/>
                  <a:gd name="T20" fmla="*/ 0 w 49"/>
                  <a:gd name="T21" fmla="*/ 28 h 42"/>
                  <a:gd name="T22" fmla="*/ 21 w 49"/>
                  <a:gd name="T23" fmla="*/ 22 h 42"/>
                  <a:gd name="T24" fmla="*/ 9 w 49"/>
                  <a:gd name="T25" fmla="*/ 38 h 42"/>
                  <a:gd name="T26" fmla="*/ 11 w 49"/>
                  <a:gd name="T27" fmla="*/ 40 h 42"/>
                  <a:gd name="T28" fmla="*/ 23 w 49"/>
                  <a:gd name="T29" fmla="*/ 22 h 42"/>
                  <a:gd name="T30" fmla="*/ 28 w 49"/>
                  <a:gd name="T31" fmla="*/ 42 h 42"/>
                  <a:gd name="T32" fmla="*/ 30 w 49"/>
                  <a:gd name="T33" fmla="*/ 42 h 42"/>
                  <a:gd name="T34" fmla="*/ 26 w 49"/>
                  <a:gd name="T35" fmla="*/ 22 h 42"/>
                  <a:gd name="T36" fmla="*/ 44 w 49"/>
                  <a:gd name="T37" fmla="*/ 34 h 42"/>
                  <a:gd name="T38" fmla="*/ 47 w 49"/>
                  <a:gd name="T39" fmla="*/ 32 h 42"/>
                  <a:gd name="T40" fmla="*/ 26 w 49"/>
                  <a:gd name="T41" fmla="*/ 22 h 42"/>
                  <a:gd name="T42" fmla="*/ 49 w 49"/>
                  <a:gd name="T43" fmla="*/ 18 h 42"/>
                  <a:gd name="T44" fmla="*/ 49 w 49"/>
                  <a:gd name="T45" fmla="*/ 14 h 42"/>
                  <a:gd name="T46" fmla="*/ 26 w 49"/>
                  <a:gd name="T47" fmla="*/ 20 h 42"/>
                  <a:gd name="T48" fmla="*/ 40 w 49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2">
                    <a:moveTo>
                      <a:pt x="40" y="2"/>
                    </a:moveTo>
                    <a:lnTo>
                      <a:pt x="35" y="2"/>
                    </a:lnTo>
                    <a:lnTo>
                      <a:pt x="23" y="18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21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1" y="22"/>
                    </a:lnTo>
                    <a:lnTo>
                      <a:pt x="9" y="38"/>
                    </a:lnTo>
                    <a:lnTo>
                      <a:pt x="11" y="40"/>
                    </a:lnTo>
                    <a:lnTo>
                      <a:pt x="23" y="22"/>
                    </a:lnTo>
                    <a:lnTo>
                      <a:pt x="28" y="42"/>
                    </a:lnTo>
                    <a:lnTo>
                      <a:pt x="30" y="42"/>
                    </a:lnTo>
                    <a:lnTo>
                      <a:pt x="26" y="22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4"/>
                    </a:lnTo>
                    <a:lnTo>
                      <a:pt x="26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" name="Freeform 28"/>
              <p:cNvSpPr>
                <a:spLocks/>
              </p:cNvSpPr>
              <p:nvPr/>
            </p:nvSpPr>
            <p:spPr bwMode="auto">
              <a:xfrm>
                <a:off x="2599" y="2566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9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2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4 h 44"/>
                  <a:gd name="T34" fmla="*/ 26 w 50"/>
                  <a:gd name="T35" fmla="*/ 24 h 44"/>
                  <a:gd name="T36" fmla="*/ 47 w 50"/>
                  <a:gd name="T37" fmla="*/ 34 h 44"/>
                  <a:gd name="T38" fmla="*/ 47 w 50"/>
                  <a:gd name="T39" fmla="*/ 32 h 44"/>
                  <a:gd name="T40" fmla="*/ 28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" name="Freeform 29"/>
              <p:cNvSpPr>
                <a:spLocks/>
              </p:cNvSpPr>
              <p:nvPr/>
            </p:nvSpPr>
            <p:spPr bwMode="auto">
              <a:xfrm>
                <a:off x="2599" y="2566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9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2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4 h 44"/>
                  <a:gd name="T34" fmla="*/ 26 w 50"/>
                  <a:gd name="T35" fmla="*/ 24 h 44"/>
                  <a:gd name="T36" fmla="*/ 47 w 50"/>
                  <a:gd name="T37" fmla="*/ 34 h 44"/>
                  <a:gd name="T38" fmla="*/ 47 w 50"/>
                  <a:gd name="T39" fmla="*/ 32 h 44"/>
                  <a:gd name="T40" fmla="*/ 28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" name="Freeform 30"/>
              <p:cNvSpPr>
                <a:spLocks/>
              </p:cNvSpPr>
              <p:nvPr/>
            </p:nvSpPr>
            <p:spPr bwMode="auto">
              <a:xfrm>
                <a:off x="3077" y="2547"/>
                <a:ext cx="49" cy="41"/>
              </a:xfrm>
              <a:custGeom>
                <a:avLst/>
                <a:gdLst>
                  <a:gd name="T0" fmla="*/ 40 w 49"/>
                  <a:gd name="T1" fmla="*/ 3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6 w 49"/>
                  <a:gd name="T9" fmla="*/ 0 h 41"/>
                  <a:gd name="T10" fmla="*/ 23 w 49"/>
                  <a:gd name="T11" fmla="*/ 19 h 41"/>
                  <a:gd name="T12" fmla="*/ 5 w 49"/>
                  <a:gd name="T13" fmla="*/ 7 h 41"/>
                  <a:gd name="T14" fmla="*/ 2 w 49"/>
                  <a:gd name="T15" fmla="*/ 9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9 h 41"/>
                  <a:gd name="T26" fmla="*/ 12 w 49"/>
                  <a:gd name="T27" fmla="*/ 39 h 41"/>
                  <a:gd name="T28" fmla="*/ 23 w 49"/>
                  <a:gd name="T29" fmla="*/ 23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5 w 49"/>
                  <a:gd name="T37" fmla="*/ 33 h 41"/>
                  <a:gd name="T38" fmla="*/ 47 w 49"/>
                  <a:gd name="T39" fmla="*/ 31 h 41"/>
                  <a:gd name="T40" fmla="*/ 26 w 49"/>
                  <a:gd name="T41" fmla="*/ 21 h 41"/>
                  <a:gd name="T42" fmla="*/ 49 w 49"/>
                  <a:gd name="T43" fmla="*/ 17 h 41"/>
                  <a:gd name="T44" fmla="*/ 49 w 49"/>
                  <a:gd name="T45" fmla="*/ 15 h 41"/>
                  <a:gd name="T46" fmla="*/ 26 w 49"/>
                  <a:gd name="T47" fmla="*/ 19 h 41"/>
                  <a:gd name="T48" fmla="*/ 40 w 49"/>
                  <a:gd name="T49" fmla="*/ 3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3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19"/>
                    </a:lnTo>
                    <a:lnTo>
                      <a:pt x="5" y="7"/>
                    </a:lnTo>
                    <a:lnTo>
                      <a:pt x="2" y="9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9"/>
                    </a:lnTo>
                    <a:lnTo>
                      <a:pt x="12" y="39"/>
                    </a:lnTo>
                    <a:lnTo>
                      <a:pt x="23" y="23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1"/>
                    </a:lnTo>
                    <a:lnTo>
                      <a:pt x="49" y="17"/>
                    </a:lnTo>
                    <a:lnTo>
                      <a:pt x="49" y="15"/>
                    </a:lnTo>
                    <a:lnTo>
                      <a:pt x="26" y="19"/>
                    </a:lnTo>
                    <a:lnTo>
                      <a:pt x="4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" name="Freeform 31"/>
              <p:cNvSpPr>
                <a:spLocks/>
              </p:cNvSpPr>
              <p:nvPr/>
            </p:nvSpPr>
            <p:spPr bwMode="auto">
              <a:xfrm>
                <a:off x="3077" y="2547"/>
                <a:ext cx="49" cy="41"/>
              </a:xfrm>
              <a:custGeom>
                <a:avLst/>
                <a:gdLst>
                  <a:gd name="T0" fmla="*/ 40 w 49"/>
                  <a:gd name="T1" fmla="*/ 3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6 w 49"/>
                  <a:gd name="T9" fmla="*/ 0 h 41"/>
                  <a:gd name="T10" fmla="*/ 23 w 49"/>
                  <a:gd name="T11" fmla="*/ 19 h 41"/>
                  <a:gd name="T12" fmla="*/ 5 w 49"/>
                  <a:gd name="T13" fmla="*/ 7 h 41"/>
                  <a:gd name="T14" fmla="*/ 2 w 49"/>
                  <a:gd name="T15" fmla="*/ 9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9 h 41"/>
                  <a:gd name="T26" fmla="*/ 12 w 49"/>
                  <a:gd name="T27" fmla="*/ 39 h 41"/>
                  <a:gd name="T28" fmla="*/ 23 w 49"/>
                  <a:gd name="T29" fmla="*/ 23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5 w 49"/>
                  <a:gd name="T37" fmla="*/ 33 h 41"/>
                  <a:gd name="T38" fmla="*/ 47 w 49"/>
                  <a:gd name="T39" fmla="*/ 31 h 41"/>
                  <a:gd name="T40" fmla="*/ 26 w 49"/>
                  <a:gd name="T41" fmla="*/ 21 h 41"/>
                  <a:gd name="T42" fmla="*/ 49 w 49"/>
                  <a:gd name="T43" fmla="*/ 17 h 41"/>
                  <a:gd name="T44" fmla="*/ 49 w 49"/>
                  <a:gd name="T45" fmla="*/ 15 h 41"/>
                  <a:gd name="T46" fmla="*/ 26 w 49"/>
                  <a:gd name="T47" fmla="*/ 19 h 41"/>
                  <a:gd name="T48" fmla="*/ 40 w 49"/>
                  <a:gd name="T49" fmla="*/ 3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3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19"/>
                    </a:lnTo>
                    <a:lnTo>
                      <a:pt x="5" y="7"/>
                    </a:lnTo>
                    <a:lnTo>
                      <a:pt x="2" y="9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9"/>
                    </a:lnTo>
                    <a:lnTo>
                      <a:pt x="12" y="39"/>
                    </a:lnTo>
                    <a:lnTo>
                      <a:pt x="23" y="23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1"/>
                    </a:lnTo>
                    <a:lnTo>
                      <a:pt x="49" y="17"/>
                    </a:lnTo>
                    <a:lnTo>
                      <a:pt x="49" y="15"/>
                    </a:lnTo>
                    <a:lnTo>
                      <a:pt x="26" y="19"/>
                    </a:lnTo>
                    <a:lnTo>
                      <a:pt x="40" y="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5" name="Freeform 32"/>
              <p:cNvSpPr>
                <a:spLocks/>
              </p:cNvSpPr>
              <p:nvPr/>
            </p:nvSpPr>
            <p:spPr bwMode="auto">
              <a:xfrm>
                <a:off x="2474" y="2713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4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2 h 43"/>
                  <a:gd name="T10" fmla="*/ 24 w 52"/>
                  <a:gd name="T11" fmla="*/ 21 h 43"/>
                  <a:gd name="T12" fmla="*/ 5 w 52"/>
                  <a:gd name="T13" fmla="*/ 10 h 43"/>
                  <a:gd name="T14" fmla="*/ 3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5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4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2"/>
                    </a:lnTo>
                    <a:lnTo>
                      <a:pt x="24" y="21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5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6" name="Freeform 33"/>
              <p:cNvSpPr>
                <a:spLocks/>
              </p:cNvSpPr>
              <p:nvPr/>
            </p:nvSpPr>
            <p:spPr bwMode="auto">
              <a:xfrm>
                <a:off x="2474" y="2713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4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2 h 43"/>
                  <a:gd name="T10" fmla="*/ 24 w 52"/>
                  <a:gd name="T11" fmla="*/ 21 h 43"/>
                  <a:gd name="T12" fmla="*/ 5 w 52"/>
                  <a:gd name="T13" fmla="*/ 10 h 43"/>
                  <a:gd name="T14" fmla="*/ 3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5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4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2"/>
                    </a:lnTo>
                    <a:lnTo>
                      <a:pt x="24" y="21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5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7" name="Freeform 34"/>
              <p:cNvSpPr>
                <a:spLocks/>
              </p:cNvSpPr>
              <p:nvPr/>
            </p:nvSpPr>
            <p:spPr bwMode="auto">
              <a:xfrm>
                <a:off x="1599" y="2986"/>
                <a:ext cx="52" cy="43"/>
              </a:xfrm>
              <a:custGeom>
                <a:avLst/>
                <a:gdLst>
                  <a:gd name="T0" fmla="*/ 42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2 h 43"/>
                  <a:gd name="T10" fmla="*/ 26 w 52"/>
                  <a:gd name="T11" fmla="*/ 19 h 43"/>
                  <a:gd name="T12" fmla="*/ 5 w 52"/>
                  <a:gd name="T13" fmla="*/ 9 h 43"/>
                  <a:gd name="T14" fmla="*/ 5 w 52"/>
                  <a:gd name="T15" fmla="*/ 11 h 43"/>
                  <a:gd name="T16" fmla="*/ 23 w 52"/>
                  <a:gd name="T17" fmla="*/ 21 h 43"/>
                  <a:gd name="T18" fmla="*/ 0 w 52"/>
                  <a:gd name="T19" fmla="*/ 25 h 43"/>
                  <a:gd name="T20" fmla="*/ 2 w 52"/>
                  <a:gd name="T21" fmla="*/ 27 h 43"/>
                  <a:gd name="T22" fmla="*/ 23 w 52"/>
                  <a:gd name="T23" fmla="*/ 23 h 43"/>
                  <a:gd name="T24" fmla="*/ 12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0 w 52"/>
                  <a:gd name="T31" fmla="*/ 43 h 43"/>
                  <a:gd name="T32" fmla="*/ 33 w 52"/>
                  <a:gd name="T33" fmla="*/ 43 h 43"/>
                  <a:gd name="T34" fmla="*/ 28 w 52"/>
                  <a:gd name="T35" fmla="*/ 23 h 43"/>
                  <a:gd name="T36" fmla="*/ 47 w 52"/>
                  <a:gd name="T37" fmla="*/ 33 h 43"/>
                  <a:gd name="T38" fmla="*/ 49 w 52"/>
                  <a:gd name="T39" fmla="*/ 31 h 43"/>
                  <a:gd name="T40" fmla="*/ 28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8 w 52"/>
                  <a:gd name="T47" fmla="*/ 21 h 43"/>
                  <a:gd name="T48" fmla="*/ 42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2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19"/>
                    </a:lnTo>
                    <a:lnTo>
                      <a:pt x="5" y="9"/>
                    </a:lnTo>
                    <a:lnTo>
                      <a:pt x="5" y="11"/>
                    </a:lnTo>
                    <a:lnTo>
                      <a:pt x="23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3" y="23"/>
                    </a:lnTo>
                    <a:lnTo>
                      <a:pt x="12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0" y="43"/>
                    </a:lnTo>
                    <a:lnTo>
                      <a:pt x="33" y="43"/>
                    </a:lnTo>
                    <a:lnTo>
                      <a:pt x="28" y="23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8" y="21"/>
                    </a:lnTo>
                    <a:lnTo>
                      <a:pt x="42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8" name="Freeform 35"/>
              <p:cNvSpPr>
                <a:spLocks/>
              </p:cNvSpPr>
              <p:nvPr/>
            </p:nvSpPr>
            <p:spPr bwMode="auto">
              <a:xfrm>
                <a:off x="1599" y="2986"/>
                <a:ext cx="52" cy="43"/>
              </a:xfrm>
              <a:custGeom>
                <a:avLst/>
                <a:gdLst>
                  <a:gd name="T0" fmla="*/ 42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2 h 43"/>
                  <a:gd name="T10" fmla="*/ 26 w 52"/>
                  <a:gd name="T11" fmla="*/ 19 h 43"/>
                  <a:gd name="T12" fmla="*/ 5 w 52"/>
                  <a:gd name="T13" fmla="*/ 9 h 43"/>
                  <a:gd name="T14" fmla="*/ 5 w 52"/>
                  <a:gd name="T15" fmla="*/ 11 h 43"/>
                  <a:gd name="T16" fmla="*/ 23 w 52"/>
                  <a:gd name="T17" fmla="*/ 21 h 43"/>
                  <a:gd name="T18" fmla="*/ 0 w 52"/>
                  <a:gd name="T19" fmla="*/ 25 h 43"/>
                  <a:gd name="T20" fmla="*/ 2 w 52"/>
                  <a:gd name="T21" fmla="*/ 27 h 43"/>
                  <a:gd name="T22" fmla="*/ 23 w 52"/>
                  <a:gd name="T23" fmla="*/ 23 h 43"/>
                  <a:gd name="T24" fmla="*/ 12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0 w 52"/>
                  <a:gd name="T31" fmla="*/ 43 h 43"/>
                  <a:gd name="T32" fmla="*/ 33 w 52"/>
                  <a:gd name="T33" fmla="*/ 43 h 43"/>
                  <a:gd name="T34" fmla="*/ 28 w 52"/>
                  <a:gd name="T35" fmla="*/ 23 h 43"/>
                  <a:gd name="T36" fmla="*/ 47 w 52"/>
                  <a:gd name="T37" fmla="*/ 33 h 43"/>
                  <a:gd name="T38" fmla="*/ 49 w 52"/>
                  <a:gd name="T39" fmla="*/ 31 h 43"/>
                  <a:gd name="T40" fmla="*/ 28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8 w 52"/>
                  <a:gd name="T47" fmla="*/ 21 h 43"/>
                  <a:gd name="T48" fmla="*/ 42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2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19"/>
                    </a:lnTo>
                    <a:lnTo>
                      <a:pt x="5" y="9"/>
                    </a:lnTo>
                    <a:lnTo>
                      <a:pt x="5" y="11"/>
                    </a:lnTo>
                    <a:lnTo>
                      <a:pt x="23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3" y="23"/>
                    </a:lnTo>
                    <a:lnTo>
                      <a:pt x="12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0" y="43"/>
                    </a:lnTo>
                    <a:lnTo>
                      <a:pt x="33" y="43"/>
                    </a:lnTo>
                    <a:lnTo>
                      <a:pt x="28" y="23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8" y="21"/>
                    </a:lnTo>
                    <a:lnTo>
                      <a:pt x="42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" name="Freeform 36"/>
              <p:cNvSpPr>
                <a:spLocks/>
              </p:cNvSpPr>
              <p:nvPr/>
            </p:nvSpPr>
            <p:spPr bwMode="auto">
              <a:xfrm>
                <a:off x="2790" y="2713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7 w 49"/>
                  <a:gd name="T3" fmla="*/ 4 h 43"/>
                  <a:gd name="T4" fmla="*/ 26 w 49"/>
                  <a:gd name="T5" fmla="*/ 19 h 43"/>
                  <a:gd name="T6" fmla="*/ 21 w 49"/>
                  <a:gd name="T7" fmla="*/ 0 h 43"/>
                  <a:gd name="T8" fmla="*/ 19 w 49"/>
                  <a:gd name="T9" fmla="*/ 2 h 43"/>
                  <a:gd name="T10" fmla="*/ 23 w 49"/>
                  <a:gd name="T11" fmla="*/ 21 h 43"/>
                  <a:gd name="T12" fmla="*/ 4 w 49"/>
                  <a:gd name="T13" fmla="*/ 10 h 43"/>
                  <a:gd name="T14" fmla="*/ 2 w 49"/>
                  <a:gd name="T15" fmla="*/ 12 h 43"/>
                  <a:gd name="T16" fmla="*/ 23 w 49"/>
                  <a:gd name="T17" fmla="*/ 21 h 43"/>
                  <a:gd name="T18" fmla="*/ 0 w 49"/>
                  <a:gd name="T19" fmla="*/ 25 h 43"/>
                  <a:gd name="T20" fmla="*/ 0 w 49"/>
                  <a:gd name="T21" fmla="*/ 29 h 43"/>
                  <a:gd name="T22" fmla="*/ 23 w 49"/>
                  <a:gd name="T23" fmla="*/ 23 h 43"/>
                  <a:gd name="T24" fmla="*/ 9 w 49"/>
                  <a:gd name="T25" fmla="*/ 39 h 43"/>
                  <a:gd name="T26" fmla="*/ 12 w 49"/>
                  <a:gd name="T27" fmla="*/ 41 h 43"/>
                  <a:gd name="T28" fmla="*/ 23 w 49"/>
                  <a:gd name="T29" fmla="*/ 23 h 43"/>
                  <a:gd name="T30" fmla="*/ 28 w 49"/>
                  <a:gd name="T31" fmla="*/ 43 h 43"/>
                  <a:gd name="T32" fmla="*/ 33 w 49"/>
                  <a:gd name="T33" fmla="*/ 43 h 43"/>
                  <a:gd name="T34" fmla="*/ 26 w 49"/>
                  <a:gd name="T35" fmla="*/ 23 h 43"/>
                  <a:gd name="T36" fmla="*/ 47 w 49"/>
                  <a:gd name="T37" fmla="*/ 35 h 43"/>
                  <a:gd name="T38" fmla="*/ 47 w 49"/>
                  <a:gd name="T39" fmla="*/ 31 h 43"/>
                  <a:gd name="T40" fmla="*/ 28 w 49"/>
                  <a:gd name="T41" fmla="*/ 21 h 43"/>
                  <a:gd name="T42" fmla="*/ 49 w 49"/>
                  <a:gd name="T43" fmla="*/ 19 h 43"/>
                  <a:gd name="T44" fmla="*/ 49 w 49"/>
                  <a:gd name="T45" fmla="*/ 15 h 43"/>
                  <a:gd name="T46" fmla="*/ 26 w 49"/>
                  <a:gd name="T47" fmla="*/ 21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7" y="4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3" y="21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3" y="23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23" y="23"/>
                    </a:lnTo>
                    <a:lnTo>
                      <a:pt x="28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9"/>
                    </a:lnTo>
                    <a:lnTo>
                      <a:pt x="49" y="15"/>
                    </a:lnTo>
                    <a:lnTo>
                      <a:pt x="26" y="21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0" name="Freeform 37"/>
              <p:cNvSpPr>
                <a:spLocks/>
              </p:cNvSpPr>
              <p:nvPr/>
            </p:nvSpPr>
            <p:spPr bwMode="auto">
              <a:xfrm>
                <a:off x="2790" y="2713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7 w 49"/>
                  <a:gd name="T3" fmla="*/ 4 h 43"/>
                  <a:gd name="T4" fmla="*/ 26 w 49"/>
                  <a:gd name="T5" fmla="*/ 19 h 43"/>
                  <a:gd name="T6" fmla="*/ 21 w 49"/>
                  <a:gd name="T7" fmla="*/ 0 h 43"/>
                  <a:gd name="T8" fmla="*/ 19 w 49"/>
                  <a:gd name="T9" fmla="*/ 2 h 43"/>
                  <a:gd name="T10" fmla="*/ 23 w 49"/>
                  <a:gd name="T11" fmla="*/ 21 h 43"/>
                  <a:gd name="T12" fmla="*/ 4 w 49"/>
                  <a:gd name="T13" fmla="*/ 10 h 43"/>
                  <a:gd name="T14" fmla="*/ 2 w 49"/>
                  <a:gd name="T15" fmla="*/ 12 h 43"/>
                  <a:gd name="T16" fmla="*/ 23 w 49"/>
                  <a:gd name="T17" fmla="*/ 21 h 43"/>
                  <a:gd name="T18" fmla="*/ 0 w 49"/>
                  <a:gd name="T19" fmla="*/ 25 h 43"/>
                  <a:gd name="T20" fmla="*/ 0 w 49"/>
                  <a:gd name="T21" fmla="*/ 29 h 43"/>
                  <a:gd name="T22" fmla="*/ 23 w 49"/>
                  <a:gd name="T23" fmla="*/ 23 h 43"/>
                  <a:gd name="T24" fmla="*/ 9 w 49"/>
                  <a:gd name="T25" fmla="*/ 39 h 43"/>
                  <a:gd name="T26" fmla="*/ 12 w 49"/>
                  <a:gd name="T27" fmla="*/ 41 h 43"/>
                  <a:gd name="T28" fmla="*/ 23 w 49"/>
                  <a:gd name="T29" fmla="*/ 23 h 43"/>
                  <a:gd name="T30" fmla="*/ 28 w 49"/>
                  <a:gd name="T31" fmla="*/ 43 h 43"/>
                  <a:gd name="T32" fmla="*/ 33 w 49"/>
                  <a:gd name="T33" fmla="*/ 43 h 43"/>
                  <a:gd name="T34" fmla="*/ 26 w 49"/>
                  <a:gd name="T35" fmla="*/ 23 h 43"/>
                  <a:gd name="T36" fmla="*/ 47 w 49"/>
                  <a:gd name="T37" fmla="*/ 35 h 43"/>
                  <a:gd name="T38" fmla="*/ 47 w 49"/>
                  <a:gd name="T39" fmla="*/ 31 h 43"/>
                  <a:gd name="T40" fmla="*/ 28 w 49"/>
                  <a:gd name="T41" fmla="*/ 21 h 43"/>
                  <a:gd name="T42" fmla="*/ 49 w 49"/>
                  <a:gd name="T43" fmla="*/ 19 h 43"/>
                  <a:gd name="T44" fmla="*/ 49 w 49"/>
                  <a:gd name="T45" fmla="*/ 15 h 43"/>
                  <a:gd name="T46" fmla="*/ 26 w 49"/>
                  <a:gd name="T47" fmla="*/ 21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7" y="4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3" y="21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3" y="23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23" y="23"/>
                    </a:lnTo>
                    <a:lnTo>
                      <a:pt x="28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9"/>
                    </a:lnTo>
                    <a:lnTo>
                      <a:pt x="49" y="15"/>
                    </a:lnTo>
                    <a:lnTo>
                      <a:pt x="26" y="21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1" name="Freeform 38"/>
              <p:cNvSpPr>
                <a:spLocks/>
              </p:cNvSpPr>
              <p:nvPr/>
            </p:nvSpPr>
            <p:spPr bwMode="auto">
              <a:xfrm>
                <a:off x="1914" y="2986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2 h 43"/>
                  <a:gd name="T10" fmla="*/ 24 w 52"/>
                  <a:gd name="T11" fmla="*/ 19 h 43"/>
                  <a:gd name="T12" fmla="*/ 5 w 52"/>
                  <a:gd name="T13" fmla="*/ 9 h 43"/>
                  <a:gd name="T14" fmla="*/ 3 w 52"/>
                  <a:gd name="T15" fmla="*/ 11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3 h 43"/>
                  <a:gd name="T24" fmla="*/ 10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3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7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19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7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2" name="Freeform 39"/>
              <p:cNvSpPr>
                <a:spLocks/>
              </p:cNvSpPr>
              <p:nvPr/>
            </p:nvSpPr>
            <p:spPr bwMode="auto">
              <a:xfrm>
                <a:off x="1914" y="2986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2 h 43"/>
                  <a:gd name="T10" fmla="*/ 24 w 52"/>
                  <a:gd name="T11" fmla="*/ 19 h 43"/>
                  <a:gd name="T12" fmla="*/ 5 w 52"/>
                  <a:gd name="T13" fmla="*/ 9 h 43"/>
                  <a:gd name="T14" fmla="*/ 3 w 52"/>
                  <a:gd name="T15" fmla="*/ 11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3 h 43"/>
                  <a:gd name="T24" fmla="*/ 10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3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7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19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7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3" name="Freeform 40"/>
              <p:cNvSpPr>
                <a:spLocks/>
              </p:cNvSpPr>
              <p:nvPr/>
            </p:nvSpPr>
            <p:spPr bwMode="auto">
              <a:xfrm>
                <a:off x="1832" y="2922"/>
                <a:ext cx="52" cy="44"/>
              </a:xfrm>
              <a:custGeom>
                <a:avLst/>
                <a:gdLst>
                  <a:gd name="T0" fmla="*/ 42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2 h 44"/>
                  <a:gd name="T10" fmla="*/ 26 w 52"/>
                  <a:gd name="T11" fmla="*/ 20 h 44"/>
                  <a:gd name="T12" fmla="*/ 5 w 52"/>
                  <a:gd name="T13" fmla="*/ 10 h 44"/>
                  <a:gd name="T14" fmla="*/ 5 w 52"/>
                  <a:gd name="T15" fmla="*/ 12 h 44"/>
                  <a:gd name="T16" fmla="*/ 23 w 52"/>
                  <a:gd name="T17" fmla="*/ 22 h 44"/>
                  <a:gd name="T18" fmla="*/ 0 w 52"/>
                  <a:gd name="T19" fmla="*/ 26 h 44"/>
                  <a:gd name="T20" fmla="*/ 2 w 52"/>
                  <a:gd name="T21" fmla="*/ 30 h 44"/>
                  <a:gd name="T22" fmla="*/ 23 w 52"/>
                  <a:gd name="T23" fmla="*/ 24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0 w 52"/>
                  <a:gd name="T31" fmla="*/ 44 h 44"/>
                  <a:gd name="T32" fmla="*/ 33 w 52"/>
                  <a:gd name="T33" fmla="*/ 44 h 44"/>
                  <a:gd name="T34" fmla="*/ 28 w 52"/>
                  <a:gd name="T35" fmla="*/ 24 h 44"/>
                  <a:gd name="T36" fmla="*/ 47 w 52"/>
                  <a:gd name="T37" fmla="*/ 36 h 44"/>
                  <a:gd name="T38" fmla="*/ 49 w 52"/>
                  <a:gd name="T39" fmla="*/ 32 h 44"/>
                  <a:gd name="T40" fmla="*/ 28 w 52"/>
                  <a:gd name="T41" fmla="*/ 22 h 44"/>
                  <a:gd name="T42" fmla="*/ 52 w 52"/>
                  <a:gd name="T43" fmla="*/ 20 h 44"/>
                  <a:gd name="T44" fmla="*/ 52 w 52"/>
                  <a:gd name="T45" fmla="*/ 16 h 44"/>
                  <a:gd name="T46" fmla="*/ 28 w 52"/>
                  <a:gd name="T47" fmla="*/ 22 h 44"/>
                  <a:gd name="T48" fmla="*/ 42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2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20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3" y="24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0" y="44"/>
                    </a:lnTo>
                    <a:lnTo>
                      <a:pt x="33" y="44"/>
                    </a:lnTo>
                    <a:lnTo>
                      <a:pt x="28" y="24"/>
                    </a:lnTo>
                    <a:lnTo>
                      <a:pt x="47" y="36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52" y="16"/>
                    </a:lnTo>
                    <a:lnTo>
                      <a:pt x="28" y="22"/>
                    </a:lnTo>
                    <a:lnTo>
                      <a:pt x="42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4" name="Freeform 41"/>
              <p:cNvSpPr>
                <a:spLocks/>
              </p:cNvSpPr>
              <p:nvPr/>
            </p:nvSpPr>
            <p:spPr bwMode="auto">
              <a:xfrm>
                <a:off x="1832" y="2922"/>
                <a:ext cx="52" cy="44"/>
              </a:xfrm>
              <a:custGeom>
                <a:avLst/>
                <a:gdLst>
                  <a:gd name="T0" fmla="*/ 42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2 h 44"/>
                  <a:gd name="T10" fmla="*/ 26 w 52"/>
                  <a:gd name="T11" fmla="*/ 20 h 44"/>
                  <a:gd name="T12" fmla="*/ 5 w 52"/>
                  <a:gd name="T13" fmla="*/ 10 h 44"/>
                  <a:gd name="T14" fmla="*/ 5 w 52"/>
                  <a:gd name="T15" fmla="*/ 12 h 44"/>
                  <a:gd name="T16" fmla="*/ 23 w 52"/>
                  <a:gd name="T17" fmla="*/ 22 h 44"/>
                  <a:gd name="T18" fmla="*/ 0 w 52"/>
                  <a:gd name="T19" fmla="*/ 26 h 44"/>
                  <a:gd name="T20" fmla="*/ 2 w 52"/>
                  <a:gd name="T21" fmla="*/ 30 h 44"/>
                  <a:gd name="T22" fmla="*/ 23 w 52"/>
                  <a:gd name="T23" fmla="*/ 24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0 w 52"/>
                  <a:gd name="T31" fmla="*/ 44 h 44"/>
                  <a:gd name="T32" fmla="*/ 33 w 52"/>
                  <a:gd name="T33" fmla="*/ 44 h 44"/>
                  <a:gd name="T34" fmla="*/ 28 w 52"/>
                  <a:gd name="T35" fmla="*/ 24 h 44"/>
                  <a:gd name="T36" fmla="*/ 47 w 52"/>
                  <a:gd name="T37" fmla="*/ 36 h 44"/>
                  <a:gd name="T38" fmla="*/ 49 w 52"/>
                  <a:gd name="T39" fmla="*/ 32 h 44"/>
                  <a:gd name="T40" fmla="*/ 28 w 52"/>
                  <a:gd name="T41" fmla="*/ 22 h 44"/>
                  <a:gd name="T42" fmla="*/ 52 w 52"/>
                  <a:gd name="T43" fmla="*/ 20 h 44"/>
                  <a:gd name="T44" fmla="*/ 52 w 52"/>
                  <a:gd name="T45" fmla="*/ 16 h 44"/>
                  <a:gd name="T46" fmla="*/ 28 w 52"/>
                  <a:gd name="T47" fmla="*/ 22 h 44"/>
                  <a:gd name="T48" fmla="*/ 42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2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20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3" y="24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0" y="44"/>
                    </a:lnTo>
                    <a:lnTo>
                      <a:pt x="33" y="44"/>
                    </a:lnTo>
                    <a:lnTo>
                      <a:pt x="28" y="24"/>
                    </a:lnTo>
                    <a:lnTo>
                      <a:pt x="47" y="36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52" y="16"/>
                    </a:lnTo>
                    <a:lnTo>
                      <a:pt x="28" y="22"/>
                    </a:lnTo>
                    <a:lnTo>
                      <a:pt x="42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5" name="Freeform 42"/>
              <p:cNvSpPr>
                <a:spLocks/>
              </p:cNvSpPr>
              <p:nvPr/>
            </p:nvSpPr>
            <p:spPr bwMode="auto">
              <a:xfrm>
                <a:off x="2707" y="2742"/>
                <a:ext cx="50" cy="42"/>
              </a:xfrm>
              <a:custGeom>
                <a:avLst/>
                <a:gdLst>
                  <a:gd name="T0" fmla="*/ 40 w 50"/>
                  <a:gd name="T1" fmla="*/ 2 h 42"/>
                  <a:gd name="T2" fmla="*/ 38 w 50"/>
                  <a:gd name="T3" fmla="*/ 2 h 42"/>
                  <a:gd name="T4" fmla="*/ 26 w 50"/>
                  <a:gd name="T5" fmla="*/ 20 h 42"/>
                  <a:gd name="T6" fmla="*/ 22 w 50"/>
                  <a:gd name="T7" fmla="*/ 0 h 42"/>
                  <a:gd name="T8" fmla="*/ 17 w 50"/>
                  <a:gd name="T9" fmla="*/ 0 h 42"/>
                  <a:gd name="T10" fmla="*/ 24 w 50"/>
                  <a:gd name="T11" fmla="*/ 20 h 42"/>
                  <a:gd name="T12" fmla="*/ 5 w 50"/>
                  <a:gd name="T13" fmla="*/ 8 h 42"/>
                  <a:gd name="T14" fmla="*/ 3 w 50"/>
                  <a:gd name="T15" fmla="*/ 10 h 42"/>
                  <a:gd name="T16" fmla="*/ 24 w 50"/>
                  <a:gd name="T17" fmla="*/ 20 h 42"/>
                  <a:gd name="T18" fmla="*/ 0 w 50"/>
                  <a:gd name="T19" fmla="*/ 24 h 42"/>
                  <a:gd name="T20" fmla="*/ 0 w 50"/>
                  <a:gd name="T21" fmla="*/ 28 h 42"/>
                  <a:gd name="T22" fmla="*/ 24 w 50"/>
                  <a:gd name="T23" fmla="*/ 22 h 42"/>
                  <a:gd name="T24" fmla="*/ 10 w 50"/>
                  <a:gd name="T25" fmla="*/ 38 h 42"/>
                  <a:gd name="T26" fmla="*/ 12 w 50"/>
                  <a:gd name="T27" fmla="*/ 40 h 42"/>
                  <a:gd name="T28" fmla="*/ 24 w 50"/>
                  <a:gd name="T29" fmla="*/ 22 h 42"/>
                  <a:gd name="T30" fmla="*/ 29 w 50"/>
                  <a:gd name="T31" fmla="*/ 42 h 42"/>
                  <a:gd name="T32" fmla="*/ 33 w 50"/>
                  <a:gd name="T33" fmla="*/ 42 h 42"/>
                  <a:gd name="T34" fmla="*/ 26 w 50"/>
                  <a:gd name="T35" fmla="*/ 22 h 42"/>
                  <a:gd name="T36" fmla="*/ 45 w 50"/>
                  <a:gd name="T37" fmla="*/ 34 h 42"/>
                  <a:gd name="T38" fmla="*/ 47 w 50"/>
                  <a:gd name="T39" fmla="*/ 32 h 42"/>
                  <a:gd name="T40" fmla="*/ 26 w 50"/>
                  <a:gd name="T41" fmla="*/ 22 h 42"/>
                  <a:gd name="T42" fmla="*/ 50 w 50"/>
                  <a:gd name="T43" fmla="*/ 18 h 42"/>
                  <a:gd name="T44" fmla="*/ 50 w 50"/>
                  <a:gd name="T45" fmla="*/ 14 h 42"/>
                  <a:gd name="T46" fmla="*/ 26 w 50"/>
                  <a:gd name="T47" fmla="*/ 20 h 42"/>
                  <a:gd name="T48" fmla="*/ 40 w 50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4" y="22"/>
                    </a:lnTo>
                    <a:lnTo>
                      <a:pt x="29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4"/>
                    </a:lnTo>
                    <a:lnTo>
                      <a:pt x="26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6" name="Freeform 43"/>
              <p:cNvSpPr>
                <a:spLocks/>
              </p:cNvSpPr>
              <p:nvPr/>
            </p:nvSpPr>
            <p:spPr bwMode="auto">
              <a:xfrm>
                <a:off x="2707" y="2742"/>
                <a:ext cx="50" cy="42"/>
              </a:xfrm>
              <a:custGeom>
                <a:avLst/>
                <a:gdLst>
                  <a:gd name="T0" fmla="*/ 40 w 50"/>
                  <a:gd name="T1" fmla="*/ 2 h 42"/>
                  <a:gd name="T2" fmla="*/ 38 w 50"/>
                  <a:gd name="T3" fmla="*/ 2 h 42"/>
                  <a:gd name="T4" fmla="*/ 26 w 50"/>
                  <a:gd name="T5" fmla="*/ 20 h 42"/>
                  <a:gd name="T6" fmla="*/ 22 w 50"/>
                  <a:gd name="T7" fmla="*/ 0 h 42"/>
                  <a:gd name="T8" fmla="*/ 17 w 50"/>
                  <a:gd name="T9" fmla="*/ 0 h 42"/>
                  <a:gd name="T10" fmla="*/ 24 w 50"/>
                  <a:gd name="T11" fmla="*/ 20 h 42"/>
                  <a:gd name="T12" fmla="*/ 5 w 50"/>
                  <a:gd name="T13" fmla="*/ 8 h 42"/>
                  <a:gd name="T14" fmla="*/ 3 w 50"/>
                  <a:gd name="T15" fmla="*/ 10 h 42"/>
                  <a:gd name="T16" fmla="*/ 24 w 50"/>
                  <a:gd name="T17" fmla="*/ 20 h 42"/>
                  <a:gd name="T18" fmla="*/ 0 w 50"/>
                  <a:gd name="T19" fmla="*/ 24 h 42"/>
                  <a:gd name="T20" fmla="*/ 0 w 50"/>
                  <a:gd name="T21" fmla="*/ 28 h 42"/>
                  <a:gd name="T22" fmla="*/ 24 w 50"/>
                  <a:gd name="T23" fmla="*/ 22 h 42"/>
                  <a:gd name="T24" fmla="*/ 10 w 50"/>
                  <a:gd name="T25" fmla="*/ 38 h 42"/>
                  <a:gd name="T26" fmla="*/ 12 w 50"/>
                  <a:gd name="T27" fmla="*/ 40 h 42"/>
                  <a:gd name="T28" fmla="*/ 24 w 50"/>
                  <a:gd name="T29" fmla="*/ 22 h 42"/>
                  <a:gd name="T30" fmla="*/ 29 w 50"/>
                  <a:gd name="T31" fmla="*/ 42 h 42"/>
                  <a:gd name="T32" fmla="*/ 33 w 50"/>
                  <a:gd name="T33" fmla="*/ 42 h 42"/>
                  <a:gd name="T34" fmla="*/ 26 w 50"/>
                  <a:gd name="T35" fmla="*/ 22 h 42"/>
                  <a:gd name="T36" fmla="*/ 45 w 50"/>
                  <a:gd name="T37" fmla="*/ 34 h 42"/>
                  <a:gd name="T38" fmla="*/ 47 w 50"/>
                  <a:gd name="T39" fmla="*/ 32 h 42"/>
                  <a:gd name="T40" fmla="*/ 26 w 50"/>
                  <a:gd name="T41" fmla="*/ 22 h 42"/>
                  <a:gd name="T42" fmla="*/ 50 w 50"/>
                  <a:gd name="T43" fmla="*/ 18 h 42"/>
                  <a:gd name="T44" fmla="*/ 50 w 50"/>
                  <a:gd name="T45" fmla="*/ 14 h 42"/>
                  <a:gd name="T46" fmla="*/ 26 w 50"/>
                  <a:gd name="T47" fmla="*/ 20 h 42"/>
                  <a:gd name="T48" fmla="*/ 40 w 50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4" y="22"/>
                    </a:lnTo>
                    <a:lnTo>
                      <a:pt x="29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4"/>
                    </a:lnTo>
                    <a:lnTo>
                      <a:pt x="26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7" name="Freeform 44"/>
              <p:cNvSpPr>
                <a:spLocks/>
              </p:cNvSpPr>
              <p:nvPr/>
            </p:nvSpPr>
            <p:spPr bwMode="auto">
              <a:xfrm>
                <a:off x="1957" y="2936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4 h 44"/>
                  <a:gd name="T4" fmla="*/ 26 w 49"/>
                  <a:gd name="T5" fmla="*/ 20 h 44"/>
                  <a:gd name="T6" fmla="*/ 21 w 49"/>
                  <a:gd name="T7" fmla="*/ 0 h 44"/>
                  <a:gd name="T8" fmla="*/ 16 w 49"/>
                  <a:gd name="T9" fmla="*/ 2 h 44"/>
                  <a:gd name="T10" fmla="*/ 23 w 49"/>
                  <a:gd name="T11" fmla="*/ 22 h 44"/>
                  <a:gd name="T12" fmla="*/ 4 w 49"/>
                  <a:gd name="T13" fmla="*/ 10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30 h 44"/>
                  <a:gd name="T22" fmla="*/ 23 w 49"/>
                  <a:gd name="T23" fmla="*/ 24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3 w 49"/>
                  <a:gd name="T33" fmla="*/ 44 h 44"/>
                  <a:gd name="T34" fmla="*/ 26 w 49"/>
                  <a:gd name="T35" fmla="*/ 24 h 44"/>
                  <a:gd name="T36" fmla="*/ 44 w 49"/>
                  <a:gd name="T37" fmla="*/ 36 h 44"/>
                  <a:gd name="T38" fmla="*/ 47 w 49"/>
                  <a:gd name="T39" fmla="*/ 34 h 44"/>
                  <a:gd name="T40" fmla="*/ 26 w 49"/>
                  <a:gd name="T41" fmla="*/ 22 h 44"/>
                  <a:gd name="T42" fmla="*/ 49 w 49"/>
                  <a:gd name="T43" fmla="*/ 20 h 44"/>
                  <a:gd name="T44" fmla="*/ 49 w 49"/>
                  <a:gd name="T45" fmla="*/ 16 h 44"/>
                  <a:gd name="T46" fmla="*/ 26 w 49"/>
                  <a:gd name="T47" fmla="*/ 22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4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2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4" y="36"/>
                    </a:lnTo>
                    <a:lnTo>
                      <a:pt x="47" y="34"/>
                    </a:lnTo>
                    <a:lnTo>
                      <a:pt x="26" y="22"/>
                    </a:lnTo>
                    <a:lnTo>
                      <a:pt x="49" y="20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8" name="Freeform 45"/>
              <p:cNvSpPr>
                <a:spLocks/>
              </p:cNvSpPr>
              <p:nvPr/>
            </p:nvSpPr>
            <p:spPr bwMode="auto">
              <a:xfrm>
                <a:off x="1957" y="2936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4 h 44"/>
                  <a:gd name="T4" fmla="*/ 26 w 49"/>
                  <a:gd name="T5" fmla="*/ 20 h 44"/>
                  <a:gd name="T6" fmla="*/ 21 w 49"/>
                  <a:gd name="T7" fmla="*/ 0 h 44"/>
                  <a:gd name="T8" fmla="*/ 16 w 49"/>
                  <a:gd name="T9" fmla="*/ 2 h 44"/>
                  <a:gd name="T10" fmla="*/ 23 w 49"/>
                  <a:gd name="T11" fmla="*/ 22 h 44"/>
                  <a:gd name="T12" fmla="*/ 4 w 49"/>
                  <a:gd name="T13" fmla="*/ 10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30 h 44"/>
                  <a:gd name="T22" fmla="*/ 23 w 49"/>
                  <a:gd name="T23" fmla="*/ 24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3 w 49"/>
                  <a:gd name="T33" fmla="*/ 44 h 44"/>
                  <a:gd name="T34" fmla="*/ 26 w 49"/>
                  <a:gd name="T35" fmla="*/ 24 h 44"/>
                  <a:gd name="T36" fmla="*/ 44 w 49"/>
                  <a:gd name="T37" fmla="*/ 36 h 44"/>
                  <a:gd name="T38" fmla="*/ 47 w 49"/>
                  <a:gd name="T39" fmla="*/ 34 h 44"/>
                  <a:gd name="T40" fmla="*/ 26 w 49"/>
                  <a:gd name="T41" fmla="*/ 22 h 44"/>
                  <a:gd name="T42" fmla="*/ 49 w 49"/>
                  <a:gd name="T43" fmla="*/ 20 h 44"/>
                  <a:gd name="T44" fmla="*/ 49 w 49"/>
                  <a:gd name="T45" fmla="*/ 16 h 44"/>
                  <a:gd name="T46" fmla="*/ 26 w 49"/>
                  <a:gd name="T47" fmla="*/ 22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4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2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4" y="36"/>
                    </a:lnTo>
                    <a:lnTo>
                      <a:pt x="47" y="34"/>
                    </a:lnTo>
                    <a:lnTo>
                      <a:pt x="26" y="22"/>
                    </a:lnTo>
                    <a:lnTo>
                      <a:pt x="49" y="20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9" name="Freeform 46"/>
              <p:cNvSpPr>
                <a:spLocks/>
              </p:cNvSpPr>
              <p:nvPr/>
            </p:nvSpPr>
            <p:spPr bwMode="auto">
              <a:xfrm>
                <a:off x="3204" y="2343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2 h 43"/>
                  <a:gd name="T4" fmla="*/ 26 w 52"/>
                  <a:gd name="T5" fmla="*/ 20 h 43"/>
                  <a:gd name="T6" fmla="*/ 21 w 52"/>
                  <a:gd name="T7" fmla="*/ 0 h 43"/>
                  <a:gd name="T8" fmla="*/ 19 w 52"/>
                  <a:gd name="T9" fmla="*/ 2 h 43"/>
                  <a:gd name="T10" fmla="*/ 24 w 52"/>
                  <a:gd name="T11" fmla="*/ 20 h 43"/>
                  <a:gd name="T12" fmla="*/ 5 w 52"/>
                  <a:gd name="T13" fmla="*/ 10 h 43"/>
                  <a:gd name="T14" fmla="*/ 2 w 52"/>
                  <a:gd name="T15" fmla="*/ 12 h 43"/>
                  <a:gd name="T16" fmla="*/ 24 w 52"/>
                  <a:gd name="T17" fmla="*/ 22 h 43"/>
                  <a:gd name="T18" fmla="*/ 0 w 52"/>
                  <a:gd name="T19" fmla="*/ 26 h 43"/>
                  <a:gd name="T20" fmla="*/ 0 w 52"/>
                  <a:gd name="T21" fmla="*/ 27 h 43"/>
                  <a:gd name="T22" fmla="*/ 24 w 52"/>
                  <a:gd name="T23" fmla="*/ 24 h 43"/>
                  <a:gd name="T24" fmla="*/ 9 w 52"/>
                  <a:gd name="T25" fmla="*/ 39 h 43"/>
                  <a:gd name="T26" fmla="*/ 12 w 52"/>
                  <a:gd name="T27" fmla="*/ 41 h 43"/>
                  <a:gd name="T28" fmla="*/ 26 w 52"/>
                  <a:gd name="T29" fmla="*/ 24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4 h 43"/>
                  <a:gd name="T36" fmla="*/ 47 w 52"/>
                  <a:gd name="T37" fmla="*/ 33 h 43"/>
                  <a:gd name="T38" fmla="*/ 47 w 52"/>
                  <a:gd name="T39" fmla="*/ 31 h 43"/>
                  <a:gd name="T40" fmla="*/ 28 w 52"/>
                  <a:gd name="T41" fmla="*/ 22 h 43"/>
                  <a:gd name="T42" fmla="*/ 52 w 52"/>
                  <a:gd name="T43" fmla="*/ 18 h 43"/>
                  <a:gd name="T44" fmla="*/ 49 w 52"/>
                  <a:gd name="T45" fmla="*/ 16 h 43"/>
                  <a:gd name="T46" fmla="*/ 28 w 52"/>
                  <a:gd name="T47" fmla="*/ 22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7"/>
                    </a:lnTo>
                    <a:lnTo>
                      <a:pt x="24" y="24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26" y="24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4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0" name="Freeform 47"/>
              <p:cNvSpPr>
                <a:spLocks/>
              </p:cNvSpPr>
              <p:nvPr/>
            </p:nvSpPr>
            <p:spPr bwMode="auto">
              <a:xfrm>
                <a:off x="3204" y="2343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2 h 43"/>
                  <a:gd name="T4" fmla="*/ 26 w 52"/>
                  <a:gd name="T5" fmla="*/ 20 h 43"/>
                  <a:gd name="T6" fmla="*/ 21 w 52"/>
                  <a:gd name="T7" fmla="*/ 0 h 43"/>
                  <a:gd name="T8" fmla="*/ 19 w 52"/>
                  <a:gd name="T9" fmla="*/ 2 h 43"/>
                  <a:gd name="T10" fmla="*/ 24 w 52"/>
                  <a:gd name="T11" fmla="*/ 20 h 43"/>
                  <a:gd name="T12" fmla="*/ 5 w 52"/>
                  <a:gd name="T13" fmla="*/ 10 h 43"/>
                  <a:gd name="T14" fmla="*/ 2 w 52"/>
                  <a:gd name="T15" fmla="*/ 12 h 43"/>
                  <a:gd name="T16" fmla="*/ 24 w 52"/>
                  <a:gd name="T17" fmla="*/ 22 h 43"/>
                  <a:gd name="T18" fmla="*/ 0 w 52"/>
                  <a:gd name="T19" fmla="*/ 26 h 43"/>
                  <a:gd name="T20" fmla="*/ 0 w 52"/>
                  <a:gd name="T21" fmla="*/ 27 h 43"/>
                  <a:gd name="T22" fmla="*/ 24 w 52"/>
                  <a:gd name="T23" fmla="*/ 24 h 43"/>
                  <a:gd name="T24" fmla="*/ 9 w 52"/>
                  <a:gd name="T25" fmla="*/ 39 h 43"/>
                  <a:gd name="T26" fmla="*/ 12 w 52"/>
                  <a:gd name="T27" fmla="*/ 41 h 43"/>
                  <a:gd name="T28" fmla="*/ 26 w 52"/>
                  <a:gd name="T29" fmla="*/ 24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4 h 43"/>
                  <a:gd name="T36" fmla="*/ 47 w 52"/>
                  <a:gd name="T37" fmla="*/ 33 h 43"/>
                  <a:gd name="T38" fmla="*/ 47 w 52"/>
                  <a:gd name="T39" fmla="*/ 31 h 43"/>
                  <a:gd name="T40" fmla="*/ 28 w 52"/>
                  <a:gd name="T41" fmla="*/ 22 h 43"/>
                  <a:gd name="T42" fmla="*/ 52 w 52"/>
                  <a:gd name="T43" fmla="*/ 18 h 43"/>
                  <a:gd name="T44" fmla="*/ 49 w 52"/>
                  <a:gd name="T45" fmla="*/ 16 h 43"/>
                  <a:gd name="T46" fmla="*/ 28 w 52"/>
                  <a:gd name="T47" fmla="*/ 22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7"/>
                    </a:lnTo>
                    <a:lnTo>
                      <a:pt x="24" y="24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26" y="24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4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1" name="Freeform 48"/>
              <p:cNvSpPr>
                <a:spLocks/>
              </p:cNvSpPr>
              <p:nvPr/>
            </p:nvSpPr>
            <p:spPr bwMode="auto">
              <a:xfrm>
                <a:off x="2328" y="2707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2 h 43"/>
                  <a:gd name="T4" fmla="*/ 26 w 52"/>
                  <a:gd name="T5" fmla="*/ 20 h 43"/>
                  <a:gd name="T6" fmla="*/ 22 w 52"/>
                  <a:gd name="T7" fmla="*/ 0 h 43"/>
                  <a:gd name="T8" fmla="*/ 19 w 52"/>
                  <a:gd name="T9" fmla="*/ 0 h 43"/>
                  <a:gd name="T10" fmla="*/ 26 w 52"/>
                  <a:gd name="T11" fmla="*/ 20 h 43"/>
                  <a:gd name="T12" fmla="*/ 5 w 52"/>
                  <a:gd name="T13" fmla="*/ 8 h 43"/>
                  <a:gd name="T14" fmla="*/ 5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1 h 43"/>
                  <a:gd name="T24" fmla="*/ 12 w 52"/>
                  <a:gd name="T25" fmla="*/ 39 h 43"/>
                  <a:gd name="T26" fmla="*/ 15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1 h 43"/>
                  <a:gd name="T34" fmla="*/ 26 w 52"/>
                  <a:gd name="T35" fmla="*/ 23 h 43"/>
                  <a:gd name="T36" fmla="*/ 48 w 52"/>
                  <a:gd name="T37" fmla="*/ 33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8 h 43"/>
                  <a:gd name="T44" fmla="*/ 50 w 52"/>
                  <a:gd name="T45" fmla="*/ 16 h 43"/>
                  <a:gd name="T46" fmla="*/ 29 w 52"/>
                  <a:gd name="T47" fmla="*/ 20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5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1"/>
                    </a:lnTo>
                    <a:lnTo>
                      <a:pt x="12" y="39"/>
                    </a:lnTo>
                    <a:lnTo>
                      <a:pt x="15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8" y="33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9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2" name="Freeform 49"/>
              <p:cNvSpPr>
                <a:spLocks/>
              </p:cNvSpPr>
              <p:nvPr/>
            </p:nvSpPr>
            <p:spPr bwMode="auto">
              <a:xfrm>
                <a:off x="2328" y="2707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2 h 43"/>
                  <a:gd name="T4" fmla="*/ 26 w 52"/>
                  <a:gd name="T5" fmla="*/ 20 h 43"/>
                  <a:gd name="T6" fmla="*/ 22 w 52"/>
                  <a:gd name="T7" fmla="*/ 0 h 43"/>
                  <a:gd name="T8" fmla="*/ 19 w 52"/>
                  <a:gd name="T9" fmla="*/ 0 h 43"/>
                  <a:gd name="T10" fmla="*/ 26 w 52"/>
                  <a:gd name="T11" fmla="*/ 20 h 43"/>
                  <a:gd name="T12" fmla="*/ 5 w 52"/>
                  <a:gd name="T13" fmla="*/ 8 h 43"/>
                  <a:gd name="T14" fmla="*/ 5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1 h 43"/>
                  <a:gd name="T24" fmla="*/ 12 w 52"/>
                  <a:gd name="T25" fmla="*/ 39 h 43"/>
                  <a:gd name="T26" fmla="*/ 15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1 h 43"/>
                  <a:gd name="T34" fmla="*/ 26 w 52"/>
                  <a:gd name="T35" fmla="*/ 23 h 43"/>
                  <a:gd name="T36" fmla="*/ 48 w 52"/>
                  <a:gd name="T37" fmla="*/ 33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8 h 43"/>
                  <a:gd name="T44" fmla="*/ 50 w 52"/>
                  <a:gd name="T45" fmla="*/ 16 h 43"/>
                  <a:gd name="T46" fmla="*/ 29 w 52"/>
                  <a:gd name="T47" fmla="*/ 20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5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1"/>
                    </a:lnTo>
                    <a:lnTo>
                      <a:pt x="12" y="39"/>
                    </a:lnTo>
                    <a:lnTo>
                      <a:pt x="15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8" y="33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9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3" name="Freeform 50"/>
              <p:cNvSpPr>
                <a:spLocks/>
              </p:cNvSpPr>
              <p:nvPr/>
            </p:nvSpPr>
            <p:spPr bwMode="auto">
              <a:xfrm>
                <a:off x="1514" y="3027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7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3 w 50"/>
                  <a:gd name="T15" fmla="*/ 12 h 44"/>
                  <a:gd name="T16" fmla="*/ 21 w 50"/>
                  <a:gd name="T17" fmla="*/ 22 h 44"/>
                  <a:gd name="T18" fmla="*/ 0 w 50"/>
                  <a:gd name="T19" fmla="*/ 26 h 44"/>
                  <a:gd name="T20" fmla="*/ 0 w 50"/>
                  <a:gd name="T21" fmla="*/ 30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8 w 50"/>
                  <a:gd name="T31" fmla="*/ 44 h 44"/>
                  <a:gd name="T32" fmla="*/ 31 w 50"/>
                  <a:gd name="T33" fmla="*/ 44 h 44"/>
                  <a:gd name="T34" fmla="*/ 26 w 50"/>
                  <a:gd name="T35" fmla="*/ 24 h 44"/>
                  <a:gd name="T36" fmla="*/ 45 w 50"/>
                  <a:gd name="T37" fmla="*/ 36 h 44"/>
                  <a:gd name="T38" fmla="*/ 47 w 50"/>
                  <a:gd name="T39" fmla="*/ 32 h 44"/>
                  <a:gd name="T40" fmla="*/ 26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1" y="44"/>
                    </a:lnTo>
                    <a:lnTo>
                      <a:pt x="26" y="24"/>
                    </a:lnTo>
                    <a:lnTo>
                      <a:pt x="45" y="36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4" name="Freeform 51"/>
              <p:cNvSpPr>
                <a:spLocks/>
              </p:cNvSpPr>
              <p:nvPr/>
            </p:nvSpPr>
            <p:spPr bwMode="auto">
              <a:xfrm>
                <a:off x="1514" y="3027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7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3 w 50"/>
                  <a:gd name="T15" fmla="*/ 12 h 44"/>
                  <a:gd name="T16" fmla="*/ 21 w 50"/>
                  <a:gd name="T17" fmla="*/ 22 h 44"/>
                  <a:gd name="T18" fmla="*/ 0 w 50"/>
                  <a:gd name="T19" fmla="*/ 26 h 44"/>
                  <a:gd name="T20" fmla="*/ 0 w 50"/>
                  <a:gd name="T21" fmla="*/ 30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8 w 50"/>
                  <a:gd name="T31" fmla="*/ 44 h 44"/>
                  <a:gd name="T32" fmla="*/ 31 w 50"/>
                  <a:gd name="T33" fmla="*/ 44 h 44"/>
                  <a:gd name="T34" fmla="*/ 26 w 50"/>
                  <a:gd name="T35" fmla="*/ 24 h 44"/>
                  <a:gd name="T36" fmla="*/ 45 w 50"/>
                  <a:gd name="T37" fmla="*/ 36 h 44"/>
                  <a:gd name="T38" fmla="*/ 47 w 50"/>
                  <a:gd name="T39" fmla="*/ 32 h 44"/>
                  <a:gd name="T40" fmla="*/ 26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1" y="44"/>
                    </a:lnTo>
                    <a:lnTo>
                      <a:pt x="26" y="24"/>
                    </a:lnTo>
                    <a:lnTo>
                      <a:pt x="45" y="36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5" name="Freeform 52"/>
              <p:cNvSpPr>
                <a:spLocks/>
              </p:cNvSpPr>
              <p:nvPr/>
            </p:nvSpPr>
            <p:spPr bwMode="auto">
              <a:xfrm>
                <a:off x="2719" y="2679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2 h 44"/>
                  <a:gd name="T34" fmla="*/ 26 w 50"/>
                  <a:gd name="T35" fmla="*/ 22 h 44"/>
                  <a:gd name="T36" fmla="*/ 45 w 50"/>
                  <a:gd name="T37" fmla="*/ 34 h 44"/>
                  <a:gd name="T38" fmla="*/ 47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6" name="Freeform 53"/>
              <p:cNvSpPr>
                <a:spLocks/>
              </p:cNvSpPr>
              <p:nvPr/>
            </p:nvSpPr>
            <p:spPr bwMode="auto">
              <a:xfrm>
                <a:off x="2719" y="2679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2 h 44"/>
                  <a:gd name="T34" fmla="*/ 26 w 50"/>
                  <a:gd name="T35" fmla="*/ 22 h 44"/>
                  <a:gd name="T36" fmla="*/ 45 w 50"/>
                  <a:gd name="T37" fmla="*/ 34 h 44"/>
                  <a:gd name="T38" fmla="*/ 47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7" name="Freeform 54"/>
              <p:cNvSpPr>
                <a:spLocks/>
              </p:cNvSpPr>
              <p:nvPr/>
            </p:nvSpPr>
            <p:spPr bwMode="auto">
              <a:xfrm>
                <a:off x="2051" y="3300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7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0 h 44"/>
                  <a:gd name="T10" fmla="*/ 23 w 52"/>
                  <a:gd name="T11" fmla="*/ 20 h 44"/>
                  <a:gd name="T12" fmla="*/ 4 w 52"/>
                  <a:gd name="T13" fmla="*/ 10 h 44"/>
                  <a:gd name="T14" fmla="*/ 2 w 52"/>
                  <a:gd name="T15" fmla="*/ 12 h 44"/>
                  <a:gd name="T16" fmla="*/ 23 w 52"/>
                  <a:gd name="T17" fmla="*/ 22 h 44"/>
                  <a:gd name="T18" fmla="*/ 0 w 52"/>
                  <a:gd name="T19" fmla="*/ 26 h 44"/>
                  <a:gd name="T20" fmla="*/ 0 w 52"/>
                  <a:gd name="T21" fmla="*/ 28 h 44"/>
                  <a:gd name="T22" fmla="*/ 23 w 52"/>
                  <a:gd name="T23" fmla="*/ 24 h 44"/>
                  <a:gd name="T24" fmla="*/ 9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0 w 52"/>
                  <a:gd name="T31" fmla="*/ 44 h 44"/>
                  <a:gd name="T32" fmla="*/ 33 w 52"/>
                  <a:gd name="T33" fmla="*/ 44 h 44"/>
                  <a:gd name="T34" fmla="*/ 26 w 52"/>
                  <a:gd name="T35" fmla="*/ 24 h 44"/>
                  <a:gd name="T36" fmla="*/ 47 w 52"/>
                  <a:gd name="T37" fmla="*/ 34 h 44"/>
                  <a:gd name="T38" fmla="*/ 47 w 52"/>
                  <a:gd name="T39" fmla="*/ 32 h 44"/>
                  <a:gd name="T40" fmla="*/ 28 w 52"/>
                  <a:gd name="T41" fmla="*/ 22 h 44"/>
                  <a:gd name="T42" fmla="*/ 52 w 52"/>
                  <a:gd name="T43" fmla="*/ 18 h 44"/>
                  <a:gd name="T44" fmla="*/ 49 w 52"/>
                  <a:gd name="T45" fmla="*/ 16 h 44"/>
                  <a:gd name="T46" fmla="*/ 28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0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8" name="Freeform 55"/>
              <p:cNvSpPr>
                <a:spLocks/>
              </p:cNvSpPr>
              <p:nvPr/>
            </p:nvSpPr>
            <p:spPr bwMode="auto">
              <a:xfrm>
                <a:off x="2051" y="3300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7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0 h 44"/>
                  <a:gd name="T10" fmla="*/ 23 w 52"/>
                  <a:gd name="T11" fmla="*/ 20 h 44"/>
                  <a:gd name="T12" fmla="*/ 4 w 52"/>
                  <a:gd name="T13" fmla="*/ 10 h 44"/>
                  <a:gd name="T14" fmla="*/ 2 w 52"/>
                  <a:gd name="T15" fmla="*/ 12 h 44"/>
                  <a:gd name="T16" fmla="*/ 23 w 52"/>
                  <a:gd name="T17" fmla="*/ 22 h 44"/>
                  <a:gd name="T18" fmla="*/ 0 w 52"/>
                  <a:gd name="T19" fmla="*/ 26 h 44"/>
                  <a:gd name="T20" fmla="*/ 0 w 52"/>
                  <a:gd name="T21" fmla="*/ 28 h 44"/>
                  <a:gd name="T22" fmla="*/ 23 w 52"/>
                  <a:gd name="T23" fmla="*/ 24 h 44"/>
                  <a:gd name="T24" fmla="*/ 9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0 w 52"/>
                  <a:gd name="T31" fmla="*/ 44 h 44"/>
                  <a:gd name="T32" fmla="*/ 33 w 52"/>
                  <a:gd name="T33" fmla="*/ 44 h 44"/>
                  <a:gd name="T34" fmla="*/ 26 w 52"/>
                  <a:gd name="T35" fmla="*/ 24 h 44"/>
                  <a:gd name="T36" fmla="*/ 47 w 52"/>
                  <a:gd name="T37" fmla="*/ 34 h 44"/>
                  <a:gd name="T38" fmla="*/ 47 w 52"/>
                  <a:gd name="T39" fmla="*/ 32 h 44"/>
                  <a:gd name="T40" fmla="*/ 28 w 52"/>
                  <a:gd name="T41" fmla="*/ 22 h 44"/>
                  <a:gd name="T42" fmla="*/ 52 w 52"/>
                  <a:gd name="T43" fmla="*/ 18 h 44"/>
                  <a:gd name="T44" fmla="*/ 49 w 52"/>
                  <a:gd name="T45" fmla="*/ 16 h 44"/>
                  <a:gd name="T46" fmla="*/ 28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0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9" name="Freeform 56"/>
              <p:cNvSpPr>
                <a:spLocks/>
              </p:cNvSpPr>
              <p:nvPr/>
            </p:nvSpPr>
            <p:spPr bwMode="auto">
              <a:xfrm>
                <a:off x="1451" y="3468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2 h 44"/>
                  <a:gd name="T4" fmla="*/ 23 w 49"/>
                  <a:gd name="T5" fmla="*/ 20 h 44"/>
                  <a:gd name="T6" fmla="*/ 18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2 w 49"/>
                  <a:gd name="T13" fmla="*/ 8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1 w 49"/>
                  <a:gd name="T23" fmla="*/ 22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0 w 49"/>
                  <a:gd name="T33" fmla="*/ 42 h 44"/>
                  <a:gd name="T34" fmla="*/ 26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6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2"/>
                    </a:lnTo>
                    <a:lnTo>
                      <a:pt x="23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1" y="22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0" y="42"/>
                    </a:lnTo>
                    <a:lnTo>
                      <a:pt x="26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0" name="Freeform 57"/>
              <p:cNvSpPr>
                <a:spLocks/>
              </p:cNvSpPr>
              <p:nvPr/>
            </p:nvSpPr>
            <p:spPr bwMode="auto">
              <a:xfrm>
                <a:off x="1451" y="3468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2 h 44"/>
                  <a:gd name="T4" fmla="*/ 23 w 49"/>
                  <a:gd name="T5" fmla="*/ 20 h 44"/>
                  <a:gd name="T6" fmla="*/ 18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2 w 49"/>
                  <a:gd name="T13" fmla="*/ 8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1 w 49"/>
                  <a:gd name="T23" fmla="*/ 22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0 w 49"/>
                  <a:gd name="T33" fmla="*/ 42 h 44"/>
                  <a:gd name="T34" fmla="*/ 26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6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2"/>
                    </a:lnTo>
                    <a:lnTo>
                      <a:pt x="23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1" y="22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0" y="42"/>
                    </a:lnTo>
                    <a:lnTo>
                      <a:pt x="26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1" name="Freeform 58"/>
              <p:cNvSpPr>
                <a:spLocks/>
              </p:cNvSpPr>
              <p:nvPr/>
            </p:nvSpPr>
            <p:spPr bwMode="auto">
              <a:xfrm>
                <a:off x="3225" y="2525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8 w 50"/>
                  <a:gd name="T3" fmla="*/ 2 h 43"/>
                  <a:gd name="T4" fmla="*/ 24 w 50"/>
                  <a:gd name="T5" fmla="*/ 20 h 43"/>
                  <a:gd name="T6" fmla="*/ 21 w 50"/>
                  <a:gd name="T7" fmla="*/ 0 h 43"/>
                  <a:gd name="T8" fmla="*/ 17 w 50"/>
                  <a:gd name="T9" fmla="*/ 0 h 43"/>
                  <a:gd name="T10" fmla="*/ 24 w 50"/>
                  <a:gd name="T11" fmla="*/ 20 h 43"/>
                  <a:gd name="T12" fmla="*/ 5 w 50"/>
                  <a:gd name="T13" fmla="*/ 10 h 43"/>
                  <a:gd name="T14" fmla="*/ 3 w 50"/>
                  <a:gd name="T15" fmla="*/ 12 h 43"/>
                  <a:gd name="T16" fmla="*/ 21 w 50"/>
                  <a:gd name="T17" fmla="*/ 22 h 43"/>
                  <a:gd name="T18" fmla="*/ 0 w 50"/>
                  <a:gd name="T19" fmla="*/ 25 h 43"/>
                  <a:gd name="T20" fmla="*/ 0 w 50"/>
                  <a:gd name="T21" fmla="*/ 27 h 43"/>
                  <a:gd name="T22" fmla="*/ 24 w 50"/>
                  <a:gd name="T23" fmla="*/ 24 h 43"/>
                  <a:gd name="T24" fmla="*/ 10 w 50"/>
                  <a:gd name="T25" fmla="*/ 39 h 43"/>
                  <a:gd name="T26" fmla="*/ 12 w 50"/>
                  <a:gd name="T27" fmla="*/ 41 h 43"/>
                  <a:gd name="T28" fmla="*/ 24 w 50"/>
                  <a:gd name="T29" fmla="*/ 24 h 43"/>
                  <a:gd name="T30" fmla="*/ 28 w 50"/>
                  <a:gd name="T31" fmla="*/ 43 h 43"/>
                  <a:gd name="T32" fmla="*/ 31 w 50"/>
                  <a:gd name="T33" fmla="*/ 43 h 43"/>
                  <a:gd name="T34" fmla="*/ 26 w 50"/>
                  <a:gd name="T35" fmla="*/ 24 h 43"/>
                  <a:gd name="T36" fmla="*/ 45 w 50"/>
                  <a:gd name="T37" fmla="*/ 33 h 43"/>
                  <a:gd name="T38" fmla="*/ 47 w 50"/>
                  <a:gd name="T39" fmla="*/ 31 h 43"/>
                  <a:gd name="T40" fmla="*/ 26 w 50"/>
                  <a:gd name="T41" fmla="*/ 22 h 43"/>
                  <a:gd name="T42" fmla="*/ 50 w 50"/>
                  <a:gd name="T43" fmla="*/ 18 h 43"/>
                  <a:gd name="T44" fmla="*/ 50 w 50"/>
                  <a:gd name="T45" fmla="*/ 16 h 43"/>
                  <a:gd name="T46" fmla="*/ 26 w 50"/>
                  <a:gd name="T47" fmla="*/ 20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8" y="2"/>
                    </a:lnTo>
                    <a:lnTo>
                      <a:pt x="24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1" y="22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4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24" y="24"/>
                    </a:lnTo>
                    <a:lnTo>
                      <a:pt x="28" y="43"/>
                    </a:lnTo>
                    <a:lnTo>
                      <a:pt x="31" y="43"/>
                    </a:lnTo>
                    <a:lnTo>
                      <a:pt x="26" y="24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2" name="Freeform 59"/>
              <p:cNvSpPr>
                <a:spLocks/>
              </p:cNvSpPr>
              <p:nvPr/>
            </p:nvSpPr>
            <p:spPr bwMode="auto">
              <a:xfrm>
                <a:off x="3225" y="2525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8 w 50"/>
                  <a:gd name="T3" fmla="*/ 2 h 43"/>
                  <a:gd name="T4" fmla="*/ 24 w 50"/>
                  <a:gd name="T5" fmla="*/ 20 h 43"/>
                  <a:gd name="T6" fmla="*/ 21 w 50"/>
                  <a:gd name="T7" fmla="*/ 0 h 43"/>
                  <a:gd name="T8" fmla="*/ 17 w 50"/>
                  <a:gd name="T9" fmla="*/ 0 h 43"/>
                  <a:gd name="T10" fmla="*/ 24 w 50"/>
                  <a:gd name="T11" fmla="*/ 20 h 43"/>
                  <a:gd name="T12" fmla="*/ 5 w 50"/>
                  <a:gd name="T13" fmla="*/ 10 h 43"/>
                  <a:gd name="T14" fmla="*/ 3 w 50"/>
                  <a:gd name="T15" fmla="*/ 12 h 43"/>
                  <a:gd name="T16" fmla="*/ 21 w 50"/>
                  <a:gd name="T17" fmla="*/ 22 h 43"/>
                  <a:gd name="T18" fmla="*/ 0 w 50"/>
                  <a:gd name="T19" fmla="*/ 25 h 43"/>
                  <a:gd name="T20" fmla="*/ 0 w 50"/>
                  <a:gd name="T21" fmla="*/ 27 h 43"/>
                  <a:gd name="T22" fmla="*/ 24 w 50"/>
                  <a:gd name="T23" fmla="*/ 24 h 43"/>
                  <a:gd name="T24" fmla="*/ 10 w 50"/>
                  <a:gd name="T25" fmla="*/ 39 h 43"/>
                  <a:gd name="T26" fmla="*/ 12 w 50"/>
                  <a:gd name="T27" fmla="*/ 41 h 43"/>
                  <a:gd name="T28" fmla="*/ 24 w 50"/>
                  <a:gd name="T29" fmla="*/ 24 h 43"/>
                  <a:gd name="T30" fmla="*/ 28 w 50"/>
                  <a:gd name="T31" fmla="*/ 43 h 43"/>
                  <a:gd name="T32" fmla="*/ 31 w 50"/>
                  <a:gd name="T33" fmla="*/ 43 h 43"/>
                  <a:gd name="T34" fmla="*/ 26 w 50"/>
                  <a:gd name="T35" fmla="*/ 24 h 43"/>
                  <a:gd name="T36" fmla="*/ 45 w 50"/>
                  <a:gd name="T37" fmla="*/ 33 h 43"/>
                  <a:gd name="T38" fmla="*/ 47 w 50"/>
                  <a:gd name="T39" fmla="*/ 31 h 43"/>
                  <a:gd name="T40" fmla="*/ 26 w 50"/>
                  <a:gd name="T41" fmla="*/ 22 h 43"/>
                  <a:gd name="T42" fmla="*/ 50 w 50"/>
                  <a:gd name="T43" fmla="*/ 18 h 43"/>
                  <a:gd name="T44" fmla="*/ 50 w 50"/>
                  <a:gd name="T45" fmla="*/ 16 h 43"/>
                  <a:gd name="T46" fmla="*/ 26 w 50"/>
                  <a:gd name="T47" fmla="*/ 20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8" y="2"/>
                    </a:lnTo>
                    <a:lnTo>
                      <a:pt x="24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1" y="22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4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24" y="24"/>
                    </a:lnTo>
                    <a:lnTo>
                      <a:pt x="28" y="43"/>
                    </a:lnTo>
                    <a:lnTo>
                      <a:pt x="31" y="43"/>
                    </a:lnTo>
                    <a:lnTo>
                      <a:pt x="26" y="24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3" name="Freeform 60"/>
              <p:cNvSpPr>
                <a:spLocks/>
              </p:cNvSpPr>
              <p:nvPr/>
            </p:nvSpPr>
            <p:spPr bwMode="auto">
              <a:xfrm>
                <a:off x="1599" y="3223"/>
                <a:ext cx="52" cy="43"/>
              </a:xfrm>
              <a:custGeom>
                <a:avLst/>
                <a:gdLst>
                  <a:gd name="T0" fmla="*/ 42 w 52"/>
                  <a:gd name="T1" fmla="*/ 4 h 43"/>
                  <a:gd name="T2" fmla="*/ 38 w 52"/>
                  <a:gd name="T3" fmla="*/ 2 h 43"/>
                  <a:gd name="T4" fmla="*/ 26 w 52"/>
                  <a:gd name="T5" fmla="*/ 20 h 43"/>
                  <a:gd name="T6" fmla="*/ 21 w 52"/>
                  <a:gd name="T7" fmla="*/ 0 h 43"/>
                  <a:gd name="T8" fmla="*/ 19 w 52"/>
                  <a:gd name="T9" fmla="*/ 2 h 43"/>
                  <a:gd name="T10" fmla="*/ 26 w 52"/>
                  <a:gd name="T11" fmla="*/ 20 h 43"/>
                  <a:gd name="T12" fmla="*/ 5 w 52"/>
                  <a:gd name="T13" fmla="*/ 10 h 43"/>
                  <a:gd name="T14" fmla="*/ 5 w 52"/>
                  <a:gd name="T15" fmla="*/ 12 h 43"/>
                  <a:gd name="T16" fmla="*/ 23 w 52"/>
                  <a:gd name="T17" fmla="*/ 22 h 43"/>
                  <a:gd name="T18" fmla="*/ 0 w 52"/>
                  <a:gd name="T19" fmla="*/ 26 h 43"/>
                  <a:gd name="T20" fmla="*/ 2 w 52"/>
                  <a:gd name="T21" fmla="*/ 28 h 43"/>
                  <a:gd name="T22" fmla="*/ 23 w 52"/>
                  <a:gd name="T23" fmla="*/ 24 h 43"/>
                  <a:gd name="T24" fmla="*/ 12 w 52"/>
                  <a:gd name="T25" fmla="*/ 40 h 43"/>
                  <a:gd name="T26" fmla="*/ 14 w 52"/>
                  <a:gd name="T27" fmla="*/ 41 h 43"/>
                  <a:gd name="T28" fmla="*/ 26 w 52"/>
                  <a:gd name="T29" fmla="*/ 24 h 43"/>
                  <a:gd name="T30" fmla="*/ 30 w 52"/>
                  <a:gd name="T31" fmla="*/ 43 h 43"/>
                  <a:gd name="T32" fmla="*/ 33 w 52"/>
                  <a:gd name="T33" fmla="*/ 43 h 43"/>
                  <a:gd name="T34" fmla="*/ 28 w 52"/>
                  <a:gd name="T35" fmla="*/ 24 h 43"/>
                  <a:gd name="T36" fmla="*/ 47 w 52"/>
                  <a:gd name="T37" fmla="*/ 34 h 43"/>
                  <a:gd name="T38" fmla="*/ 49 w 52"/>
                  <a:gd name="T39" fmla="*/ 32 h 43"/>
                  <a:gd name="T40" fmla="*/ 28 w 52"/>
                  <a:gd name="T41" fmla="*/ 22 h 43"/>
                  <a:gd name="T42" fmla="*/ 52 w 52"/>
                  <a:gd name="T43" fmla="*/ 20 h 43"/>
                  <a:gd name="T44" fmla="*/ 52 w 52"/>
                  <a:gd name="T45" fmla="*/ 16 h 43"/>
                  <a:gd name="T46" fmla="*/ 28 w 52"/>
                  <a:gd name="T47" fmla="*/ 22 h 43"/>
                  <a:gd name="T48" fmla="*/ 42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2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20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2" y="28"/>
                    </a:lnTo>
                    <a:lnTo>
                      <a:pt x="23" y="24"/>
                    </a:lnTo>
                    <a:lnTo>
                      <a:pt x="12" y="40"/>
                    </a:lnTo>
                    <a:lnTo>
                      <a:pt x="14" y="41"/>
                    </a:lnTo>
                    <a:lnTo>
                      <a:pt x="26" y="24"/>
                    </a:lnTo>
                    <a:lnTo>
                      <a:pt x="30" y="43"/>
                    </a:lnTo>
                    <a:lnTo>
                      <a:pt x="33" y="43"/>
                    </a:lnTo>
                    <a:lnTo>
                      <a:pt x="28" y="24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52" y="16"/>
                    </a:lnTo>
                    <a:lnTo>
                      <a:pt x="28" y="22"/>
                    </a:lnTo>
                    <a:lnTo>
                      <a:pt x="42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4" name="Freeform 61"/>
              <p:cNvSpPr>
                <a:spLocks/>
              </p:cNvSpPr>
              <p:nvPr/>
            </p:nvSpPr>
            <p:spPr bwMode="auto">
              <a:xfrm>
                <a:off x="1599" y="3223"/>
                <a:ext cx="52" cy="43"/>
              </a:xfrm>
              <a:custGeom>
                <a:avLst/>
                <a:gdLst>
                  <a:gd name="T0" fmla="*/ 42 w 52"/>
                  <a:gd name="T1" fmla="*/ 4 h 43"/>
                  <a:gd name="T2" fmla="*/ 38 w 52"/>
                  <a:gd name="T3" fmla="*/ 2 h 43"/>
                  <a:gd name="T4" fmla="*/ 26 w 52"/>
                  <a:gd name="T5" fmla="*/ 20 h 43"/>
                  <a:gd name="T6" fmla="*/ 21 w 52"/>
                  <a:gd name="T7" fmla="*/ 0 h 43"/>
                  <a:gd name="T8" fmla="*/ 19 w 52"/>
                  <a:gd name="T9" fmla="*/ 2 h 43"/>
                  <a:gd name="T10" fmla="*/ 26 w 52"/>
                  <a:gd name="T11" fmla="*/ 20 h 43"/>
                  <a:gd name="T12" fmla="*/ 5 w 52"/>
                  <a:gd name="T13" fmla="*/ 10 h 43"/>
                  <a:gd name="T14" fmla="*/ 5 w 52"/>
                  <a:gd name="T15" fmla="*/ 12 h 43"/>
                  <a:gd name="T16" fmla="*/ 23 w 52"/>
                  <a:gd name="T17" fmla="*/ 22 h 43"/>
                  <a:gd name="T18" fmla="*/ 0 w 52"/>
                  <a:gd name="T19" fmla="*/ 26 h 43"/>
                  <a:gd name="T20" fmla="*/ 2 w 52"/>
                  <a:gd name="T21" fmla="*/ 28 h 43"/>
                  <a:gd name="T22" fmla="*/ 23 w 52"/>
                  <a:gd name="T23" fmla="*/ 24 h 43"/>
                  <a:gd name="T24" fmla="*/ 12 w 52"/>
                  <a:gd name="T25" fmla="*/ 40 h 43"/>
                  <a:gd name="T26" fmla="*/ 14 w 52"/>
                  <a:gd name="T27" fmla="*/ 41 h 43"/>
                  <a:gd name="T28" fmla="*/ 26 w 52"/>
                  <a:gd name="T29" fmla="*/ 24 h 43"/>
                  <a:gd name="T30" fmla="*/ 30 w 52"/>
                  <a:gd name="T31" fmla="*/ 43 h 43"/>
                  <a:gd name="T32" fmla="*/ 33 w 52"/>
                  <a:gd name="T33" fmla="*/ 43 h 43"/>
                  <a:gd name="T34" fmla="*/ 28 w 52"/>
                  <a:gd name="T35" fmla="*/ 24 h 43"/>
                  <a:gd name="T36" fmla="*/ 47 w 52"/>
                  <a:gd name="T37" fmla="*/ 34 h 43"/>
                  <a:gd name="T38" fmla="*/ 49 w 52"/>
                  <a:gd name="T39" fmla="*/ 32 h 43"/>
                  <a:gd name="T40" fmla="*/ 28 w 52"/>
                  <a:gd name="T41" fmla="*/ 22 h 43"/>
                  <a:gd name="T42" fmla="*/ 52 w 52"/>
                  <a:gd name="T43" fmla="*/ 20 h 43"/>
                  <a:gd name="T44" fmla="*/ 52 w 52"/>
                  <a:gd name="T45" fmla="*/ 16 h 43"/>
                  <a:gd name="T46" fmla="*/ 28 w 52"/>
                  <a:gd name="T47" fmla="*/ 22 h 43"/>
                  <a:gd name="T48" fmla="*/ 42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2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20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2" y="28"/>
                    </a:lnTo>
                    <a:lnTo>
                      <a:pt x="23" y="24"/>
                    </a:lnTo>
                    <a:lnTo>
                      <a:pt x="12" y="40"/>
                    </a:lnTo>
                    <a:lnTo>
                      <a:pt x="14" y="41"/>
                    </a:lnTo>
                    <a:lnTo>
                      <a:pt x="26" y="24"/>
                    </a:lnTo>
                    <a:lnTo>
                      <a:pt x="30" y="43"/>
                    </a:lnTo>
                    <a:lnTo>
                      <a:pt x="33" y="43"/>
                    </a:lnTo>
                    <a:lnTo>
                      <a:pt x="28" y="24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52" y="16"/>
                    </a:lnTo>
                    <a:lnTo>
                      <a:pt x="28" y="22"/>
                    </a:lnTo>
                    <a:lnTo>
                      <a:pt x="42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5" name="Freeform 62"/>
              <p:cNvSpPr>
                <a:spLocks/>
              </p:cNvSpPr>
              <p:nvPr/>
            </p:nvSpPr>
            <p:spPr bwMode="auto">
              <a:xfrm>
                <a:off x="2317" y="2875"/>
                <a:ext cx="49" cy="41"/>
              </a:xfrm>
              <a:custGeom>
                <a:avLst/>
                <a:gdLst>
                  <a:gd name="T0" fmla="*/ 40 w 49"/>
                  <a:gd name="T1" fmla="*/ 4 h 41"/>
                  <a:gd name="T2" fmla="*/ 37 w 49"/>
                  <a:gd name="T3" fmla="*/ 2 h 41"/>
                  <a:gd name="T4" fmla="*/ 26 w 49"/>
                  <a:gd name="T5" fmla="*/ 20 h 41"/>
                  <a:gd name="T6" fmla="*/ 21 w 49"/>
                  <a:gd name="T7" fmla="*/ 0 h 41"/>
                  <a:gd name="T8" fmla="*/ 16 w 49"/>
                  <a:gd name="T9" fmla="*/ 0 h 41"/>
                  <a:gd name="T10" fmla="*/ 23 w 49"/>
                  <a:gd name="T11" fmla="*/ 20 h 41"/>
                  <a:gd name="T12" fmla="*/ 4 w 49"/>
                  <a:gd name="T13" fmla="*/ 8 h 41"/>
                  <a:gd name="T14" fmla="*/ 2 w 49"/>
                  <a:gd name="T15" fmla="*/ 10 h 41"/>
                  <a:gd name="T16" fmla="*/ 23 w 49"/>
                  <a:gd name="T17" fmla="*/ 20 h 41"/>
                  <a:gd name="T18" fmla="*/ 0 w 49"/>
                  <a:gd name="T19" fmla="*/ 24 h 41"/>
                  <a:gd name="T20" fmla="*/ 0 w 49"/>
                  <a:gd name="T21" fmla="*/ 28 h 41"/>
                  <a:gd name="T22" fmla="*/ 23 w 49"/>
                  <a:gd name="T23" fmla="*/ 22 h 41"/>
                  <a:gd name="T24" fmla="*/ 9 w 49"/>
                  <a:gd name="T25" fmla="*/ 39 h 41"/>
                  <a:gd name="T26" fmla="*/ 11 w 49"/>
                  <a:gd name="T27" fmla="*/ 39 h 41"/>
                  <a:gd name="T28" fmla="*/ 23 w 49"/>
                  <a:gd name="T29" fmla="*/ 24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2 h 41"/>
                  <a:gd name="T36" fmla="*/ 44 w 49"/>
                  <a:gd name="T37" fmla="*/ 33 h 41"/>
                  <a:gd name="T38" fmla="*/ 47 w 49"/>
                  <a:gd name="T39" fmla="*/ 31 h 41"/>
                  <a:gd name="T40" fmla="*/ 26 w 49"/>
                  <a:gd name="T41" fmla="*/ 22 h 41"/>
                  <a:gd name="T42" fmla="*/ 49 w 49"/>
                  <a:gd name="T43" fmla="*/ 18 h 41"/>
                  <a:gd name="T44" fmla="*/ 49 w 49"/>
                  <a:gd name="T45" fmla="*/ 16 h 41"/>
                  <a:gd name="T46" fmla="*/ 26 w 49"/>
                  <a:gd name="T47" fmla="*/ 20 h 41"/>
                  <a:gd name="T48" fmla="*/ 40 w 49"/>
                  <a:gd name="T49" fmla="*/ 4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39"/>
                    </a:lnTo>
                    <a:lnTo>
                      <a:pt x="11" y="39"/>
                    </a:lnTo>
                    <a:lnTo>
                      <a:pt x="23" y="24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2"/>
                    </a:lnTo>
                    <a:lnTo>
                      <a:pt x="44" y="33"/>
                    </a:lnTo>
                    <a:lnTo>
                      <a:pt x="47" y="31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6" name="Freeform 63"/>
              <p:cNvSpPr>
                <a:spLocks/>
              </p:cNvSpPr>
              <p:nvPr/>
            </p:nvSpPr>
            <p:spPr bwMode="auto">
              <a:xfrm>
                <a:off x="2317" y="2875"/>
                <a:ext cx="49" cy="41"/>
              </a:xfrm>
              <a:custGeom>
                <a:avLst/>
                <a:gdLst>
                  <a:gd name="T0" fmla="*/ 40 w 49"/>
                  <a:gd name="T1" fmla="*/ 4 h 41"/>
                  <a:gd name="T2" fmla="*/ 37 w 49"/>
                  <a:gd name="T3" fmla="*/ 2 h 41"/>
                  <a:gd name="T4" fmla="*/ 26 w 49"/>
                  <a:gd name="T5" fmla="*/ 20 h 41"/>
                  <a:gd name="T6" fmla="*/ 21 w 49"/>
                  <a:gd name="T7" fmla="*/ 0 h 41"/>
                  <a:gd name="T8" fmla="*/ 16 w 49"/>
                  <a:gd name="T9" fmla="*/ 0 h 41"/>
                  <a:gd name="T10" fmla="*/ 23 w 49"/>
                  <a:gd name="T11" fmla="*/ 20 h 41"/>
                  <a:gd name="T12" fmla="*/ 4 w 49"/>
                  <a:gd name="T13" fmla="*/ 8 h 41"/>
                  <a:gd name="T14" fmla="*/ 2 w 49"/>
                  <a:gd name="T15" fmla="*/ 10 h 41"/>
                  <a:gd name="T16" fmla="*/ 23 w 49"/>
                  <a:gd name="T17" fmla="*/ 20 h 41"/>
                  <a:gd name="T18" fmla="*/ 0 w 49"/>
                  <a:gd name="T19" fmla="*/ 24 h 41"/>
                  <a:gd name="T20" fmla="*/ 0 w 49"/>
                  <a:gd name="T21" fmla="*/ 28 h 41"/>
                  <a:gd name="T22" fmla="*/ 23 w 49"/>
                  <a:gd name="T23" fmla="*/ 22 h 41"/>
                  <a:gd name="T24" fmla="*/ 9 w 49"/>
                  <a:gd name="T25" fmla="*/ 39 h 41"/>
                  <a:gd name="T26" fmla="*/ 11 w 49"/>
                  <a:gd name="T27" fmla="*/ 39 h 41"/>
                  <a:gd name="T28" fmla="*/ 23 w 49"/>
                  <a:gd name="T29" fmla="*/ 24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2 h 41"/>
                  <a:gd name="T36" fmla="*/ 44 w 49"/>
                  <a:gd name="T37" fmla="*/ 33 h 41"/>
                  <a:gd name="T38" fmla="*/ 47 w 49"/>
                  <a:gd name="T39" fmla="*/ 31 h 41"/>
                  <a:gd name="T40" fmla="*/ 26 w 49"/>
                  <a:gd name="T41" fmla="*/ 22 h 41"/>
                  <a:gd name="T42" fmla="*/ 49 w 49"/>
                  <a:gd name="T43" fmla="*/ 18 h 41"/>
                  <a:gd name="T44" fmla="*/ 49 w 49"/>
                  <a:gd name="T45" fmla="*/ 16 h 41"/>
                  <a:gd name="T46" fmla="*/ 26 w 49"/>
                  <a:gd name="T47" fmla="*/ 20 h 41"/>
                  <a:gd name="T48" fmla="*/ 40 w 49"/>
                  <a:gd name="T49" fmla="*/ 4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39"/>
                    </a:lnTo>
                    <a:lnTo>
                      <a:pt x="11" y="39"/>
                    </a:lnTo>
                    <a:lnTo>
                      <a:pt x="23" y="24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2"/>
                    </a:lnTo>
                    <a:lnTo>
                      <a:pt x="44" y="33"/>
                    </a:lnTo>
                    <a:lnTo>
                      <a:pt x="47" y="31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7" name="Freeform 64"/>
              <p:cNvSpPr>
                <a:spLocks/>
              </p:cNvSpPr>
              <p:nvPr/>
            </p:nvSpPr>
            <p:spPr bwMode="auto">
              <a:xfrm>
                <a:off x="1451" y="3245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5 w 49"/>
                  <a:gd name="T3" fmla="*/ 2 h 43"/>
                  <a:gd name="T4" fmla="*/ 23 w 49"/>
                  <a:gd name="T5" fmla="*/ 19 h 43"/>
                  <a:gd name="T6" fmla="*/ 18 w 49"/>
                  <a:gd name="T7" fmla="*/ 0 h 43"/>
                  <a:gd name="T8" fmla="*/ 16 w 49"/>
                  <a:gd name="T9" fmla="*/ 0 h 43"/>
                  <a:gd name="T10" fmla="*/ 23 w 49"/>
                  <a:gd name="T11" fmla="*/ 19 h 43"/>
                  <a:gd name="T12" fmla="*/ 2 w 49"/>
                  <a:gd name="T13" fmla="*/ 8 h 43"/>
                  <a:gd name="T14" fmla="*/ 2 w 49"/>
                  <a:gd name="T15" fmla="*/ 12 h 43"/>
                  <a:gd name="T16" fmla="*/ 21 w 49"/>
                  <a:gd name="T17" fmla="*/ 21 h 43"/>
                  <a:gd name="T18" fmla="*/ 0 w 49"/>
                  <a:gd name="T19" fmla="*/ 25 h 43"/>
                  <a:gd name="T20" fmla="*/ 0 w 49"/>
                  <a:gd name="T21" fmla="*/ 27 h 43"/>
                  <a:gd name="T22" fmla="*/ 21 w 49"/>
                  <a:gd name="T23" fmla="*/ 21 h 43"/>
                  <a:gd name="T24" fmla="*/ 9 w 49"/>
                  <a:gd name="T25" fmla="*/ 39 h 43"/>
                  <a:gd name="T26" fmla="*/ 11 w 49"/>
                  <a:gd name="T27" fmla="*/ 39 h 43"/>
                  <a:gd name="T28" fmla="*/ 23 w 49"/>
                  <a:gd name="T29" fmla="*/ 23 h 43"/>
                  <a:gd name="T30" fmla="*/ 28 w 49"/>
                  <a:gd name="T31" fmla="*/ 43 h 43"/>
                  <a:gd name="T32" fmla="*/ 30 w 49"/>
                  <a:gd name="T33" fmla="*/ 41 h 43"/>
                  <a:gd name="T34" fmla="*/ 26 w 49"/>
                  <a:gd name="T35" fmla="*/ 23 h 43"/>
                  <a:gd name="T36" fmla="*/ 44 w 49"/>
                  <a:gd name="T37" fmla="*/ 33 h 43"/>
                  <a:gd name="T38" fmla="*/ 47 w 49"/>
                  <a:gd name="T39" fmla="*/ 31 h 43"/>
                  <a:gd name="T40" fmla="*/ 26 w 49"/>
                  <a:gd name="T41" fmla="*/ 21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19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5" y="2"/>
                    </a:lnTo>
                    <a:lnTo>
                      <a:pt x="23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3" y="19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21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1" y="21"/>
                    </a:lnTo>
                    <a:lnTo>
                      <a:pt x="9" y="39"/>
                    </a:lnTo>
                    <a:lnTo>
                      <a:pt x="11" y="39"/>
                    </a:lnTo>
                    <a:lnTo>
                      <a:pt x="23" y="23"/>
                    </a:lnTo>
                    <a:lnTo>
                      <a:pt x="28" y="43"/>
                    </a:lnTo>
                    <a:lnTo>
                      <a:pt x="30" y="41"/>
                    </a:lnTo>
                    <a:lnTo>
                      <a:pt x="26" y="23"/>
                    </a:lnTo>
                    <a:lnTo>
                      <a:pt x="44" y="33"/>
                    </a:lnTo>
                    <a:lnTo>
                      <a:pt x="47" y="31"/>
                    </a:lnTo>
                    <a:lnTo>
                      <a:pt x="26" y="21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19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8" name="Freeform 65"/>
              <p:cNvSpPr>
                <a:spLocks/>
              </p:cNvSpPr>
              <p:nvPr/>
            </p:nvSpPr>
            <p:spPr bwMode="auto">
              <a:xfrm>
                <a:off x="1451" y="3245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5 w 49"/>
                  <a:gd name="T3" fmla="*/ 2 h 43"/>
                  <a:gd name="T4" fmla="*/ 23 w 49"/>
                  <a:gd name="T5" fmla="*/ 19 h 43"/>
                  <a:gd name="T6" fmla="*/ 18 w 49"/>
                  <a:gd name="T7" fmla="*/ 0 h 43"/>
                  <a:gd name="T8" fmla="*/ 16 w 49"/>
                  <a:gd name="T9" fmla="*/ 0 h 43"/>
                  <a:gd name="T10" fmla="*/ 23 w 49"/>
                  <a:gd name="T11" fmla="*/ 19 h 43"/>
                  <a:gd name="T12" fmla="*/ 2 w 49"/>
                  <a:gd name="T13" fmla="*/ 8 h 43"/>
                  <a:gd name="T14" fmla="*/ 2 w 49"/>
                  <a:gd name="T15" fmla="*/ 12 h 43"/>
                  <a:gd name="T16" fmla="*/ 21 w 49"/>
                  <a:gd name="T17" fmla="*/ 21 h 43"/>
                  <a:gd name="T18" fmla="*/ 0 w 49"/>
                  <a:gd name="T19" fmla="*/ 25 h 43"/>
                  <a:gd name="T20" fmla="*/ 0 w 49"/>
                  <a:gd name="T21" fmla="*/ 27 h 43"/>
                  <a:gd name="T22" fmla="*/ 21 w 49"/>
                  <a:gd name="T23" fmla="*/ 21 h 43"/>
                  <a:gd name="T24" fmla="*/ 9 w 49"/>
                  <a:gd name="T25" fmla="*/ 39 h 43"/>
                  <a:gd name="T26" fmla="*/ 11 w 49"/>
                  <a:gd name="T27" fmla="*/ 39 h 43"/>
                  <a:gd name="T28" fmla="*/ 23 w 49"/>
                  <a:gd name="T29" fmla="*/ 23 h 43"/>
                  <a:gd name="T30" fmla="*/ 28 w 49"/>
                  <a:gd name="T31" fmla="*/ 43 h 43"/>
                  <a:gd name="T32" fmla="*/ 30 w 49"/>
                  <a:gd name="T33" fmla="*/ 41 h 43"/>
                  <a:gd name="T34" fmla="*/ 26 w 49"/>
                  <a:gd name="T35" fmla="*/ 23 h 43"/>
                  <a:gd name="T36" fmla="*/ 44 w 49"/>
                  <a:gd name="T37" fmla="*/ 33 h 43"/>
                  <a:gd name="T38" fmla="*/ 47 w 49"/>
                  <a:gd name="T39" fmla="*/ 31 h 43"/>
                  <a:gd name="T40" fmla="*/ 26 w 49"/>
                  <a:gd name="T41" fmla="*/ 21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19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5" y="2"/>
                    </a:lnTo>
                    <a:lnTo>
                      <a:pt x="23" y="19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3" y="19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21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1" y="21"/>
                    </a:lnTo>
                    <a:lnTo>
                      <a:pt x="9" y="39"/>
                    </a:lnTo>
                    <a:lnTo>
                      <a:pt x="11" y="39"/>
                    </a:lnTo>
                    <a:lnTo>
                      <a:pt x="23" y="23"/>
                    </a:lnTo>
                    <a:lnTo>
                      <a:pt x="28" y="43"/>
                    </a:lnTo>
                    <a:lnTo>
                      <a:pt x="30" y="41"/>
                    </a:lnTo>
                    <a:lnTo>
                      <a:pt x="26" y="23"/>
                    </a:lnTo>
                    <a:lnTo>
                      <a:pt x="44" y="33"/>
                    </a:lnTo>
                    <a:lnTo>
                      <a:pt x="47" y="31"/>
                    </a:lnTo>
                    <a:lnTo>
                      <a:pt x="26" y="21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19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9" name="Freeform 66"/>
              <p:cNvSpPr>
                <a:spLocks/>
              </p:cNvSpPr>
              <p:nvPr/>
            </p:nvSpPr>
            <p:spPr bwMode="auto">
              <a:xfrm>
                <a:off x="2813" y="2414"/>
                <a:ext cx="52" cy="42"/>
              </a:xfrm>
              <a:custGeom>
                <a:avLst/>
                <a:gdLst>
                  <a:gd name="T0" fmla="*/ 40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4 w 52"/>
                  <a:gd name="T11" fmla="*/ 20 h 42"/>
                  <a:gd name="T12" fmla="*/ 5 w 52"/>
                  <a:gd name="T13" fmla="*/ 8 h 42"/>
                  <a:gd name="T14" fmla="*/ 3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0 w 52"/>
                  <a:gd name="T21" fmla="*/ 28 h 42"/>
                  <a:gd name="T22" fmla="*/ 24 w 52"/>
                  <a:gd name="T23" fmla="*/ 22 h 42"/>
                  <a:gd name="T24" fmla="*/ 10 w 52"/>
                  <a:gd name="T25" fmla="*/ 38 h 42"/>
                  <a:gd name="T26" fmla="*/ 14 w 52"/>
                  <a:gd name="T27" fmla="*/ 40 h 42"/>
                  <a:gd name="T28" fmla="*/ 26 w 52"/>
                  <a:gd name="T29" fmla="*/ 22 h 42"/>
                  <a:gd name="T30" fmla="*/ 31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7 w 52"/>
                  <a:gd name="T39" fmla="*/ 32 h 42"/>
                  <a:gd name="T40" fmla="*/ 29 w 52"/>
                  <a:gd name="T41" fmla="*/ 22 h 42"/>
                  <a:gd name="T42" fmla="*/ 52 w 52"/>
                  <a:gd name="T43" fmla="*/ 18 h 42"/>
                  <a:gd name="T44" fmla="*/ 50 w 52"/>
                  <a:gd name="T45" fmla="*/ 14 h 42"/>
                  <a:gd name="T46" fmla="*/ 29 w 52"/>
                  <a:gd name="T47" fmla="*/ 20 h 42"/>
                  <a:gd name="T48" fmla="*/ 40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4" y="40"/>
                    </a:lnTo>
                    <a:lnTo>
                      <a:pt x="26" y="22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4"/>
                    </a:lnTo>
                    <a:lnTo>
                      <a:pt x="29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0" name="Freeform 67"/>
              <p:cNvSpPr>
                <a:spLocks/>
              </p:cNvSpPr>
              <p:nvPr/>
            </p:nvSpPr>
            <p:spPr bwMode="auto">
              <a:xfrm>
                <a:off x="2813" y="2414"/>
                <a:ext cx="52" cy="42"/>
              </a:xfrm>
              <a:custGeom>
                <a:avLst/>
                <a:gdLst>
                  <a:gd name="T0" fmla="*/ 40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4 w 52"/>
                  <a:gd name="T11" fmla="*/ 20 h 42"/>
                  <a:gd name="T12" fmla="*/ 5 w 52"/>
                  <a:gd name="T13" fmla="*/ 8 h 42"/>
                  <a:gd name="T14" fmla="*/ 3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0 w 52"/>
                  <a:gd name="T21" fmla="*/ 28 h 42"/>
                  <a:gd name="T22" fmla="*/ 24 w 52"/>
                  <a:gd name="T23" fmla="*/ 22 h 42"/>
                  <a:gd name="T24" fmla="*/ 10 w 52"/>
                  <a:gd name="T25" fmla="*/ 38 h 42"/>
                  <a:gd name="T26" fmla="*/ 14 w 52"/>
                  <a:gd name="T27" fmla="*/ 40 h 42"/>
                  <a:gd name="T28" fmla="*/ 26 w 52"/>
                  <a:gd name="T29" fmla="*/ 22 h 42"/>
                  <a:gd name="T30" fmla="*/ 31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7 w 52"/>
                  <a:gd name="T39" fmla="*/ 32 h 42"/>
                  <a:gd name="T40" fmla="*/ 29 w 52"/>
                  <a:gd name="T41" fmla="*/ 22 h 42"/>
                  <a:gd name="T42" fmla="*/ 52 w 52"/>
                  <a:gd name="T43" fmla="*/ 18 h 42"/>
                  <a:gd name="T44" fmla="*/ 50 w 52"/>
                  <a:gd name="T45" fmla="*/ 14 h 42"/>
                  <a:gd name="T46" fmla="*/ 29 w 52"/>
                  <a:gd name="T47" fmla="*/ 20 h 42"/>
                  <a:gd name="T48" fmla="*/ 40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4" y="40"/>
                    </a:lnTo>
                    <a:lnTo>
                      <a:pt x="26" y="22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4"/>
                    </a:lnTo>
                    <a:lnTo>
                      <a:pt x="29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1" name="Freeform 68"/>
              <p:cNvSpPr>
                <a:spLocks/>
              </p:cNvSpPr>
              <p:nvPr/>
            </p:nvSpPr>
            <p:spPr bwMode="auto">
              <a:xfrm>
                <a:off x="2714" y="2469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2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9 w 50"/>
                  <a:gd name="T31" fmla="*/ 44 h 44"/>
                  <a:gd name="T32" fmla="*/ 33 w 50"/>
                  <a:gd name="T33" fmla="*/ 42 h 44"/>
                  <a:gd name="T34" fmla="*/ 26 w 50"/>
                  <a:gd name="T35" fmla="*/ 24 h 44"/>
                  <a:gd name="T36" fmla="*/ 45 w 50"/>
                  <a:gd name="T37" fmla="*/ 34 h 44"/>
                  <a:gd name="T38" fmla="*/ 48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9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8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2" name="Freeform 69"/>
              <p:cNvSpPr>
                <a:spLocks/>
              </p:cNvSpPr>
              <p:nvPr/>
            </p:nvSpPr>
            <p:spPr bwMode="auto">
              <a:xfrm>
                <a:off x="2714" y="2469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2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9 w 50"/>
                  <a:gd name="T31" fmla="*/ 44 h 44"/>
                  <a:gd name="T32" fmla="*/ 33 w 50"/>
                  <a:gd name="T33" fmla="*/ 42 h 44"/>
                  <a:gd name="T34" fmla="*/ 26 w 50"/>
                  <a:gd name="T35" fmla="*/ 24 h 44"/>
                  <a:gd name="T36" fmla="*/ 45 w 50"/>
                  <a:gd name="T37" fmla="*/ 34 h 44"/>
                  <a:gd name="T38" fmla="*/ 48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9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8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3" name="Freeform 70"/>
              <p:cNvSpPr>
                <a:spLocks/>
              </p:cNvSpPr>
              <p:nvPr/>
            </p:nvSpPr>
            <p:spPr bwMode="auto">
              <a:xfrm>
                <a:off x="2493" y="2825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0 h 44"/>
                  <a:gd name="T10" fmla="*/ 26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50 w 52"/>
                  <a:gd name="T39" fmla="*/ 32 h 44"/>
                  <a:gd name="T40" fmla="*/ 28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8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50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4" name="Freeform 71"/>
              <p:cNvSpPr>
                <a:spLocks/>
              </p:cNvSpPr>
              <p:nvPr/>
            </p:nvSpPr>
            <p:spPr bwMode="auto">
              <a:xfrm>
                <a:off x="2493" y="2825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0 h 44"/>
                  <a:gd name="T10" fmla="*/ 26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50 w 52"/>
                  <a:gd name="T39" fmla="*/ 32 h 44"/>
                  <a:gd name="T40" fmla="*/ 28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8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50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5" name="Freeform 72"/>
              <p:cNvSpPr>
                <a:spLocks/>
              </p:cNvSpPr>
              <p:nvPr/>
            </p:nvSpPr>
            <p:spPr bwMode="auto">
              <a:xfrm>
                <a:off x="1620" y="3098"/>
                <a:ext cx="50" cy="42"/>
              </a:xfrm>
              <a:custGeom>
                <a:avLst/>
                <a:gdLst>
                  <a:gd name="T0" fmla="*/ 40 w 50"/>
                  <a:gd name="T1" fmla="*/ 4 h 42"/>
                  <a:gd name="T2" fmla="*/ 35 w 50"/>
                  <a:gd name="T3" fmla="*/ 2 h 42"/>
                  <a:gd name="T4" fmla="*/ 24 w 50"/>
                  <a:gd name="T5" fmla="*/ 20 h 42"/>
                  <a:gd name="T6" fmla="*/ 19 w 50"/>
                  <a:gd name="T7" fmla="*/ 0 h 42"/>
                  <a:gd name="T8" fmla="*/ 17 w 50"/>
                  <a:gd name="T9" fmla="*/ 0 h 42"/>
                  <a:gd name="T10" fmla="*/ 24 w 50"/>
                  <a:gd name="T11" fmla="*/ 20 h 42"/>
                  <a:gd name="T12" fmla="*/ 2 w 50"/>
                  <a:gd name="T13" fmla="*/ 8 h 42"/>
                  <a:gd name="T14" fmla="*/ 2 w 50"/>
                  <a:gd name="T15" fmla="*/ 10 h 42"/>
                  <a:gd name="T16" fmla="*/ 21 w 50"/>
                  <a:gd name="T17" fmla="*/ 22 h 42"/>
                  <a:gd name="T18" fmla="*/ 0 w 50"/>
                  <a:gd name="T19" fmla="*/ 24 h 42"/>
                  <a:gd name="T20" fmla="*/ 0 w 50"/>
                  <a:gd name="T21" fmla="*/ 28 h 42"/>
                  <a:gd name="T22" fmla="*/ 21 w 50"/>
                  <a:gd name="T23" fmla="*/ 22 h 42"/>
                  <a:gd name="T24" fmla="*/ 9 w 50"/>
                  <a:gd name="T25" fmla="*/ 40 h 42"/>
                  <a:gd name="T26" fmla="*/ 12 w 50"/>
                  <a:gd name="T27" fmla="*/ 40 h 42"/>
                  <a:gd name="T28" fmla="*/ 24 w 50"/>
                  <a:gd name="T29" fmla="*/ 24 h 42"/>
                  <a:gd name="T30" fmla="*/ 28 w 50"/>
                  <a:gd name="T31" fmla="*/ 42 h 42"/>
                  <a:gd name="T32" fmla="*/ 31 w 50"/>
                  <a:gd name="T33" fmla="*/ 42 h 42"/>
                  <a:gd name="T34" fmla="*/ 26 w 50"/>
                  <a:gd name="T35" fmla="*/ 22 h 42"/>
                  <a:gd name="T36" fmla="*/ 45 w 50"/>
                  <a:gd name="T37" fmla="*/ 34 h 42"/>
                  <a:gd name="T38" fmla="*/ 47 w 50"/>
                  <a:gd name="T39" fmla="*/ 32 h 42"/>
                  <a:gd name="T40" fmla="*/ 26 w 50"/>
                  <a:gd name="T41" fmla="*/ 22 h 42"/>
                  <a:gd name="T42" fmla="*/ 50 w 50"/>
                  <a:gd name="T43" fmla="*/ 18 h 42"/>
                  <a:gd name="T44" fmla="*/ 50 w 50"/>
                  <a:gd name="T45" fmla="*/ 16 h 42"/>
                  <a:gd name="T46" fmla="*/ 26 w 50"/>
                  <a:gd name="T47" fmla="*/ 20 h 42"/>
                  <a:gd name="T48" fmla="*/ 40 w 50"/>
                  <a:gd name="T49" fmla="*/ 4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2">
                    <a:moveTo>
                      <a:pt x="40" y="4"/>
                    </a:moveTo>
                    <a:lnTo>
                      <a:pt x="35" y="2"/>
                    </a:lnTo>
                    <a:lnTo>
                      <a:pt x="24" y="2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21" y="22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1" y="22"/>
                    </a:lnTo>
                    <a:lnTo>
                      <a:pt x="9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8" y="42"/>
                    </a:lnTo>
                    <a:lnTo>
                      <a:pt x="31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6" name="Freeform 73"/>
              <p:cNvSpPr>
                <a:spLocks/>
              </p:cNvSpPr>
              <p:nvPr/>
            </p:nvSpPr>
            <p:spPr bwMode="auto">
              <a:xfrm>
                <a:off x="1620" y="3098"/>
                <a:ext cx="50" cy="42"/>
              </a:xfrm>
              <a:custGeom>
                <a:avLst/>
                <a:gdLst>
                  <a:gd name="T0" fmla="*/ 40 w 50"/>
                  <a:gd name="T1" fmla="*/ 4 h 42"/>
                  <a:gd name="T2" fmla="*/ 35 w 50"/>
                  <a:gd name="T3" fmla="*/ 2 h 42"/>
                  <a:gd name="T4" fmla="*/ 24 w 50"/>
                  <a:gd name="T5" fmla="*/ 20 h 42"/>
                  <a:gd name="T6" fmla="*/ 19 w 50"/>
                  <a:gd name="T7" fmla="*/ 0 h 42"/>
                  <a:gd name="T8" fmla="*/ 17 w 50"/>
                  <a:gd name="T9" fmla="*/ 0 h 42"/>
                  <a:gd name="T10" fmla="*/ 24 w 50"/>
                  <a:gd name="T11" fmla="*/ 20 h 42"/>
                  <a:gd name="T12" fmla="*/ 2 w 50"/>
                  <a:gd name="T13" fmla="*/ 8 h 42"/>
                  <a:gd name="T14" fmla="*/ 2 w 50"/>
                  <a:gd name="T15" fmla="*/ 10 h 42"/>
                  <a:gd name="T16" fmla="*/ 21 w 50"/>
                  <a:gd name="T17" fmla="*/ 22 h 42"/>
                  <a:gd name="T18" fmla="*/ 0 w 50"/>
                  <a:gd name="T19" fmla="*/ 24 h 42"/>
                  <a:gd name="T20" fmla="*/ 0 w 50"/>
                  <a:gd name="T21" fmla="*/ 28 h 42"/>
                  <a:gd name="T22" fmla="*/ 21 w 50"/>
                  <a:gd name="T23" fmla="*/ 22 h 42"/>
                  <a:gd name="T24" fmla="*/ 9 w 50"/>
                  <a:gd name="T25" fmla="*/ 40 h 42"/>
                  <a:gd name="T26" fmla="*/ 12 w 50"/>
                  <a:gd name="T27" fmla="*/ 40 h 42"/>
                  <a:gd name="T28" fmla="*/ 24 w 50"/>
                  <a:gd name="T29" fmla="*/ 24 h 42"/>
                  <a:gd name="T30" fmla="*/ 28 w 50"/>
                  <a:gd name="T31" fmla="*/ 42 h 42"/>
                  <a:gd name="T32" fmla="*/ 31 w 50"/>
                  <a:gd name="T33" fmla="*/ 42 h 42"/>
                  <a:gd name="T34" fmla="*/ 26 w 50"/>
                  <a:gd name="T35" fmla="*/ 22 h 42"/>
                  <a:gd name="T36" fmla="*/ 45 w 50"/>
                  <a:gd name="T37" fmla="*/ 34 h 42"/>
                  <a:gd name="T38" fmla="*/ 47 w 50"/>
                  <a:gd name="T39" fmla="*/ 32 h 42"/>
                  <a:gd name="T40" fmla="*/ 26 w 50"/>
                  <a:gd name="T41" fmla="*/ 22 h 42"/>
                  <a:gd name="T42" fmla="*/ 50 w 50"/>
                  <a:gd name="T43" fmla="*/ 18 h 42"/>
                  <a:gd name="T44" fmla="*/ 50 w 50"/>
                  <a:gd name="T45" fmla="*/ 16 h 42"/>
                  <a:gd name="T46" fmla="*/ 26 w 50"/>
                  <a:gd name="T47" fmla="*/ 20 h 42"/>
                  <a:gd name="T48" fmla="*/ 40 w 50"/>
                  <a:gd name="T49" fmla="*/ 4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2">
                    <a:moveTo>
                      <a:pt x="40" y="4"/>
                    </a:moveTo>
                    <a:lnTo>
                      <a:pt x="35" y="2"/>
                    </a:lnTo>
                    <a:lnTo>
                      <a:pt x="24" y="2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21" y="22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1" y="22"/>
                    </a:lnTo>
                    <a:lnTo>
                      <a:pt x="9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8" y="42"/>
                    </a:lnTo>
                    <a:lnTo>
                      <a:pt x="31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7" name="Freeform 74"/>
              <p:cNvSpPr>
                <a:spLocks/>
              </p:cNvSpPr>
              <p:nvPr/>
            </p:nvSpPr>
            <p:spPr bwMode="auto">
              <a:xfrm>
                <a:off x="2340" y="2594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7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3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30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4 h 44"/>
                  <a:gd name="T34" fmla="*/ 26 w 50"/>
                  <a:gd name="T35" fmla="*/ 24 h 44"/>
                  <a:gd name="T36" fmla="*/ 45 w 50"/>
                  <a:gd name="T37" fmla="*/ 36 h 44"/>
                  <a:gd name="T38" fmla="*/ 47 w 50"/>
                  <a:gd name="T39" fmla="*/ 32 h 44"/>
                  <a:gd name="T40" fmla="*/ 26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5" y="36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8" name="Freeform 75"/>
              <p:cNvSpPr>
                <a:spLocks/>
              </p:cNvSpPr>
              <p:nvPr/>
            </p:nvSpPr>
            <p:spPr bwMode="auto">
              <a:xfrm>
                <a:off x="2340" y="2594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7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3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30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4 h 44"/>
                  <a:gd name="T34" fmla="*/ 26 w 50"/>
                  <a:gd name="T35" fmla="*/ 24 h 44"/>
                  <a:gd name="T36" fmla="*/ 45 w 50"/>
                  <a:gd name="T37" fmla="*/ 36 h 44"/>
                  <a:gd name="T38" fmla="*/ 47 w 50"/>
                  <a:gd name="T39" fmla="*/ 32 h 44"/>
                  <a:gd name="T40" fmla="*/ 26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5" y="36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79" name="Freeform 76"/>
              <p:cNvSpPr>
                <a:spLocks/>
              </p:cNvSpPr>
              <p:nvPr/>
            </p:nvSpPr>
            <p:spPr bwMode="auto">
              <a:xfrm>
                <a:off x="2347" y="3027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9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3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30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9 w 50"/>
                  <a:gd name="T31" fmla="*/ 44 h 44"/>
                  <a:gd name="T32" fmla="*/ 33 w 50"/>
                  <a:gd name="T33" fmla="*/ 44 h 44"/>
                  <a:gd name="T34" fmla="*/ 26 w 50"/>
                  <a:gd name="T35" fmla="*/ 24 h 44"/>
                  <a:gd name="T36" fmla="*/ 47 w 50"/>
                  <a:gd name="T37" fmla="*/ 36 h 44"/>
                  <a:gd name="T38" fmla="*/ 47 w 50"/>
                  <a:gd name="T39" fmla="*/ 32 h 44"/>
                  <a:gd name="T40" fmla="*/ 29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9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6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0" name="Freeform 77"/>
              <p:cNvSpPr>
                <a:spLocks/>
              </p:cNvSpPr>
              <p:nvPr/>
            </p:nvSpPr>
            <p:spPr bwMode="auto">
              <a:xfrm>
                <a:off x="2347" y="3027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9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3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30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9 w 50"/>
                  <a:gd name="T31" fmla="*/ 44 h 44"/>
                  <a:gd name="T32" fmla="*/ 33 w 50"/>
                  <a:gd name="T33" fmla="*/ 44 h 44"/>
                  <a:gd name="T34" fmla="*/ 26 w 50"/>
                  <a:gd name="T35" fmla="*/ 24 h 44"/>
                  <a:gd name="T36" fmla="*/ 47 w 50"/>
                  <a:gd name="T37" fmla="*/ 36 h 44"/>
                  <a:gd name="T38" fmla="*/ 47 w 50"/>
                  <a:gd name="T39" fmla="*/ 32 h 44"/>
                  <a:gd name="T40" fmla="*/ 29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9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6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1" name="Freeform 78"/>
              <p:cNvSpPr>
                <a:spLocks/>
              </p:cNvSpPr>
              <p:nvPr/>
            </p:nvSpPr>
            <p:spPr bwMode="auto">
              <a:xfrm>
                <a:off x="2208" y="2994"/>
                <a:ext cx="50" cy="41"/>
              </a:xfrm>
              <a:custGeom>
                <a:avLst/>
                <a:gdLst>
                  <a:gd name="T0" fmla="*/ 40 w 50"/>
                  <a:gd name="T1" fmla="*/ 3 h 41"/>
                  <a:gd name="T2" fmla="*/ 36 w 50"/>
                  <a:gd name="T3" fmla="*/ 1 h 41"/>
                  <a:gd name="T4" fmla="*/ 24 w 50"/>
                  <a:gd name="T5" fmla="*/ 19 h 41"/>
                  <a:gd name="T6" fmla="*/ 19 w 50"/>
                  <a:gd name="T7" fmla="*/ 0 h 41"/>
                  <a:gd name="T8" fmla="*/ 17 w 50"/>
                  <a:gd name="T9" fmla="*/ 0 h 41"/>
                  <a:gd name="T10" fmla="*/ 24 w 50"/>
                  <a:gd name="T11" fmla="*/ 19 h 41"/>
                  <a:gd name="T12" fmla="*/ 3 w 50"/>
                  <a:gd name="T13" fmla="*/ 7 h 41"/>
                  <a:gd name="T14" fmla="*/ 3 w 50"/>
                  <a:gd name="T15" fmla="*/ 9 h 41"/>
                  <a:gd name="T16" fmla="*/ 22 w 50"/>
                  <a:gd name="T17" fmla="*/ 21 h 41"/>
                  <a:gd name="T18" fmla="*/ 0 w 50"/>
                  <a:gd name="T19" fmla="*/ 25 h 41"/>
                  <a:gd name="T20" fmla="*/ 0 w 50"/>
                  <a:gd name="T21" fmla="*/ 27 h 41"/>
                  <a:gd name="T22" fmla="*/ 22 w 50"/>
                  <a:gd name="T23" fmla="*/ 21 h 41"/>
                  <a:gd name="T24" fmla="*/ 10 w 50"/>
                  <a:gd name="T25" fmla="*/ 39 h 41"/>
                  <a:gd name="T26" fmla="*/ 12 w 50"/>
                  <a:gd name="T27" fmla="*/ 39 h 41"/>
                  <a:gd name="T28" fmla="*/ 24 w 50"/>
                  <a:gd name="T29" fmla="*/ 23 h 41"/>
                  <a:gd name="T30" fmla="*/ 29 w 50"/>
                  <a:gd name="T31" fmla="*/ 41 h 41"/>
                  <a:gd name="T32" fmla="*/ 31 w 50"/>
                  <a:gd name="T33" fmla="*/ 41 h 41"/>
                  <a:gd name="T34" fmla="*/ 26 w 50"/>
                  <a:gd name="T35" fmla="*/ 21 h 41"/>
                  <a:gd name="T36" fmla="*/ 45 w 50"/>
                  <a:gd name="T37" fmla="*/ 33 h 41"/>
                  <a:gd name="T38" fmla="*/ 48 w 50"/>
                  <a:gd name="T39" fmla="*/ 31 h 41"/>
                  <a:gd name="T40" fmla="*/ 26 w 50"/>
                  <a:gd name="T41" fmla="*/ 21 h 41"/>
                  <a:gd name="T42" fmla="*/ 50 w 50"/>
                  <a:gd name="T43" fmla="*/ 17 h 41"/>
                  <a:gd name="T44" fmla="*/ 50 w 50"/>
                  <a:gd name="T45" fmla="*/ 15 h 41"/>
                  <a:gd name="T46" fmla="*/ 26 w 50"/>
                  <a:gd name="T47" fmla="*/ 19 h 41"/>
                  <a:gd name="T48" fmla="*/ 40 w 50"/>
                  <a:gd name="T49" fmla="*/ 3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1">
                    <a:moveTo>
                      <a:pt x="40" y="3"/>
                    </a:moveTo>
                    <a:lnTo>
                      <a:pt x="36" y="1"/>
                    </a:lnTo>
                    <a:lnTo>
                      <a:pt x="24" y="19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24" y="19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22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2" y="21"/>
                    </a:lnTo>
                    <a:lnTo>
                      <a:pt x="10" y="39"/>
                    </a:lnTo>
                    <a:lnTo>
                      <a:pt x="12" y="39"/>
                    </a:lnTo>
                    <a:lnTo>
                      <a:pt x="24" y="23"/>
                    </a:lnTo>
                    <a:lnTo>
                      <a:pt x="29" y="41"/>
                    </a:lnTo>
                    <a:lnTo>
                      <a:pt x="31" y="41"/>
                    </a:lnTo>
                    <a:lnTo>
                      <a:pt x="26" y="21"/>
                    </a:lnTo>
                    <a:lnTo>
                      <a:pt x="45" y="33"/>
                    </a:lnTo>
                    <a:lnTo>
                      <a:pt x="48" y="31"/>
                    </a:lnTo>
                    <a:lnTo>
                      <a:pt x="26" y="21"/>
                    </a:lnTo>
                    <a:lnTo>
                      <a:pt x="50" y="17"/>
                    </a:lnTo>
                    <a:lnTo>
                      <a:pt x="50" y="15"/>
                    </a:lnTo>
                    <a:lnTo>
                      <a:pt x="26" y="19"/>
                    </a:lnTo>
                    <a:lnTo>
                      <a:pt x="4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2" name="Freeform 79"/>
              <p:cNvSpPr>
                <a:spLocks/>
              </p:cNvSpPr>
              <p:nvPr/>
            </p:nvSpPr>
            <p:spPr bwMode="auto">
              <a:xfrm>
                <a:off x="2208" y="2994"/>
                <a:ext cx="50" cy="41"/>
              </a:xfrm>
              <a:custGeom>
                <a:avLst/>
                <a:gdLst>
                  <a:gd name="T0" fmla="*/ 40 w 50"/>
                  <a:gd name="T1" fmla="*/ 3 h 41"/>
                  <a:gd name="T2" fmla="*/ 36 w 50"/>
                  <a:gd name="T3" fmla="*/ 1 h 41"/>
                  <a:gd name="T4" fmla="*/ 24 w 50"/>
                  <a:gd name="T5" fmla="*/ 19 h 41"/>
                  <a:gd name="T6" fmla="*/ 19 w 50"/>
                  <a:gd name="T7" fmla="*/ 0 h 41"/>
                  <a:gd name="T8" fmla="*/ 17 w 50"/>
                  <a:gd name="T9" fmla="*/ 0 h 41"/>
                  <a:gd name="T10" fmla="*/ 24 w 50"/>
                  <a:gd name="T11" fmla="*/ 19 h 41"/>
                  <a:gd name="T12" fmla="*/ 3 w 50"/>
                  <a:gd name="T13" fmla="*/ 7 h 41"/>
                  <a:gd name="T14" fmla="*/ 3 w 50"/>
                  <a:gd name="T15" fmla="*/ 9 h 41"/>
                  <a:gd name="T16" fmla="*/ 22 w 50"/>
                  <a:gd name="T17" fmla="*/ 21 h 41"/>
                  <a:gd name="T18" fmla="*/ 0 w 50"/>
                  <a:gd name="T19" fmla="*/ 25 h 41"/>
                  <a:gd name="T20" fmla="*/ 0 w 50"/>
                  <a:gd name="T21" fmla="*/ 27 h 41"/>
                  <a:gd name="T22" fmla="*/ 22 w 50"/>
                  <a:gd name="T23" fmla="*/ 21 h 41"/>
                  <a:gd name="T24" fmla="*/ 10 w 50"/>
                  <a:gd name="T25" fmla="*/ 39 h 41"/>
                  <a:gd name="T26" fmla="*/ 12 w 50"/>
                  <a:gd name="T27" fmla="*/ 39 h 41"/>
                  <a:gd name="T28" fmla="*/ 24 w 50"/>
                  <a:gd name="T29" fmla="*/ 23 h 41"/>
                  <a:gd name="T30" fmla="*/ 29 w 50"/>
                  <a:gd name="T31" fmla="*/ 41 h 41"/>
                  <a:gd name="T32" fmla="*/ 31 w 50"/>
                  <a:gd name="T33" fmla="*/ 41 h 41"/>
                  <a:gd name="T34" fmla="*/ 26 w 50"/>
                  <a:gd name="T35" fmla="*/ 21 h 41"/>
                  <a:gd name="T36" fmla="*/ 45 w 50"/>
                  <a:gd name="T37" fmla="*/ 33 h 41"/>
                  <a:gd name="T38" fmla="*/ 48 w 50"/>
                  <a:gd name="T39" fmla="*/ 31 h 41"/>
                  <a:gd name="T40" fmla="*/ 26 w 50"/>
                  <a:gd name="T41" fmla="*/ 21 h 41"/>
                  <a:gd name="T42" fmla="*/ 50 w 50"/>
                  <a:gd name="T43" fmla="*/ 17 h 41"/>
                  <a:gd name="T44" fmla="*/ 50 w 50"/>
                  <a:gd name="T45" fmla="*/ 15 h 41"/>
                  <a:gd name="T46" fmla="*/ 26 w 50"/>
                  <a:gd name="T47" fmla="*/ 19 h 41"/>
                  <a:gd name="T48" fmla="*/ 40 w 50"/>
                  <a:gd name="T49" fmla="*/ 3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1">
                    <a:moveTo>
                      <a:pt x="40" y="3"/>
                    </a:moveTo>
                    <a:lnTo>
                      <a:pt x="36" y="1"/>
                    </a:lnTo>
                    <a:lnTo>
                      <a:pt x="24" y="19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24" y="19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22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2" y="21"/>
                    </a:lnTo>
                    <a:lnTo>
                      <a:pt x="10" y="39"/>
                    </a:lnTo>
                    <a:lnTo>
                      <a:pt x="12" y="39"/>
                    </a:lnTo>
                    <a:lnTo>
                      <a:pt x="24" y="23"/>
                    </a:lnTo>
                    <a:lnTo>
                      <a:pt x="29" y="41"/>
                    </a:lnTo>
                    <a:lnTo>
                      <a:pt x="31" y="41"/>
                    </a:lnTo>
                    <a:lnTo>
                      <a:pt x="26" y="21"/>
                    </a:lnTo>
                    <a:lnTo>
                      <a:pt x="45" y="33"/>
                    </a:lnTo>
                    <a:lnTo>
                      <a:pt x="48" y="31"/>
                    </a:lnTo>
                    <a:lnTo>
                      <a:pt x="26" y="21"/>
                    </a:lnTo>
                    <a:lnTo>
                      <a:pt x="50" y="17"/>
                    </a:lnTo>
                    <a:lnTo>
                      <a:pt x="50" y="15"/>
                    </a:lnTo>
                    <a:lnTo>
                      <a:pt x="26" y="19"/>
                    </a:lnTo>
                    <a:lnTo>
                      <a:pt x="40" y="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3" name="Freeform 80"/>
              <p:cNvSpPr>
                <a:spLocks/>
              </p:cNvSpPr>
              <p:nvPr/>
            </p:nvSpPr>
            <p:spPr bwMode="auto">
              <a:xfrm>
                <a:off x="1333" y="3264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8 w 49"/>
                  <a:gd name="T3" fmla="*/ 4 h 44"/>
                  <a:gd name="T4" fmla="*/ 26 w 49"/>
                  <a:gd name="T5" fmla="*/ 20 h 44"/>
                  <a:gd name="T6" fmla="*/ 21 w 49"/>
                  <a:gd name="T7" fmla="*/ 0 h 44"/>
                  <a:gd name="T8" fmla="*/ 16 w 49"/>
                  <a:gd name="T9" fmla="*/ 2 h 44"/>
                  <a:gd name="T10" fmla="*/ 23 w 49"/>
                  <a:gd name="T11" fmla="*/ 22 h 44"/>
                  <a:gd name="T12" fmla="*/ 5 w 49"/>
                  <a:gd name="T13" fmla="*/ 10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30 h 44"/>
                  <a:gd name="T22" fmla="*/ 23 w 49"/>
                  <a:gd name="T23" fmla="*/ 24 h 44"/>
                  <a:gd name="T24" fmla="*/ 9 w 49"/>
                  <a:gd name="T25" fmla="*/ 40 h 44"/>
                  <a:gd name="T26" fmla="*/ 12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3 w 49"/>
                  <a:gd name="T33" fmla="*/ 44 h 44"/>
                  <a:gd name="T34" fmla="*/ 26 w 49"/>
                  <a:gd name="T35" fmla="*/ 24 h 44"/>
                  <a:gd name="T36" fmla="*/ 45 w 49"/>
                  <a:gd name="T37" fmla="*/ 36 h 44"/>
                  <a:gd name="T38" fmla="*/ 47 w 49"/>
                  <a:gd name="T39" fmla="*/ 34 h 44"/>
                  <a:gd name="T40" fmla="*/ 26 w 49"/>
                  <a:gd name="T41" fmla="*/ 22 h 44"/>
                  <a:gd name="T42" fmla="*/ 49 w 49"/>
                  <a:gd name="T43" fmla="*/ 20 h 44"/>
                  <a:gd name="T44" fmla="*/ 49 w 49"/>
                  <a:gd name="T45" fmla="*/ 16 h 44"/>
                  <a:gd name="T46" fmla="*/ 26 w 49"/>
                  <a:gd name="T47" fmla="*/ 22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8" y="4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2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2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5" y="36"/>
                    </a:lnTo>
                    <a:lnTo>
                      <a:pt x="47" y="34"/>
                    </a:lnTo>
                    <a:lnTo>
                      <a:pt x="26" y="22"/>
                    </a:lnTo>
                    <a:lnTo>
                      <a:pt x="49" y="20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4" name="Freeform 81"/>
              <p:cNvSpPr>
                <a:spLocks/>
              </p:cNvSpPr>
              <p:nvPr/>
            </p:nvSpPr>
            <p:spPr bwMode="auto">
              <a:xfrm>
                <a:off x="1333" y="3264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8 w 49"/>
                  <a:gd name="T3" fmla="*/ 4 h 44"/>
                  <a:gd name="T4" fmla="*/ 26 w 49"/>
                  <a:gd name="T5" fmla="*/ 20 h 44"/>
                  <a:gd name="T6" fmla="*/ 21 w 49"/>
                  <a:gd name="T7" fmla="*/ 0 h 44"/>
                  <a:gd name="T8" fmla="*/ 16 w 49"/>
                  <a:gd name="T9" fmla="*/ 2 h 44"/>
                  <a:gd name="T10" fmla="*/ 23 w 49"/>
                  <a:gd name="T11" fmla="*/ 22 h 44"/>
                  <a:gd name="T12" fmla="*/ 5 w 49"/>
                  <a:gd name="T13" fmla="*/ 10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30 h 44"/>
                  <a:gd name="T22" fmla="*/ 23 w 49"/>
                  <a:gd name="T23" fmla="*/ 24 h 44"/>
                  <a:gd name="T24" fmla="*/ 9 w 49"/>
                  <a:gd name="T25" fmla="*/ 40 h 44"/>
                  <a:gd name="T26" fmla="*/ 12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3 w 49"/>
                  <a:gd name="T33" fmla="*/ 44 h 44"/>
                  <a:gd name="T34" fmla="*/ 26 w 49"/>
                  <a:gd name="T35" fmla="*/ 24 h 44"/>
                  <a:gd name="T36" fmla="*/ 45 w 49"/>
                  <a:gd name="T37" fmla="*/ 36 h 44"/>
                  <a:gd name="T38" fmla="*/ 47 w 49"/>
                  <a:gd name="T39" fmla="*/ 34 h 44"/>
                  <a:gd name="T40" fmla="*/ 26 w 49"/>
                  <a:gd name="T41" fmla="*/ 22 h 44"/>
                  <a:gd name="T42" fmla="*/ 49 w 49"/>
                  <a:gd name="T43" fmla="*/ 20 h 44"/>
                  <a:gd name="T44" fmla="*/ 49 w 49"/>
                  <a:gd name="T45" fmla="*/ 16 h 44"/>
                  <a:gd name="T46" fmla="*/ 26 w 49"/>
                  <a:gd name="T47" fmla="*/ 22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8" y="4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2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2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5" y="36"/>
                    </a:lnTo>
                    <a:lnTo>
                      <a:pt x="47" y="34"/>
                    </a:lnTo>
                    <a:lnTo>
                      <a:pt x="26" y="22"/>
                    </a:lnTo>
                    <a:lnTo>
                      <a:pt x="49" y="20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5" name="Freeform 82"/>
              <p:cNvSpPr>
                <a:spLocks/>
              </p:cNvSpPr>
              <p:nvPr/>
            </p:nvSpPr>
            <p:spPr bwMode="auto">
              <a:xfrm>
                <a:off x="2192" y="2972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5 w 49"/>
                  <a:gd name="T3" fmla="*/ 2 h 43"/>
                  <a:gd name="T4" fmla="*/ 24 w 49"/>
                  <a:gd name="T5" fmla="*/ 20 h 43"/>
                  <a:gd name="T6" fmla="*/ 19 w 49"/>
                  <a:gd name="T7" fmla="*/ 0 h 43"/>
                  <a:gd name="T8" fmla="*/ 16 w 49"/>
                  <a:gd name="T9" fmla="*/ 0 h 43"/>
                  <a:gd name="T10" fmla="*/ 24 w 49"/>
                  <a:gd name="T11" fmla="*/ 20 h 43"/>
                  <a:gd name="T12" fmla="*/ 2 w 49"/>
                  <a:gd name="T13" fmla="*/ 10 h 43"/>
                  <a:gd name="T14" fmla="*/ 2 w 49"/>
                  <a:gd name="T15" fmla="*/ 12 h 43"/>
                  <a:gd name="T16" fmla="*/ 21 w 49"/>
                  <a:gd name="T17" fmla="*/ 22 h 43"/>
                  <a:gd name="T18" fmla="*/ 0 w 49"/>
                  <a:gd name="T19" fmla="*/ 25 h 43"/>
                  <a:gd name="T20" fmla="*/ 0 w 49"/>
                  <a:gd name="T21" fmla="*/ 27 h 43"/>
                  <a:gd name="T22" fmla="*/ 21 w 49"/>
                  <a:gd name="T23" fmla="*/ 23 h 43"/>
                  <a:gd name="T24" fmla="*/ 9 w 49"/>
                  <a:gd name="T25" fmla="*/ 39 h 43"/>
                  <a:gd name="T26" fmla="*/ 12 w 49"/>
                  <a:gd name="T27" fmla="*/ 41 h 43"/>
                  <a:gd name="T28" fmla="*/ 24 w 49"/>
                  <a:gd name="T29" fmla="*/ 23 h 43"/>
                  <a:gd name="T30" fmla="*/ 28 w 49"/>
                  <a:gd name="T31" fmla="*/ 43 h 43"/>
                  <a:gd name="T32" fmla="*/ 31 w 49"/>
                  <a:gd name="T33" fmla="*/ 43 h 43"/>
                  <a:gd name="T34" fmla="*/ 26 w 49"/>
                  <a:gd name="T35" fmla="*/ 23 h 43"/>
                  <a:gd name="T36" fmla="*/ 45 w 49"/>
                  <a:gd name="T37" fmla="*/ 33 h 43"/>
                  <a:gd name="T38" fmla="*/ 47 w 49"/>
                  <a:gd name="T39" fmla="*/ 31 h 43"/>
                  <a:gd name="T40" fmla="*/ 26 w 49"/>
                  <a:gd name="T41" fmla="*/ 22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20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5" y="2"/>
                    </a:lnTo>
                    <a:lnTo>
                      <a:pt x="24" y="2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24" y="20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1" y="23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24" y="23"/>
                    </a:lnTo>
                    <a:lnTo>
                      <a:pt x="28" y="43"/>
                    </a:lnTo>
                    <a:lnTo>
                      <a:pt x="31" y="43"/>
                    </a:lnTo>
                    <a:lnTo>
                      <a:pt x="26" y="23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6" name="Freeform 83"/>
              <p:cNvSpPr>
                <a:spLocks/>
              </p:cNvSpPr>
              <p:nvPr/>
            </p:nvSpPr>
            <p:spPr bwMode="auto">
              <a:xfrm>
                <a:off x="2192" y="2972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5 w 49"/>
                  <a:gd name="T3" fmla="*/ 2 h 43"/>
                  <a:gd name="T4" fmla="*/ 24 w 49"/>
                  <a:gd name="T5" fmla="*/ 20 h 43"/>
                  <a:gd name="T6" fmla="*/ 19 w 49"/>
                  <a:gd name="T7" fmla="*/ 0 h 43"/>
                  <a:gd name="T8" fmla="*/ 16 w 49"/>
                  <a:gd name="T9" fmla="*/ 0 h 43"/>
                  <a:gd name="T10" fmla="*/ 24 w 49"/>
                  <a:gd name="T11" fmla="*/ 20 h 43"/>
                  <a:gd name="T12" fmla="*/ 2 w 49"/>
                  <a:gd name="T13" fmla="*/ 10 h 43"/>
                  <a:gd name="T14" fmla="*/ 2 w 49"/>
                  <a:gd name="T15" fmla="*/ 12 h 43"/>
                  <a:gd name="T16" fmla="*/ 21 w 49"/>
                  <a:gd name="T17" fmla="*/ 22 h 43"/>
                  <a:gd name="T18" fmla="*/ 0 w 49"/>
                  <a:gd name="T19" fmla="*/ 25 h 43"/>
                  <a:gd name="T20" fmla="*/ 0 w 49"/>
                  <a:gd name="T21" fmla="*/ 27 h 43"/>
                  <a:gd name="T22" fmla="*/ 21 w 49"/>
                  <a:gd name="T23" fmla="*/ 23 h 43"/>
                  <a:gd name="T24" fmla="*/ 9 w 49"/>
                  <a:gd name="T25" fmla="*/ 39 h 43"/>
                  <a:gd name="T26" fmla="*/ 12 w 49"/>
                  <a:gd name="T27" fmla="*/ 41 h 43"/>
                  <a:gd name="T28" fmla="*/ 24 w 49"/>
                  <a:gd name="T29" fmla="*/ 23 h 43"/>
                  <a:gd name="T30" fmla="*/ 28 w 49"/>
                  <a:gd name="T31" fmla="*/ 43 h 43"/>
                  <a:gd name="T32" fmla="*/ 31 w 49"/>
                  <a:gd name="T33" fmla="*/ 43 h 43"/>
                  <a:gd name="T34" fmla="*/ 26 w 49"/>
                  <a:gd name="T35" fmla="*/ 23 h 43"/>
                  <a:gd name="T36" fmla="*/ 45 w 49"/>
                  <a:gd name="T37" fmla="*/ 33 h 43"/>
                  <a:gd name="T38" fmla="*/ 47 w 49"/>
                  <a:gd name="T39" fmla="*/ 31 h 43"/>
                  <a:gd name="T40" fmla="*/ 26 w 49"/>
                  <a:gd name="T41" fmla="*/ 22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20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5" y="2"/>
                    </a:lnTo>
                    <a:lnTo>
                      <a:pt x="24" y="2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24" y="20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1" y="23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24" y="23"/>
                    </a:lnTo>
                    <a:lnTo>
                      <a:pt x="28" y="43"/>
                    </a:lnTo>
                    <a:lnTo>
                      <a:pt x="31" y="43"/>
                    </a:lnTo>
                    <a:lnTo>
                      <a:pt x="26" y="23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7" name="Freeform 84"/>
              <p:cNvSpPr>
                <a:spLocks/>
              </p:cNvSpPr>
              <p:nvPr/>
            </p:nvSpPr>
            <p:spPr bwMode="auto">
              <a:xfrm>
                <a:off x="1316" y="3245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8 w 50"/>
                  <a:gd name="T3" fmla="*/ 2 h 43"/>
                  <a:gd name="T4" fmla="*/ 26 w 50"/>
                  <a:gd name="T5" fmla="*/ 19 h 43"/>
                  <a:gd name="T6" fmla="*/ 22 w 50"/>
                  <a:gd name="T7" fmla="*/ 0 h 43"/>
                  <a:gd name="T8" fmla="*/ 17 w 50"/>
                  <a:gd name="T9" fmla="*/ 0 h 43"/>
                  <a:gd name="T10" fmla="*/ 24 w 50"/>
                  <a:gd name="T11" fmla="*/ 19 h 43"/>
                  <a:gd name="T12" fmla="*/ 5 w 50"/>
                  <a:gd name="T13" fmla="*/ 8 h 43"/>
                  <a:gd name="T14" fmla="*/ 3 w 50"/>
                  <a:gd name="T15" fmla="*/ 12 h 43"/>
                  <a:gd name="T16" fmla="*/ 24 w 50"/>
                  <a:gd name="T17" fmla="*/ 21 h 43"/>
                  <a:gd name="T18" fmla="*/ 0 w 50"/>
                  <a:gd name="T19" fmla="*/ 25 h 43"/>
                  <a:gd name="T20" fmla="*/ 0 w 50"/>
                  <a:gd name="T21" fmla="*/ 27 h 43"/>
                  <a:gd name="T22" fmla="*/ 24 w 50"/>
                  <a:gd name="T23" fmla="*/ 21 h 43"/>
                  <a:gd name="T24" fmla="*/ 10 w 50"/>
                  <a:gd name="T25" fmla="*/ 39 h 43"/>
                  <a:gd name="T26" fmla="*/ 12 w 50"/>
                  <a:gd name="T27" fmla="*/ 39 h 43"/>
                  <a:gd name="T28" fmla="*/ 24 w 50"/>
                  <a:gd name="T29" fmla="*/ 23 h 43"/>
                  <a:gd name="T30" fmla="*/ 29 w 50"/>
                  <a:gd name="T31" fmla="*/ 43 h 43"/>
                  <a:gd name="T32" fmla="*/ 33 w 50"/>
                  <a:gd name="T33" fmla="*/ 41 h 43"/>
                  <a:gd name="T34" fmla="*/ 26 w 50"/>
                  <a:gd name="T35" fmla="*/ 23 h 43"/>
                  <a:gd name="T36" fmla="*/ 45 w 50"/>
                  <a:gd name="T37" fmla="*/ 33 h 43"/>
                  <a:gd name="T38" fmla="*/ 48 w 50"/>
                  <a:gd name="T39" fmla="*/ 31 h 43"/>
                  <a:gd name="T40" fmla="*/ 26 w 50"/>
                  <a:gd name="T41" fmla="*/ 21 h 43"/>
                  <a:gd name="T42" fmla="*/ 50 w 50"/>
                  <a:gd name="T43" fmla="*/ 18 h 43"/>
                  <a:gd name="T44" fmla="*/ 50 w 50"/>
                  <a:gd name="T45" fmla="*/ 16 h 43"/>
                  <a:gd name="T46" fmla="*/ 26 w 50"/>
                  <a:gd name="T47" fmla="*/ 19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19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1"/>
                    </a:lnTo>
                    <a:lnTo>
                      <a:pt x="10" y="39"/>
                    </a:lnTo>
                    <a:lnTo>
                      <a:pt x="12" y="39"/>
                    </a:lnTo>
                    <a:lnTo>
                      <a:pt x="24" y="23"/>
                    </a:lnTo>
                    <a:lnTo>
                      <a:pt x="29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5" y="33"/>
                    </a:lnTo>
                    <a:lnTo>
                      <a:pt x="48" y="31"/>
                    </a:lnTo>
                    <a:lnTo>
                      <a:pt x="26" y="21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19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8" name="Freeform 85"/>
              <p:cNvSpPr>
                <a:spLocks/>
              </p:cNvSpPr>
              <p:nvPr/>
            </p:nvSpPr>
            <p:spPr bwMode="auto">
              <a:xfrm>
                <a:off x="1316" y="3245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8 w 50"/>
                  <a:gd name="T3" fmla="*/ 2 h 43"/>
                  <a:gd name="T4" fmla="*/ 26 w 50"/>
                  <a:gd name="T5" fmla="*/ 19 h 43"/>
                  <a:gd name="T6" fmla="*/ 22 w 50"/>
                  <a:gd name="T7" fmla="*/ 0 h 43"/>
                  <a:gd name="T8" fmla="*/ 17 w 50"/>
                  <a:gd name="T9" fmla="*/ 0 h 43"/>
                  <a:gd name="T10" fmla="*/ 24 w 50"/>
                  <a:gd name="T11" fmla="*/ 19 h 43"/>
                  <a:gd name="T12" fmla="*/ 5 w 50"/>
                  <a:gd name="T13" fmla="*/ 8 h 43"/>
                  <a:gd name="T14" fmla="*/ 3 w 50"/>
                  <a:gd name="T15" fmla="*/ 12 h 43"/>
                  <a:gd name="T16" fmla="*/ 24 w 50"/>
                  <a:gd name="T17" fmla="*/ 21 h 43"/>
                  <a:gd name="T18" fmla="*/ 0 w 50"/>
                  <a:gd name="T19" fmla="*/ 25 h 43"/>
                  <a:gd name="T20" fmla="*/ 0 w 50"/>
                  <a:gd name="T21" fmla="*/ 27 h 43"/>
                  <a:gd name="T22" fmla="*/ 24 w 50"/>
                  <a:gd name="T23" fmla="*/ 21 h 43"/>
                  <a:gd name="T24" fmla="*/ 10 w 50"/>
                  <a:gd name="T25" fmla="*/ 39 h 43"/>
                  <a:gd name="T26" fmla="*/ 12 w 50"/>
                  <a:gd name="T27" fmla="*/ 39 h 43"/>
                  <a:gd name="T28" fmla="*/ 24 w 50"/>
                  <a:gd name="T29" fmla="*/ 23 h 43"/>
                  <a:gd name="T30" fmla="*/ 29 w 50"/>
                  <a:gd name="T31" fmla="*/ 43 h 43"/>
                  <a:gd name="T32" fmla="*/ 33 w 50"/>
                  <a:gd name="T33" fmla="*/ 41 h 43"/>
                  <a:gd name="T34" fmla="*/ 26 w 50"/>
                  <a:gd name="T35" fmla="*/ 23 h 43"/>
                  <a:gd name="T36" fmla="*/ 45 w 50"/>
                  <a:gd name="T37" fmla="*/ 33 h 43"/>
                  <a:gd name="T38" fmla="*/ 48 w 50"/>
                  <a:gd name="T39" fmla="*/ 31 h 43"/>
                  <a:gd name="T40" fmla="*/ 26 w 50"/>
                  <a:gd name="T41" fmla="*/ 21 h 43"/>
                  <a:gd name="T42" fmla="*/ 50 w 50"/>
                  <a:gd name="T43" fmla="*/ 18 h 43"/>
                  <a:gd name="T44" fmla="*/ 50 w 50"/>
                  <a:gd name="T45" fmla="*/ 16 h 43"/>
                  <a:gd name="T46" fmla="*/ 26 w 50"/>
                  <a:gd name="T47" fmla="*/ 19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19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1"/>
                    </a:lnTo>
                    <a:lnTo>
                      <a:pt x="10" y="39"/>
                    </a:lnTo>
                    <a:lnTo>
                      <a:pt x="12" y="39"/>
                    </a:lnTo>
                    <a:lnTo>
                      <a:pt x="24" y="23"/>
                    </a:lnTo>
                    <a:lnTo>
                      <a:pt x="29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5" y="33"/>
                    </a:lnTo>
                    <a:lnTo>
                      <a:pt x="48" y="31"/>
                    </a:lnTo>
                    <a:lnTo>
                      <a:pt x="26" y="21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19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89" name="Freeform 86"/>
              <p:cNvSpPr>
                <a:spLocks/>
              </p:cNvSpPr>
              <p:nvPr/>
            </p:nvSpPr>
            <p:spPr bwMode="auto">
              <a:xfrm>
                <a:off x="3209" y="2602"/>
                <a:ext cx="51" cy="43"/>
              </a:xfrm>
              <a:custGeom>
                <a:avLst/>
                <a:gdLst>
                  <a:gd name="T0" fmla="*/ 40 w 51"/>
                  <a:gd name="T1" fmla="*/ 4 h 43"/>
                  <a:gd name="T2" fmla="*/ 37 w 51"/>
                  <a:gd name="T3" fmla="*/ 2 h 43"/>
                  <a:gd name="T4" fmla="*/ 26 w 51"/>
                  <a:gd name="T5" fmla="*/ 20 h 43"/>
                  <a:gd name="T6" fmla="*/ 21 w 51"/>
                  <a:gd name="T7" fmla="*/ 0 h 43"/>
                  <a:gd name="T8" fmla="*/ 19 w 51"/>
                  <a:gd name="T9" fmla="*/ 0 h 43"/>
                  <a:gd name="T10" fmla="*/ 23 w 51"/>
                  <a:gd name="T11" fmla="*/ 20 h 43"/>
                  <a:gd name="T12" fmla="*/ 4 w 51"/>
                  <a:gd name="T13" fmla="*/ 8 h 43"/>
                  <a:gd name="T14" fmla="*/ 2 w 51"/>
                  <a:gd name="T15" fmla="*/ 12 h 43"/>
                  <a:gd name="T16" fmla="*/ 23 w 51"/>
                  <a:gd name="T17" fmla="*/ 22 h 43"/>
                  <a:gd name="T18" fmla="*/ 0 w 51"/>
                  <a:gd name="T19" fmla="*/ 26 h 43"/>
                  <a:gd name="T20" fmla="*/ 2 w 51"/>
                  <a:gd name="T21" fmla="*/ 28 h 43"/>
                  <a:gd name="T22" fmla="*/ 23 w 51"/>
                  <a:gd name="T23" fmla="*/ 22 h 43"/>
                  <a:gd name="T24" fmla="*/ 9 w 51"/>
                  <a:gd name="T25" fmla="*/ 39 h 43"/>
                  <a:gd name="T26" fmla="*/ 14 w 51"/>
                  <a:gd name="T27" fmla="*/ 41 h 43"/>
                  <a:gd name="T28" fmla="*/ 26 w 51"/>
                  <a:gd name="T29" fmla="*/ 24 h 43"/>
                  <a:gd name="T30" fmla="*/ 30 w 51"/>
                  <a:gd name="T31" fmla="*/ 43 h 43"/>
                  <a:gd name="T32" fmla="*/ 33 w 51"/>
                  <a:gd name="T33" fmla="*/ 41 h 43"/>
                  <a:gd name="T34" fmla="*/ 26 w 51"/>
                  <a:gd name="T35" fmla="*/ 24 h 43"/>
                  <a:gd name="T36" fmla="*/ 47 w 51"/>
                  <a:gd name="T37" fmla="*/ 34 h 43"/>
                  <a:gd name="T38" fmla="*/ 49 w 51"/>
                  <a:gd name="T39" fmla="*/ 32 h 43"/>
                  <a:gd name="T40" fmla="*/ 28 w 51"/>
                  <a:gd name="T41" fmla="*/ 22 h 43"/>
                  <a:gd name="T42" fmla="*/ 51 w 51"/>
                  <a:gd name="T43" fmla="*/ 18 h 43"/>
                  <a:gd name="T44" fmla="*/ 49 w 51"/>
                  <a:gd name="T45" fmla="*/ 16 h 43"/>
                  <a:gd name="T46" fmla="*/ 28 w 51"/>
                  <a:gd name="T47" fmla="*/ 20 h 43"/>
                  <a:gd name="T48" fmla="*/ 40 w 51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3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26" y="24"/>
                    </a:lnTo>
                    <a:lnTo>
                      <a:pt x="30" y="43"/>
                    </a:lnTo>
                    <a:lnTo>
                      <a:pt x="33" y="41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0" name="Freeform 87"/>
              <p:cNvSpPr>
                <a:spLocks/>
              </p:cNvSpPr>
              <p:nvPr/>
            </p:nvSpPr>
            <p:spPr bwMode="auto">
              <a:xfrm>
                <a:off x="3209" y="2602"/>
                <a:ext cx="51" cy="43"/>
              </a:xfrm>
              <a:custGeom>
                <a:avLst/>
                <a:gdLst>
                  <a:gd name="T0" fmla="*/ 40 w 51"/>
                  <a:gd name="T1" fmla="*/ 4 h 43"/>
                  <a:gd name="T2" fmla="*/ 37 w 51"/>
                  <a:gd name="T3" fmla="*/ 2 h 43"/>
                  <a:gd name="T4" fmla="*/ 26 w 51"/>
                  <a:gd name="T5" fmla="*/ 20 h 43"/>
                  <a:gd name="T6" fmla="*/ 21 w 51"/>
                  <a:gd name="T7" fmla="*/ 0 h 43"/>
                  <a:gd name="T8" fmla="*/ 19 w 51"/>
                  <a:gd name="T9" fmla="*/ 0 h 43"/>
                  <a:gd name="T10" fmla="*/ 23 w 51"/>
                  <a:gd name="T11" fmla="*/ 20 h 43"/>
                  <a:gd name="T12" fmla="*/ 4 w 51"/>
                  <a:gd name="T13" fmla="*/ 8 h 43"/>
                  <a:gd name="T14" fmla="*/ 2 w 51"/>
                  <a:gd name="T15" fmla="*/ 12 h 43"/>
                  <a:gd name="T16" fmla="*/ 23 w 51"/>
                  <a:gd name="T17" fmla="*/ 22 h 43"/>
                  <a:gd name="T18" fmla="*/ 0 w 51"/>
                  <a:gd name="T19" fmla="*/ 26 h 43"/>
                  <a:gd name="T20" fmla="*/ 2 w 51"/>
                  <a:gd name="T21" fmla="*/ 28 h 43"/>
                  <a:gd name="T22" fmla="*/ 23 w 51"/>
                  <a:gd name="T23" fmla="*/ 22 h 43"/>
                  <a:gd name="T24" fmla="*/ 9 w 51"/>
                  <a:gd name="T25" fmla="*/ 39 h 43"/>
                  <a:gd name="T26" fmla="*/ 14 w 51"/>
                  <a:gd name="T27" fmla="*/ 41 h 43"/>
                  <a:gd name="T28" fmla="*/ 26 w 51"/>
                  <a:gd name="T29" fmla="*/ 24 h 43"/>
                  <a:gd name="T30" fmla="*/ 30 w 51"/>
                  <a:gd name="T31" fmla="*/ 43 h 43"/>
                  <a:gd name="T32" fmla="*/ 33 w 51"/>
                  <a:gd name="T33" fmla="*/ 41 h 43"/>
                  <a:gd name="T34" fmla="*/ 26 w 51"/>
                  <a:gd name="T35" fmla="*/ 24 h 43"/>
                  <a:gd name="T36" fmla="*/ 47 w 51"/>
                  <a:gd name="T37" fmla="*/ 34 h 43"/>
                  <a:gd name="T38" fmla="*/ 49 w 51"/>
                  <a:gd name="T39" fmla="*/ 32 h 43"/>
                  <a:gd name="T40" fmla="*/ 28 w 51"/>
                  <a:gd name="T41" fmla="*/ 22 h 43"/>
                  <a:gd name="T42" fmla="*/ 51 w 51"/>
                  <a:gd name="T43" fmla="*/ 18 h 43"/>
                  <a:gd name="T44" fmla="*/ 49 w 51"/>
                  <a:gd name="T45" fmla="*/ 16 h 43"/>
                  <a:gd name="T46" fmla="*/ 28 w 51"/>
                  <a:gd name="T47" fmla="*/ 20 h 43"/>
                  <a:gd name="T48" fmla="*/ 40 w 51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3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26" y="24"/>
                    </a:lnTo>
                    <a:lnTo>
                      <a:pt x="30" y="43"/>
                    </a:lnTo>
                    <a:lnTo>
                      <a:pt x="33" y="41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1" name="Freeform 88"/>
              <p:cNvSpPr>
                <a:spLocks/>
              </p:cNvSpPr>
              <p:nvPr/>
            </p:nvSpPr>
            <p:spPr bwMode="auto">
              <a:xfrm>
                <a:off x="1905" y="3140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8 w 49"/>
                  <a:gd name="T3" fmla="*/ 2 h 43"/>
                  <a:gd name="T4" fmla="*/ 26 w 49"/>
                  <a:gd name="T5" fmla="*/ 20 h 43"/>
                  <a:gd name="T6" fmla="*/ 21 w 49"/>
                  <a:gd name="T7" fmla="*/ 0 h 43"/>
                  <a:gd name="T8" fmla="*/ 16 w 49"/>
                  <a:gd name="T9" fmla="*/ 0 h 43"/>
                  <a:gd name="T10" fmla="*/ 23 w 49"/>
                  <a:gd name="T11" fmla="*/ 20 h 43"/>
                  <a:gd name="T12" fmla="*/ 5 w 49"/>
                  <a:gd name="T13" fmla="*/ 8 h 43"/>
                  <a:gd name="T14" fmla="*/ 2 w 49"/>
                  <a:gd name="T15" fmla="*/ 12 h 43"/>
                  <a:gd name="T16" fmla="*/ 23 w 49"/>
                  <a:gd name="T17" fmla="*/ 22 h 43"/>
                  <a:gd name="T18" fmla="*/ 0 w 49"/>
                  <a:gd name="T19" fmla="*/ 26 h 43"/>
                  <a:gd name="T20" fmla="*/ 0 w 49"/>
                  <a:gd name="T21" fmla="*/ 28 h 43"/>
                  <a:gd name="T22" fmla="*/ 23 w 49"/>
                  <a:gd name="T23" fmla="*/ 22 h 43"/>
                  <a:gd name="T24" fmla="*/ 9 w 49"/>
                  <a:gd name="T25" fmla="*/ 39 h 43"/>
                  <a:gd name="T26" fmla="*/ 12 w 49"/>
                  <a:gd name="T27" fmla="*/ 41 h 43"/>
                  <a:gd name="T28" fmla="*/ 23 w 49"/>
                  <a:gd name="T29" fmla="*/ 24 h 43"/>
                  <a:gd name="T30" fmla="*/ 28 w 49"/>
                  <a:gd name="T31" fmla="*/ 43 h 43"/>
                  <a:gd name="T32" fmla="*/ 33 w 49"/>
                  <a:gd name="T33" fmla="*/ 41 h 43"/>
                  <a:gd name="T34" fmla="*/ 26 w 49"/>
                  <a:gd name="T35" fmla="*/ 24 h 43"/>
                  <a:gd name="T36" fmla="*/ 45 w 49"/>
                  <a:gd name="T37" fmla="*/ 34 h 43"/>
                  <a:gd name="T38" fmla="*/ 47 w 49"/>
                  <a:gd name="T39" fmla="*/ 32 h 43"/>
                  <a:gd name="T40" fmla="*/ 26 w 49"/>
                  <a:gd name="T41" fmla="*/ 22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20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5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23" y="24"/>
                    </a:lnTo>
                    <a:lnTo>
                      <a:pt x="28" y="43"/>
                    </a:lnTo>
                    <a:lnTo>
                      <a:pt x="33" y="41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2" name="Freeform 89"/>
              <p:cNvSpPr>
                <a:spLocks/>
              </p:cNvSpPr>
              <p:nvPr/>
            </p:nvSpPr>
            <p:spPr bwMode="auto">
              <a:xfrm>
                <a:off x="1905" y="3140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8 w 49"/>
                  <a:gd name="T3" fmla="*/ 2 h 43"/>
                  <a:gd name="T4" fmla="*/ 26 w 49"/>
                  <a:gd name="T5" fmla="*/ 20 h 43"/>
                  <a:gd name="T6" fmla="*/ 21 w 49"/>
                  <a:gd name="T7" fmla="*/ 0 h 43"/>
                  <a:gd name="T8" fmla="*/ 16 w 49"/>
                  <a:gd name="T9" fmla="*/ 0 h 43"/>
                  <a:gd name="T10" fmla="*/ 23 w 49"/>
                  <a:gd name="T11" fmla="*/ 20 h 43"/>
                  <a:gd name="T12" fmla="*/ 5 w 49"/>
                  <a:gd name="T13" fmla="*/ 8 h 43"/>
                  <a:gd name="T14" fmla="*/ 2 w 49"/>
                  <a:gd name="T15" fmla="*/ 12 h 43"/>
                  <a:gd name="T16" fmla="*/ 23 w 49"/>
                  <a:gd name="T17" fmla="*/ 22 h 43"/>
                  <a:gd name="T18" fmla="*/ 0 w 49"/>
                  <a:gd name="T19" fmla="*/ 26 h 43"/>
                  <a:gd name="T20" fmla="*/ 0 w 49"/>
                  <a:gd name="T21" fmla="*/ 28 h 43"/>
                  <a:gd name="T22" fmla="*/ 23 w 49"/>
                  <a:gd name="T23" fmla="*/ 22 h 43"/>
                  <a:gd name="T24" fmla="*/ 9 w 49"/>
                  <a:gd name="T25" fmla="*/ 39 h 43"/>
                  <a:gd name="T26" fmla="*/ 12 w 49"/>
                  <a:gd name="T27" fmla="*/ 41 h 43"/>
                  <a:gd name="T28" fmla="*/ 23 w 49"/>
                  <a:gd name="T29" fmla="*/ 24 h 43"/>
                  <a:gd name="T30" fmla="*/ 28 w 49"/>
                  <a:gd name="T31" fmla="*/ 43 h 43"/>
                  <a:gd name="T32" fmla="*/ 33 w 49"/>
                  <a:gd name="T33" fmla="*/ 41 h 43"/>
                  <a:gd name="T34" fmla="*/ 26 w 49"/>
                  <a:gd name="T35" fmla="*/ 24 h 43"/>
                  <a:gd name="T36" fmla="*/ 45 w 49"/>
                  <a:gd name="T37" fmla="*/ 34 h 43"/>
                  <a:gd name="T38" fmla="*/ 47 w 49"/>
                  <a:gd name="T39" fmla="*/ 32 h 43"/>
                  <a:gd name="T40" fmla="*/ 26 w 49"/>
                  <a:gd name="T41" fmla="*/ 22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20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5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23" y="24"/>
                    </a:lnTo>
                    <a:lnTo>
                      <a:pt x="28" y="43"/>
                    </a:lnTo>
                    <a:lnTo>
                      <a:pt x="33" y="41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3" name="Freeform 90"/>
              <p:cNvSpPr>
                <a:spLocks/>
              </p:cNvSpPr>
              <p:nvPr/>
            </p:nvSpPr>
            <p:spPr bwMode="auto">
              <a:xfrm>
                <a:off x="3242" y="2183"/>
                <a:ext cx="51" cy="43"/>
              </a:xfrm>
              <a:custGeom>
                <a:avLst/>
                <a:gdLst>
                  <a:gd name="T0" fmla="*/ 40 w 51"/>
                  <a:gd name="T1" fmla="*/ 4 h 43"/>
                  <a:gd name="T2" fmla="*/ 37 w 51"/>
                  <a:gd name="T3" fmla="*/ 2 h 43"/>
                  <a:gd name="T4" fmla="*/ 26 w 51"/>
                  <a:gd name="T5" fmla="*/ 19 h 43"/>
                  <a:gd name="T6" fmla="*/ 21 w 51"/>
                  <a:gd name="T7" fmla="*/ 0 h 43"/>
                  <a:gd name="T8" fmla="*/ 18 w 51"/>
                  <a:gd name="T9" fmla="*/ 0 h 43"/>
                  <a:gd name="T10" fmla="*/ 26 w 51"/>
                  <a:gd name="T11" fmla="*/ 19 h 43"/>
                  <a:gd name="T12" fmla="*/ 4 w 51"/>
                  <a:gd name="T13" fmla="*/ 9 h 43"/>
                  <a:gd name="T14" fmla="*/ 2 w 51"/>
                  <a:gd name="T15" fmla="*/ 11 h 43"/>
                  <a:gd name="T16" fmla="*/ 23 w 51"/>
                  <a:gd name="T17" fmla="*/ 21 h 43"/>
                  <a:gd name="T18" fmla="*/ 0 w 51"/>
                  <a:gd name="T19" fmla="*/ 25 h 43"/>
                  <a:gd name="T20" fmla="*/ 2 w 51"/>
                  <a:gd name="T21" fmla="*/ 27 h 43"/>
                  <a:gd name="T22" fmla="*/ 23 w 51"/>
                  <a:gd name="T23" fmla="*/ 21 h 43"/>
                  <a:gd name="T24" fmla="*/ 11 w 51"/>
                  <a:gd name="T25" fmla="*/ 39 h 43"/>
                  <a:gd name="T26" fmla="*/ 14 w 51"/>
                  <a:gd name="T27" fmla="*/ 41 h 43"/>
                  <a:gd name="T28" fmla="*/ 26 w 51"/>
                  <a:gd name="T29" fmla="*/ 23 h 43"/>
                  <a:gd name="T30" fmla="*/ 30 w 51"/>
                  <a:gd name="T31" fmla="*/ 43 h 43"/>
                  <a:gd name="T32" fmla="*/ 33 w 51"/>
                  <a:gd name="T33" fmla="*/ 41 h 43"/>
                  <a:gd name="T34" fmla="*/ 26 w 51"/>
                  <a:gd name="T35" fmla="*/ 23 h 43"/>
                  <a:gd name="T36" fmla="*/ 47 w 51"/>
                  <a:gd name="T37" fmla="*/ 33 h 43"/>
                  <a:gd name="T38" fmla="*/ 49 w 51"/>
                  <a:gd name="T39" fmla="*/ 31 h 43"/>
                  <a:gd name="T40" fmla="*/ 28 w 51"/>
                  <a:gd name="T41" fmla="*/ 21 h 43"/>
                  <a:gd name="T42" fmla="*/ 51 w 51"/>
                  <a:gd name="T43" fmla="*/ 17 h 43"/>
                  <a:gd name="T44" fmla="*/ 49 w 51"/>
                  <a:gd name="T45" fmla="*/ 15 h 43"/>
                  <a:gd name="T46" fmla="*/ 28 w 51"/>
                  <a:gd name="T47" fmla="*/ 19 h 43"/>
                  <a:gd name="T48" fmla="*/ 40 w 51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3">
                    <a:moveTo>
                      <a:pt x="40" y="4"/>
                    </a:moveTo>
                    <a:lnTo>
                      <a:pt x="37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6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3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3" y="21"/>
                    </a:lnTo>
                    <a:lnTo>
                      <a:pt x="11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0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1"/>
                    </a:lnTo>
                    <a:lnTo>
                      <a:pt x="51" y="17"/>
                    </a:lnTo>
                    <a:lnTo>
                      <a:pt x="49" y="15"/>
                    </a:lnTo>
                    <a:lnTo>
                      <a:pt x="28" y="19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4" name="Freeform 91"/>
              <p:cNvSpPr>
                <a:spLocks/>
              </p:cNvSpPr>
              <p:nvPr/>
            </p:nvSpPr>
            <p:spPr bwMode="auto">
              <a:xfrm>
                <a:off x="3242" y="2183"/>
                <a:ext cx="51" cy="43"/>
              </a:xfrm>
              <a:custGeom>
                <a:avLst/>
                <a:gdLst>
                  <a:gd name="T0" fmla="*/ 40 w 51"/>
                  <a:gd name="T1" fmla="*/ 4 h 43"/>
                  <a:gd name="T2" fmla="*/ 37 w 51"/>
                  <a:gd name="T3" fmla="*/ 2 h 43"/>
                  <a:gd name="T4" fmla="*/ 26 w 51"/>
                  <a:gd name="T5" fmla="*/ 19 h 43"/>
                  <a:gd name="T6" fmla="*/ 21 w 51"/>
                  <a:gd name="T7" fmla="*/ 0 h 43"/>
                  <a:gd name="T8" fmla="*/ 18 w 51"/>
                  <a:gd name="T9" fmla="*/ 0 h 43"/>
                  <a:gd name="T10" fmla="*/ 26 w 51"/>
                  <a:gd name="T11" fmla="*/ 19 h 43"/>
                  <a:gd name="T12" fmla="*/ 4 w 51"/>
                  <a:gd name="T13" fmla="*/ 9 h 43"/>
                  <a:gd name="T14" fmla="*/ 2 w 51"/>
                  <a:gd name="T15" fmla="*/ 11 h 43"/>
                  <a:gd name="T16" fmla="*/ 23 w 51"/>
                  <a:gd name="T17" fmla="*/ 21 h 43"/>
                  <a:gd name="T18" fmla="*/ 0 w 51"/>
                  <a:gd name="T19" fmla="*/ 25 h 43"/>
                  <a:gd name="T20" fmla="*/ 2 w 51"/>
                  <a:gd name="T21" fmla="*/ 27 h 43"/>
                  <a:gd name="T22" fmla="*/ 23 w 51"/>
                  <a:gd name="T23" fmla="*/ 21 h 43"/>
                  <a:gd name="T24" fmla="*/ 11 w 51"/>
                  <a:gd name="T25" fmla="*/ 39 h 43"/>
                  <a:gd name="T26" fmla="*/ 14 w 51"/>
                  <a:gd name="T27" fmla="*/ 41 h 43"/>
                  <a:gd name="T28" fmla="*/ 26 w 51"/>
                  <a:gd name="T29" fmla="*/ 23 h 43"/>
                  <a:gd name="T30" fmla="*/ 30 w 51"/>
                  <a:gd name="T31" fmla="*/ 43 h 43"/>
                  <a:gd name="T32" fmla="*/ 33 w 51"/>
                  <a:gd name="T33" fmla="*/ 41 h 43"/>
                  <a:gd name="T34" fmla="*/ 26 w 51"/>
                  <a:gd name="T35" fmla="*/ 23 h 43"/>
                  <a:gd name="T36" fmla="*/ 47 w 51"/>
                  <a:gd name="T37" fmla="*/ 33 h 43"/>
                  <a:gd name="T38" fmla="*/ 49 w 51"/>
                  <a:gd name="T39" fmla="*/ 31 h 43"/>
                  <a:gd name="T40" fmla="*/ 28 w 51"/>
                  <a:gd name="T41" fmla="*/ 21 h 43"/>
                  <a:gd name="T42" fmla="*/ 51 w 51"/>
                  <a:gd name="T43" fmla="*/ 17 h 43"/>
                  <a:gd name="T44" fmla="*/ 49 w 51"/>
                  <a:gd name="T45" fmla="*/ 15 h 43"/>
                  <a:gd name="T46" fmla="*/ 28 w 51"/>
                  <a:gd name="T47" fmla="*/ 19 h 43"/>
                  <a:gd name="T48" fmla="*/ 40 w 51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3">
                    <a:moveTo>
                      <a:pt x="40" y="4"/>
                    </a:moveTo>
                    <a:lnTo>
                      <a:pt x="37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6" y="19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3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3" y="21"/>
                    </a:lnTo>
                    <a:lnTo>
                      <a:pt x="11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0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1"/>
                    </a:lnTo>
                    <a:lnTo>
                      <a:pt x="51" y="17"/>
                    </a:lnTo>
                    <a:lnTo>
                      <a:pt x="49" y="15"/>
                    </a:lnTo>
                    <a:lnTo>
                      <a:pt x="28" y="19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5" name="Freeform 92"/>
              <p:cNvSpPr>
                <a:spLocks/>
              </p:cNvSpPr>
              <p:nvPr/>
            </p:nvSpPr>
            <p:spPr bwMode="auto">
              <a:xfrm>
                <a:off x="3404" y="2161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2 h 43"/>
                  <a:gd name="T4" fmla="*/ 26 w 52"/>
                  <a:gd name="T5" fmla="*/ 20 h 43"/>
                  <a:gd name="T6" fmla="*/ 21 w 52"/>
                  <a:gd name="T7" fmla="*/ 0 h 43"/>
                  <a:gd name="T8" fmla="*/ 19 w 52"/>
                  <a:gd name="T9" fmla="*/ 2 h 43"/>
                  <a:gd name="T10" fmla="*/ 24 w 52"/>
                  <a:gd name="T11" fmla="*/ 20 h 43"/>
                  <a:gd name="T12" fmla="*/ 5 w 52"/>
                  <a:gd name="T13" fmla="*/ 10 h 43"/>
                  <a:gd name="T14" fmla="*/ 2 w 52"/>
                  <a:gd name="T15" fmla="*/ 12 h 43"/>
                  <a:gd name="T16" fmla="*/ 24 w 52"/>
                  <a:gd name="T17" fmla="*/ 22 h 43"/>
                  <a:gd name="T18" fmla="*/ 0 w 52"/>
                  <a:gd name="T19" fmla="*/ 26 h 43"/>
                  <a:gd name="T20" fmla="*/ 2 w 52"/>
                  <a:gd name="T21" fmla="*/ 30 h 43"/>
                  <a:gd name="T22" fmla="*/ 24 w 52"/>
                  <a:gd name="T23" fmla="*/ 24 h 43"/>
                  <a:gd name="T24" fmla="*/ 9 w 52"/>
                  <a:gd name="T25" fmla="*/ 39 h 43"/>
                  <a:gd name="T26" fmla="*/ 14 w 52"/>
                  <a:gd name="T27" fmla="*/ 41 h 43"/>
                  <a:gd name="T28" fmla="*/ 26 w 52"/>
                  <a:gd name="T29" fmla="*/ 24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4 h 43"/>
                  <a:gd name="T36" fmla="*/ 47 w 52"/>
                  <a:gd name="T37" fmla="*/ 35 h 43"/>
                  <a:gd name="T38" fmla="*/ 49 w 52"/>
                  <a:gd name="T39" fmla="*/ 31 h 43"/>
                  <a:gd name="T40" fmla="*/ 28 w 52"/>
                  <a:gd name="T41" fmla="*/ 22 h 43"/>
                  <a:gd name="T42" fmla="*/ 52 w 52"/>
                  <a:gd name="T43" fmla="*/ 20 h 43"/>
                  <a:gd name="T44" fmla="*/ 49 w 52"/>
                  <a:gd name="T45" fmla="*/ 16 h 43"/>
                  <a:gd name="T46" fmla="*/ 28 w 52"/>
                  <a:gd name="T47" fmla="*/ 22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4" y="24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26" y="24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4"/>
                    </a:lnTo>
                    <a:lnTo>
                      <a:pt x="47" y="35"/>
                    </a:lnTo>
                    <a:lnTo>
                      <a:pt x="49" y="31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49" y="16"/>
                    </a:lnTo>
                    <a:lnTo>
                      <a:pt x="28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6" name="Freeform 93"/>
              <p:cNvSpPr>
                <a:spLocks/>
              </p:cNvSpPr>
              <p:nvPr/>
            </p:nvSpPr>
            <p:spPr bwMode="auto">
              <a:xfrm>
                <a:off x="3404" y="2161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2 h 43"/>
                  <a:gd name="T4" fmla="*/ 26 w 52"/>
                  <a:gd name="T5" fmla="*/ 20 h 43"/>
                  <a:gd name="T6" fmla="*/ 21 w 52"/>
                  <a:gd name="T7" fmla="*/ 0 h 43"/>
                  <a:gd name="T8" fmla="*/ 19 w 52"/>
                  <a:gd name="T9" fmla="*/ 2 h 43"/>
                  <a:gd name="T10" fmla="*/ 24 w 52"/>
                  <a:gd name="T11" fmla="*/ 20 h 43"/>
                  <a:gd name="T12" fmla="*/ 5 w 52"/>
                  <a:gd name="T13" fmla="*/ 10 h 43"/>
                  <a:gd name="T14" fmla="*/ 2 w 52"/>
                  <a:gd name="T15" fmla="*/ 12 h 43"/>
                  <a:gd name="T16" fmla="*/ 24 w 52"/>
                  <a:gd name="T17" fmla="*/ 22 h 43"/>
                  <a:gd name="T18" fmla="*/ 0 w 52"/>
                  <a:gd name="T19" fmla="*/ 26 h 43"/>
                  <a:gd name="T20" fmla="*/ 2 w 52"/>
                  <a:gd name="T21" fmla="*/ 30 h 43"/>
                  <a:gd name="T22" fmla="*/ 24 w 52"/>
                  <a:gd name="T23" fmla="*/ 24 h 43"/>
                  <a:gd name="T24" fmla="*/ 9 w 52"/>
                  <a:gd name="T25" fmla="*/ 39 h 43"/>
                  <a:gd name="T26" fmla="*/ 14 w 52"/>
                  <a:gd name="T27" fmla="*/ 41 h 43"/>
                  <a:gd name="T28" fmla="*/ 26 w 52"/>
                  <a:gd name="T29" fmla="*/ 24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4 h 43"/>
                  <a:gd name="T36" fmla="*/ 47 w 52"/>
                  <a:gd name="T37" fmla="*/ 35 h 43"/>
                  <a:gd name="T38" fmla="*/ 49 w 52"/>
                  <a:gd name="T39" fmla="*/ 31 h 43"/>
                  <a:gd name="T40" fmla="*/ 28 w 52"/>
                  <a:gd name="T41" fmla="*/ 22 h 43"/>
                  <a:gd name="T42" fmla="*/ 52 w 52"/>
                  <a:gd name="T43" fmla="*/ 20 h 43"/>
                  <a:gd name="T44" fmla="*/ 49 w 52"/>
                  <a:gd name="T45" fmla="*/ 16 h 43"/>
                  <a:gd name="T46" fmla="*/ 28 w 52"/>
                  <a:gd name="T47" fmla="*/ 22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4" y="24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26" y="24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4"/>
                    </a:lnTo>
                    <a:lnTo>
                      <a:pt x="47" y="35"/>
                    </a:lnTo>
                    <a:lnTo>
                      <a:pt x="49" y="31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49" y="16"/>
                    </a:lnTo>
                    <a:lnTo>
                      <a:pt x="28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7" name="Freeform 94"/>
              <p:cNvSpPr>
                <a:spLocks/>
              </p:cNvSpPr>
              <p:nvPr/>
            </p:nvSpPr>
            <p:spPr bwMode="auto">
              <a:xfrm>
                <a:off x="2804" y="2329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8 w 49"/>
                  <a:gd name="T3" fmla="*/ 2 h 43"/>
                  <a:gd name="T4" fmla="*/ 23 w 49"/>
                  <a:gd name="T5" fmla="*/ 20 h 43"/>
                  <a:gd name="T6" fmla="*/ 21 w 49"/>
                  <a:gd name="T7" fmla="*/ 0 h 43"/>
                  <a:gd name="T8" fmla="*/ 16 w 49"/>
                  <a:gd name="T9" fmla="*/ 2 h 43"/>
                  <a:gd name="T10" fmla="*/ 23 w 49"/>
                  <a:gd name="T11" fmla="*/ 20 h 43"/>
                  <a:gd name="T12" fmla="*/ 5 w 49"/>
                  <a:gd name="T13" fmla="*/ 10 h 43"/>
                  <a:gd name="T14" fmla="*/ 2 w 49"/>
                  <a:gd name="T15" fmla="*/ 12 h 43"/>
                  <a:gd name="T16" fmla="*/ 21 w 49"/>
                  <a:gd name="T17" fmla="*/ 22 h 43"/>
                  <a:gd name="T18" fmla="*/ 0 w 49"/>
                  <a:gd name="T19" fmla="*/ 26 h 43"/>
                  <a:gd name="T20" fmla="*/ 0 w 49"/>
                  <a:gd name="T21" fmla="*/ 28 h 43"/>
                  <a:gd name="T22" fmla="*/ 23 w 49"/>
                  <a:gd name="T23" fmla="*/ 24 h 43"/>
                  <a:gd name="T24" fmla="*/ 9 w 49"/>
                  <a:gd name="T25" fmla="*/ 40 h 43"/>
                  <a:gd name="T26" fmla="*/ 12 w 49"/>
                  <a:gd name="T27" fmla="*/ 41 h 43"/>
                  <a:gd name="T28" fmla="*/ 23 w 49"/>
                  <a:gd name="T29" fmla="*/ 24 h 43"/>
                  <a:gd name="T30" fmla="*/ 28 w 49"/>
                  <a:gd name="T31" fmla="*/ 43 h 43"/>
                  <a:gd name="T32" fmla="*/ 30 w 49"/>
                  <a:gd name="T33" fmla="*/ 43 h 43"/>
                  <a:gd name="T34" fmla="*/ 26 w 49"/>
                  <a:gd name="T35" fmla="*/ 24 h 43"/>
                  <a:gd name="T36" fmla="*/ 45 w 49"/>
                  <a:gd name="T37" fmla="*/ 34 h 43"/>
                  <a:gd name="T38" fmla="*/ 47 w 49"/>
                  <a:gd name="T39" fmla="*/ 32 h 43"/>
                  <a:gd name="T40" fmla="*/ 26 w 49"/>
                  <a:gd name="T41" fmla="*/ 22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22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8" y="2"/>
                    </a:lnTo>
                    <a:lnTo>
                      <a:pt x="23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2" y="41"/>
                    </a:lnTo>
                    <a:lnTo>
                      <a:pt x="23" y="24"/>
                    </a:lnTo>
                    <a:lnTo>
                      <a:pt x="28" y="43"/>
                    </a:lnTo>
                    <a:lnTo>
                      <a:pt x="30" y="43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8" name="Freeform 95"/>
              <p:cNvSpPr>
                <a:spLocks/>
              </p:cNvSpPr>
              <p:nvPr/>
            </p:nvSpPr>
            <p:spPr bwMode="auto">
              <a:xfrm>
                <a:off x="2804" y="2329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8 w 49"/>
                  <a:gd name="T3" fmla="*/ 2 h 43"/>
                  <a:gd name="T4" fmla="*/ 23 w 49"/>
                  <a:gd name="T5" fmla="*/ 20 h 43"/>
                  <a:gd name="T6" fmla="*/ 21 w 49"/>
                  <a:gd name="T7" fmla="*/ 0 h 43"/>
                  <a:gd name="T8" fmla="*/ 16 w 49"/>
                  <a:gd name="T9" fmla="*/ 2 h 43"/>
                  <a:gd name="T10" fmla="*/ 23 w 49"/>
                  <a:gd name="T11" fmla="*/ 20 h 43"/>
                  <a:gd name="T12" fmla="*/ 5 w 49"/>
                  <a:gd name="T13" fmla="*/ 10 h 43"/>
                  <a:gd name="T14" fmla="*/ 2 w 49"/>
                  <a:gd name="T15" fmla="*/ 12 h 43"/>
                  <a:gd name="T16" fmla="*/ 21 w 49"/>
                  <a:gd name="T17" fmla="*/ 22 h 43"/>
                  <a:gd name="T18" fmla="*/ 0 w 49"/>
                  <a:gd name="T19" fmla="*/ 26 h 43"/>
                  <a:gd name="T20" fmla="*/ 0 w 49"/>
                  <a:gd name="T21" fmla="*/ 28 h 43"/>
                  <a:gd name="T22" fmla="*/ 23 w 49"/>
                  <a:gd name="T23" fmla="*/ 24 h 43"/>
                  <a:gd name="T24" fmla="*/ 9 w 49"/>
                  <a:gd name="T25" fmla="*/ 40 h 43"/>
                  <a:gd name="T26" fmla="*/ 12 w 49"/>
                  <a:gd name="T27" fmla="*/ 41 h 43"/>
                  <a:gd name="T28" fmla="*/ 23 w 49"/>
                  <a:gd name="T29" fmla="*/ 24 h 43"/>
                  <a:gd name="T30" fmla="*/ 28 w 49"/>
                  <a:gd name="T31" fmla="*/ 43 h 43"/>
                  <a:gd name="T32" fmla="*/ 30 w 49"/>
                  <a:gd name="T33" fmla="*/ 43 h 43"/>
                  <a:gd name="T34" fmla="*/ 26 w 49"/>
                  <a:gd name="T35" fmla="*/ 24 h 43"/>
                  <a:gd name="T36" fmla="*/ 45 w 49"/>
                  <a:gd name="T37" fmla="*/ 34 h 43"/>
                  <a:gd name="T38" fmla="*/ 47 w 49"/>
                  <a:gd name="T39" fmla="*/ 32 h 43"/>
                  <a:gd name="T40" fmla="*/ 26 w 49"/>
                  <a:gd name="T41" fmla="*/ 22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22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8" y="2"/>
                    </a:lnTo>
                    <a:lnTo>
                      <a:pt x="23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2" y="41"/>
                    </a:lnTo>
                    <a:lnTo>
                      <a:pt x="23" y="24"/>
                    </a:lnTo>
                    <a:lnTo>
                      <a:pt x="28" y="43"/>
                    </a:lnTo>
                    <a:lnTo>
                      <a:pt x="30" y="43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99" name="Freeform 96"/>
              <p:cNvSpPr>
                <a:spLocks/>
              </p:cNvSpPr>
              <p:nvPr/>
            </p:nvSpPr>
            <p:spPr bwMode="auto">
              <a:xfrm>
                <a:off x="1425" y="3474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2 h 44"/>
                  <a:gd name="T4" fmla="*/ 23 w 49"/>
                  <a:gd name="T5" fmla="*/ 20 h 44"/>
                  <a:gd name="T6" fmla="*/ 19 w 49"/>
                  <a:gd name="T7" fmla="*/ 0 h 44"/>
                  <a:gd name="T8" fmla="*/ 16 w 49"/>
                  <a:gd name="T9" fmla="*/ 2 h 44"/>
                  <a:gd name="T10" fmla="*/ 23 w 49"/>
                  <a:gd name="T11" fmla="*/ 20 h 44"/>
                  <a:gd name="T12" fmla="*/ 2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30 h 44"/>
                  <a:gd name="T22" fmla="*/ 21 w 49"/>
                  <a:gd name="T23" fmla="*/ 24 h 44"/>
                  <a:gd name="T24" fmla="*/ 9 w 49"/>
                  <a:gd name="T25" fmla="*/ 40 h 44"/>
                  <a:gd name="T26" fmla="*/ 12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0 w 49"/>
                  <a:gd name="T33" fmla="*/ 44 h 44"/>
                  <a:gd name="T34" fmla="*/ 26 w 49"/>
                  <a:gd name="T35" fmla="*/ 24 h 44"/>
                  <a:gd name="T36" fmla="*/ 44 w 49"/>
                  <a:gd name="T37" fmla="*/ 36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20 h 44"/>
                  <a:gd name="T44" fmla="*/ 49 w 49"/>
                  <a:gd name="T45" fmla="*/ 16 h 44"/>
                  <a:gd name="T46" fmla="*/ 26 w 49"/>
                  <a:gd name="T47" fmla="*/ 22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2"/>
                    </a:lnTo>
                    <a:lnTo>
                      <a:pt x="23" y="20"/>
                    </a:lnTo>
                    <a:lnTo>
                      <a:pt x="19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1" y="24"/>
                    </a:lnTo>
                    <a:lnTo>
                      <a:pt x="9" y="40"/>
                    </a:lnTo>
                    <a:lnTo>
                      <a:pt x="12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0" y="44"/>
                    </a:lnTo>
                    <a:lnTo>
                      <a:pt x="26" y="24"/>
                    </a:lnTo>
                    <a:lnTo>
                      <a:pt x="44" y="36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20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0" name="Freeform 97"/>
              <p:cNvSpPr>
                <a:spLocks/>
              </p:cNvSpPr>
              <p:nvPr/>
            </p:nvSpPr>
            <p:spPr bwMode="auto">
              <a:xfrm>
                <a:off x="1425" y="3474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2 h 44"/>
                  <a:gd name="T4" fmla="*/ 23 w 49"/>
                  <a:gd name="T5" fmla="*/ 20 h 44"/>
                  <a:gd name="T6" fmla="*/ 19 w 49"/>
                  <a:gd name="T7" fmla="*/ 0 h 44"/>
                  <a:gd name="T8" fmla="*/ 16 w 49"/>
                  <a:gd name="T9" fmla="*/ 2 h 44"/>
                  <a:gd name="T10" fmla="*/ 23 w 49"/>
                  <a:gd name="T11" fmla="*/ 20 h 44"/>
                  <a:gd name="T12" fmla="*/ 2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30 h 44"/>
                  <a:gd name="T22" fmla="*/ 21 w 49"/>
                  <a:gd name="T23" fmla="*/ 24 h 44"/>
                  <a:gd name="T24" fmla="*/ 9 w 49"/>
                  <a:gd name="T25" fmla="*/ 40 h 44"/>
                  <a:gd name="T26" fmla="*/ 12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0 w 49"/>
                  <a:gd name="T33" fmla="*/ 44 h 44"/>
                  <a:gd name="T34" fmla="*/ 26 w 49"/>
                  <a:gd name="T35" fmla="*/ 24 h 44"/>
                  <a:gd name="T36" fmla="*/ 44 w 49"/>
                  <a:gd name="T37" fmla="*/ 36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20 h 44"/>
                  <a:gd name="T44" fmla="*/ 49 w 49"/>
                  <a:gd name="T45" fmla="*/ 16 h 44"/>
                  <a:gd name="T46" fmla="*/ 26 w 49"/>
                  <a:gd name="T47" fmla="*/ 22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2"/>
                    </a:lnTo>
                    <a:lnTo>
                      <a:pt x="23" y="20"/>
                    </a:lnTo>
                    <a:lnTo>
                      <a:pt x="19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1" y="24"/>
                    </a:lnTo>
                    <a:lnTo>
                      <a:pt x="9" y="40"/>
                    </a:lnTo>
                    <a:lnTo>
                      <a:pt x="12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0" y="44"/>
                    </a:lnTo>
                    <a:lnTo>
                      <a:pt x="26" y="24"/>
                    </a:lnTo>
                    <a:lnTo>
                      <a:pt x="44" y="36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20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1" name="Freeform 98"/>
              <p:cNvSpPr>
                <a:spLocks/>
              </p:cNvSpPr>
              <p:nvPr/>
            </p:nvSpPr>
            <p:spPr bwMode="auto">
              <a:xfrm>
                <a:off x="2637" y="2665"/>
                <a:ext cx="52" cy="42"/>
              </a:xfrm>
              <a:custGeom>
                <a:avLst/>
                <a:gdLst>
                  <a:gd name="T0" fmla="*/ 40 w 52"/>
                  <a:gd name="T1" fmla="*/ 4 h 42"/>
                  <a:gd name="T2" fmla="*/ 37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3 w 52"/>
                  <a:gd name="T11" fmla="*/ 20 h 42"/>
                  <a:gd name="T12" fmla="*/ 4 w 52"/>
                  <a:gd name="T13" fmla="*/ 8 h 42"/>
                  <a:gd name="T14" fmla="*/ 2 w 52"/>
                  <a:gd name="T15" fmla="*/ 10 h 42"/>
                  <a:gd name="T16" fmla="*/ 23 w 52"/>
                  <a:gd name="T17" fmla="*/ 22 h 42"/>
                  <a:gd name="T18" fmla="*/ 0 w 52"/>
                  <a:gd name="T19" fmla="*/ 24 h 42"/>
                  <a:gd name="T20" fmla="*/ 2 w 52"/>
                  <a:gd name="T21" fmla="*/ 28 h 42"/>
                  <a:gd name="T22" fmla="*/ 23 w 52"/>
                  <a:gd name="T23" fmla="*/ 22 h 42"/>
                  <a:gd name="T24" fmla="*/ 9 w 52"/>
                  <a:gd name="T25" fmla="*/ 40 h 42"/>
                  <a:gd name="T26" fmla="*/ 14 w 52"/>
                  <a:gd name="T27" fmla="*/ 40 h 42"/>
                  <a:gd name="T28" fmla="*/ 26 w 52"/>
                  <a:gd name="T29" fmla="*/ 24 h 42"/>
                  <a:gd name="T30" fmla="*/ 30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9 w 52"/>
                  <a:gd name="T39" fmla="*/ 32 h 42"/>
                  <a:gd name="T40" fmla="*/ 28 w 52"/>
                  <a:gd name="T41" fmla="*/ 22 h 42"/>
                  <a:gd name="T42" fmla="*/ 52 w 52"/>
                  <a:gd name="T43" fmla="*/ 18 h 42"/>
                  <a:gd name="T44" fmla="*/ 49 w 52"/>
                  <a:gd name="T45" fmla="*/ 16 h 42"/>
                  <a:gd name="T46" fmla="*/ 28 w 52"/>
                  <a:gd name="T47" fmla="*/ 20 h 42"/>
                  <a:gd name="T48" fmla="*/ 40 w 52"/>
                  <a:gd name="T49" fmla="*/ 4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3" y="22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4" y="40"/>
                    </a:lnTo>
                    <a:lnTo>
                      <a:pt x="26" y="24"/>
                    </a:lnTo>
                    <a:lnTo>
                      <a:pt x="30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2" name="Freeform 99"/>
              <p:cNvSpPr>
                <a:spLocks/>
              </p:cNvSpPr>
              <p:nvPr/>
            </p:nvSpPr>
            <p:spPr bwMode="auto">
              <a:xfrm>
                <a:off x="2637" y="2665"/>
                <a:ext cx="52" cy="42"/>
              </a:xfrm>
              <a:custGeom>
                <a:avLst/>
                <a:gdLst>
                  <a:gd name="T0" fmla="*/ 40 w 52"/>
                  <a:gd name="T1" fmla="*/ 4 h 42"/>
                  <a:gd name="T2" fmla="*/ 37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3 w 52"/>
                  <a:gd name="T11" fmla="*/ 20 h 42"/>
                  <a:gd name="T12" fmla="*/ 4 w 52"/>
                  <a:gd name="T13" fmla="*/ 8 h 42"/>
                  <a:gd name="T14" fmla="*/ 2 w 52"/>
                  <a:gd name="T15" fmla="*/ 10 h 42"/>
                  <a:gd name="T16" fmla="*/ 23 w 52"/>
                  <a:gd name="T17" fmla="*/ 22 h 42"/>
                  <a:gd name="T18" fmla="*/ 0 w 52"/>
                  <a:gd name="T19" fmla="*/ 24 h 42"/>
                  <a:gd name="T20" fmla="*/ 2 w 52"/>
                  <a:gd name="T21" fmla="*/ 28 h 42"/>
                  <a:gd name="T22" fmla="*/ 23 w 52"/>
                  <a:gd name="T23" fmla="*/ 22 h 42"/>
                  <a:gd name="T24" fmla="*/ 9 w 52"/>
                  <a:gd name="T25" fmla="*/ 40 h 42"/>
                  <a:gd name="T26" fmla="*/ 14 w 52"/>
                  <a:gd name="T27" fmla="*/ 40 h 42"/>
                  <a:gd name="T28" fmla="*/ 26 w 52"/>
                  <a:gd name="T29" fmla="*/ 24 h 42"/>
                  <a:gd name="T30" fmla="*/ 30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9 w 52"/>
                  <a:gd name="T39" fmla="*/ 32 h 42"/>
                  <a:gd name="T40" fmla="*/ 28 w 52"/>
                  <a:gd name="T41" fmla="*/ 22 h 42"/>
                  <a:gd name="T42" fmla="*/ 52 w 52"/>
                  <a:gd name="T43" fmla="*/ 18 h 42"/>
                  <a:gd name="T44" fmla="*/ 49 w 52"/>
                  <a:gd name="T45" fmla="*/ 16 h 42"/>
                  <a:gd name="T46" fmla="*/ 28 w 52"/>
                  <a:gd name="T47" fmla="*/ 20 h 42"/>
                  <a:gd name="T48" fmla="*/ 40 w 52"/>
                  <a:gd name="T49" fmla="*/ 4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3" y="22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4" y="40"/>
                    </a:lnTo>
                    <a:lnTo>
                      <a:pt x="26" y="24"/>
                    </a:lnTo>
                    <a:lnTo>
                      <a:pt x="30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3" name="Freeform 100"/>
              <p:cNvSpPr>
                <a:spLocks/>
              </p:cNvSpPr>
              <p:nvPr/>
            </p:nvSpPr>
            <p:spPr bwMode="auto">
              <a:xfrm>
                <a:off x="1761" y="2936"/>
                <a:ext cx="52" cy="44"/>
              </a:xfrm>
              <a:custGeom>
                <a:avLst/>
                <a:gdLst>
                  <a:gd name="T0" fmla="*/ 43 w 52"/>
                  <a:gd name="T1" fmla="*/ 4 h 44"/>
                  <a:gd name="T2" fmla="*/ 38 w 52"/>
                  <a:gd name="T3" fmla="*/ 4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2 h 44"/>
                  <a:gd name="T10" fmla="*/ 26 w 52"/>
                  <a:gd name="T11" fmla="*/ 22 h 44"/>
                  <a:gd name="T12" fmla="*/ 5 w 52"/>
                  <a:gd name="T13" fmla="*/ 10 h 44"/>
                  <a:gd name="T14" fmla="*/ 5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30 h 44"/>
                  <a:gd name="T22" fmla="*/ 24 w 52"/>
                  <a:gd name="T23" fmla="*/ 24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4 h 44"/>
                  <a:gd name="T34" fmla="*/ 29 w 52"/>
                  <a:gd name="T35" fmla="*/ 24 h 44"/>
                  <a:gd name="T36" fmla="*/ 47 w 52"/>
                  <a:gd name="T37" fmla="*/ 36 h 44"/>
                  <a:gd name="T38" fmla="*/ 50 w 52"/>
                  <a:gd name="T39" fmla="*/ 34 h 44"/>
                  <a:gd name="T40" fmla="*/ 29 w 52"/>
                  <a:gd name="T41" fmla="*/ 22 h 44"/>
                  <a:gd name="T42" fmla="*/ 52 w 52"/>
                  <a:gd name="T43" fmla="*/ 20 h 44"/>
                  <a:gd name="T44" fmla="*/ 52 w 52"/>
                  <a:gd name="T45" fmla="*/ 16 h 44"/>
                  <a:gd name="T46" fmla="*/ 29 w 52"/>
                  <a:gd name="T47" fmla="*/ 22 h 44"/>
                  <a:gd name="T48" fmla="*/ 43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3" y="4"/>
                    </a:moveTo>
                    <a:lnTo>
                      <a:pt x="38" y="4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22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30"/>
                    </a:lnTo>
                    <a:lnTo>
                      <a:pt x="24" y="24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4"/>
                    </a:lnTo>
                    <a:lnTo>
                      <a:pt x="29" y="24"/>
                    </a:lnTo>
                    <a:lnTo>
                      <a:pt x="47" y="36"/>
                    </a:lnTo>
                    <a:lnTo>
                      <a:pt x="50" y="34"/>
                    </a:lnTo>
                    <a:lnTo>
                      <a:pt x="29" y="22"/>
                    </a:lnTo>
                    <a:lnTo>
                      <a:pt x="52" y="20"/>
                    </a:lnTo>
                    <a:lnTo>
                      <a:pt x="52" y="16"/>
                    </a:lnTo>
                    <a:lnTo>
                      <a:pt x="29" y="22"/>
                    </a:lnTo>
                    <a:lnTo>
                      <a:pt x="43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4" name="Freeform 101"/>
              <p:cNvSpPr>
                <a:spLocks/>
              </p:cNvSpPr>
              <p:nvPr/>
            </p:nvSpPr>
            <p:spPr bwMode="auto">
              <a:xfrm>
                <a:off x="1761" y="2936"/>
                <a:ext cx="52" cy="44"/>
              </a:xfrm>
              <a:custGeom>
                <a:avLst/>
                <a:gdLst>
                  <a:gd name="T0" fmla="*/ 43 w 52"/>
                  <a:gd name="T1" fmla="*/ 4 h 44"/>
                  <a:gd name="T2" fmla="*/ 38 w 52"/>
                  <a:gd name="T3" fmla="*/ 4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2 h 44"/>
                  <a:gd name="T10" fmla="*/ 26 w 52"/>
                  <a:gd name="T11" fmla="*/ 22 h 44"/>
                  <a:gd name="T12" fmla="*/ 5 w 52"/>
                  <a:gd name="T13" fmla="*/ 10 h 44"/>
                  <a:gd name="T14" fmla="*/ 5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30 h 44"/>
                  <a:gd name="T22" fmla="*/ 24 w 52"/>
                  <a:gd name="T23" fmla="*/ 24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4 h 44"/>
                  <a:gd name="T34" fmla="*/ 29 w 52"/>
                  <a:gd name="T35" fmla="*/ 24 h 44"/>
                  <a:gd name="T36" fmla="*/ 47 w 52"/>
                  <a:gd name="T37" fmla="*/ 36 h 44"/>
                  <a:gd name="T38" fmla="*/ 50 w 52"/>
                  <a:gd name="T39" fmla="*/ 34 h 44"/>
                  <a:gd name="T40" fmla="*/ 29 w 52"/>
                  <a:gd name="T41" fmla="*/ 22 h 44"/>
                  <a:gd name="T42" fmla="*/ 52 w 52"/>
                  <a:gd name="T43" fmla="*/ 20 h 44"/>
                  <a:gd name="T44" fmla="*/ 52 w 52"/>
                  <a:gd name="T45" fmla="*/ 16 h 44"/>
                  <a:gd name="T46" fmla="*/ 29 w 52"/>
                  <a:gd name="T47" fmla="*/ 22 h 44"/>
                  <a:gd name="T48" fmla="*/ 43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3" y="4"/>
                    </a:moveTo>
                    <a:lnTo>
                      <a:pt x="38" y="4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22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30"/>
                    </a:lnTo>
                    <a:lnTo>
                      <a:pt x="24" y="24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4"/>
                    </a:lnTo>
                    <a:lnTo>
                      <a:pt x="29" y="24"/>
                    </a:lnTo>
                    <a:lnTo>
                      <a:pt x="47" y="36"/>
                    </a:lnTo>
                    <a:lnTo>
                      <a:pt x="50" y="34"/>
                    </a:lnTo>
                    <a:lnTo>
                      <a:pt x="29" y="22"/>
                    </a:lnTo>
                    <a:lnTo>
                      <a:pt x="52" y="20"/>
                    </a:lnTo>
                    <a:lnTo>
                      <a:pt x="52" y="16"/>
                    </a:lnTo>
                    <a:lnTo>
                      <a:pt x="29" y="22"/>
                    </a:lnTo>
                    <a:lnTo>
                      <a:pt x="43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5" name="Freeform 102"/>
              <p:cNvSpPr>
                <a:spLocks/>
              </p:cNvSpPr>
              <p:nvPr/>
            </p:nvSpPr>
            <p:spPr bwMode="auto">
              <a:xfrm>
                <a:off x="2352" y="2831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4 h 44"/>
                  <a:gd name="T4" fmla="*/ 24 w 49"/>
                  <a:gd name="T5" fmla="*/ 20 h 44"/>
                  <a:gd name="T6" fmla="*/ 19 w 49"/>
                  <a:gd name="T7" fmla="*/ 0 h 44"/>
                  <a:gd name="T8" fmla="*/ 16 w 49"/>
                  <a:gd name="T9" fmla="*/ 2 h 44"/>
                  <a:gd name="T10" fmla="*/ 24 w 49"/>
                  <a:gd name="T11" fmla="*/ 22 h 44"/>
                  <a:gd name="T12" fmla="*/ 2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30 h 44"/>
                  <a:gd name="T22" fmla="*/ 21 w 49"/>
                  <a:gd name="T23" fmla="*/ 24 h 44"/>
                  <a:gd name="T24" fmla="*/ 9 w 49"/>
                  <a:gd name="T25" fmla="*/ 40 h 44"/>
                  <a:gd name="T26" fmla="*/ 12 w 49"/>
                  <a:gd name="T27" fmla="*/ 42 h 44"/>
                  <a:gd name="T28" fmla="*/ 24 w 49"/>
                  <a:gd name="T29" fmla="*/ 24 h 44"/>
                  <a:gd name="T30" fmla="*/ 28 w 49"/>
                  <a:gd name="T31" fmla="*/ 44 h 44"/>
                  <a:gd name="T32" fmla="*/ 31 w 49"/>
                  <a:gd name="T33" fmla="*/ 44 h 44"/>
                  <a:gd name="T34" fmla="*/ 26 w 49"/>
                  <a:gd name="T35" fmla="*/ 24 h 44"/>
                  <a:gd name="T36" fmla="*/ 45 w 49"/>
                  <a:gd name="T37" fmla="*/ 36 h 44"/>
                  <a:gd name="T38" fmla="*/ 47 w 49"/>
                  <a:gd name="T39" fmla="*/ 34 h 44"/>
                  <a:gd name="T40" fmla="*/ 26 w 49"/>
                  <a:gd name="T41" fmla="*/ 22 h 44"/>
                  <a:gd name="T42" fmla="*/ 49 w 49"/>
                  <a:gd name="T43" fmla="*/ 20 h 44"/>
                  <a:gd name="T44" fmla="*/ 49 w 49"/>
                  <a:gd name="T45" fmla="*/ 16 h 44"/>
                  <a:gd name="T46" fmla="*/ 26 w 49"/>
                  <a:gd name="T47" fmla="*/ 22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4"/>
                    </a:lnTo>
                    <a:lnTo>
                      <a:pt x="24" y="20"/>
                    </a:lnTo>
                    <a:lnTo>
                      <a:pt x="19" y="0"/>
                    </a:lnTo>
                    <a:lnTo>
                      <a:pt x="16" y="2"/>
                    </a:lnTo>
                    <a:lnTo>
                      <a:pt x="24" y="22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1" y="24"/>
                    </a:lnTo>
                    <a:lnTo>
                      <a:pt x="9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1" y="44"/>
                    </a:lnTo>
                    <a:lnTo>
                      <a:pt x="26" y="24"/>
                    </a:lnTo>
                    <a:lnTo>
                      <a:pt x="45" y="36"/>
                    </a:lnTo>
                    <a:lnTo>
                      <a:pt x="47" y="34"/>
                    </a:lnTo>
                    <a:lnTo>
                      <a:pt x="26" y="22"/>
                    </a:lnTo>
                    <a:lnTo>
                      <a:pt x="49" y="20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6" name="Freeform 103"/>
              <p:cNvSpPr>
                <a:spLocks/>
              </p:cNvSpPr>
              <p:nvPr/>
            </p:nvSpPr>
            <p:spPr bwMode="auto">
              <a:xfrm>
                <a:off x="2352" y="2831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4 h 44"/>
                  <a:gd name="T4" fmla="*/ 24 w 49"/>
                  <a:gd name="T5" fmla="*/ 20 h 44"/>
                  <a:gd name="T6" fmla="*/ 19 w 49"/>
                  <a:gd name="T7" fmla="*/ 0 h 44"/>
                  <a:gd name="T8" fmla="*/ 16 w 49"/>
                  <a:gd name="T9" fmla="*/ 2 h 44"/>
                  <a:gd name="T10" fmla="*/ 24 w 49"/>
                  <a:gd name="T11" fmla="*/ 22 h 44"/>
                  <a:gd name="T12" fmla="*/ 2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30 h 44"/>
                  <a:gd name="T22" fmla="*/ 21 w 49"/>
                  <a:gd name="T23" fmla="*/ 24 h 44"/>
                  <a:gd name="T24" fmla="*/ 9 w 49"/>
                  <a:gd name="T25" fmla="*/ 40 h 44"/>
                  <a:gd name="T26" fmla="*/ 12 w 49"/>
                  <a:gd name="T27" fmla="*/ 42 h 44"/>
                  <a:gd name="T28" fmla="*/ 24 w 49"/>
                  <a:gd name="T29" fmla="*/ 24 h 44"/>
                  <a:gd name="T30" fmla="*/ 28 w 49"/>
                  <a:gd name="T31" fmla="*/ 44 h 44"/>
                  <a:gd name="T32" fmla="*/ 31 w 49"/>
                  <a:gd name="T33" fmla="*/ 44 h 44"/>
                  <a:gd name="T34" fmla="*/ 26 w 49"/>
                  <a:gd name="T35" fmla="*/ 24 h 44"/>
                  <a:gd name="T36" fmla="*/ 45 w 49"/>
                  <a:gd name="T37" fmla="*/ 36 h 44"/>
                  <a:gd name="T38" fmla="*/ 47 w 49"/>
                  <a:gd name="T39" fmla="*/ 34 h 44"/>
                  <a:gd name="T40" fmla="*/ 26 w 49"/>
                  <a:gd name="T41" fmla="*/ 22 h 44"/>
                  <a:gd name="T42" fmla="*/ 49 w 49"/>
                  <a:gd name="T43" fmla="*/ 20 h 44"/>
                  <a:gd name="T44" fmla="*/ 49 w 49"/>
                  <a:gd name="T45" fmla="*/ 16 h 44"/>
                  <a:gd name="T46" fmla="*/ 26 w 49"/>
                  <a:gd name="T47" fmla="*/ 22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4"/>
                    </a:lnTo>
                    <a:lnTo>
                      <a:pt x="24" y="20"/>
                    </a:lnTo>
                    <a:lnTo>
                      <a:pt x="19" y="0"/>
                    </a:lnTo>
                    <a:lnTo>
                      <a:pt x="16" y="2"/>
                    </a:lnTo>
                    <a:lnTo>
                      <a:pt x="24" y="22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1" y="24"/>
                    </a:lnTo>
                    <a:lnTo>
                      <a:pt x="9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1" y="44"/>
                    </a:lnTo>
                    <a:lnTo>
                      <a:pt x="26" y="24"/>
                    </a:lnTo>
                    <a:lnTo>
                      <a:pt x="45" y="36"/>
                    </a:lnTo>
                    <a:lnTo>
                      <a:pt x="47" y="34"/>
                    </a:lnTo>
                    <a:lnTo>
                      <a:pt x="26" y="22"/>
                    </a:lnTo>
                    <a:lnTo>
                      <a:pt x="49" y="20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7" name="Freeform 104"/>
              <p:cNvSpPr>
                <a:spLocks/>
              </p:cNvSpPr>
              <p:nvPr/>
            </p:nvSpPr>
            <p:spPr bwMode="auto">
              <a:xfrm>
                <a:off x="1477" y="3104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5 w 49"/>
                  <a:gd name="T5" fmla="*/ 20 h 44"/>
                  <a:gd name="T6" fmla="*/ 21 w 49"/>
                  <a:gd name="T7" fmla="*/ 0 h 44"/>
                  <a:gd name="T8" fmla="*/ 16 w 49"/>
                  <a:gd name="T9" fmla="*/ 2 h 44"/>
                  <a:gd name="T10" fmla="*/ 23 w 49"/>
                  <a:gd name="T11" fmla="*/ 20 h 44"/>
                  <a:gd name="T12" fmla="*/ 4 w 49"/>
                  <a:gd name="T13" fmla="*/ 10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4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2 w 49"/>
                  <a:gd name="T33" fmla="*/ 44 h 44"/>
                  <a:gd name="T34" fmla="*/ 25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5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2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2" y="44"/>
                    </a:lnTo>
                    <a:lnTo>
                      <a:pt x="25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5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8" name="Freeform 105"/>
              <p:cNvSpPr>
                <a:spLocks/>
              </p:cNvSpPr>
              <p:nvPr/>
            </p:nvSpPr>
            <p:spPr bwMode="auto">
              <a:xfrm>
                <a:off x="1477" y="3104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5 w 49"/>
                  <a:gd name="T5" fmla="*/ 20 h 44"/>
                  <a:gd name="T6" fmla="*/ 21 w 49"/>
                  <a:gd name="T7" fmla="*/ 0 h 44"/>
                  <a:gd name="T8" fmla="*/ 16 w 49"/>
                  <a:gd name="T9" fmla="*/ 2 h 44"/>
                  <a:gd name="T10" fmla="*/ 23 w 49"/>
                  <a:gd name="T11" fmla="*/ 20 h 44"/>
                  <a:gd name="T12" fmla="*/ 4 w 49"/>
                  <a:gd name="T13" fmla="*/ 10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4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2 w 49"/>
                  <a:gd name="T33" fmla="*/ 44 h 44"/>
                  <a:gd name="T34" fmla="*/ 25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5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2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2" y="44"/>
                    </a:lnTo>
                    <a:lnTo>
                      <a:pt x="25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5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9" name="Freeform 106"/>
              <p:cNvSpPr>
                <a:spLocks/>
              </p:cNvSpPr>
              <p:nvPr/>
            </p:nvSpPr>
            <p:spPr bwMode="auto">
              <a:xfrm>
                <a:off x="3204" y="2679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8 w 49"/>
                  <a:gd name="T3" fmla="*/ 2 h 44"/>
                  <a:gd name="T4" fmla="*/ 26 w 49"/>
                  <a:gd name="T5" fmla="*/ 20 h 44"/>
                  <a:gd name="T6" fmla="*/ 21 w 49"/>
                  <a:gd name="T7" fmla="*/ 0 h 44"/>
                  <a:gd name="T8" fmla="*/ 16 w 49"/>
                  <a:gd name="T9" fmla="*/ 0 h 44"/>
                  <a:gd name="T10" fmla="*/ 24 w 49"/>
                  <a:gd name="T11" fmla="*/ 20 h 44"/>
                  <a:gd name="T12" fmla="*/ 5 w 49"/>
                  <a:gd name="T13" fmla="*/ 8 h 44"/>
                  <a:gd name="T14" fmla="*/ 2 w 49"/>
                  <a:gd name="T15" fmla="*/ 10 h 44"/>
                  <a:gd name="T16" fmla="*/ 24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4 w 49"/>
                  <a:gd name="T23" fmla="*/ 22 h 44"/>
                  <a:gd name="T24" fmla="*/ 9 w 49"/>
                  <a:gd name="T25" fmla="*/ 40 h 44"/>
                  <a:gd name="T26" fmla="*/ 12 w 49"/>
                  <a:gd name="T27" fmla="*/ 40 h 44"/>
                  <a:gd name="T28" fmla="*/ 24 w 49"/>
                  <a:gd name="T29" fmla="*/ 24 h 44"/>
                  <a:gd name="T30" fmla="*/ 28 w 49"/>
                  <a:gd name="T31" fmla="*/ 44 h 44"/>
                  <a:gd name="T32" fmla="*/ 33 w 49"/>
                  <a:gd name="T33" fmla="*/ 42 h 44"/>
                  <a:gd name="T34" fmla="*/ 26 w 49"/>
                  <a:gd name="T35" fmla="*/ 22 h 44"/>
                  <a:gd name="T36" fmla="*/ 45 w 49"/>
                  <a:gd name="T37" fmla="*/ 34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6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9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0" name="Freeform 107"/>
              <p:cNvSpPr>
                <a:spLocks/>
              </p:cNvSpPr>
              <p:nvPr/>
            </p:nvSpPr>
            <p:spPr bwMode="auto">
              <a:xfrm>
                <a:off x="3204" y="2679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8 w 49"/>
                  <a:gd name="T3" fmla="*/ 2 h 44"/>
                  <a:gd name="T4" fmla="*/ 26 w 49"/>
                  <a:gd name="T5" fmla="*/ 20 h 44"/>
                  <a:gd name="T6" fmla="*/ 21 w 49"/>
                  <a:gd name="T7" fmla="*/ 0 h 44"/>
                  <a:gd name="T8" fmla="*/ 16 w 49"/>
                  <a:gd name="T9" fmla="*/ 0 h 44"/>
                  <a:gd name="T10" fmla="*/ 24 w 49"/>
                  <a:gd name="T11" fmla="*/ 20 h 44"/>
                  <a:gd name="T12" fmla="*/ 5 w 49"/>
                  <a:gd name="T13" fmla="*/ 8 h 44"/>
                  <a:gd name="T14" fmla="*/ 2 w 49"/>
                  <a:gd name="T15" fmla="*/ 10 h 44"/>
                  <a:gd name="T16" fmla="*/ 24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4 w 49"/>
                  <a:gd name="T23" fmla="*/ 22 h 44"/>
                  <a:gd name="T24" fmla="*/ 9 w 49"/>
                  <a:gd name="T25" fmla="*/ 40 h 44"/>
                  <a:gd name="T26" fmla="*/ 12 w 49"/>
                  <a:gd name="T27" fmla="*/ 40 h 44"/>
                  <a:gd name="T28" fmla="*/ 24 w 49"/>
                  <a:gd name="T29" fmla="*/ 24 h 44"/>
                  <a:gd name="T30" fmla="*/ 28 w 49"/>
                  <a:gd name="T31" fmla="*/ 44 h 44"/>
                  <a:gd name="T32" fmla="*/ 33 w 49"/>
                  <a:gd name="T33" fmla="*/ 42 h 44"/>
                  <a:gd name="T34" fmla="*/ 26 w 49"/>
                  <a:gd name="T35" fmla="*/ 22 h 44"/>
                  <a:gd name="T36" fmla="*/ 45 w 49"/>
                  <a:gd name="T37" fmla="*/ 34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6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9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1" name="Freeform 108"/>
              <p:cNvSpPr>
                <a:spLocks/>
              </p:cNvSpPr>
              <p:nvPr/>
            </p:nvSpPr>
            <p:spPr bwMode="auto">
              <a:xfrm>
                <a:off x="2081" y="2861"/>
                <a:ext cx="52" cy="42"/>
              </a:xfrm>
              <a:custGeom>
                <a:avLst/>
                <a:gdLst>
                  <a:gd name="T0" fmla="*/ 40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2 w 52"/>
                  <a:gd name="T7" fmla="*/ 0 h 42"/>
                  <a:gd name="T8" fmla="*/ 19 w 52"/>
                  <a:gd name="T9" fmla="*/ 0 h 42"/>
                  <a:gd name="T10" fmla="*/ 26 w 52"/>
                  <a:gd name="T11" fmla="*/ 20 h 42"/>
                  <a:gd name="T12" fmla="*/ 5 w 52"/>
                  <a:gd name="T13" fmla="*/ 8 h 42"/>
                  <a:gd name="T14" fmla="*/ 3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3 w 52"/>
                  <a:gd name="T21" fmla="*/ 28 h 42"/>
                  <a:gd name="T22" fmla="*/ 24 w 52"/>
                  <a:gd name="T23" fmla="*/ 22 h 42"/>
                  <a:gd name="T24" fmla="*/ 12 w 52"/>
                  <a:gd name="T25" fmla="*/ 40 h 42"/>
                  <a:gd name="T26" fmla="*/ 14 w 52"/>
                  <a:gd name="T27" fmla="*/ 40 h 42"/>
                  <a:gd name="T28" fmla="*/ 26 w 52"/>
                  <a:gd name="T29" fmla="*/ 22 h 42"/>
                  <a:gd name="T30" fmla="*/ 31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50 w 52"/>
                  <a:gd name="T39" fmla="*/ 32 h 42"/>
                  <a:gd name="T40" fmla="*/ 29 w 52"/>
                  <a:gd name="T41" fmla="*/ 22 h 42"/>
                  <a:gd name="T42" fmla="*/ 52 w 52"/>
                  <a:gd name="T43" fmla="*/ 18 h 42"/>
                  <a:gd name="T44" fmla="*/ 50 w 52"/>
                  <a:gd name="T45" fmla="*/ 14 h 42"/>
                  <a:gd name="T46" fmla="*/ 29 w 52"/>
                  <a:gd name="T47" fmla="*/ 20 h 42"/>
                  <a:gd name="T48" fmla="*/ 40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0"/>
                    </a:lnTo>
                    <a:lnTo>
                      <a:pt x="26" y="22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50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4"/>
                    </a:lnTo>
                    <a:lnTo>
                      <a:pt x="29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2" name="Freeform 109"/>
              <p:cNvSpPr>
                <a:spLocks/>
              </p:cNvSpPr>
              <p:nvPr/>
            </p:nvSpPr>
            <p:spPr bwMode="auto">
              <a:xfrm>
                <a:off x="2081" y="2861"/>
                <a:ext cx="52" cy="42"/>
              </a:xfrm>
              <a:custGeom>
                <a:avLst/>
                <a:gdLst>
                  <a:gd name="T0" fmla="*/ 40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2 w 52"/>
                  <a:gd name="T7" fmla="*/ 0 h 42"/>
                  <a:gd name="T8" fmla="*/ 19 w 52"/>
                  <a:gd name="T9" fmla="*/ 0 h 42"/>
                  <a:gd name="T10" fmla="*/ 26 w 52"/>
                  <a:gd name="T11" fmla="*/ 20 h 42"/>
                  <a:gd name="T12" fmla="*/ 5 w 52"/>
                  <a:gd name="T13" fmla="*/ 8 h 42"/>
                  <a:gd name="T14" fmla="*/ 3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3 w 52"/>
                  <a:gd name="T21" fmla="*/ 28 h 42"/>
                  <a:gd name="T22" fmla="*/ 24 w 52"/>
                  <a:gd name="T23" fmla="*/ 22 h 42"/>
                  <a:gd name="T24" fmla="*/ 12 w 52"/>
                  <a:gd name="T25" fmla="*/ 40 h 42"/>
                  <a:gd name="T26" fmla="*/ 14 w 52"/>
                  <a:gd name="T27" fmla="*/ 40 h 42"/>
                  <a:gd name="T28" fmla="*/ 26 w 52"/>
                  <a:gd name="T29" fmla="*/ 22 h 42"/>
                  <a:gd name="T30" fmla="*/ 31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50 w 52"/>
                  <a:gd name="T39" fmla="*/ 32 h 42"/>
                  <a:gd name="T40" fmla="*/ 29 w 52"/>
                  <a:gd name="T41" fmla="*/ 22 h 42"/>
                  <a:gd name="T42" fmla="*/ 52 w 52"/>
                  <a:gd name="T43" fmla="*/ 18 h 42"/>
                  <a:gd name="T44" fmla="*/ 50 w 52"/>
                  <a:gd name="T45" fmla="*/ 14 h 42"/>
                  <a:gd name="T46" fmla="*/ 29 w 52"/>
                  <a:gd name="T47" fmla="*/ 20 h 42"/>
                  <a:gd name="T48" fmla="*/ 40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0"/>
                    </a:lnTo>
                    <a:lnTo>
                      <a:pt x="26" y="22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50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4"/>
                    </a:lnTo>
                    <a:lnTo>
                      <a:pt x="29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3" name="Freeform 110"/>
              <p:cNvSpPr>
                <a:spLocks/>
              </p:cNvSpPr>
              <p:nvPr/>
            </p:nvSpPr>
            <p:spPr bwMode="auto">
              <a:xfrm>
                <a:off x="3183" y="2602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7 w 52"/>
                  <a:gd name="T3" fmla="*/ 2 h 43"/>
                  <a:gd name="T4" fmla="*/ 26 w 52"/>
                  <a:gd name="T5" fmla="*/ 20 h 43"/>
                  <a:gd name="T6" fmla="*/ 21 w 52"/>
                  <a:gd name="T7" fmla="*/ 0 h 43"/>
                  <a:gd name="T8" fmla="*/ 19 w 52"/>
                  <a:gd name="T9" fmla="*/ 0 h 43"/>
                  <a:gd name="T10" fmla="*/ 23 w 52"/>
                  <a:gd name="T11" fmla="*/ 20 h 43"/>
                  <a:gd name="T12" fmla="*/ 5 w 52"/>
                  <a:gd name="T13" fmla="*/ 8 h 43"/>
                  <a:gd name="T14" fmla="*/ 2 w 52"/>
                  <a:gd name="T15" fmla="*/ 12 h 43"/>
                  <a:gd name="T16" fmla="*/ 23 w 52"/>
                  <a:gd name="T17" fmla="*/ 22 h 43"/>
                  <a:gd name="T18" fmla="*/ 0 w 52"/>
                  <a:gd name="T19" fmla="*/ 26 h 43"/>
                  <a:gd name="T20" fmla="*/ 2 w 52"/>
                  <a:gd name="T21" fmla="*/ 28 h 43"/>
                  <a:gd name="T22" fmla="*/ 23 w 52"/>
                  <a:gd name="T23" fmla="*/ 22 h 43"/>
                  <a:gd name="T24" fmla="*/ 9 w 52"/>
                  <a:gd name="T25" fmla="*/ 39 h 43"/>
                  <a:gd name="T26" fmla="*/ 14 w 52"/>
                  <a:gd name="T27" fmla="*/ 41 h 43"/>
                  <a:gd name="T28" fmla="*/ 26 w 52"/>
                  <a:gd name="T29" fmla="*/ 24 h 43"/>
                  <a:gd name="T30" fmla="*/ 30 w 52"/>
                  <a:gd name="T31" fmla="*/ 43 h 43"/>
                  <a:gd name="T32" fmla="*/ 33 w 52"/>
                  <a:gd name="T33" fmla="*/ 41 h 43"/>
                  <a:gd name="T34" fmla="*/ 26 w 52"/>
                  <a:gd name="T35" fmla="*/ 24 h 43"/>
                  <a:gd name="T36" fmla="*/ 47 w 52"/>
                  <a:gd name="T37" fmla="*/ 34 h 43"/>
                  <a:gd name="T38" fmla="*/ 49 w 52"/>
                  <a:gd name="T39" fmla="*/ 32 h 43"/>
                  <a:gd name="T40" fmla="*/ 28 w 52"/>
                  <a:gd name="T41" fmla="*/ 22 h 43"/>
                  <a:gd name="T42" fmla="*/ 52 w 52"/>
                  <a:gd name="T43" fmla="*/ 18 h 43"/>
                  <a:gd name="T44" fmla="*/ 49 w 52"/>
                  <a:gd name="T45" fmla="*/ 16 h 43"/>
                  <a:gd name="T46" fmla="*/ 28 w 52"/>
                  <a:gd name="T47" fmla="*/ 20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5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26" y="24"/>
                    </a:lnTo>
                    <a:lnTo>
                      <a:pt x="30" y="43"/>
                    </a:lnTo>
                    <a:lnTo>
                      <a:pt x="33" y="41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4" name="Freeform 111"/>
              <p:cNvSpPr>
                <a:spLocks/>
              </p:cNvSpPr>
              <p:nvPr/>
            </p:nvSpPr>
            <p:spPr bwMode="auto">
              <a:xfrm>
                <a:off x="3183" y="2602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7 w 52"/>
                  <a:gd name="T3" fmla="*/ 2 h 43"/>
                  <a:gd name="T4" fmla="*/ 26 w 52"/>
                  <a:gd name="T5" fmla="*/ 20 h 43"/>
                  <a:gd name="T6" fmla="*/ 21 w 52"/>
                  <a:gd name="T7" fmla="*/ 0 h 43"/>
                  <a:gd name="T8" fmla="*/ 19 w 52"/>
                  <a:gd name="T9" fmla="*/ 0 h 43"/>
                  <a:gd name="T10" fmla="*/ 23 w 52"/>
                  <a:gd name="T11" fmla="*/ 20 h 43"/>
                  <a:gd name="T12" fmla="*/ 5 w 52"/>
                  <a:gd name="T13" fmla="*/ 8 h 43"/>
                  <a:gd name="T14" fmla="*/ 2 w 52"/>
                  <a:gd name="T15" fmla="*/ 12 h 43"/>
                  <a:gd name="T16" fmla="*/ 23 w 52"/>
                  <a:gd name="T17" fmla="*/ 22 h 43"/>
                  <a:gd name="T18" fmla="*/ 0 w 52"/>
                  <a:gd name="T19" fmla="*/ 26 h 43"/>
                  <a:gd name="T20" fmla="*/ 2 w 52"/>
                  <a:gd name="T21" fmla="*/ 28 h 43"/>
                  <a:gd name="T22" fmla="*/ 23 w 52"/>
                  <a:gd name="T23" fmla="*/ 22 h 43"/>
                  <a:gd name="T24" fmla="*/ 9 w 52"/>
                  <a:gd name="T25" fmla="*/ 39 h 43"/>
                  <a:gd name="T26" fmla="*/ 14 w 52"/>
                  <a:gd name="T27" fmla="*/ 41 h 43"/>
                  <a:gd name="T28" fmla="*/ 26 w 52"/>
                  <a:gd name="T29" fmla="*/ 24 h 43"/>
                  <a:gd name="T30" fmla="*/ 30 w 52"/>
                  <a:gd name="T31" fmla="*/ 43 h 43"/>
                  <a:gd name="T32" fmla="*/ 33 w 52"/>
                  <a:gd name="T33" fmla="*/ 41 h 43"/>
                  <a:gd name="T34" fmla="*/ 26 w 52"/>
                  <a:gd name="T35" fmla="*/ 24 h 43"/>
                  <a:gd name="T36" fmla="*/ 47 w 52"/>
                  <a:gd name="T37" fmla="*/ 34 h 43"/>
                  <a:gd name="T38" fmla="*/ 49 w 52"/>
                  <a:gd name="T39" fmla="*/ 32 h 43"/>
                  <a:gd name="T40" fmla="*/ 28 w 52"/>
                  <a:gd name="T41" fmla="*/ 22 h 43"/>
                  <a:gd name="T42" fmla="*/ 52 w 52"/>
                  <a:gd name="T43" fmla="*/ 18 h 43"/>
                  <a:gd name="T44" fmla="*/ 49 w 52"/>
                  <a:gd name="T45" fmla="*/ 16 h 43"/>
                  <a:gd name="T46" fmla="*/ 28 w 52"/>
                  <a:gd name="T47" fmla="*/ 20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5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26" y="24"/>
                    </a:lnTo>
                    <a:lnTo>
                      <a:pt x="30" y="43"/>
                    </a:lnTo>
                    <a:lnTo>
                      <a:pt x="33" y="41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5" name="Freeform 112"/>
              <p:cNvSpPr>
                <a:spLocks/>
              </p:cNvSpPr>
              <p:nvPr/>
            </p:nvSpPr>
            <p:spPr bwMode="auto">
              <a:xfrm>
                <a:off x="1446" y="2966"/>
                <a:ext cx="52" cy="41"/>
              </a:xfrm>
              <a:custGeom>
                <a:avLst/>
                <a:gdLst>
                  <a:gd name="T0" fmla="*/ 40 w 52"/>
                  <a:gd name="T1" fmla="*/ 2 h 41"/>
                  <a:gd name="T2" fmla="*/ 38 w 52"/>
                  <a:gd name="T3" fmla="*/ 2 h 41"/>
                  <a:gd name="T4" fmla="*/ 26 w 52"/>
                  <a:gd name="T5" fmla="*/ 20 h 41"/>
                  <a:gd name="T6" fmla="*/ 21 w 52"/>
                  <a:gd name="T7" fmla="*/ 0 h 41"/>
                  <a:gd name="T8" fmla="*/ 19 w 52"/>
                  <a:gd name="T9" fmla="*/ 0 h 41"/>
                  <a:gd name="T10" fmla="*/ 23 w 52"/>
                  <a:gd name="T11" fmla="*/ 20 h 41"/>
                  <a:gd name="T12" fmla="*/ 5 w 52"/>
                  <a:gd name="T13" fmla="*/ 8 h 41"/>
                  <a:gd name="T14" fmla="*/ 2 w 52"/>
                  <a:gd name="T15" fmla="*/ 10 h 41"/>
                  <a:gd name="T16" fmla="*/ 23 w 52"/>
                  <a:gd name="T17" fmla="*/ 20 h 41"/>
                  <a:gd name="T18" fmla="*/ 0 w 52"/>
                  <a:gd name="T19" fmla="*/ 24 h 41"/>
                  <a:gd name="T20" fmla="*/ 2 w 52"/>
                  <a:gd name="T21" fmla="*/ 28 h 41"/>
                  <a:gd name="T22" fmla="*/ 23 w 52"/>
                  <a:gd name="T23" fmla="*/ 22 h 41"/>
                  <a:gd name="T24" fmla="*/ 9 w 52"/>
                  <a:gd name="T25" fmla="*/ 37 h 41"/>
                  <a:gd name="T26" fmla="*/ 14 w 52"/>
                  <a:gd name="T27" fmla="*/ 39 h 41"/>
                  <a:gd name="T28" fmla="*/ 26 w 52"/>
                  <a:gd name="T29" fmla="*/ 22 h 41"/>
                  <a:gd name="T30" fmla="*/ 31 w 52"/>
                  <a:gd name="T31" fmla="*/ 41 h 41"/>
                  <a:gd name="T32" fmla="*/ 33 w 52"/>
                  <a:gd name="T33" fmla="*/ 41 h 41"/>
                  <a:gd name="T34" fmla="*/ 26 w 52"/>
                  <a:gd name="T35" fmla="*/ 22 h 41"/>
                  <a:gd name="T36" fmla="*/ 47 w 52"/>
                  <a:gd name="T37" fmla="*/ 33 h 41"/>
                  <a:gd name="T38" fmla="*/ 47 w 52"/>
                  <a:gd name="T39" fmla="*/ 31 h 41"/>
                  <a:gd name="T40" fmla="*/ 28 w 52"/>
                  <a:gd name="T41" fmla="*/ 22 h 41"/>
                  <a:gd name="T42" fmla="*/ 52 w 52"/>
                  <a:gd name="T43" fmla="*/ 18 h 41"/>
                  <a:gd name="T44" fmla="*/ 49 w 52"/>
                  <a:gd name="T45" fmla="*/ 14 h 41"/>
                  <a:gd name="T46" fmla="*/ 28 w 52"/>
                  <a:gd name="T47" fmla="*/ 20 h 41"/>
                  <a:gd name="T48" fmla="*/ 40 w 52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1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9" y="37"/>
                    </a:lnTo>
                    <a:lnTo>
                      <a:pt x="14" y="39"/>
                    </a:lnTo>
                    <a:lnTo>
                      <a:pt x="26" y="22"/>
                    </a:lnTo>
                    <a:lnTo>
                      <a:pt x="31" y="41"/>
                    </a:lnTo>
                    <a:lnTo>
                      <a:pt x="33" y="41"/>
                    </a:lnTo>
                    <a:lnTo>
                      <a:pt x="26" y="22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6" name="Freeform 113"/>
              <p:cNvSpPr>
                <a:spLocks/>
              </p:cNvSpPr>
              <p:nvPr/>
            </p:nvSpPr>
            <p:spPr bwMode="auto">
              <a:xfrm>
                <a:off x="1446" y="2966"/>
                <a:ext cx="52" cy="41"/>
              </a:xfrm>
              <a:custGeom>
                <a:avLst/>
                <a:gdLst>
                  <a:gd name="T0" fmla="*/ 40 w 52"/>
                  <a:gd name="T1" fmla="*/ 2 h 41"/>
                  <a:gd name="T2" fmla="*/ 38 w 52"/>
                  <a:gd name="T3" fmla="*/ 2 h 41"/>
                  <a:gd name="T4" fmla="*/ 26 w 52"/>
                  <a:gd name="T5" fmla="*/ 20 h 41"/>
                  <a:gd name="T6" fmla="*/ 21 w 52"/>
                  <a:gd name="T7" fmla="*/ 0 h 41"/>
                  <a:gd name="T8" fmla="*/ 19 w 52"/>
                  <a:gd name="T9" fmla="*/ 0 h 41"/>
                  <a:gd name="T10" fmla="*/ 23 w 52"/>
                  <a:gd name="T11" fmla="*/ 20 h 41"/>
                  <a:gd name="T12" fmla="*/ 5 w 52"/>
                  <a:gd name="T13" fmla="*/ 8 h 41"/>
                  <a:gd name="T14" fmla="*/ 2 w 52"/>
                  <a:gd name="T15" fmla="*/ 10 h 41"/>
                  <a:gd name="T16" fmla="*/ 23 w 52"/>
                  <a:gd name="T17" fmla="*/ 20 h 41"/>
                  <a:gd name="T18" fmla="*/ 0 w 52"/>
                  <a:gd name="T19" fmla="*/ 24 h 41"/>
                  <a:gd name="T20" fmla="*/ 2 w 52"/>
                  <a:gd name="T21" fmla="*/ 28 h 41"/>
                  <a:gd name="T22" fmla="*/ 23 w 52"/>
                  <a:gd name="T23" fmla="*/ 22 h 41"/>
                  <a:gd name="T24" fmla="*/ 9 w 52"/>
                  <a:gd name="T25" fmla="*/ 37 h 41"/>
                  <a:gd name="T26" fmla="*/ 14 w 52"/>
                  <a:gd name="T27" fmla="*/ 39 h 41"/>
                  <a:gd name="T28" fmla="*/ 26 w 52"/>
                  <a:gd name="T29" fmla="*/ 22 h 41"/>
                  <a:gd name="T30" fmla="*/ 31 w 52"/>
                  <a:gd name="T31" fmla="*/ 41 h 41"/>
                  <a:gd name="T32" fmla="*/ 33 w 52"/>
                  <a:gd name="T33" fmla="*/ 41 h 41"/>
                  <a:gd name="T34" fmla="*/ 26 w 52"/>
                  <a:gd name="T35" fmla="*/ 22 h 41"/>
                  <a:gd name="T36" fmla="*/ 47 w 52"/>
                  <a:gd name="T37" fmla="*/ 33 h 41"/>
                  <a:gd name="T38" fmla="*/ 47 w 52"/>
                  <a:gd name="T39" fmla="*/ 31 h 41"/>
                  <a:gd name="T40" fmla="*/ 28 w 52"/>
                  <a:gd name="T41" fmla="*/ 22 h 41"/>
                  <a:gd name="T42" fmla="*/ 52 w 52"/>
                  <a:gd name="T43" fmla="*/ 18 h 41"/>
                  <a:gd name="T44" fmla="*/ 49 w 52"/>
                  <a:gd name="T45" fmla="*/ 14 h 41"/>
                  <a:gd name="T46" fmla="*/ 28 w 52"/>
                  <a:gd name="T47" fmla="*/ 20 h 41"/>
                  <a:gd name="T48" fmla="*/ 40 w 52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1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9" y="37"/>
                    </a:lnTo>
                    <a:lnTo>
                      <a:pt x="14" y="39"/>
                    </a:lnTo>
                    <a:lnTo>
                      <a:pt x="26" y="22"/>
                    </a:lnTo>
                    <a:lnTo>
                      <a:pt x="31" y="41"/>
                    </a:lnTo>
                    <a:lnTo>
                      <a:pt x="33" y="41"/>
                    </a:lnTo>
                    <a:lnTo>
                      <a:pt x="26" y="22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7" name="Freeform 114"/>
              <p:cNvSpPr>
                <a:spLocks/>
              </p:cNvSpPr>
              <p:nvPr/>
            </p:nvSpPr>
            <p:spPr bwMode="auto">
              <a:xfrm>
                <a:off x="1797" y="3027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2 h 44"/>
                  <a:gd name="T4" fmla="*/ 23 w 49"/>
                  <a:gd name="T5" fmla="*/ 20 h 44"/>
                  <a:gd name="T6" fmla="*/ 18 w 49"/>
                  <a:gd name="T7" fmla="*/ 0 h 44"/>
                  <a:gd name="T8" fmla="*/ 16 w 49"/>
                  <a:gd name="T9" fmla="*/ 2 h 44"/>
                  <a:gd name="T10" fmla="*/ 23 w 49"/>
                  <a:gd name="T11" fmla="*/ 20 h 44"/>
                  <a:gd name="T12" fmla="*/ 2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30 h 44"/>
                  <a:gd name="T22" fmla="*/ 21 w 49"/>
                  <a:gd name="T23" fmla="*/ 24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0 w 49"/>
                  <a:gd name="T33" fmla="*/ 44 h 44"/>
                  <a:gd name="T34" fmla="*/ 25 w 49"/>
                  <a:gd name="T35" fmla="*/ 24 h 44"/>
                  <a:gd name="T36" fmla="*/ 44 w 49"/>
                  <a:gd name="T37" fmla="*/ 36 h 44"/>
                  <a:gd name="T38" fmla="*/ 47 w 49"/>
                  <a:gd name="T39" fmla="*/ 32 h 44"/>
                  <a:gd name="T40" fmla="*/ 25 w 49"/>
                  <a:gd name="T41" fmla="*/ 22 h 44"/>
                  <a:gd name="T42" fmla="*/ 49 w 49"/>
                  <a:gd name="T43" fmla="*/ 20 h 44"/>
                  <a:gd name="T44" fmla="*/ 49 w 49"/>
                  <a:gd name="T45" fmla="*/ 16 h 44"/>
                  <a:gd name="T46" fmla="*/ 25 w 49"/>
                  <a:gd name="T47" fmla="*/ 22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2"/>
                    </a:lnTo>
                    <a:lnTo>
                      <a:pt x="23" y="20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1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0" y="44"/>
                    </a:lnTo>
                    <a:lnTo>
                      <a:pt x="25" y="24"/>
                    </a:lnTo>
                    <a:lnTo>
                      <a:pt x="44" y="36"/>
                    </a:lnTo>
                    <a:lnTo>
                      <a:pt x="47" y="32"/>
                    </a:lnTo>
                    <a:lnTo>
                      <a:pt x="25" y="22"/>
                    </a:lnTo>
                    <a:lnTo>
                      <a:pt x="49" y="20"/>
                    </a:lnTo>
                    <a:lnTo>
                      <a:pt x="49" y="16"/>
                    </a:lnTo>
                    <a:lnTo>
                      <a:pt x="25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8" name="Freeform 115"/>
              <p:cNvSpPr>
                <a:spLocks/>
              </p:cNvSpPr>
              <p:nvPr/>
            </p:nvSpPr>
            <p:spPr bwMode="auto">
              <a:xfrm>
                <a:off x="1797" y="3027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2 h 44"/>
                  <a:gd name="T4" fmla="*/ 23 w 49"/>
                  <a:gd name="T5" fmla="*/ 20 h 44"/>
                  <a:gd name="T6" fmla="*/ 18 w 49"/>
                  <a:gd name="T7" fmla="*/ 0 h 44"/>
                  <a:gd name="T8" fmla="*/ 16 w 49"/>
                  <a:gd name="T9" fmla="*/ 2 h 44"/>
                  <a:gd name="T10" fmla="*/ 23 w 49"/>
                  <a:gd name="T11" fmla="*/ 20 h 44"/>
                  <a:gd name="T12" fmla="*/ 2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30 h 44"/>
                  <a:gd name="T22" fmla="*/ 21 w 49"/>
                  <a:gd name="T23" fmla="*/ 24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0 w 49"/>
                  <a:gd name="T33" fmla="*/ 44 h 44"/>
                  <a:gd name="T34" fmla="*/ 25 w 49"/>
                  <a:gd name="T35" fmla="*/ 24 h 44"/>
                  <a:gd name="T36" fmla="*/ 44 w 49"/>
                  <a:gd name="T37" fmla="*/ 36 h 44"/>
                  <a:gd name="T38" fmla="*/ 47 w 49"/>
                  <a:gd name="T39" fmla="*/ 32 h 44"/>
                  <a:gd name="T40" fmla="*/ 25 w 49"/>
                  <a:gd name="T41" fmla="*/ 22 h 44"/>
                  <a:gd name="T42" fmla="*/ 49 w 49"/>
                  <a:gd name="T43" fmla="*/ 20 h 44"/>
                  <a:gd name="T44" fmla="*/ 49 w 49"/>
                  <a:gd name="T45" fmla="*/ 16 h 44"/>
                  <a:gd name="T46" fmla="*/ 25 w 49"/>
                  <a:gd name="T47" fmla="*/ 22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2"/>
                    </a:lnTo>
                    <a:lnTo>
                      <a:pt x="23" y="20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1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0" y="44"/>
                    </a:lnTo>
                    <a:lnTo>
                      <a:pt x="25" y="24"/>
                    </a:lnTo>
                    <a:lnTo>
                      <a:pt x="44" y="36"/>
                    </a:lnTo>
                    <a:lnTo>
                      <a:pt x="47" y="32"/>
                    </a:lnTo>
                    <a:lnTo>
                      <a:pt x="25" y="22"/>
                    </a:lnTo>
                    <a:lnTo>
                      <a:pt x="49" y="20"/>
                    </a:lnTo>
                    <a:lnTo>
                      <a:pt x="49" y="16"/>
                    </a:lnTo>
                    <a:lnTo>
                      <a:pt x="25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19" name="Freeform 116"/>
              <p:cNvSpPr>
                <a:spLocks/>
              </p:cNvSpPr>
              <p:nvPr/>
            </p:nvSpPr>
            <p:spPr bwMode="auto">
              <a:xfrm>
                <a:off x="2719" y="2630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8 w 50"/>
                  <a:gd name="T3" fmla="*/ 2 h 43"/>
                  <a:gd name="T4" fmla="*/ 26 w 50"/>
                  <a:gd name="T5" fmla="*/ 19 h 43"/>
                  <a:gd name="T6" fmla="*/ 21 w 50"/>
                  <a:gd name="T7" fmla="*/ 0 h 43"/>
                  <a:gd name="T8" fmla="*/ 19 w 50"/>
                  <a:gd name="T9" fmla="*/ 0 h 43"/>
                  <a:gd name="T10" fmla="*/ 24 w 50"/>
                  <a:gd name="T11" fmla="*/ 19 h 43"/>
                  <a:gd name="T12" fmla="*/ 5 w 50"/>
                  <a:gd name="T13" fmla="*/ 9 h 43"/>
                  <a:gd name="T14" fmla="*/ 3 w 50"/>
                  <a:gd name="T15" fmla="*/ 11 h 43"/>
                  <a:gd name="T16" fmla="*/ 24 w 50"/>
                  <a:gd name="T17" fmla="*/ 21 h 43"/>
                  <a:gd name="T18" fmla="*/ 0 w 50"/>
                  <a:gd name="T19" fmla="*/ 25 h 43"/>
                  <a:gd name="T20" fmla="*/ 0 w 50"/>
                  <a:gd name="T21" fmla="*/ 27 h 43"/>
                  <a:gd name="T22" fmla="*/ 24 w 50"/>
                  <a:gd name="T23" fmla="*/ 23 h 43"/>
                  <a:gd name="T24" fmla="*/ 10 w 50"/>
                  <a:gd name="T25" fmla="*/ 39 h 43"/>
                  <a:gd name="T26" fmla="*/ 12 w 50"/>
                  <a:gd name="T27" fmla="*/ 41 h 43"/>
                  <a:gd name="T28" fmla="*/ 24 w 50"/>
                  <a:gd name="T29" fmla="*/ 23 h 43"/>
                  <a:gd name="T30" fmla="*/ 28 w 50"/>
                  <a:gd name="T31" fmla="*/ 43 h 43"/>
                  <a:gd name="T32" fmla="*/ 33 w 50"/>
                  <a:gd name="T33" fmla="*/ 41 h 43"/>
                  <a:gd name="T34" fmla="*/ 26 w 50"/>
                  <a:gd name="T35" fmla="*/ 23 h 43"/>
                  <a:gd name="T36" fmla="*/ 47 w 50"/>
                  <a:gd name="T37" fmla="*/ 33 h 43"/>
                  <a:gd name="T38" fmla="*/ 47 w 50"/>
                  <a:gd name="T39" fmla="*/ 31 h 43"/>
                  <a:gd name="T40" fmla="*/ 28 w 50"/>
                  <a:gd name="T41" fmla="*/ 21 h 43"/>
                  <a:gd name="T42" fmla="*/ 50 w 50"/>
                  <a:gd name="T43" fmla="*/ 17 h 43"/>
                  <a:gd name="T44" fmla="*/ 50 w 50"/>
                  <a:gd name="T45" fmla="*/ 15 h 43"/>
                  <a:gd name="T46" fmla="*/ 26 w 50"/>
                  <a:gd name="T47" fmla="*/ 19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19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24" y="23"/>
                    </a:lnTo>
                    <a:lnTo>
                      <a:pt x="28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50" y="17"/>
                    </a:lnTo>
                    <a:lnTo>
                      <a:pt x="50" y="15"/>
                    </a:lnTo>
                    <a:lnTo>
                      <a:pt x="26" y="19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0" name="Freeform 117"/>
              <p:cNvSpPr>
                <a:spLocks/>
              </p:cNvSpPr>
              <p:nvPr/>
            </p:nvSpPr>
            <p:spPr bwMode="auto">
              <a:xfrm>
                <a:off x="2719" y="2630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8 w 50"/>
                  <a:gd name="T3" fmla="*/ 2 h 43"/>
                  <a:gd name="T4" fmla="*/ 26 w 50"/>
                  <a:gd name="T5" fmla="*/ 19 h 43"/>
                  <a:gd name="T6" fmla="*/ 21 w 50"/>
                  <a:gd name="T7" fmla="*/ 0 h 43"/>
                  <a:gd name="T8" fmla="*/ 19 w 50"/>
                  <a:gd name="T9" fmla="*/ 0 h 43"/>
                  <a:gd name="T10" fmla="*/ 24 w 50"/>
                  <a:gd name="T11" fmla="*/ 19 h 43"/>
                  <a:gd name="T12" fmla="*/ 5 w 50"/>
                  <a:gd name="T13" fmla="*/ 9 h 43"/>
                  <a:gd name="T14" fmla="*/ 3 w 50"/>
                  <a:gd name="T15" fmla="*/ 11 h 43"/>
                  <a:gd name="T16" fmla="*/ 24 w 50"/>
                  <a:gd name="T17" fmla="*/ 21 h 43"/>
                  <a:gd name="T18" fmla="*/ 0 w 50"/>
                  <a:gd name="T19" fmla="*/ 25 h 43"/>
                  <a:gd name="T20" fmla="*/ 0 w 50"/>
                  <a:gd name="T21" fmla="*/ 27 h 43"/>
                  <a:gd name="T22" fmla="*/ 24 w 50"/>
                  <a:gd name="T23" fmla="*/ 23 h 43"/>
                  <a:gd name="T24" fmla="*/ 10 w 50"/>
                  <a:gd name="T25" fmla="*/ 39 h 43"/>
                  <a:gd name="T26" fmla="*/ 12 w 50"/>
                  <a:gd name="T27" fmla="*/ 41 h 43"/>
                  <a:gd name="T28" fmla="*/ 24 w 50"/>
                  <a:gd name="T29" fmla="*/ 23 h 43"/>
                  <a:gd name="T30" fmla="*/ 28 w 50"/>
                  <a:gd name="T31" fmla="*/ 43 h 43"/>
                  <a:gd name="T32" fmla="*/ 33 w 50"/>
                  <a:gd name="T33" fmla="*/ 41 h 43"/>
                  <a:gd name="T34" fmla="*/ 26 w 50"/>
                  <a:gd name="T35" fmla="*/ 23 h 43"/>
                  <a:gd name="T36" fmla="*/ 47 w 50"/>
                  <a:gd name="T37" fmla="*/ 33 h 43"/>
                  <a:gd name="T38" fmla="*/ 47 w 50"/>
                  <a:gd name="T39" fmla="*/ 31 h 43"/>
                  <a:gd name="T40" fmla="*/ 28 w 50"/>
                  <a:gd name="T41" fmla="*/ 21 h 43"/>
                  <a:gd name="T42" fmla="*/ 50 w 50"/>
                  <a:gd name="T43" fmla="*/ 17 h 43"/>
                  <a:gd name="T44" fmla="*/ 50 w 50"/>
                  <a:gd name="T45" fmla="*/ 15 h 43"/>
                  <a:gd name="T46" fmla="*/ 26 w 50"/>
                  <a:gd name="T47" fmla="*/ 19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19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24" y="23"/>
                    </a:lnTo>
                    <a:lnTo>
                      <a:pt x="28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50" y="17"/>
                    </a:lnTo>
                    <a:lnTo>
                      <a:pt x="50" y="15"/>
                    </a:lnTo>
                    <a:lnTo>
                      <a:pt x="26" y="19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1" name="Freeform 118"/>
              <p:cNvSpPr>
                <a:spLocks/>
              </p:cNvSpPr>
              <p:nvPr/>
            </p:nvSpPr>
            <p:spPr bwMode="auto">
              <a:xfrm>
                <a:off x="2705" y="2817"/>
                <a:ext cx="52" cy="44"/>
              </a:xfrm>
              <a:custGeom>
                <a:avLst/>
                <a:gdLst>
                  <a:gd name="T0" fmla="*/ 42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2 h 44"/>
                  <a:gd name="T10" fmla="*/ 26 w 52"/>
                  <a:gd name="T11" fmla="*/ 20 h 44"/>
                  <a:gd name="T12" fmla="*/ 5 w 52"/>
                  <a:gd name="T13" fmla="*/ 10 h 44"/>
                  <a:gd name="T14" fmla="*/ 5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2 w 52"/>
                  <a:gd name="T21" fmla="*/ 30 h 44"/>
                  <a:gd name="T22" fmla="*/ 24 w 52"/>
                  <a:gd name="T23" fmla="*/ 24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4 h 44"/>
                  <a:gd name="T34" fmla="*/ 28 w 52"/>
                  <a:gd name="T35" fmla="*/ 24 h 44"/>
                  <a:gd name="T36" fmla="*/ 47 w 52"/>
                  <a:gd name="T37" fmla="*/ 36 h 44"/>
                  <a:gd name="T38" fmla="*/ 49 w 52"/>
                  <a:gd name="T39" fmla="*/ 32 h 44"/>
                  <a:gd name="T40" fmla="*/ 28 w 52"/>
                  <a:gd name="T41" fmla="*/ 22 h 44"/>
                  <a:gd name="T42" fmla="*/ 52 w 52"/>
                  <a:gd name="T43" fmla="*/ 20 h 44"/>
                  <a:gd name="T44" fmla="*/ 52 w 52"/>
                  <a:gd name="T45" fmla="*/ 16 h 44"/>
                  <a:gd name="T46" fmla="*/ 28 w 52"/>
                  <a:gd name="T47" fmla="*/ 22 h 44"/>
                  <a:gd name="T48" fmla="*/ 42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2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20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4" y="24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4"/>
                    </a:lnTo>
                    <a:lnTo>
                      <a:pt x="28" y="24"/>
                    </a:lnTo>
                    <a:lnTo>
                      <a:pt x="47" y="36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52" y="16"/>
                    </a:lnTo>
                    <a:lnTo>
                      <a:pt x="28" y="22"/>
                    </a:lnTo>
                    <a:lnTo>
                      <a:pt x="42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2" name="Freeform 119"/>
              <p:cNvSpPr>
                <a:spLocks/>
              </p:cNvSpPr>
              <p:nvPr/>
            </p:nvSpPr>
            <p:spPr bwMode="auto">
              <a:xfrm>
                <a:off x="2705" y="2817"/>
                <a:ext cx="52" cy="44"/>
              </a:xfrm>
              <a:custGeom>
                <a:avLst/>
                <a:gdLst>
                  <a:gd name="T0" fmla="*/ 42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2 h 44"/>
                  <a:gd name="T10" fmla="*/ 26 w 52"/>
                  <a:gd name="T11" fmla="*/ 20 h 44"/>
                  <a:gd name="T12" fmla="*/ 5 w 52"/>
                  <a:gd name="T13" fmla="*/ 10 h 44"/>
                  <a:gd name="T14" fmla="*/ 5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2 w 52"/>
                  <a:gd name="T21" fmla="*/ 30 h 44"/>
                  <a:gd name="T22" fmla="*/ 24 w 52"/>
                  <a:gd name="T23" fmla="*/ 24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4 h 44"/>
                  <a:gd name="T34" fmla="*/ 28 w 52"/>
                  <a:gd name="T35" fmla="*/ 24 h 44"/>
                  <a:gd name="T36" fmla="*/ 47 w 52"/>
                  <a:gd name="T37" fmla="*/ 36 h 44"/>
                  <a:gd name="T38" fmla="*/ 49 w 52"/>
                  <a:gd name="T39" fmla="*/ 32 h 44"/>
                  <a:gd name="T40" fmla="*/ 28 w 52"/>
                  <a:gd name="T41" fmla="*/ 22 h 44"/>
                  <a:gd name="T42" fmla="*/ 52 w 52"/>
                  <a:gd name="T43" fmla="*/ 20 h 44"/>
                  <a:gd name="T44" fmla="*/ 52 w 52"/>
                  <a:gd name="T45" fmla="*/ 16 h 44"/>
                  <a:gd name="T46" fmla="*/ 28 w 52"/>
                  <a:gd name="T47" fmla="*/ 22 h 44"/>
                  <a:gd name="T48" fmla="*/ 42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2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20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4" y="24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4"/>
                    </a:lnTo>
                    <a:lnTo>
                      <a:pt x="28" y="24"/>
                    </a:lnTo>
                    <a:lnTo>
                      <a:pt x="47" y="36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52" y="16"/>
                    </a:lnTo>
                    <a:lnTo>
                      <a:pt x="28" y="22"/>
                    </a:lnTo>
                    <a:lnTo>
                      <a:pt x="42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3" name="Freeform 120"/>
              <p:cNvSpPr>
                <a:spLocks/>
              </p:cNvSpPr>
              <p:nvPr/>
            </p:nvSpPr>
            <p:spPr bwMode="auto">
              <a:xfrm>
                <a:off x="2724" y="2533"/>
                <a:ext cx="49" cy="41"/>
              </a:xfrm>
              <a:custGeom>
                <a:avLst/>
                <a:gdLst>
                  <a:gd name="T0" fmla="*/ 40 w 49"/>
                  <a:gd name="T1" fmla="*/ 2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9 w 49"/>
                  <a:gd name="T9" fmla="*/ 0 h 41"/>
                  <a:gd name="T10" fmla="*/ 23 w 49"/>
                  <a:gd name="T11" fmla="*/ 19 h 41"/>
                  <a:gd name="T12" fmla="*/ 5 w 49"/>
                  <a:gd name="T13" fmla="*/ 8 h 41"/>
                  <a:gd name="T14" fmla="*/ 2 w 49"/>
                  <a:gd name="T15" fmla="*/ 10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7 h 41"/>
                  <a:gd name="T26" fmla="*/ 12 w 49"/>
                  <a:gd name="T27" fmla="*/ 39 h 41"/>
                  <a:gd name="T28" fmla="*/ 23 w 49"/>
                  <a:gd name="T29" fmla="*/ 21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7 w 49"/>
                  <a:gd name="T37" fmla="*/ 33 h 41"/>
                  <a:gd name="T38" fmla="*/ 47 w 49"/>
                  <a:gd name="T39" fmla="*/ 31 h 41"/>
                  <a:gd name="T40" fmla="*/ 28 w 49"/>
                  <a:gd name="T41" fmla="*/ 21 h 41"/>
                  <a:gd name="T42" fmla="*/ 49 w 49"/>
                  <a:gd name="T43" fmla="*/ 17 h 41"/>
                  <a:gd name="T44" fmla="*/ 49 w 49"/>
                  <a:gd name="T45" fmla="*/ 14 h 41"/>
                  <a:gd name="T46" fmla="*/ 26 w 49"/>
                  <a:gd name="T47" fmla="*/ 19 h 41"/>
                  <a:gd name="T48" fmla="*/ 40 w 49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2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19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7"/>
                    </a:lnTo>
                    <a:lnTo>
                      <a:pt x="12" y="39"/>
                    </a:lnTo>
                    <a:lnTo>
                      <a:pt x="23" y="21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7"/>
                    </a:lnTo>
                    <a:lnTo>
                      <a:pt x="49" y="14"/>
                    </a:lnTo>
                    <a:lnTo>
                      <a:pt x="26" y="19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4" name="Freeform 121"/>
              <p:cNvSpPr>
                <a:spLocks/>
              </p:cNvSpPr>
              <p:nvPr/>
            </p:nvSpPr>
            <p:spPr bwMode="auto">
              <a:xfrm>
                <a:off x="2724" y="2533"/>
                <a:ext cx="49" cy="41"/>
              </a:xfrm>
              <a:custGeom>
                <a:avLst/>
                <a:gdLst>
                  <a:gd name="T0" fmla="*/ 40 w 49"/>
                  <a:gd name="T1" fmla="*/ 2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9 w 49"/>
                  <a:gd name="T9" fmla="*/ 0 h 41"/>
                  <a:gd name="T10" fmla="*/ 23 w 49"/>
                  <a:gd name="T11" fmla="*/ 19 h 41"/>
                  <a:gd name="T12" fmla="*/ 5 w 49"/>
                  <a:gd name="T13" fmla="*/ 8 h 41"/>
                  <a:gd name="T14" fmla="*/ 2 w 49"/>
                  <a:gd name="T15" fmla="*/ 10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7 h 41"/>
                  <a:gd name="T26" fmla="*/ 12 w 49"/>
                  <a:gd name="T27" fmla="*/ 39 h 41"/>
                  <a:gd name="T28" fmla="*/ 23 w 49"/>
                  <a:gd name="T29" fmla="*/ 21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7 w 49"/>
                  <a:gd name="T37" fmla="*/ 33 h 41"/>
                  <a:gd name="T38" fmla="*/ 47 w 49"/>
                  <a:gd name="T39" fmla="*/ 31 h 41"/>
                  <a:gd name="T40" fmla="*/ 28 w 49"/>
                  <a:gd name="T41" fmla="*/ 21 h 41"/>
                  <a:gd name="T42" fmla="*/ 49 w 49"/>
                  <a:gd name="T43" fmla="*/ 17 h 41"/>
                  <a:gd name="T44" fmla="*/ 49 w 49"/>
                  <a:gd name="T45" fmla="*/ 14 h 41"/>
                  <a:gd name="T46" fmla="*/ 26 w 49"/>
                  <a:gd name="T47" fmla="*/ 19 h 41"/>
                  <a:gd name="T48" fmla="*/ 40 w 49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2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19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7"/>
                    </a:lnTo>
                    <a:lnTo>
                      <a:pt x="12" y="39"/>
                    </a:lnTo>
                    <a:lnTo>
                      <a:pt x="23" y="21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7"/>
                    </a:lnTo>
                    <a:lnTo>
                      <a:pt x="49" y="14"/>
                    </a:lnTo>
                    <a:lnTo>
                      <a:pt x="26" y="19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5" name="Freeform 122"/>
              <p:cNvSpPr>
                <a:spLocks/>
              </p:cNvSpPr>
              <p:nvPr/>
            </p:nvSpPr>
            <p:spPr bwMode="auto">
              <a:xfrm>
                <a:off x="3216" y="2475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7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2 h 44"/>
                  <a:gd name="T10" fmla="*/ 26 w 52"/>
                  <a:gd name="T11" fmla="*/ 20 h 44"/>
                  <a:gd name="T12" fmla="*/ 4 w 52"/>
                  <a:gd name="T13" fmla="*/ 10 h 44"/>
                  <a:gd name="T14" fmla="*/ 2 w 52"/>
                  <a:gd name="T15" fmla="*/ 12 h 44"/>
                  <a:gd name="T16" fmla="*/ 23 w 52"/>
                  <a:gd name="T17" fmla="*/ 22 h 44"/>
                  <a:gd name="T18" fmla="*/ 0 w 52"/>
                  <a:gd name="T19" fmla="*/ 26 h 44"/>
                  <a:gd name="T20" fmla="*/ 2 w 52"/>
                  <a:gd name="T21" fmla="*/ 30 h 44"/>
                  <a:gd name="T22" fmla="*/ 23 w 52"/>
                  <a:gd name="T23" fmla="*/ 24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0 w 52"/>
                  <a:gd name="T31" fmla="*/ 44 h 44"/>
                  <a:gd name="T32" fmla="*/ 33 w 52"/>
                  <a:gd name="T33" fmla="*/ 44 h 44"/>
                  <a:gd name="T34" fmla="*/ 26 w 52"/>
                  <a:gd name="T35" fmla="*/ 24 h 44"/>
                  <a:gd name="T36" fmla="*/ 47 w 52"/>
                  <a:gd name="T37" fmla="*/ 36 h 44"/>
                  <a:gd name="T38" fmla="*/ 49 w 52"/>
                  <a:gd name="T39" fmla="*/ 32 h 44"/>
                  <a:gd name="T40" fmla="*/ 28 w 52"/>
                  <a:gd name="T41" fmla="*/ 22 h 44"/>
                  <a:gd name="T42" fmla="*/ 52 w 52"/>
                  <a:gd name="T43" fmla="*/ 20 h 44"/>
                  <a:gd name="T44" fmla="*/ 49 w 52"/>
                  <a:gd name="T45" fmla="*/ 16 h 44"/>
                  <a:gd name="T46" fmla="*/ 28 w 52"/>
                  <a:gd name="T47" fmla="*/ 22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3" y="24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0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6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49" y="16"/>
                    </a:lnTo>
                    <a:lnTo>
                      <a:pt x="28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6" name="Freeform 123"/>
              <p:cNvSpPr>
                <a:spLocks/>
              </p:cNvSpPr>
              <p:nvPr/>
            </p:nvSpPr>
            <p:spPr bwMode="auto">
              <a:xfrm>
                <a:off x="3216" y="2475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7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2 h 44"/>
                  <a:gd name="T10" fmla="*/ 26 w 52"/>
                  <a:gd name="T11" fmla="*/ 20 h 44"/>
                  <a:gd name="T12" fmla="*/ 4 w 52"/>
                  <a:gd name="T13" fmla="*/ 10 h 44"/>
                  <a:gd name="T14" fmla="*/ 2 w 52"/>
                  <a:gd name="T15" fmla="*/ 12 h 44"/>
                  <a:gd name="T16" fmla="*/ 23 w 52"/>
                  <a:gd name="T17" fmla="*/ 22 h 44"/>
                  <a:gd name="T18" fmla="*/ 0 w 52"/>
                  <a:gd name="T19" fmla="*/ 26 h 44"/>
                  <a:gd name="T20" fmla="*/ 2 w 52"/>
                  <a:gd name="T21" fmla="*/ 30 h 44"/>
                  <a:gd name="T22" fmla="*/ 23 w 52"/>
                  <a:gd name="T23" fmla="*/ 24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0 w 52"/>
                  <a:gd name="T31" fmla="*/ 44 h 44"/>
                  <a:gd name="T32" fmla="*/ 33 w 52"/>
                  <a:gd name="T33" fmla="*/ 44 h 44"/>
                  <a:gd name="T34" fmla="*/ 26 w 52"/>
                  <a:gd name="T35" fmla="*/ 24 h 44"/>
                  <a:gd name="T36" fmla="*/ 47 w 52"/>
                  <a:gd name="T37" fmla="*/ 36 h 44"/>
                  <a:gd name="T38" fmla="*/ 49 w 52"/>
                  <a:gd name="T39" fmla="*/ 32 h 44"/>
                  <a:gd name="T40" fmla="*/ 28 w 52"/>
                  <a:gd name="T41" fmla="*/ 22 h 44"/>
                  <a:gd name="T42" fmla="*/ 52 w 52"/>
                  <a:gd name="T43" fmla="*/ 20 h 44"/>
                  <a:gd name="T44" fmla="*/ 49 w 52"/>
                  <a:gd name="T45" fmla="*/ 16 h 44"/>
                  <a:gd name="T46" fmla="*/ 28 w 52"/>
                  <a:gd name="T47" fmla="*/ 22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3" y="24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0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6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49" y="16"/>
                    </a:lnTo>
                    <a:lnTo>
                      <a:pt x="28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7" name="Freeform 124"/>
              <p:cNvSpPr>
                <a:spLocks/>
              </p:cNvSpPr>
              <p:nvPr/>
            </p:nvSpPr>
            <p:spPr bwMode="auto">
              <a:xfrm>
                <a:off x="2816" y="2748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6 w 49"/>
                  <a:gd name="T5" fmla="*/ 20 h 44"/>
                  <a:gd name="T6" fmla="*/ 21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4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4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3 w 49"/>
                  <a:gd name="T33" fmla="*/ 44 h 44"/>
                  <a:gd name="T34" fmla="*/ 26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6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8" name="Freeform 125"/>
              <p:cNvSpPr>
                <a:spLocks/>
              </p:cNvSpPr>
              <p:nvPr/>
            </p:nvSpPr>
            <p:spPr bwMode="auto">
              <a:xfrm>
                <a:off x="2816" y="2748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6 w 49"/>
                  <a:gd name="T5" fmla="*/ 20 h 44"/>
                  <a:gd name="T6" fmla="*/ 21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4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4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3 w 49"/>
                  <a:gd name="T33" fmla="*/ 44 h 44"/>
                  <a:gd name="T34" fmla="*/ 26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6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9" name="Freeform 126"/>
              <p:cNvSpPr>
                <a:spLocks/>
              </p:cNvSpPr>
              <p:nvPr/>
            </p:nvSpPr>
            <p:spPr bwMode="auto">
              <a:xfrm>
                <a:off x="1940" y="3021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2 h 44"/>
                  <a:gd name="T34" fmla="*/ 26 w 50"/>
                  <a:gd name="T35" fmla="*/ 24 h 44"/>
                  <a:gd name="T36" fmla="*/ 47 w 50"/>
                  <a:gd name="T37" fmla="*/ 34 h 44"/>
                  <a:gd name="T38" fmla="*/ 47 w 50"/>
                  <a:gd name="T39" fmla="*/ 32 h 44"/>
                  <a:gd name="T40" fmla="*/ 28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0" name="Freeform 127"/>
              <p:cNvSpPr>
                <a:spLocks/>
              </p:cNvSpPr>
              <p:nvPr/>
            </p:nvSpPr>
            <p:spPr bwMode="auto">
              <a:xfrm>
                <a:off x="1940" y="3021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2 h 44"/>
                  <a:gd name="T34" fmla="*/ 26 w 50"/>
                  <a:gd name="T35" fmla="*/ 24 h 44"/>
                  <a:gd name="T36" fmla="*/ 47 w 50"/>
                  <a:gd name="T37" fmla="*/ 34 h 44"/>
                  <a:gd name="T38" fmla="*/ 47 w 50"/>
                  <a:gd name="T39" fmla="*/ 32 h 44"/>
                  <a:gd name="T40" fmla="*/ 28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1" name="Freeform 128"/>
              <p:cNvSpPr>
                <a:spLocks/>
              </p:cNvSpPr>
              <p:nvPr/>
            </p:nvSpPr>
            <p:spPr bwMode="auto">
              <a:xfrm>
                <a:off x="2529" y="2916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5 w 49"/>
                  <a:gd name="T5" fmla="*/ 20 h 44"/>
                  <a:gd name="T6" fmla="*/ 21 w 49"/>
                  <a:gd name="T7" fmla="*/ 0 h 44"/>
                  <a:gd name="T8" fmla="*/ 18 w 49"/>
                  <a:gd name="T9" fmla="*/ 0 h 44"/>
                  <a:gd name="T10" fmla="*/ 23 w 49"/>
                  <a:gd name="T11" fmla="*/ 20 h 44"/>
                  <a:gd name="T12" fmla="*/ 4 w 49"/>
                  <a:gd name="T13" fmla="*/ 8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2 h 44"/>
                  <a:gd name="T24" fmla="*/ 9 w 49"/>
                  <a:gd name="T25" fmla="*/ 40 h 44"/>
                  <a:gd name="T26" fmla="*/ 11 w 49"/>
                  <a:gd name="T27" fmla="*/ 40 h 44"/>
                  <a:gd name="T28" fmla="*/ 23 w 49"/>
                  <a:gd name="T29" fmla="*/ 24 h 44"/>
                  <a:gd name="T30" fmla="*/ 28 w 49"/>
                  <a:gd name="T31" fmla="*/ 44 h 44"/>
                  <a:gd name="T32" fmla="*/ 32 w 49"/>
                  <a:gd name="T33" fmla="*/ 42 h 44"/>
                  <a:gd name="T34" fmla="*/ 25 w 49"/>
                  <a:gd name="T35" fmla="*/ 24 h 44"/>
                  <a:gd name="T36" fmla="*/ 47 w 49"/>
                  <a:gd name="T37" fmla="*/ 34 h 44"/>
                  <a:gd name="T38" fmla="*/ 47 w 49"/>
                  <a:gd name="T39" fmla="*/ 32 h 44"/>
                  <a:gd name="T40" fmla="*/ 28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1" y="40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2" name="Freeform 129"/>
              <p:cNvSpPr>
                <a:spLocks/>
              </p:cNvSpPr>
              <p:nvPr/>
            </p:nvSpPr>
            <p:spPr bwMode="auto">
              <a:xfrm>
                <a:off x="2529" y="2916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5 w 49"/>
                  <a:gd name="T5" fmla="*/ 20 h 44"/>
                  <a:gd name="T6" fmla="*/ 21 w 49"/>
                  <a:gd name="T7" fmla="*/ 0 h 44"/>
                  <a:gd name="T8" fmla="*/ 18 w 49"/>
                  <a:gd name="T9" fmla="*/ 0 h 44"/>
                  <a:gd name="T10" fmla="*/ 23 w 49"/>
                  <a:gd name="T11" fmla="*/ 20 h 44"/>
                  <a:gd name="T12" fmla="*/ 4 w 49"/>
                  <a:gd name="T13" fmla="*/ 8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2 h 44"/>
                  <a:gd name="T24" fmla="*/ 9 w 49"/>
                  <a:gd name="T25" fmla="*/ 40 h 44"/>
                  <a:gd name="T26" fmla="*/ 11 w 49"/>
                  <a:gd name="T27" fmla="*/ 40 h 44"/>
                  <a:gd name="T28" fmla="*/ 23 w 49"/>
                  <a:gd name="T29" fmla="*/ 24 h 44"/>
                  <a:gd name="T30" fmla="*/ 28 w 49"/>
                  <a:gd name="T31" fmla="*/ 44 h 44"/>
                  <a:gd name="T32" fmla="*/ 32 w 49"/>
                  <a:gd name="T33" fmla="*/ 42 h 44"/>
                  <a:gd name="T34" fmla="*/ 25 w 49"/>
                  <a:gd name="T35" fmla="*/ 24 h 44"/>
                  <a:gd name="T36" fmla="*/ 47 w 49"/>
                  <a:gd name="T37" fmla="*/ 34 h 44"/>
                  <a:gd name="T38" fmla="*/ 47 w 49"/>
                  <a:gd name="T39" fmla="*/ 32 h 44"/>
                  <a:gd name="T40" fmla="*/ 28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1" y="40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3" name="Freeform 130"/>
              <p:cNvSpPr>
                <a:spLocks/>
              </p:cNvSpPr>
              <p:nvPr/>
            </p:nvSpPr>
            <p:spPr bwMode="auto">
              <a:xfrm>
                <a:off x="1653" y="3189"/>
                <a:ext cx="52" cy="42"/>
              </a:xfrm>
              <a:custGeom>
                <a:avLst/>
                <a:gdLst>
                  <a:gd name="T0" fmla="*/ 40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4 w 52"/>
                  <a:gd name="T11" fmla="*/ 20 h 42"/>
                  <a:gd name="T12" fmla="*/ 5 w 52"/>
                  <a:gd name="T13" fmla="*/ 8 h 42"/>
                  <a:gd name="T14" fmla="*/ 2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2 w 52"/>
                  <a:gd name="T21" fmla="*/ 28 h 42"/>
                  <a:gd name="T22" fmla="*/ 24 w 52"/>
                  <a:gd name="T23" fmla="*/ 22 h 42"/>
                  <a:gd name="T24" fmla="*/ 9 w 52"/>
                  <a:gd name="T25" fmla="*/ 40 h 42"/>
                  <a:gd name="T26" fmla="*/ 14 w 52"/>
                  <a:gd name="T27" fmla="*/ 40 h 42"/>
                  <a:gd name="T28" fmla="*/ 26 w 52"/>
                  <a:gd name="T29" fmla="*/ 22 h 42"/>
                  <a:gd name="T30" fmla="*/ 31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9 w 52"/>
                  <a:gd name="T39" fmla="*/ 32 h 42"/>
                  <a:gd name="T40" fmla="*/ 28 w 52"/>
                  <a:gd name="T41" fmla="*/ 22 h 42"/>
                  <a:gd name="T42" fmla="*/ 52 w 52"/>
                  <a:gd name="T43" fmla="*/ 18 h 42"/>
                  <a:gd name="T44" fmla="*/ 49 w 52"/>
                  <a:gd name="T45" fmla="*/ 14 h 42"/>
                  <a:gd name="T46" fmla="*/ 28 w 52"/>
                  <a:gd name="T47" fmla="*/ 20 h 42"/>
                  <a:gd name="T48" fmla="*/ 40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4" y="22"/>
                    </a:lnTo>
                    <a:lnTo>
                      <a:pt x="9" y="40"/>
                    </a:lnTo>
                    <a:lnTo>
                      <a:pt x="14" y="40"/>
                    </a:lnTo>
                    <a:lnTo>
                      <a:pt x="26" y="22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4" name="Freeform 131"/>
              <p:cNvSpPr>
                <a:spLocks/>
              </p:cNvSpPr>
              <p:nvPr/>
            </p:nvSpPr>
            <p:spPr bwMode="auto">
              <a:xfrm>
                <a:off x="1653" y="3189"/>
                <a:ext cx="52" cy="42"/>
              </a:xfrm>
              <a:custGeom>
                <a:avLst/>
                <a:gdLst>
                  <a:gd name="T0" fmla="*/ 40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4 w 52"/>
                  <a:gd name="T11" fmla="*/ 20 h 42"/>
                  <a:gd name="T12" fmla="*/ 5 w 52"/>
                  <a:gd name="T13" fmla="*/ 8 h 42"/>
                  <a:gd name="T14" fmla="*/ 2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2 w 52"/>
                  <a:gd name="T21" fmla="*/ 28 h 42"/>
                  <a:gd name="T22" fmla="*/ 24 w 52"/>
                  <a:gd name="T23" fmla="*/ 22 h 42"/>
                  <a:gd name="T24" fmla="*/ 9 w 52"/>
                  <a:gd name="T25" fmla="*/ 40 h 42"/>
                  <a:gd name="T26" fmla="*/ 14 w 52"/>
                  <a:gd name="T27" fmla="*/ 40 h 42"/>
                  <a:gd name="T28" fmla="*/ 26 w 52"/>
                  <a:gd name="T29" fmla="*/ 22 h 42"/>
                  <a:gd name="T30" fmla="*/ 31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9 w 52"/>
                  <a:gd name="T39" fmla="*/ 32 h 42"/>
                  <a:gd name="T40" fmla="*/ 28 w 52"/>
                  <a:gd name="T41" fmla="*/ 22 h 42"/>
                  <a:gd name="T42" fmla="*/ 52 w 52"/>
                  <a:gd name="T43" fmla="*/ 18 h 42"/>
                  <a:gd name="T44" fmla="*/ 49 w 52"/>
                  <a:gd name="T45" fmla="*/ 14 h 42"/>
                  <a:gd name="T46" fmla="*/ 28 w 52"/>
                  <a:gd name="T47" fmla="*/ 20 h 42"/>
                  <a:gd name="T48" fmla="*/ 40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4" y="22"/>
                    </a:lnTo>
                    <a:lnTo>
                      <a:pt x="9" y="40"/>
                    </a:lnTo>
                    <a:lnTo>
                      <a:pt x="14" y="40"/>
                    </a:lnTo>
                    <a:lnTo>
                      <a:pt x="26" y="22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5" name="Freeform 132"/>
              <p:cNvSpPr>
                <a:spLocks/>
              </p:cNvSpPr>
              <p:nvPr/>
            </p:nvSpPr>
            <p:spPr bwMode="auto">
              <a:xfrm>
                <a:off x="2594" y="2588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2 w 52"/>
                  <a:gd name="T7" fmla="*/ 0 h 44"/>
                  <a:gd name="T8" fmla="*/ 19 w 52"/>
                  <a:gd name="T9" fmla="*/ 0 h 44"/>
                  <a:gd name="T10" fmla="*/ 24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0 w 52"/>
                  <a:gd name="T25" fmla="*/ 40 h 44"/>
                  <a:gd name="T26" fmla="*/ 15 w 52"/>
                  <a:gd name="T27" fmla="*/ 40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47 w 52"/>
                  <a:gd name="T39" fmla="*/ 32 h 44"/>
                  <a:gd name="T40" fmla="*/ 29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9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5" y="40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9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6" name="Freeform 133"/>
              <p:cNvSpPr>
                <a:spLocks/>
              </p:cNvSpPr>
              <p:nvPr/>
            </p:nvSpPr>
            <p:spPr bwMode="auto">
              <a:xfrm>
                <a:off x="2594" y="2588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2 w 52"/>
                  <a:gd name="T7" fmla="*/ 0 h 44"/>
                  <a:gd name="T8" fmla="*/ 19 w 52"/>
                  <a:gd name="T9" fmla="*/ 0 h 44"/>
                  <a:gd name="T10" fmla="*/ 24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0 w 52"/>
                  <a:gd name="T25" fmla="*/ 40 h 44"/>
                  <a:gd name="T26" fmla="*/ 15 w 52"/>
                  <a:gd name="T27" fmla="*/ 40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47 w 52"/>
                  <a:gd name="T39" fmla="*/ 32 h 44"/>
                  <a:gd name="T40" fmla="*/ 29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9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5" y="40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9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7" name="Freeform 134"/>
              <p:cNvSpPr>
                <a:spLocks/>
              </p:cNvSpPr>
              <p:nvPr/>
            </p:nvSpPr>
            <p:spPr bwMode="auto">
              <a:xfrm>
                <a:off x="2307" y="2756"/>
                <a:ext cx="52" cy="42"/>
              </a:xfrm>
              <a:custGeom>
                <a:avLst/>
                <a:gdLst>
                  <a:gd name="T0" fmla="*/ 43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6 w 52"/>
                  <a:gd name="T11" fmla="*/ 20 h 42"/>
                  <a:gd name="T12" fmla="*/ 5 w 52"/>
                  <a:gd name="T13" fmla="*/ 8 h 42"/>
                  <a:gd name="T14" fmla="*/ 5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3 w 52"/>
                  <a:gd name="T21" fmla="*/ 28 h 42"/>
                  <a:gd name="T22" fmla="*/ 24 w 52"/>
                  <a:gd name="T23" fmla="*/ 22 h 42"/>
                  <a:gd name="T24" fmla="*/ 12 w 52"/>
                  <a:gd name="T25" fmla="*/ 40 h 42"/>
                  <a:gd name="T26" fmla="*/ 14 w 52"/>
                  <a:gd name="T27" fmla="*/ 40 h 42"/>
                  <a:gd name="T28" fmla="*/ 26 w 52"/>
                  <a:gd name="T29" fmla="*/ 24 h 42"/>
                  <a:gd name="T30" fmla="*/ 31 w 52"/>
                  <a:gd name="T31" fmla="*/ 42 h 42"/>
                  <a:gd name="T32" fmla="*/ 33 w 52"/>
                  <a:gd name="T33" fmla="*/ 42 h 42"/>
                  <a:gd name="T34" fmla="*/ 29 w 52"/>
                  <a:gd name="T35" fmla="*/ 22 h 42"/>
                  <a:gd name="T36" fmla="*/ 47 w 52"/>
                  <a:gd name="T37" fmla="*/ 34 h 42"/>
                  <a:gd name="T38" fmla="*/ 50 w 52"/>
                  <a:gd name="T39" fmla="*/ 32 h 42"/>
                  <a:gd name="T40" fmla="*/ 29 w 52"/>
                  <a:gd name="T41" fmla="*/ 22 h 42"/>
                  <a:gd name="T42" fmla="*/ 52 w 52"/>
                  <a:gd name="T43" fmla="*/ 18 h 42"/>
                  <a:gd name="T44" fmla="*/ 52 w 52"/>
                  <a:gd name="T45" fmla="*/ 16 h 42"/>
                  <a:gd name="T46" fmla="*/ 29 w 52"/>
                  <a:gd name="T47" fmla="*/ 20 h 42"/>
                  <a:gd name="T48" fmla="*/ 43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3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5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0"/>
                    </a:lnTo>
                    <a:lnTo>
                      <a:pt x="26" y="24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9" y="22"/>
                    </a:lnTo>
                    <a:lnTo>
                      <a:pt x="47" y="34"/>
                    </a:lnTo>
                    <a:lnTo>
                      <a:pt x="50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2" y="16"/>
                    </a:lnTo>
                    <a:lnTo>
                      <a:pt x="29" y="20"/>
                    </a:lnTo>
                    <a:lnTo>
                      <a:pt x="43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8" name="Freeform 135"/>
              <p:cNvSpPr>
                <a:spLocks/>
              </p:cNvSpPr>
              <p:nvPr/>
            </p:nvSpPr>
            <p:spPr bwMode="auto">
              <a:xfrm>
                <a:off x="2307" y="2756"/>
                <a:ext cx="52" cy="42"/>
              </a:xfrm>
              <a:custGeom>
                <a:avLst/>
                <a:gdLst>
                  <a:gd name="T0" fmla="*/ 43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6 w 52"/>
                  <a:gd name="T11" fmla="*/ 20 h 42"/>
                  <a:gd name="T12" fmla="*/ 5 w 52"/>
                  <a:gd name="T13" fmla="*/ 8 h 42"/>
                  <a:gd name="T14" fmla="*/ 5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3 w 52"/>
                  <a:gd name="T21" fmla="*/ 28 h 42"/>
                  <a:gd name="T22" fmla="*/ 24 w 52"/>
                  <a:gd name="T23" fmla="*/ 22 h 42"/>
                  <a:gd name="T24" fmla="*/ 12 w 52"/>
                  <a:gd name="T25" fmla="*/ 40 h 42"/>
                  <a:gd name="T26" fmla="*/ 14 w 52"/>
                  <a:gd name="T27" fmla="*/ 40 h 42"/>
                  <a:gd name="T28" fmla="*/ 26 w 52"/>
                  <a:gd name="T29" fmla="*/ 24 h 42"/>
                  <a:gd name="T30" fmla="*/ 31 w 52"/>
                  <a:gd name="T31" fmla="*/ 42 h 42"/>
                  <a:gd name="T32" fmla="*/ 33 w 52"/>
                  <a:gd name="T33" fmla="*/ 42 h 42"/>
                  <a:gd name="T34" fmla="*/ 29 w 52"/>
                  <a:gd name="T35" fmla="*/ 22 h 42"/>
                  <a:gd name="T36" fmla="*/ 47 w 52"/>
                  <a:gd name="T37" fmla="*/ 34 h 42"/>
                  <a:gd name="T38" fmla="*/ 50 w 52"/>
                  <a:gd name="T39" fmla="*/ 32 h 42"/>
                  <a:gd name="T40" fmla="*/ 29 w 52"/>
                  <a:gd name="T41" fmla="*/ 22 h 42"/>
                  <a:gd name="T42" fmla="*/ 52 w 52"/>
                  <a:gd name="T43" fmla="*/ 18 h 42"/>
                  <a:gd name="T44" fmla="*/ 52 w 52"/>
                  <a:gd name="T45" fmla="*/ 16 h 42"/>
                  <a:gd name="T46" fmla="*/ 29 w 52"/>
                  <a:gd name="T47" fmla="*/ 20 h 42"/>
                  <a:gd name="T48" fmla="*/ 43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3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5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0"/>
                    </a:lnTo>
                    <a:lnTo>
                      <a:pt x="26" y="24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9" y="22"/>
                    </a:lnTo>
                    <a:lnTo>
                      <a:pt x="47" y="34"/>
                    </a:lnTo>
                    <a:lnTo>
                      <a:pt x="50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2" y="16"/>
                    </a:lnTo>
                    <a:lnTo>
                      <a:pt x="29" y="20"/>
                    </a:lnTo>
                    <a:lnTo>
                      <a:pt x="43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9" name="Freeform 136"/>
              <p:cNvSpPr>
                <a:spLocks/>
              </p:cNvSpPr>
              <p:nvPr/>
            </p:nvSpPr>
            <p:spPr bwMode="auto">
              <a:xfrm>
                <a:off x="1434" y="3027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4 w 50"/>
                  <a:gd name="T5" fmla="*/ 20 h 44"/>
                  <a:gd name="T6" fmla="*/ 21 w 50"/>
                  <a:gd name="T7" fmla="*/ 0 h 44"/>
                  <a:gd name="T8" fmla="*/ 17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3 w 50"/>
                  <a:gd name="T15" fmla="*/ 12 h 44"/>
                  <a:gd name="T16" fmla="*/ 21 w 50"/>
                  <a:gd name="T17" fmla="*/ 22 h 44"/>
                  <a:gd name="T18" fmla="*/ 0 w 50"/>
                  <a:gd name="T19" fmla="*/ 26 h 44"/>
                  <a:gd name="T20" fmla="*/ 0 w 50"/>
                  <a:gd name="T21" fmla="*/ 30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8 w 50"/>
                  <a:gd name="T31" fmla="*/ 44 h 44"/>
                  <a:gd name="T32" fmla="*/ 31 w 50"/>
                  <a:gd name="T33" fmla="*/ 44 h 44"/>
                  <a:gd name="T34" fmla="*/ 26 w 50"/>
                  <a:gd name="T35" fmla="*/ 24 h 44"/>
                  <a:gd name="T36" fmla="*/ 45 w 50"/>
                  <a:gd name="T37" fmla="*/ 36 h 44"/>
                  <a:gd name="T38" fmla="*/ 47 w 50"/>
                  <a:gd name="T39" fmla="*/ 32 h 44"/>
                  <a:gd name="T40" fmla="*/ 26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4" y="20"/>
                    </a:lnTo>
                    <a:lnTo>
                      <a:pt x="21" y="0"/>
                    </a:lnTo>
                    <a:lnTo>
                      <a:pt x="17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1" y="44"/>
                    </a:lnTo>
                    <a:lnTo>
                      <a:pt x="26" y="24"/>
                    </a:lnTo>
                    <a:lnTo>
                      <a:pt x="45" y="36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0" name="Freeform 137"/>
              <p:cNvSpPr>
                <a:spLocks/>
              </p:cNvSpPr>
              <p:nvPr/>
            </p:nvSpPr>
            <p:spPr bwMode="auto">
              <a:xfrm>
                <a:off x="1434" y="3027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4 w 50"/>
                  <a:gd name="T5" fmla="*/ 20 h 44"/>
                  <a:gd name="T6" fmla="*/ 21 w 50"/>
                  <a:gd name="T7" fmla="*/ 0 h 44"/>
                  <a:gd name="T8" fmla="*/ 17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3 w 50"/>
                  <a:gd name="T15" fmla="*/ 12 h 44"/>
                  <a:gd name="T16" fmla="*/ 21 w 50"/>
                  <a:gd name="T17" fmla="*/ 22 h 44"/>
                  <a:gd name="T18" fmla="*/ 0 w 50"/>
                  <a:gd name="T19" fmla="*/ 26 h 44"/>
                  <a:gd name="T20" fmla="*/ 0 w 50"/>
                  <a:gd name="T21" fmla="*/ 30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8 w 50"/>
                  <a:gd name="T31" fmla="*/ 44 h 44"/>
                  <a:gd name="T32" fmla="*/ 31 w 50"/>
                  <a:gd name="T33" fmla="*/ 44 h 44"/>
                  <a:gd name="T34" fmla="*/ 26 w 50"/>
                  <a:gd name="T35" fmla="*/ 24 h 44"/>
                  <a:gd name="T36" fmla="*/ 45 w 50"/>
                  <a:gd name="T37" fmla="*/ 36 h 44"/>
                  <a:gd name="T38" fmla="*/ 47 w 50"/>
                  <a:gd name="T39" fmla="*/ 32 h 44"/>
                  <a:gd name="T40" fmla="*/ 26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4" y="20"/>
                    </a:lnTo>
                    <a:lnTo>
                      <a:pt x="21" y="0"/>
                    </a:lnTo>
                    <a:lnTo>
                      <a:pt x="17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1" y="44"/>
                    </a:lnTo>
                    <a:lnTo>
                      <a:pt x="26" y="24"/>
                    </a:lnTo>
                    <a:lnTo>
                      <a:pt x="45" y="36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1" name="Freeform 138"/>
              <p:cNvSpPr>
                <a:spLocks/>
              </p:cNvSpPr>
              <p:nvPr/>
            </p:nvSpPr>
            <p:spPr bwMode="auto">
              <a:xfrm>
                <a:off x="2006" y="3280"/>
                <a:ext cx="49" cy="42"/>
              </a:xfrm>
              <a:custGeom>
                <a:avLst/>
                <a:gdLst>
                  <a:gd name="T0" fmla="*/ 40 w 49"/>
                  <a:gd name="T1" fmla="*/ 2 h 42"/>
                  <a:gd name="T2" fmla="*/ 38 w 49"/>
                  <a:gd name="T3" fmla="*/ 2 h 42"/>
                  <a:gd name="T4" fmla="*/ 24 w 49"/>
                  <a:gd name="T5" fmla="*/ 20 h 42"/>
                  <a:gd name="T6" fmla="*/ 21 w 49"/>
                  <a:gd name="T7" fmla="*/ 0 h 42"/>
                  <a:gd name="T8" fmla="*/ 17 w 49"/>
                  <a:gd name="T9" fmla="*/ 0 h 42"/>
                  <a:gd name="T10" fmla="*/ 24 w 49"/>
                  <a:gd name="T11" fmla="*/ 20 h 42"/>
                  <a:gd name="T12" fmla="*/ 5 w 49"/>
                  <a:gd name="T13" fmla="*/ 8 h 42"/>
                  <a:gd name="T14" fmla="*/ 2 w 49"/>
                  <a:gd name="T15" fmla="*/ 10 h 42"/>
                  <a:gd name="T16" fmla="*/ 21 w 49"/>
                  <a:gd name="T17" fmla="*/ 20 h 42"/>
                  <a:gd name="T18" fmla="*/ 0 w 49"/>
                  <a:gd name="T19" fmla="*/ 24 h 42"/>
                  <a:gd name="T20" fmla="*/ 0 w 49"/>
                  <a:gd name="T21" fmla="*/ 28 h 42"/>
                  <a:gd name="T22" fmla="*/ 24 w 49"/>
                  <a:gd name="T23" fmla="*/ 22 h 42"/>
                  <a:gd name="T24" fmla="*/ 9 w 49"/>
                  <a:gd name="T25" fmla="*/ 38 h 42"/>
                  <a:gd name="T26" fmla="*/ 12 w 49"/>
                  <a:gd name="T27" fmla="*/ 40 h 42"/>
                  <a:gd name="T28" fmla="*/ 24 w 49"/>
                  <a:gd name="T29" fmla="*/ 22 h 42"/>
                  <a:gd name="T30" fmla="*/ 28 w 49"/>
                  <a:gd name="T31" fmla="*/ 42 h 42"/>
                  <a:gd name="T32" fmla="*/ 31 w 49"/>
                  <a:gd name="T33" fmla="*/ 42 h 42"/>
                  <a:gd name="T34" fmla="*/ 26 w 49"/>
                  <a:gd name="T35" fmla="*/ 22 h 42"/>
                  <a:gd name="T36" fmla="*/ 45 w 49"/>
                  <a:gd name="T37" fmla="*/ 34 h 42"/>
                  <a:gd name="T38" fmla="*/ 47 w 49"/>
                  <a:gd name="T39" fmla="*/ 32 h 42"/>
                  <a:gd name="T40" fmla="*/ 26 w 49"/>
                  <a:gd name="T41" fmla="*/ 22 h 42"/>
                  <a:gd name="T42" fmla="*/ 49 w 49"/>
                  <a:gd name="T43" fmla="*/ 18 h 42"/>
                  <a:gd name="T44" fmla="*/ 49 w 49"/>
                  <a:gd name="T45" fmla="*/ 14 h 42"/>
                  <a:gd name="T46" fmla="*/ 26 w 49"/>
                  <a:gd name="T47" fmla="*/ 20 h 42"/>
                  <a:gd name="T48" fmla="*/ 40 w 49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2">
                    <a:moveTo>
                      <a:pt x="40" y="2"/>
                    </a:moveTo>
                    <a:lnTo>
                      <a:pt x="38" y="2"/>
                    </a:lnTo>
                    <a:lnTo>
                      <a:pt x="24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1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9" y="38"/>
                    </a:lnTo>
                    <a:lnTo>
                      <a:pt x="12" y="40"/>
                    </a:lnTo>
                    <a:lnTo>
                      <a:pt x="24" y="22"/>
                    </a:lnTo>
                    <a:lnTo>
                      <a:pt x="28" y="42"/>
                    </a:lnTo>
                    <a:lnTo>
                      <a:pt x="31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4"/>
                    </a:lnTo>
                    <a:lnTo>
                      <a:pt x="26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2" name="Freeform 139"/>
              <p:cNvSpPr>
                <a:spLocks/>
              </p:cNvSpPr>
              <p:nvPr/>
            </p:nvSpPr>
            <p:spPr bwMode="auto">
              <a:xfrm>
                <a:off x="2006" y="3280"/>
                <a:ext cx="49" cy="42"/>
              </a:xfrm>
              <a:custGeom>
                <a:avLst/>
                <a:gdLst>
                  <a:gd name="T0" fmla="*/ 40 w 49"/>
                  <a:gd name="T1" fmla="*/ 2 h 42"/>
                  <a:gd name="T2" fmla="*/ 38 w 49"/>
                  <a:gd name="T3" fmla="*/ 2 h 42"/>
                  <a:gd name="T4" fmla="*/ 24 w 49"/>
                  <a:gd name="T5" fmla="*/ 20 h 42"/>
                  <a:gd name="T6" fmla="*/ 21 w 49"/>
                  <a:gd name="T7" fmla="*/ 0 h 42"/>
                  <a:gd name="T8" fmla="*/ 17 w 49"/>
                  <a:gd name="T9" fmla="*/ 0 h 42"/>
                  <a:gd name="T10" fmla="*/ 24 w 49"/>
                  <a:gd name="T11" fmla="*/ 20 h 42"/>
                  <a:gd name="T12" fmla="*/ 5 w 49"/>
                  <a:gd name="T13" fmla="*/ 8 h 42"/>
                  <a:gd name="T14" fmla="*/ 2 w 49"/>
                  <a:gd name="T15" fmla="*/ 10 h 42"/>
                  <a:gd name="T16" fmla="*/ 21 w 49"/>
                  <a:gd name="T17" fmla="*/ 20 h 42"/>
                  <a:gd name="T18" fmla="*/ 0 w 49"/>
                  <a:gd name="T19" fmla="*/ 24 h 42"/>
                  <a:gd name="T20" fmla="*/ 0 w 49"/>
                  <a:gd name="T21" fmla="*/ 28 h 42"/>
                  <a:gd name="T22" fmla="*/ 24 w 49"/>
                  <a:gd name="T23" fmla="*/ 22 h 42"/>
                  <a:gd name="T24" fmla="*/ 9 w 49"/>
                  <a:gd name="T25" fmla="*/ 38 h 42"/>
                  <a:gd name="T26" fmla="*/ 12 w 49"/>
                  <a:gd name="T27" fmla="*/ 40 h 42"/>
                  <a:gd name="T28" fmla="*/ 24 w 49"/>
                  <a:gd name="T29" fmla="*/ 22 h 42"/>
                  <a:gd name="T30" fmla="*/ 28 w 49"/>
                  <a:gd name="T31" fmla="*/ 42 h 42"/>
                  <a:gd name="T32" fmla="*/ 31 w 49"/>
                  <a:gd name="T33" fmla="*/ 42 h 42"/>
                  <a:gd name="T34" fmla="*/ 26 w 49"/>
                  <a:gd name="T35" fmla="*/ 22 h 42"/>
                  <a:gd name="T36" fmla="*/ 45 w 49"/>
                  <a:gd name="T37" fmla="*/ 34 h 42"/>
                  <a:gd name="T38" fmla="*/ 47 w 49"/>
                  <a:gd name="T39" fmla="*/ 32 h 42"/>
                  <a:gd name="T40" fmla="*/ 26 w 49"/>
                  <a:gd name="T41" fmla="*/ 22 h 42"/>
                  <a:gd name="T42" fmla="*/ 49 w 49"/>
                  <a:gd name="T43" fmla="*/ 18 h 42"/>
                  <a:gd name="T44" fmla="*/ 49 w 49"/>
                  <a:gd name="T45" fmla="*/ 14 h 42"/>
                  <a:gd name="T46" fmla="*/ 26 w 49"/>
                  <a:gd name="T47" fmla="*/ 20 h 42"/>
                  <a:gd name="T48" fmla="*/ 40 w 49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2">
                    <a:moveTo>
                      <a:pt x="40" y="2"/>
                    </a:moveTo>
                    <a:lnTo>
                      <a:pt x="38" y="2"/>
                    </a:lnTo>
                    <a:lnTo>
                      <a:pt x="24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1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9" y="38"/>
                    </a:lnTo>
                    <a:lnTo>
                      <a:pt x="12" y="40"/>
                    </a:lnTo>
                    <a:lnTo>
                      <a:pt x="24" y="22"/>
                    </a:lnTo>
                    <a:lnTo>
                      <a:pt x="28" y="42"/>
                    </a:lnTo>
                    <a:lnTo>
                      <a:pt x="31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4"/>
                    </a:lnTo>
                    <a:lnTo>
                      <a:pt x="26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3" name="Freeform 140"/>
              <p:cNvSpPr>
                <a:spLocks/>
              </p:cNvSpPr>
              <p:nvPr/>
            </p:nvSpPr>
            <p:spPr bwMode="auto">
              <a:xfrm>
                <a:off x="1469" y="3342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2 h 43"/>
                  <a:gd name="T10" fmla="*/ 26 w 52"/>
                  <a:gd name="T11" fmla="*/ 19 h 43"/>
                  <a:gd name="T12" fmla="*/ 5 w 52"/>
                  <a:gd name="T13" fmla="*/ 10 h 43"/>
                  <a:gd name="T14" fmla="*/ 3 w 52"/>
                  <a:gd name="T15" fmla="*/ 11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2 w 52"/>
                  <a:gd name="T25" fmla="*/ 39 h 43"/>
                  <a:gd name="T26" fmla="*/ 15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8 w 52"/>
                  <a:gd name="T37" fmla="*/ 35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2"/>
                    </a:lnTo>
                    <a:lnTo>
                      <a:pt x="26" y="19"/>
                    </a:lnTo>
                    <a:lnTo>
                      <a:pt x="5" y="10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2" y="39"/>
                    </a:lnTo>
                    <a:lnTo>
                      <a:pt x="15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8" y="35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4" name="Freeform 141"/>
              <p:cNvSpPr>
                <a:spLocks/>
              </p:cNvSpPr>
              <p:nvPr/>
            </p:nvSpPr>
            <p:spPr bwMode="auto">
              <a:xfrm>
                <a:off x="1469" y="3342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2 h 43"/>
                  <a:gd name="T10" fmla="*/ 26 w 52"/>
                  <a:gd name="T11" fmla="*/ 19 h 43"/>
                  <a:gd name="T12" fmla="*/ 5 w 52"/>
                  <a:gd name="T13" fmla="*/ 10 h 43"/>
                  <a:gd name="T14" fmla="*/ 3 w 52"/>
                  <a:gd name="T15" fmla="*/ 11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2 w 52"/>
                  <a:gd name="T25" fmla="*/ 39 h 43"/>
                  <a:gd name="T26" fmla="*/ 15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8 w 52"/>
                  <a:gd name="T37" fmla="*/ 35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2"/>
                    </a:lnTo>
                    <a:lnTo>
                      <a:pt x="26" y="19"/>
                    </a:lnTo>
                    <a:lnTo>
                      <a:pt x="5" y="10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2" y="39"/>
                    </a:lnTo>
                    <a:lnTo>
                      <a:pt x="15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8" y="35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5" name="Freeform 142"/>
              <p:cNvSpPr>
                <a:spLocks/>
              </p:cNvSpPr>
              <p:nvPr/>
            </p:nvSpPr>
            <p:spPr bwMode="auto">
              <a:xfrm>
                <a:off x="3331" y="2384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8 w 49"/>
                  <a:gd name="T3" fmla="*/ 4 h 44"/>
                  <a:gd name="T4" fmla="*/ 24 w 49"/>
                  <a:gd name="T5" fmla="*/ 20 h 44"/>
                  <a:gd name="T6" fmla="*/ 21 w 49"/>
                  <a:gd name="T7" fmla="*/ 0 h 44"/>
                  <a:gd name="T8" fmla="*/ 17 w 49"/>
                  <a:gd name="T9" fmla="*/ 2 h 44"/>
                  <a:gd name="T10" fmla="*/ 24 w 49"/>
                  <a:gd name="T11" fmla="*/ 20 h 44"/>
                  <a:gd name="T12" fmla="*/ 5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30 h 44"/>
                  <a:gd name="T22" fmla="*/ 24 w 49"/>
                  <a:gd name="T23" fmla="*/ 24 h 44"/>
                  <a:gd name="T24" fmla="*/ 9 w 49"/>
                  <a:gd name="T25" fmla="*/ 40 h 44"/>
                  <a:gd name="T26" fmla="*/ 12 w 49"/>
                  <a:gd name="T27" fmla="*/ 42 h 44"/>
                  <a:gd name="T28" fmla="*/ 24 w 49"/>
                  <a:gd name="T29" fmla="*/ 24 h 44"/>
                  <a:gd name="T30" fmla="*/ 28 w 49"/>
                  <a:gd name="T31" fmla="*/ 44 h 44"/>
                  <a:gd name="T32" fmla="*/ 31 w 49"/>
                  <a:gd name="T33" fmla="*/ 44 h 44"/>
                  <a:gd name="T34" fmla="*/ 26 w 49"/>
                  <a:gd name="T35" fmla="*/ 24 h 44"/>
                  <a:gd name="T36" fmla="*/ 45 w 49"/>
                  <a:gd name="T37" fmla="*/ 36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20 h 44"/>
                  <a:gd name="T44" fmla="*/ 49 w 49"/>
                  <a:gd name="T45" fmla="*/ 16 h 44"/>
                  <a:gd name="T46" fmla="*/ 26 w 49"/>
                  <a:gd name="T47" fmla="*/ 22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8" y="4"/>
                    </a:lnTo>
                    <a:lnTo>
                      <a:pt x="24" y="20"/>
                    </a:lnTo>
                    <a:lnTo>
                      <a:pt x="21" y="0"/>
                    </a:lnTo>
                    <a:lnTo>
                      <a:pt x="17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4" y="24"/>
                    </a:lnTo>
                    <a:lnTo>
                      <a:pt x="9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1" y="44"/>
                    </a:lnTo>
                    <a:lnTo>
                      <a:pt x="26" y="24"/>
                    </a:lnTo>
                    <a:lnTo>
                      <a:pt x="45" y="36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20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6" name="Freeform 143"/>
              <p:cNvSpPr>
                <a:spLocks/>
              </p:cNvSpPr>
              <p:nvPr/>
            </p:nvSpPr>
            <p:spPr bwMode="auto">
              <a:xfrm>
                <a:off x="3331" y="2384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8 w 49"/>
                  <a:gd name="T3" fmla="*/ 4 h 44"/>
                  <a:gd name="T4" fmla="*/ 24 w 49"/>
                  <a:gd name="T5" fmla="*/ 20 h 44"/>
                  <a:gd name="T6" fmla="*/ 21 w 49"/>
                  <a:gd name="T7" fmla="*/ 0 h 44"/>
                  <a:gd name="T8" fmla="*/ 17 w 49"/>
                  <a:gd name="T9" fmla="*/ 2 h 44"/>
                  <a:gd name="T10" fmla="*/ 24 w 49"/>
                  <a:gd name="T11" fmla="*/ 20 h 44"/>
                  <a:gd name="T12" fmla="*/ 5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30 h 44"/>
                  <a:gd name="T22" fmla="*/ 24 w 49"/>
                  <a:gd name="T23" fmla="*/ 24 h 44"/>
                  <a:gd name="T24" fmla="*/ 9 w 49"/>
                  <a:gd name="T25" fmla="*/ 40 h 44"/>
                  <a:gd name="T26" fmla="*/ 12 w 49"/>
                  <a:gd name="T27" fmla="*/ 42 h 44"/>
                  <a:gd name="T28" fmla="*/ 24 w 49"/>
                  <a:gd name="T29" fmla="*/ 24 h 44"/>
                  <a:gd name="T30" fmla="*/ 28 w 49"/>
                  <a:gd name="T31" fmla="*/ 44 h 44"/>
                  <a:gd name="T32" fmla="*/ 31 w 49"/>
                  <a:gd name="T33" fmla="*/ 44 h 44"/>
                  <a:gd name="T34" fmla="*/ 26 w 49"/>
                  <a:gd name="T35" fmla="*/ 24 h 44"/>
                  <a:gd name="T36" fmla="*/ 45 w 49"/>
                  <a:gd name="T37" fmla="*/ 36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20 h 44"/>
                  <a:gd name="T44" fmla="*/ 49 w 49"/>
                  <a:gd name="T45" fmla="*/ 16 h 44"/>
                  <a:gd name="T46" fmla="*/ 26 w 49"/>
                  <a:gd name="T47" fmla="*/ 22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8" y="4"/>
                    </a:lnTo>
                    <a:lnTo>
                      <a:pt x="24" y="20"/>
                    </a:lnTo>
                    <a:lnTo>
                      <a:pt x="21" y="0"/>
                    </a:lnTo>
                    <a:lnTo>
                      <a:pt x="17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4" y="24"/>
                    </a:lnTo>
                    <a:lnTo>
                      <a:pt x="9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1" y="44"/>
                    </a:lnTo>
                    <a:lnTo>
                      <a:pt x="26" y="24"/>
                    </a:lnTo>
                    <a:lnTo>
                      <a:pt x="45" y="36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20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7" name="Freeform 144"/>
              <p:cNvSpPr>
                <a:spLocks/>
              </p:cNvSpPr>
              <p:nvPr/>
            </p:nvSpPr>
            <p:spPr bwMode="auto">
              <a:xfrm>
                <a:off x="3493" y="2365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6 w 50"/>
                  <a:gd name="T3" fmla="*/ 2 h 43"/>
                  <a:gd name="T4" fmla="*/ 24 w 50"/>
                  <a:gd name="T5" fmla="*/ 19 h 43"/>
                  <a:gd name="T6" fmla="*/ 19 w 50"/>
                  <a:gd name="T7" fmla="*/ 0 h 43"/>
                  <a:gd name="T8" fmla="*/ 17 w 50"/>
                  <a:gd name="T9" fmla="*/ 0 h 43"/>
                  <a:gd name="T10" fmla="*/ 24 w 50"/>
                  <a:gd name="T11" fmla="*/ 19 h 43"/>
                  <a:gd name="T12" fmla="*/ 3 w 50"/>
                  <a:gd name="T13" fmla="*/ 7 h 43"/>
                  <a:gd name="T14" fmla="*/ 3 w 50"/>
                  <a:gd name="T15" fmla="*/ 11 h 43"/>
                  <a:gd name="T16" fmla="*/ 22 w 50"/>
                  <a:gd name="T17" fmla="*/ 21 h 43"/>
                  <a:gd name="T18" fmla="*/ 0 w 50"/>
                  <a:gd name="T19" fmla="*/ 25 h 43"/>
                  <a:gd name="T20" fmla="*/ 0 w 50"/>
                  <a:gd name="T21" fmla="*/ 27 h 43"/>
                  <a:gd name="T22" fmla="*/ 22 w 50"/>
                  <a:gd name="T23" fmla="*/ 21 h 43"/>
                  <a:gd name="T24" fmla="*/ 10 w 50"/>
                  <a:gd name="T25" fmla="*/ 39 h 43"/>
                  <a:gd name="T26" fmla="*/ 12 w 50"/>
                  <a:gd name="T27" fmla="*/ 39 h 43"/>
                  <a:gd name="T28" fmla="*/ 24 w 50"/>
                  <a:gd name="T29" fmla="*/ 23 h 43"/>
                  <a:gd name="T30" fmla="*/ 29 w 50"/>
                  <a:gd name="T31" fmla="*/ 43 h 43"/>
                  <a:gd name="T32" fmla="*/ 31 w 50"/>
                  <a:gd name="T33" fmla="*/ 41 h 43"/>
                  <a:gd name="T34" fmla="*/ 26 w 50"/>
                  <a:gd name="T35" fmla="*/ 23 h 43"/>
                  <a:gd name="T36" fmla="*/ 45 w 50"/>
                  <a:gd name="T37" fmla="*/ 33 h 43"/>
                  <a:gd name="T38" fmla="*/ 48 w 50"/>
                  <a:gd name="T39" fmla="*/ 31 h 43"/>
                  <a:gd name="T40" fmla="*/ 26 w 50"/>
                  <a:gd name="T41" fmla="*/ 21 h 43"/>
                  <a:gd name="T42" fmla="*/ 50 w 50"/>
                  <a:gd name="T43" fmla="*/ 17 h 43"/>
                  <a:gd name="T44" fmla="*/ 50 w 50"/>
                  <a:gd name="T45" fmla="*/ 15 h 43"/>
                  <a:gd name="T46" fmla="*/ 26 w 50"/>
                  <a:gd name="T47" fmla="*/ 19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6" y="2"/>
                    </a:lnTo>
                    <a:lnTo>
                      <a:pt x="24" y="19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24" y="19"/>
                    </a:lnTo>
                    <a:lnTo>
                      <a:pt x="3" y="7"/>
                    </a:lnTo>
                    <a:lnTo>
                      <a:pt x="3" y="11"/>
                    </a:lnTo>
                    <a:lnTo>
                      <a:pt x="22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2" y="21"/>
                    </a:lnTo>
                    <a:lnTo>
                      <a:pt x="10" y="39"/>
                    </a:lnTo>
                    <a:lnTo>
                      <a:pt x="12" y="39"/>
                    </a:lnTo>
                    <a:lnTo>
                      <a:pt x="24" y="23"/>
                    </a:lnTo>
                    <a:lnTo>
                      <a:pt x="29" y="43"/>
                    </a:lnTo>
                    <a:lnTo>
                      <a:pt x="31" y="41"/>
                    </a:lnTo>
                    <a:lnTo>
                      <a:pt x="26" y="23"/>
                    </a:lnTo>
                    <a:lnTo>
                      <a:pt x="45" y="33"/>
                    </a:lnTo>
                    <a:lnTo>
                      <a:pt x="48" y="31"/>
                    </a:lnTo>
                    <a:lnTo>
                      <a:pt x="26" y="21"/>
                    </a:lnTo>
                    <a:lnTo>
                      <a:pt x="50" y="17"/>
                    </a:lnTo>
                    <a:lnTo>
                      <a:pt x="50" y="15"/>
                    </a:lnTo>
                    <a:lnTo>
                      <a:pt x="26" y="19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8" name="Freeform 145"/>
              <p:cNvSpPr>
                <a:spLocks/>
              </p:cNvSpPr>
              <p:nvPr/>
            </p:nvSpPr>
            <p:spPr bwMode="auto">
              <a:xfrm>
                <a:off x="3493" y="2365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6 w 50"/>
                  <a:gd name="T3" fmla="*/ 2 h 43"/>
                  <a:gd name="T4" fmla="*/ 24 w 50"/>
                  <a:gd name="T5" fmla="*/ 19 h 43"/>
                  <a:gd name="T6" fmla="*/ 19 w 50"/>
                  <a:gd name="T7" fmla="*/ 0 h 43"/>
                  <a:gd name="T8" fmla="*/ 17 w 50"/>
                  <a:gd name="T9" fmla="*/ 0 h 43"/>
                  <a:gd name="T10" fmla="*/ 24 w 50"/>
                  <a:gd name="T11" fmla="*/ 19 h 43"/>
                  <a:gd name="T12" fmla="*/ 3 w 50"/>
                  <a:gd name="T13" fmla="*/ 7 h 43"/>
                  <a:gd name="T14" fmla="*/ 3 w 50"/>
                  <a:gd name="T15" fmla="*/ 11 h 43"/>
                  <a:gd name="T16" fmla="*/ 22 w 50"/>
                  <a:gd name="T17" fmla="*/ 21 h 43"/>
                  <a:gd name="T18" fmla="*/ 0 w 50"/>
                  <a:gd name="T19" fmla="*/ 25 h 43"/>
                  <a:gd name="T20" fmla="*/ 0 w 50"/>
                  <a:gd name="T21" fmla="*/ 27 h 43"/>
                  <a:gd name="T22" fmla="*/ 22 w 50"/>
                  <a:gd name="T23" fmla="*/ 21 h 43"/>
                  <a:gd name="T24" fmla="*/ 10 w 50"/>
                  <a:gd name="T25" fmla="*/ 39 h 43"/>
                  <a:gd name="T26" fmla="*/ 12 w 50"/>
                  <a:gd name="T27" fmla="*/ 39 h 43"/>
                  <a:gd name="T28" fmla="*/ 24 w 50"/>
                  <a:gd name="T29" fmla="*/ 23 h 43"/>
                  <a:gd name="T30" fmla="*/ 29 w 50"/>
                  <a:gd name="T31" fmla="*/ 43 h 43"/>
                  <a:gd name="T32" fmla="*/ 31 w 50"/>
                  <a:gd name="T33" fmla="*/ 41 h 43"/>
                  <a:gd name="T34" fmla="*/ 26 w 50"/>
                  <a:gd name="T35" fmla="*/ 23 h 43"/>
                  <a:gd name="T36" fmla="*/ 45 w 50"/>
                  <a:gd name="T37" fmla="*/ 33 h 43"/>
                  <a:gd name="T38" fmla="*/ 48 w 50"/>
                  <a:gd name="T39" fmla="*/ 31 h 43"/>
                  <a:gd name="T40" fmla="*/ 26 w 50"/>
                  <a:gd name="T41" fmla="*/ 21 h 43"/>
                  <a:gd name="T42" fmla="*/ 50 w 50"/>
                  <a:gd name="T43" fmla="*/ 17 h 43"/>
                  <a:gd name="T44" fmla="*/ 50 w 50"/>
                  <a:gd name="T45" fmla="*/ 15 h 43"/>
                  <a:gd name="T46" fmla="*/ 26 w 50"/>
                  <a:gd name="T47" fmla="*/ 19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6" y="2"/>
                    </a:lnTo>
                    <a:lnTo>
                      <a:pt x="24" y="19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24" y="19"/>
                    </a:lnTo>
                    <a:lnTo>
                      <a:pt x="3" y="7"/>
                    </a:lnTo>
                    <a:lnTo>
                      <a:pt x="3" y="11"/>
                    </a:lnTo>
                    <a:lnTo>
                      <a:pt x="22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2" y="21"/>
                    </a:lnTo>
                    <a:lnTo>
                      <a:pt x="10" y="39"/>
                    </a:lnTo>
                    <a:lnTo>
                      <a:pt x="12" y="39"/>
                    </a:lnTo>
                    <a:lnTo>
                      <a:pt x="24" y="23"/>
                    </a:lnTo>
                    <a:lnTo>
                      <a:pt x="29" y="43"/>
                    </a:lnTo>
                    <a:lnTo>
                      <a:pt x="31" y="41"/>
                    </a:lnTo>
                    <a:lnTo>
                      <a:pt x="26" y="23"/>
                    </a:lnTo>
                    <a:lnTo>
                      <a:pt x="45" y="33"/>
                    </a:lnTo>
                    <a:lnTo>
                      <a:pt x="48" y="31"/>
                    </a:lnTo>
                    <a:lnTo>
                      <a:pt x="26" y="21"/>
                    </a:lnTo>
                    <a:lnTo>
                      <a:pt x="50" y="17"/>
                    </a:lnTo>
                    <a:lnTo>
                      <a:pt x="50" y="15"/>
                    </a:lnTo>
                    <a:lnTo>
                      <a:pt x="26" y="19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49" name="Freeform 146"/>
              <p:cNvSpPr>
                <a:spLocks/>
              </p:cNvSpPr>
              <p:nvPr/>
            </p:nvSpPr>
            <p:spPr bwMode="auto">
              <a:xfrm>
                <a:off x="3522" y="2224"/>
                <a:ext cx="51" cy="44"/>
              </a:xfrm>
              <a:custGeom>
                <a:avLst/>
                <a:gdLst>
                  <a:gd name="T0" fmla="*/ 40 w 51"/>
                  <a:gd name="T1" fmla="*/ 4 h 44"/>
                  <a:gd name="T2" fmla="*/ 37 w 51"/>
                  <a:gd name="T3" fmla="*/ 2 h 44"/>
                  <a:gd name="T4" fmla="*/ 26 w 51"/>
                  <a:gd name="T5" fmla="*/ 20 h 44"/>
                  <a:gd name="T6" fmla="*/ 21 w 51"/>
                  <a:gd name="T7" fmla="*/ 0 h 44"/>
                  <a:gd name="T8" fmla="*/ 19 w 51"/>
                  <a:gd name="T9" fmla="*/ 2 h 44"/>
                  <a:gd name="T10" fmla="*/ 23 w 51"/>
                  <a:gd name="T11" fmla="*/ 20 h 44"/>
                  <a:gd name="T12" fmla="*/ 4 w 51"/>
                  <a:gd name="T13" fmla="*/ 10 h 44"/>
                  <a:gd name="T14" fmla="*/ 2 w 51"/>
                  <a:gd name="T15" fmla="*/ 12 h 44"/>
                  <a:gd name="T16" fmla="*/ 23 w 51"/>
                  <a:gd name="T17" fmla="*/ 22 h 44"/>
                  <a:gd name="T18" fmla="*/ 0 w 51"/>
                  <a:gd name="T19" fmla="*/ 26 h 44"/>
                  <a:gd name="T20" fmla="*/ 0 w 51"/>
                  <a:gd name="T21" fmla="*/ 28 h 44"/>
                  <a:gd name="T22" fmla="*/ 23 w 51"/>
                  <a:gd name="T23" fmla="*/ 24 h 44"/>
                  <a:gd name="T24" fmla="*/ 9 w 51"/>
                  <a:gd name="T25" fmla="*/ 40 h 44"/>
                  <a:gd name="T26" fmla="*/ 14 w 51"/>
                  <a:gd name="T27" fmla="*/ 42 h 44"/>
                  <a:gd name="T28" fmla="*/ 26 w 51"/>
                  <a:gd name="T29" fmla="*/ 24 h 44"/>
                  <a:gd name="T30" fmla="*/ 30 w 51"/>
                  <a:gd name="T31" fmla="*/ 44 h 44"/>
                  <a:gd name="T32" fmla="*/ 33 w 51"/>
                  <a:gd name="T33" fmla="*/ 44 h 44"/>
                  <a:gd name="T34" fmla="*/ 26 w 51"/>
                  <a:gd name="T35" fmla="*/ 24 h 44"/>
                  <a:gd name="T36" fmla="*/ 47 w 51"/>
                  <a:gd name="T37" fmla="*/ 34 h 44"/>
                  <a:gd name="T38" fmla="*/ 47 w 51"/>
                  <a:gd name="T39" fmla="*/ 32 h 44"/>
                  <a:gd name="T40" fmla="*/ 28 w 51"/>
                  <a:gd name="T41" fmla="*/ 22 h 44"/>
                  <a:gd name="T42" fmla="*/ 51 w 51"/>
                  <a:gd name="T43" fmla="*/ 18 h 44"/>
                  <a:gd name="T44" fmla="*/ 49 w 51"/>
                  <a:gd name="T45" fmla="*/ 16 h 44"/>
                  <a:gd name="T46" fmla="*/ 28 w 51"/>
                  <a:gd name="T47" fmla="*/ 22 h 44"/>
                  <a:gd name="T48" fmla="*/ 40 w 51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4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0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28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0" name="Freeform 147"/>
              <p:cNvSpPr>
                <a:spLocks/>
              </p:cNvSpPr>
              <p:nvPr/>
            </p:nvSpPr>
            <p:spPr bwMode="auto">
              <a:xfrm>
                <a:off x="3522" y="2224"/>
                <a:ext cx="51" cy="44"/>
              </a:xfrm>
              <a:custGeom>
                <a:avLst/>
                <a:gdLst>
                  <a:gd name="T0" fmla="*/ 40 w 51"/>
                  <a:gd name="T1" fmla="*/ 4 h 44"/>
                  <a:gd name="T2" fmla="*/ 37 w 51"/>
                  <a:gd name="T3" fmla="*/ 2 h 44"/>
                  <a:gd name="T4" fmla="*/ 26 w 51"/>
                  <a:gd name="T5" fmla="*/ 20 h 44"/>
                  <a:gd name="T6" fmla="*/ 21 w 51"/>
                  <a:gd name="T7" fmla="*/ 0 h 44"/>
                  <a:gd name="T8" fmla="*/ 19 w 51"/>
                  <a:gd name="T9" fmla="*/ 2 h 44"/>
                  <a:gd name="T10" fmla="*/ 23 w 51"/>
                  <a:gd name="T11" fmla="*/ 20 h 44"/>
                  <a:gd name="T12" fmla="*/ 4 w 51"/>
                  <a:gd name="T13" fmla="*/ 10 h 44"/>
                  <a:gd name="T14" fmla="*/ 2 w 51"/>
                  <a:gd name="T15" fmla="*/ 12 h 44"/>
                  <a:gd name="T16" fmla="*/ 23 w 51"/>
                  <a:gd name="T17" fmla="*/ 22 h 44"/>
                  <a:gd name="T18" fmla="*/ 0 w 51"/>
                  <a:gd name="T19" fmla="*/ 26 h 44"/>
                  <a:gd name="T20" fmla="*/ 0 w 51"/>
                  <a:gd name="T21" fmla="*/ 28 h 44"/>
                  <a:gd name="T22" fmla="*/ 23 w 51"/>
                  <a:gd name="T23" fmla="*/ 24 h 44"/>
                  <a:gd name="T24" fmla="*/ 9 w 51"/>
                  <a:gd name="T25" fmla="*/ 40 h 44"/>
                  <a:gd name="T26" fmla="*/ 14 w 51"/>
                  <a:gd name="T27" fmla="*/ 42 h 44"/>
                  <a:gd name="T28" fmla="*/ 26 w 51"/>
                  <a:gd name="T29" fmla="*/ 24 h 44"/>
                  <a:gd name="T30" fmla="*/ 30 w 51"/>
                  <a:gd name="T31" fmla="*/ 44 h 44"/>
                  <a:gd name="T32" fmla="*/ 33 w 51"/>
                  <a:gd name="T33" fmla="*/ 44 h 44"/>
                  <a:gd name="T34" fmla="*/ 26 w 51"/>
                  <a:gd name="T35" fmla="*/ 24 h 44"/>
                  <a:gd name="T36" fmla="*/ 47 w 51"/>
                  <a:gd name="T37" fmla="*/ 34 h 44"/>
                  <a:gd name="T38" fmla="*/ 47 w 51"/>
                  <a:gd name="T39" fmla="*/ 32 h 44"/>
                  <a:gd name="T40" fmla="*/ 28 w 51"/>
                  <a:gd name="T41" fmla="*/ 22 h 44"/>
                  <a:gd name="T42" fmla="*/ 51 w 51"/>
                  <a:gd name="T43" fmla="*/ 18 h 44"/>
                  <a:gd name="T44" fmla="*/ 49 w 51"/>
                  <a:gd name="T45" fmla="*/ 16 h 44"/>
                  <a:gd name="T46" fmla="*/ 28 w 51"/>
                  <a:gd name="T47" fmla="*/ 22 h 44"/>
                  <a:gd name="T48" fmla="*/ 40 w 51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4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0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28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1" name="Freeform 148"/>
              <p:cNvSpPr>
                <a:spLocks/>
              </p:cNvSpPr>
              <p:nvPr/>
            </p:nvSpPr>
            <p:spPr bwMode="auto">
              <a:xfrm>
                <a:off x="2922" y="2392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2 h 44"/>
                  <a:gd name="T4" fmla="*/ 23 w 49"/>
                  <a:gd name="T5" fmla="*/ 20 h 44"/>
                  <a:gd name="T6" fmla="*/ 18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2 w 49"/>
                  <a:gd name="T13" fmla="*/ 8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1 w 49"/>
                  <a:gd name="T23" fmla="*/ 22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0 w 49"/>
                  <a:gd name="T33" fmla="*/ 42 h 44"/>
                  <a:gd name="T34" fmla="*/ 25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5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2"/>
                    </a:lnTo>
                    <a:lnTo>
                      <a:pt x="23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1" y="22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0" y="42"/>
                    </a:lnTo>
                    <a:lnTo>
                      <a:pt x="25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5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2" name="Freeform 149"/>
              <p:cNvSpPr>
                <a:spLocks/>
              </p:cNvSpPr>
              <p:nvPr/>
            </p:nvSpPr>
            <p:spPr bwMode="auto">
              <a:xfrm>
                <a:off x="2922" y="2392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2 h 44"/>
                  <a:gd name="T4" fmla="*/ 23 w 49"/>
                  <a:gd name="T5" fmla="*/ 20 h 44"/>
                  <a:gd name="T6" fmla="*/ 18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2 w 49"/>
                  <a:gd name="T13" fmla="*/ 8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1 w 49"/>
                  <a:gd name="T23" fmla="*/ 22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0 w 49"/>
                  <a:gd name="T33" fmla="*/ 42 h 44"/>
                  <a:gd name="T34" fmla="*/ 25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5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2"/>
                    </a:lnTo>
                    <a:lnTo>
                      <a:pt x="23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1" y="22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0" y="42"/>
                    </a:lnTo>
                    <a:lnTo>
                      <a:pt x="25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5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3" name="Freeform 150"/>
              <p:cNvSpPr>
                <a:spLocks/>
              </p:cNvSpPr>
              <p:nvPr/>
            </p:nvSpPr>
            <p:spPr bwMode="auto">
              <a:xfrm>
                <a:off x="3023" y="2519"/>
                <a:ext cx="52" cy="41"/>
              </a:xfrm>
              <a:custGeom>
                <a:avLst/>
                <a:gdLst>
                  <a:gd name="T0" fmla="*/ 40 w 52"/>
                  <a:gd name="T1" fmla="*/ 2 h 41"/>
                  <a:gd name="T2" fmla="*/ 37 w 52"/>
                  <a:gd name="T3" fmla="*/ 2 h 41"/>
                  <a:gd name="T4" fmla="*/ 26 w 52"/>
                  <a:gd name="T5" fmla="*/ 20 h 41"/>
                  <a:gd name="T6" fmla="*/ 21 w 52"/>
                  <a:gd name="T7" fmla="*/ 0 h 41"/>
                  <a:gd name="T8" fmla="*/ 19 w 52"/>
                  <a:gd name="T9" fmla="*/ 0 h 41"/>
                  <a:gd name="T10" fmla="*/ 26 w 52"/>
                  <a:gd name="T11" fmla="*/ 20 h 41"/>
                  <a:gd name="T12" fmla="*/ 4 w 52"/>
                  <a:gd name="T13" fmla="*/ 8 h 41"/>
                  <a:gd name="T14" fmla="*/ 4 w 52"/>
                  <a:gd name="T15" fmla="*/ 10 h 41"/>
                  <a:gd name="T16" fmla="*/ 23 w 52"/>
                  <a:gd name="T17" fmla="*/ 20 h 41"/>
                  <a:gd name="T18" fmla="*/ 0 w 52"/>
                  <a:gd name="T19" fmla="*/ 24 h 41"/>
                  <a:gd name="T20" fmla="*/ 2 w 52"/>
                  <a:gd name="T21" fmla="*/ 28 h 41"/>
                  <a:gd name="T22" fmla="*/ 23 w 52"/>
                  <a:gd name="T23" fmla="*/ 22 h 41"/>
                  <a:gd name="T24" fmla="*/ 12 w 52"/>
                  <a:gd name="T25" fmla="*/ 37 h 41"/>
                  <a:gd name="T26" fmla="*/ 14 w 52"/>
                  <a:gd name="T27" fmla="*/ 39 h 41"/>
                  <a:gd name="T28" fmla="*/ 26 w 52"/>
                  <a:gd name="T29" fmla="*/ 22 h 41"/>
                  <a:gd name="T30" fmla="*/ 30 w 52"/>
                  <a:gd name="T31" fmla="*/ 41 h 41"/>
                  <a:gd name="T32" fmla="*/ 33 w 52"/>
                  <a:gd name="T33" fmla="*/ 41 h 41"/>
                  <a:gd name="T34" fmla="*/ 28 w 52"/>
                  <a:gd name="T35" fmla="*/ 22 h 41"/>
                  <a:gd name="T36" fmla="*/ 47 w 52"/>
                  <a:gd name="T37" fmla="*/ 33 h 41"/>
                  <a:gd name="T38" fmla="*/ 49 w 52"/>
                  <a:gd name="T39" fmla="*/ 31 h 41"/>
                  <a:gd name="T40" fmla="*/ 28 w 52"/>
                  <a:gd name="T41" fmla="*/ 22 h 41"/>
                  <a:gd name="T42" fmla="*/ 52 w 52"/>
                  <a:gd name="T43" fmla="*/ 18 h 41"/>
                  <a:gd name="T44" fmla="*/ 49 w 52"/>
                  <a:gd name="T45" fmla="*/ 14 h 41"/>
                  <a:gd name="T46" fmla="*/ 28 w 52"/>
                  <a:gd name="T47" fmla="*/ 20 h 41"/>
                  <a:gd name="T48" fmla="*/ 40 w 52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1">
                    <a:moveTo>
                      <a:pt x="40" y="2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2" y="37"/>
                    </a:lnTo>
                    <a:lnTo>
                      <a:pt x="14" y="39"/>
                    </a:lnTo>
                    <a:lnTo>
                      <a:pt x="26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4" name="Freeform 151"/>
              <p:cNvSpPr>
                <a:spLocks/>
              </p:cNvSpPr>
              <p:nvPr/>
            </p:nvSpPr>
            <p:spPr bwMode="auto">
              <a:xfrm>
                <a:off x="3023" y="2519"/>
                <a:ext cx="52" cy="41"/>
              </a:xfrm>
              <a:custGeom>
                <a:avLst/>
                <a:gdLst>
                  <a:gd name="T0" fmla="*/ 40 w 52"/>
                  <a:gd name="T1" fmla="*/ 2 h 41"/>
                  <a:gd name="T2" fmla="*/ 37 w 52"/>
                  <a:gd name="T3" fmla="*/ 2 h 41"/>
                  <a:gd name="T4" fmla="*/ 26 w 52"/>
                  <a:gd name="T5" fmla="*/ 20 h 41"/>
                  <a:gd name="T6" fmla="*/ 21 w 52"/>
                  <a:gd name="T7" fmla="*/ 0 h 41"/>
                  <a:gd name="T8" fmla="*/ 19 w 52"/>
                  <a:gd name="T9" fmla="*/ 0 h 41"/>
                  <a:gd name="T10" fmla="*/ 26 w 52"/>
                  <a:gd name="T11" fmla="*/ 20 h 41"/>
                  <a:gd name="T12" fmla="*/ 4 w 52"/>
                  <a:gd name="T13" fmla="*/ 8 h 41"/>
                  <a:gd name="T14" fmla="*/ 4 w 52"/>
                  <a:gd name="T15" fmla="*/ 10 h 41"/>
                  <a:gd name="T16" fmla="*/ 23 w 52"/>
                  <a:gd name="T17" fmla="*/ 20 h 41"/>
                  <a:gd name="T18" fmla="*/ 0 w 52"/>
                  <a:gd name="T19" fmla="*/ 24 h 41"/>
                  <a:gd name="T20" fmla="*/ 2 w 52"/>
                  <a:gd name="T21" fmla="*/ 28 h 41"/>
                  <a:gd name="T22" fmla="*/ 23 w 52"/>
                  <a:gd name="T23" fmla="*/ 22 h 41"/>
                  <a:gd name="T24" fmla="*/ 12 w 52"/>
                  <a:gd name="T25" fmla="*/ 37 h 41"/>
                  <a:gd name="T26" fmla="*/ 14 w 52"/>
                  <a:gd name="T27" fmla="*/ 39 h 41"/>
                  <a:gd name="T28" fmla="*/ 26 w 52"/>
                  <a:gd name="T29" fmla="*/ 22 h 41"/>
                  <a:gd name="T30" fmla="*/ 30 w 52"/>
                  <a:gd name="T31" fmla="*/ 41 h 41"/>
                  <a:gd name="T32" fmla="*/ 33 w 52"/>
                  <a:gd name="T33" fmla="*/ 41 h 41"/>
                  <a:gd name="T34" fmla="*/ 28 w 52"/>
                  <a:gd name="T35" fmla="*/ 22 h 41"/>
                  <a:gd name="T36" fmla="*/ 47 w 52"/>
                  <a:gd name="T37" fmla="*/ 33 h 41"/>
                  <a:gd name="T38" fmla="*/ 49 w 52"/>
                  <a:gd name="T39" fmla="*/ 31 h 41"/>
                  <a:gd name="T40" fmla="*/ 28 w 52"/>
                  <a:gd name="T41" fmla="*/ 22 h 41"/>
                  <a:gd name="T42" fmla="*/ 52 w 52"/>
                  <a:gd name="T43" fmla="*/ 18 h 41"/>
                  <a:gd name="T44" fmla="*/ 49 w 52"/>
                  <a:gd name="T45" fmla="*/ 14 h 41"/>
                  <a:gd name="T46" fmla="*/ 28 w 52"/>
                  <a:gd name="T47" fmla="*/ 20 h 41"/>
                  <a:gd name="T48" fmla="*/ 40 w 52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1">
                    <a:moveTo>
                      <a:pt x="40" y="2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2" y="37"/>
                    </a:lnTo>
                    <a:lnTo>
                      <a:pt x="14" y="39"/>
                    </a:lnTo>
                    <a:lnTo>
                      <a:pt x="26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5" name="Freeform 152"/>
              <p:cNvSpPr>
                <a:spLocks/>
              </p:cNvSpPr>
              <p:nvPr/>
            </p:nvSpPr>
            <p:spPr bwMode="auto">
              <a:xfrm>
                <a:off x="2423" y="2685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7 w 49"/>
                  <a:gd name="T3" fmla="*/ 2 h 43"/>
                  <a:gd name="T4" fmla="*/ 26 w 49"/>
                  <a:gd name="T5" fmla="*/ 20 h 43"/>
                  <a:gd name="T6" fmla="*/ 21 w 49"/>
                  <a:gd name="T7" fmla="*/ 0 h 43"/>
                  <a:gd name="T8" fmla="*/ 16 w 49"/>
                  <a:gd name="T9" fmla="*/ 2 h 43"/>
                  <a:gd name="T10" fmla="*/ 23 w 49"/>
                  <a:gd name="T11" fmla="*/ 20 h 43"/>
                  <a:gd name="T12" fmla="*/ 4 w 49"/>
                  <a:gd name="T13" fmla="*/ 10 h 43"/>
                  <a:gd name="T14" fmla="*/ 2 w 49"/>
                  <a:gd name="T15" fmla="*/ 12 h 43"/>
                  <a:gd name="T16" fmla="*/ 23 w 49"/>
                  <a:gd name="T17" fmla="*/ 22 h 43"/>
                  <a:gd name="T18" fmla="*/ 0 w 49"/>
                  <a:gd name="T19" fmla="*/ 26 h 43"/>
                  <a:gd name="T20" fmla="*/ 0 w 49"/>
                  <a:gd name="T21" fmla="*/ 30 h 43"/>
                  <a:gd name="T22" fmla="*/ 23 w 49"/>
                  <a:gd name="T23" fmla="*/ 24 h 43"/>
                  <a:gd name="T24" fmla="*/ 9 w 49"/>
                  <a:gd name="T25" fmla="*/ 40 h 43"/>
                  <a:gd name="T26" fmla="*/ 11 w 49"/>
                  <a:gd name="T27" fmla="*/ 42 h 43"/>
                  <a:gd name="T28" fmla="*/ 23 w 49"/>
                  <a:gd name="T29" fmla="*/ 24 h 43"/>
                  <a:gd name="T30" fmla="*/ 28 w 49"/>
                  <a:gd name="T31" fmla="*/ 43 h 43"/>
                  <a:gd name="T32" fmla="*/ 33 w 49"/>
                  <a:gd name="T33" fmla="*/ 43 h 43"/>
                  <a:gd name="T34" fmla="*/ 26 w 49"/>
                  <a:gd name="T35" fmla="*/ 24 h 43"/>
                  <a:gd name="T36" fmla="*/ 44 w 49"/>
                  <a:gd name="T37" fmla="*/ 36 h 43"/>
                  <a:gd name="T38" fmla="*/ 47 w 49"/>
                  <a:gd name="T39" fmla="*/ 32 h 43"/>
                  <a:gd name="T40" fmla="*/ 26 w 49"/>
                  <a:gd name="T41" fmla="*/ 22 h 43"/>
                  <a:gd name="T42" fmla="*/ 49 w 49"/>
                  <a:gd name="T43" fmla="*/ 20 h 43"/>
                  <a:gd name="T44" fmla="*/ 49 w 49"/>
                  <a:gd name="T45" fmla="*/ 16 h 43"/>
                  <a:gd name="T46" fmla="*/ 26 w 49"/>
                  <a:gd name="T47" fmla="*/ 22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3"/>
                    </a:lnTo>
                    <a:lnTo>
                      <a:pt x="33" y="43"/>
                    </a:lnTo>
                    <a:lnTo>
                      <a:pt x="26" y="24"/>
                    </a:lnTo>
                    <a:lnTo>
                      <a:pt x="44" y="36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20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6" name="Freeform 153"/>
              <p:cNvSpPr>
                <a:spLocks/>
              </p:cNvSpPr>
              <p:nvPr/>
            </p:nvSpPr>
            <p:spPr bwMode="auto">
              <a:xfrm>
                <a:off x="2423" y="2685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7 w 49"/>
                  <a:gd name="T3" fmla="*/ 2 h 43"/>
                  <a:gd name="T4" fmla="*/ 26 w 49"/>
                  <a:gd name="T5" fmla="*/ 20 h 43"/>
                  <a:gd name="T6" fmla="*/ 21 w 49"/>
                  <a:gd name="T7" fmla="*/ 0 h 43"/>
                  <a:gd name="T8" fmla="*/ 16 w 49"/>
                  <a:gd name="T9" fmla="*/ 2 h 43"/>
                  <a:gd name="T10" fmla="*/ 23 w 49"/>
                  <a:gd name="T11" fmla="*/ 20 h 43"/>
                  <a:gd name="T12" fmla="*/ 4 w 49"/>
                  <a:gd name="T13" fmla="*/ 10 h 43"/>
                  <a:gd name="T14" fmla="*/ 2 w 49"/>
                  <a:gd name="T15" fmla="*/ 12 h 43"/>
                  <a:gd name="T16" fmla="*/ 23 w 49"/>
                  <a:gd name="T17" fmla="*/ 22 h 43"/>
                  <a:gd name="T18" fmla="*/ 0 w 49"/>
                  <a:gd name="T19" fmla="*/ 26 h 43"/>
                  <a:gd name="T20" fmla="*/ 0 w 49"/>
                  <a:gd name="T21" fmla="*/ 30 h 43"/>
                  <a:gd name="T22" fmla="*/ 23 w 49"/>
                  <a:gd name="T23" fmla="*/ 24 h 43"/>
                  <a:gd name="T24" fmla="*/ 9 w 49"/>
                  <a:gd name="T25" fmla="*/ 40 h 43"/>
                  <a:gd name="T26" fmla="*/ 11 w 49"/>
                  <a:gd name="T27" fmla="*/ 42 h 43"/>
                  <a:gd name="T28" fmla="*/ 23 w 49"/>
                  <a:gd name="T29" fmla="*/ 24 h 43"/>
                  <a:gd name="T30" fmla="*/ 28 w 49"/>
                  <a:gd name="T31" fmla="*/ 43 h 43"/>
                  <a:gd name="T32" fmla="*/ 33 w 49"/>
                  <a:gd name="T33" fmla="*/ 43 h 43"/>
                  <a:gd name="T34" fmla="*/ 26 w 49"/>
                  <a:gd name="T35" fmla="*/ 24 h 43"/>
                  <a:gd name="T36" fmla="*/ 44 w 49"/>
                  <a:gd name="T37" fmla="*/ 36 h 43"/>
                  <a:gd name="T38" fmla="*/ 47 w 49"/>
                  <a:gd name="T39" fmla="*/ 32 h 43"/>
                  <a:gd name="T40" fmla="*/ 26 w 49"/>
                  <a:gd name="T41" fmla="*/ 22 h 43"/>
                  <a:gd name="T42" fmla="*/ 49 w 49"/>
                  <a:gd name="T43" fmla="*/ 20 h 43"/>
                  <a:gd name="T44" fmla="*/ 49 w 49"/>
                  <a:gd name="T45" fmla="*/ 16 h 43"/>
                  <a:gd name="T46" fmla="*/ 26 w 49"/>
                  <a:gd name="T47" fmla="*/ 22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3"/>
                    </a:lnTo>
                    <a:lnTo>
                      <a:pt x="33" y="43"/>
                    </a:lnTo>
                    <a:lnTo>
                      <a:pt x="26" y="24"/>
                    </a:lnTo>
                    <a:lnTo>
                      <a:pt x="44" y="36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20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7" name="Freeform 154"/>
              <p:cNvSpPr>
                <a:spLocks/>
              </p:cNvSpPr>
              <p:nvPr/>
            </p:nvSpPr>
            <p:spPr bwMode="auto">
              <a:xfrm>
                <a:off x="1455" y="3154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2 h 43"/>
                  <a:gd name="T4" fmla="*/ 26 w 52"/>
                  <a:gd name="T5" fmla="*/ 20 h 43"/>
                  <a:gd name="T6" fmla="*/ 22 w 52"/>
                  <a:gd name="T7" fmla="*/ 0 h 43"/>
                  <a:gd name="T8" fmla="*/ 19 w 52"/>
                  <a:gd name="T9" fmla="*/ 0 h 43"/>
                  <a:gd name="T10" fmla="*/ 26 w 52"/>
                  <a:gd name="T11" fmla="*/ 20 h 43"/>
                  <a:gd name="T12" fmla="*/ 5 w 52"/>
                  <a:gd name="T13" fmla="*/ 8 h 43"/>
                  <a:gd name="T14" fmla="*/ 3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1 h 43"/>
                  <a:gd name="T24" fmla="*/ 12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1 h 43"/>
                  <a:gd name="T34" fmla="*/ 26 w 52"/>
                  <a:gd name="T35" fmla="*/ 23 h 43"/>
                  <a:gd name="T36" fmla="*/ 47 w 52"/>
                  <a:gd name="T37" fmla="*/ 33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8 h 43"/>
                  <a:gd name="T44" fmla="*/ 50 w 52"/>
                  <a:gd name="T45" fmla="*/ 16 h 43"/>
                  <a:gd name="T46" fmla="*/ 29 w 52"/>
                  <a:gd name="T47" fmla="*/ 20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1"/>
                    </a:lnTo>
                    <a:lnTo>
                      <a:pt x="12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9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8" name="Freeform 155"/>
              <p:cNvSpPr>
                <a:spLocks/>
              </p:cNvSpPr>
              <p:nvPr/>
            </p:nvSpPr>
            <p:spPr bwMode="auto">
              <a:xfrm>
                <a:off x="1455" y="3154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2 h 43"/>
                  <a:gd name="T4" fmla="*/ 26 w 52"/>
                  <a:gd name="T5" fmla="*/ 20 h 43"/>
                  <a:gd name="T6" fmla="*/ 22 w 52"/>
                  <a:gd name="T7" fmla="*/ 0 h 43"/>
                  <a:gd name="T8" fmla="*/ 19 w 52"/>
                  <a:gd name="T9" fmla="*/ 0 h 43"/>
                  <a:gd name="T10" fmla="*/ 26 w 52"/>
                  <a:gd name="T11" fmla="*/ 20 h 43"/>
                  <a:gd name="T12" fmla="*/ 5 w 52"/>
                  <a:gd name="T13" fmla="*/ 8 h 43"/>
                  <a:gd name="T14" fmla="*/ 3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1 h 43"/>
                  <a:gd name="T24" fmla="*/ 12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1 h 43"/>
                  <a:gd name="T34" fmla="*/ 26 w 52"/>
                  <a:gd name="T35" fmla="*/ 23 h 43"/>
                  <a:gd name="T36" fmla="*/ 47 w 52"/>
                  <a:gd name="T37" fmla="*/ 33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8 h 43"/>
                  <a:gd name="T44" fmla="*/ 50 w 52"/>
                  <a:gd name="T45" fmla="*/ 16 h 43"/>
                  <a:gd name="T46" fmla="*/ 29 w 52"/>
                  <a:gd name="T47" fmla="*/ 20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1"/>
                    </a:lnTo>
                    <a:lnTo>
                      <a:pt x="12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9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59" name="Freeform 156"/>
              <p:cNvSpPr>
                <a:spLocks/>
              </p:cNvSpPr>
              <p:nvPr/>
            </p:nvSpPr>
            <p:spPr bwMode="auto">
              <a:xfrm>
                <a:off x="1950" y="3154"/>
                <a:ext cx="51" cy="43"/>
              </a:xfrm>
              <a:custGeom>
                <a:avLst/>
                <a:gdLst>
                  <a:gd name="T0" fmla="*/ 42 w 51"/>
                  <a:gd name="T1" fmla="*/ 4 h 43"/>
                  <a:gd name="T2" fmla="*/ 37 w 51"/>
                  <a:gd name="T3" fmla="*/ 2 h 43"/>
                  <a:gd name="T4" fmla="*/ 25 w 51"/>
                  <a:gd name="T5" fmla="*/ 20 h 43"/>
                  <a:gd name="T6" fmla="*/ 21 w 51"/>
                  <a:gd name="T7" fmla="*/ 0 h 43"/>
                  <a:gd name="T8" fmla="*/ 18 w 51"/>
                  <a:gd name="T9" fmla="*/ 0 h 43"/>
                  <a:gd name="T10" fmla="*/ 25 w 51"/>
                  <a:gd name="T11" fmla="*/ 20 h 43"/>
                  <a:gd name="T12" fmla="*/ 4 w 51"/>
                  <a:gd name="T13" fmla="*/ 8 h 43"/>
                  <a:gd name="T14" fmla="*/ 4 w 51"/>
                  <a:gd name="T15" fmla="*/ 12 h 43"/>
                  <a:gd name="T16" fmla="*/ 23 w 51"/>
                  <a:gd name="T17" fmla="*/ 21 h 43"/>
                  <a:gd name="T18" fmla="*/ 0 w 51"/>
                  <a:gd name="T19" fmla="*/ 25 h 43"/>
                  <a:gd name="T20" fmla="*/ 2 w 51"/>
                  <a:gd name="T21" fmla="*/ 27 h 43"/>
                  <a:gd name="T22" fmla="*/ 23 w 51"/>
                  <a:gd name="T23" fmla="*/ 21 h 43"/>
                  <a:gd name="T24" fmla="*/ 11 w 51"/>
                  <a:gd name="T25" fmla="*/ 39 h 43"/>
                  <a:gd name="T26" fmla="*/ 14 w 51"/>
                  <a:gd name="T27" fmla="*/ 41 h 43"/>
                  <a:gd name="T28" fmla="*/ 25 w 51"/>
                  <a:gd name="T29" fmla="*/ 23 h 43"/>
                  <a:gd name="T30" fmla="*/ 30 w 51"/>
                  <a:gd name="T31" fmla="*/ 43 h 43"/>
                  <a:gd name="T32" fmla="*/ 33 w 51"/>
                  <a:gd name="T33" fmla="*/ 41 h 43"/>
                  <a:gd name="T34" fmla="*/ 28 w 51"/>
                  <a:gd name="T35" fmla="*/ 23 h 43"/>
                  <a:gd name="T36" fmla="*/ 47 w 51"/>
                  <a:gd name="T37" fmla="*/ 33 h 43"/>
                  <a:gd name="T38" fmla="*/ 49 w 51"/>
                  <a:gd name="T39" fmla="*/ 31 h 43"/>
                  <a:gd name="T40" fmla="*/ 28 w 51"/>
                  <a:gd name="T41" fmla="*/ 21 h 43"/>
                  <a:gd name="T42" fmla="*/ 51 w 51"/>
                  <a:gd name="T43" fmla="*/ 18 h 43"/>
                  <a:gd name="T44" fmla="*/ 51 w 51"/>
                  <a:gd name="T45" fmla="*/ 16 h 43"/>
                  <a:gd name="T46" fmla="*/ 28 w 51"/>
                  <a:gd name="T47" fmla="*/ 20 h 43"/>
                  <a:gd name="T48" fmla="*/ 42 w 51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3">
                    <a:moveTo>
                      <a:pt x="42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5" y="20"/>
                    </a:lnTo>
                    <a:lnTo>
                      <a:pt x="4" y="8"/>
                    </a:lnTo>
                    <a:lnTo>
                      <a:pt x="4" y="12"/>
                    </a:lnTo>
                    <a:lnTo>
                      <a:pt x="23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3" y="21"/>
                    </a:lnTo>
                    <a:lnTo>
                      <a:pt x="11" y="39"/>
                    </a:lnTo>
                    <a:lnTo>
                      <a:pt x="14" y="41"/>
                    </a:lnTo>
                    <a:lnTo>
                      <a:pt x="25" y="23"/>
                    </a:lnTo>
                    <a:lnTo>
                      <a:pt x="30" y="43"/>
                    </a:lnTo>
                    <a:lnTo>
                      <a:pt x="33" y="41"/>
                    </a:lnTo>
                    <a:lnTo>
                      <a:pt x="28" y="23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1"/>
                    </a:lnTo>
                    <a:lnTo>
                      <a:pt x="51" y="18"/>
                    </a:lnTo>
                    <a:lnTo>
                      <a:pt x="51" y="16"/>
                    </a:lnTo>
                    <a:lnTo>
                      <a:pt x="28" y="20"/>
                    </a:lnTo>
                    <a:lnTo>
                      <a:pt x="42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0" name="Freeform 157"/>
              <p:cNvSpPr>
                <a:spLocks/>
              </p:cNvSpPr>
              <p:nvPr/>
            </p:nvSpPr>
            <p:spPr bwMode="auto">
              <a:xfrm>
                <a:off x="1950" y="3154"/>
                <a:ext cx="51" cy="43"/>
              </a:xfrm>
              <a:custGeom>
                <a:avLst/>
                <a:gdLst>
                  <a:gd name="T0" fmla="*/ 42 w 51"/>
                  <a:gd name="T1" fmla="*/ 4 h 43"/>
                  <a:gd name="T2" fmla="*/ 37 w 51"/>
                  <a:gd name="T3" fmla="*/ 2 h 43"/>
                  <a:gd name="T4" fmla="*/ 25 w 51"/>
                  <a:gd name="T5" fmla="*/ 20 h 43"/>
                  <a:gd name="T6" fmla="*/ 21 w 51"/>
                  <a:gd name="T7" fmla="*/ 0 h 43"/>
                  <a:gd name="T8" fmla="*/ 18 w 51"/>
                  <a:gd name="T9" fmla="*/ 0 h 43"/>
                  <a:gd name="T10" fmla="*/ 25 w 51"/>
                  <a:gd name="T11" fmla="*/ 20 h 43"/>
                  <a:gd name="T12" fmla="*/ 4 w 51"/>
                  <a:gd name="T13" fmla="*/ 8 h 43"/>
                  <a:gd name="T14" fmla="*/ 4 w 51"/>
                  <a:gd name="T15" fmla="*/ 12 h 43"/>
                  <a:gd name="T16" fmla="*/ 23 w 51"/>
                  <a:gd name="T17" fmla="*/ 21 h 43"/>
                  <a:gd name="T18" fmla="*/ 0 w 51"/>
                  <a:gd name="T19" fmla="*/ 25 h 43"/>
                  <a:gd name="T20" fmla="*/ 2 w 51"/>
                  <a:gd name="T21" fmla="*/ 27 h 43"/>
                  <a:gd name="T22" fmla="*/ 23 w 51"/>
                  <a:gd name="T23" fmla="*/ 21 h 43"/>
                  <a:gd name="T24" fmla="*/ 11 w 51"/>
                  <a:gd name="T25" fmla="*/ 39 h 43"/>
                  <a:gd name="T26" fmla="*/ 14 w 51"/>
                  <a:gd name="T27" fmla="*/ 41 h 43"/>
                  <a:gd name="T28" fmla="*/ 25 w 51"/>
                  <a:gd name="T29" fmla="*/ 23 h 43"/>
                  <a:gd name="T30" fmla="*/ 30 w 51"/>
                  <a:gd name="T31" fmla="*/ 43 h 43"/>
                  <a:gd name="T32" fmla="*/ 33 w 51"/>
                  <a:gd name="T33" fmla="*/ 41 h 43"/>
                  <a:gd name="T34" fmla="*/ 28 w 51"/>
                  <a:gd name="T35" fmla="*/ 23 h 43"/>
                  <a:gd name="T36" fmla="*/ 47 w 51"/>
                  <a:gd name="T37" fmla="*/ 33 h 43"/>
                  <a:gd name="T38" fmla="*/ 49 w 51"/>
                  <a:gd name="T39" fmla="*/ 31 h 43"/>
                  <a:gd name="T40" fmla="*/ 28 w 51"/>
                  <a:gd name="T41" fmla="*/ 21 h 43"/>
                  <a:gd name="T42" fmla="*/ 51 w 51"/>
                  <a:gd name="T43" fmla="*/ 18 h 43"/>
                  <a:gd name="T44" fmla="*/ 51 w 51"/>
                  <a:gd name="T45" fmla="*/ 16 h 43"/>
                  <a:gd name="T46" fmla="*/ 28 w 51"/>
                  <a:gd name="T47" fmla="*/ 20 h 43"/>
                  <a:gd name="T48" fmla="*/ 42 w 51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3">
                    <a:moveTo>
                      <a:pt x="42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5" y="20"/>
                    </a:lnTo>
                    <a:lnTo>
                      <a:pt x="4" y="8"/>
                    </a:lnTo>
                    <a:lnTo>
                      <a:pt x="4" y="12"/>
                    </a:lnTo>
                    <a:lnTo>
                      <a:pt x="23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3" y="21"/>
                    </a:lnTo>
                    <a:lnTo>
                      <a:pt x="11" y="39"/>
                    </a:lnTo>
                    <a:lnTo>
                      <a:pt x="14" y="41"/>
                    </a:lnTo>
                    <a:lnTo>
                      <a:pt x="25" y="23"/>
                    </a:lnTo>
                    <a:lnTo>
                      <a:pt x="30" y="43"/>
                    </a:lnTo>
                    <a:lnTo>
                      <a:pt x="33" y="41"/>
                    </a:lnTo>
                    <a:lnTo>
                      <a:pt x="28" y="23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1"/>
                    </a:lnTo>
                    <a:lnTo>
                      <a:pt x="51" y="18"/>
                    </a:lnTo>
                    <a:lnTo>
                      <a:pt x="51" y="16"/>
                    </a:lnTo>
                    <a:lnTo>
                      <a:pt x="28" y="20"/>
                    </a:lnTo>
                    <a:lnTo>
                      <a:pt x="42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1" name="Freeform 158"/>
              <p:cNvSpPr>
                <a:spLocks/>
              </p:cNvSpPr>
              <p:nvPr/>
            </p:nvSpPr>
            <p:spPr bwMode="auto">
              <a:xfrm>
                <a:off x="3430" y="1868"/>
                <a:ext cx="49" cy="42"/>
              </a:xfrm>
              <a:custGeom>
                <a:avLst/>
                <a:gdLst>
                  <a:gd name="T0" fmla="*/ 40 w 49"/>
                  <a:gd name="T1" fmla="*/ 4 h 42"/>
                  <a:gd name="T2" fmla="*/ 38 w 49"/>
                  <a:gd name="T3" fmla="*/ 2 h 42"/>
                  <a:gd name="T4" fmla="*/ 26 w 49"/>
                  <a:gd name="T5" fmla="*/ 20 h 42"/>
                  <a:gd name="T6" fmla="*/ 21 w 49"/>
                  <a:gd name="T7" fmla="*/ 0 h 42"/>
                  <a:gd name="T8" fmla="*/ 16 w 49"/>
                  <a:gd name="T9" fmla="*/ 0 h 42"/>
                  <a:gd name="T10" fmla="*/ 23 w 49"/>
                  <a:gd name="T11" fmla="*/ 20 h 42"/>
                  <a:gd name="T12" fmla="*/ 5 w 49"/>
                  <a:gd name="T13" fmla="*/ 8 h 42"/>
                  <a:gd name="T14" fmla="*/ 2 w 49"/>
                  <a:gd name="T15" fmla="*/ 10 h 42"/>
                  <a:gd name="T16" fmla="*/ 23 w 49"/>
                  <a:gd name="T17" fmla="*/ 22 h 42"/>
                  <a:gd name="T18" fmla="*/ 0 w 49"/>
                  <a:gd name="T19" fmla="*/ 24 h 42"/>
                  <a:gd name="T20" fmla="*/ 0 w 49"/>
                  <a:gd name="T21" fmla="*/ 28 h 42"/>
                  <a:gd name="T22" fmla="*/ 23 w 49"/>
                  <a:gd name="T23" fmla="*/ 22 h 42"/>
                  <a:gd name="T24" fmla="*/ 9 w 49"/>
                  <a:gd name="T25" fmla="*/ 40 h 42"/>
                  <a:gd name="T26" fmla="*/ 12 w 49"/>
                  <a:gd name="T27" fmla="*/ 40 h 42"/>
                  <a:gd name="T28" fmla="*/ 23 w 49"/>
                  <a:gd name="T29" fmla="*/ 24 h 42"/>
                  <a:gd name="T30" fmla="*/ 28 w 49"/>
                  <a:gd name="T31" fmla="*/ 42 h 42"/>
                  <a:gd name="T32" fmla="*/ 33 w 49"/>
                  <a:gd name="T33" fmla="*/ 42 h 42"/>
                  <a:gd name="T34" fmla="*/ 26 w 49"/>
                  <a:gd name="T35" fmla="*/ 22 h 42"/>
                  <a:gd name="T36" fmla="*/ 47 w 49"/>
                  <a:gd name="T37" fmla="*/ 34 h 42"/>
                  <a:gd name="T38" fmla="*/ 47 w 49"/>
                  <a:gd name="T39" fmla="*/ 32 h 42"/>
                  <a:gd name="T40" fmla="*/ 28 w 49"/>
                  <a:gd name="T41" fmla="*/ 22 h 42"/>
                  <a:gd name="T42" fmla="*/ 49 w 49"/>
                  <a:gd name="T43" fmla="*/ 18 h 42"/>
                  <a:gd name="T44" fmla="*/ 49 w 49"/>
                  <a:gd name="T45" fmla="*/ 16 h 42"/>
                  <a:gd name="T46" fmla="*/ 26 w 49"/>
                  <a:gd name="T47" fmla="*/ 20 h 42"/>
                  <a:gd name="T48" fmla="*/ 40 w 49"/>
                  <a:gd name="T49" fmla="*/ 4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2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3" y="22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2" y="40"/>
                    </a:lnTo>
                    <a:lnTo>
                      <a:pt x="23" y="24"/>
                    </a:lnTo>
                    <a:lnTo>
                      <a:pt x="28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2" name="Freeform 159"/>
              <p:cNvSpPr>
                <a:spLocks/>
              </p:cNvSpPr>
              <p:nvPr/>
            </p:nvSpPr>
            <p:spPr bwMode="auto">
              <a:xfrm>
                <a:off x="3430" y="1868"/>
                <a:ext cx="49" cy="42"/>
              </a:xfrm>
              <a:custGeom>
                <a:avLst/>
                <a:gdLst>
                  <a:gd name="T0" fmla="*/ 40 w 49"/>
                  <a:gd name="T1" fmla="*/ 4 h 42"/>
                  <a:gd name="T2" fmla="*/ 38 w 49"/>
                  <a:gd name="T3" fmla="*/ 2 h 42"/>
                  <a:gd name="T4" fmla="*/ 26 w 49"/>
                  <a:gd name="T5" fmla="*/ 20 h 42"/>
                  <a:gd name="T6" fmla="*/ 21 w 49"/>
                  <a:gd name="T7" fmla="*/ 0 h 42"/>
                  <a:gd name="T8" fmla="*/ 16 w 49"/>
                  <a:gd name="T9" fmla="*/ 0 h 42"/>
                  <a:gd name="T10" fmla="*/ 23 w 49"/>
                  <a:gd name="T11" fmla="*/ 20 h 42"/>
                  <a:gd name="T12" fmla="*/ 5 w 49"/>
                  <a:gd name="T13" fmla="*/ 8 h 42"/>
                  <a:gd name="T14" fmla="*/ 2 w 49"/>
                  <a:gd name="T15" fmla="*/ 10 h 42"/>
                  <a:gd name="T16" fmla="*/ 23 w 49"/>
                  <a:gd name="T17" fmla="*/ 22 h 42"/>
                  <a:gd name="T18" fmla="*/ 0 w 49"/>
                  <a:gd name="T19" fmla="*/ 24 h 42"/>
                  <a:gd name="T20" fmla="*/ 0 w 49"/>
                  <a:gd name="T21" fmla="*/ 28 h 42"/>
                  <a:gd name="T22" fmla="*/ 23 w 49"/>
                  <a:gd name="T23" fmla="*/ 22 h 42"/>
                  <a:gd name="T24" fmla="*/ 9 w 49"/>
                  <a:gd name="T25" fmla="*/ 40 h 42"/>
                  <a:gd name="T26" fmla="*/ 12 w 49"/>
                  <a:gd name="T27" fmla="*/ 40 h 42"/>
                  <a:gd name="T28" fmla="*/ 23 w 49"/>
                  <a:gd name="T29" fmla="*/ 24 h 42"/>
                  <a:gd name="T30" fmla="*/ 28 w 49"/>
                  <a:gd name="T31" fmla="*/ 42 h 42"/>
                  <a:gd name="T32" fmla="*/ 33 w 49"/>
                  <a:gd name="T33" fmla="*/ 42 h 42"/>
                  <a:gd name="T34" fmla="*/ 26 w 49"/>
                  <a:gd name="T35" fmla="*/ 22 h 42"/>
                  <a:gd name="T36" fmla="*/ 47 w 49"/>
                  <a:gd name="T37" fmla="*/ 34 h 42"/>
                  <a:gd name="T38" fmla="*/ 47 w 49"/>
                  <a:gd name="T39" fmla="*/ 32 h 42"/>
                  <a:gd name="T40" fmla="*/ 28 w 49"/>
                  <a:gd name="T41" fmla="*/ 22 h 42"/>
                  <a:gd name="T42" fmla="*/ 49 w 49"/>
                  <a:gd name="T43" fmla="*/ 18 h 42"/>
                  <a:gd name="T44" fmla="*/ 49 w 49"/>
                  <a:gd name="T45" fmla="*/ 16 h 42"/>
                  <a:gd name="T46" fmla="*/ 26 w 49"/>
                  <a:gd name="T47" fmla="*/ 20 h 42"/>
                  <a:gd name="T48" fmla="*/ 40 w 49"/>
                  <a:gd name="T49" fmla="*/ 4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2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3" y="22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2" y="40"/>
                    </a:lnTo>
                    <a:lnTo>
                      <a:pt x="23" y="24"/>
                    </a:lnTo>
                    <a:lnTo>
                      <a:pt x="28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3" name="Freeform 160"/>
              <p:cNvSpPr>
                <a:spLocks/>
              </p:cNvSpPr>
              <p:nvPr/>
            </p:nvSpPr>
            <p:spPr bwMode="auto">
              <a:xfrm>
                <a:off x="2124" y="2742"/>
                <a:ext cx="49" cy="42"/>
              </a:xfrm>
              <a:custGeom>
                <a:avLst/>
                <a:gdLst>
                  <a:gd name="T0" fmla="*/ 40 w 49"/>
                  <a:gd name="T1" fmla="*/ 2 h 42"/>
                  <a:gd name="T2" fmla="*/ 37 w 49"/>
                  <a:gd name="T3" fmla="*/ 2 h 42"/>
                  <a:gd name="T4" fmla="*/ 26 w 49"/>
                  <a:gd name="T5" fmla="*/ 20 h 42"/>
                  <a:gd name="T6" fmla="*/ 21 w 49"/>
                  <a:gd name="T7" fmla="*/ 0 h 42"/>
                  <a:gd name="T8" fmla="*/ 16 w 49"/>
                  <a:gd name="T9" fmla="*/ 0 h 42"/>
                  <a:gd name="T10" fmla="*/ 23 w 49"/>
                  <a:gd name="T11" fmla="*/ 20 h 42"/>
                  <a:gd name="T12" fmla="*/ 4 w 49"/>
                  <a:gd name="T13" fmla="*/ 8 h 42"/>
                  <a:gd name="T14" fmla="*/ 2 w 49"/>
                  <a:gd name="T15" fmla="*/ 10 h 42"/>
                  <a:gd name="T16" fmla="*/ 23 w 49"/>
                  <a:gd name="T17" fmla="*/ 20 h 42"/>
                  <a:gd name="T18" fmla="*/ 0 w 49"/>
                  <a:gd name="T19" fmla="*/ 24 h 42"/>
                  <a:gd name="T20" fmla="*/ 0 w 49"/>
                  <a:gd name="T21" fmla="*/ 28 h 42"/>
                  <a:gd name="T22" fmla="*/ 23 w 49"/>
                  <a:gd name="T23" fmla="*/ 22 h 42"/>
                  <a:gd name="T24" fmla="*/ 9 w 49"/>
                  <a:gd name="T25" fmla="*/ 38 h 42"/>
                  <a:gd name="T26" fmla="*/ 11 w 49"/>
                  <a:gd name="T27" fmla="*/ 40 h 42"/>
                  <a:gd name="T28" fmla="*/ 23 w 49"/>
                  <a:gd name="T29" fmla="*/ 22 h 42"/>
                  <a:gd name="T30" fmla="*/ 28 w 49"/>
                  <a:gd name="T31" fmla="*/ 42 h 42"/>
                  <a:gd name="T32" fmla="*/ 33 w 49"/>
                  <a:gd name="T33" fmla="*/ 42 h 42"/>
                  <a:gd name="T34" fmla="*/ 26 w 49"/>
                  <a:gd name="T35" fmla="*/ 22 h 42"/>
                  <a:gd name="T36" fmla="*/ 44 w 49"/>
                  <a:gd name="T37" fmla="*/ 34 h 42"/>
                  <a:gd name="T38" fmla="*/ 47 w 49"/>
                  <a:gd name="T39" fmla="*/ 32 h 42"/>
                  <a:gd name="T40" fmla="*/ 26 w 49"/>
                  <a:gd name="T41" fmla="*/ 22 h 42"/>
                  <a:gd name="T42" fmla="*/ 49 w 49"/>
                  <a:gd name="T43" fmla="*/ 18 h 42"/>
                  <a:gd name="T44" fmla="*/ 49 w 49"/>
                  <a:gd name="T45" fmla="*/ 14 h 42"/>
                  <a:gd name="T46" fmla="*/ 26 w 49"/>
                  <a:gd name="T47" fmla="*/ 20 h 42"/>
                  <a:gd name="T48" fmla="*/ 40 w 49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2">
                    <a:moveTo>
                      <a:pt x="40" y="2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38"/>
                    </a:lnTo>
                    <a:lnTo>
                      <a:pt x="11" y="40"/>
                    </a:lnTo>
                    <a:lnTo>
                      <a:pt x="23" y="22"/>
                    </a:lnTo>
                    <a:lnTo>
                      <a:pt x="28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4"/>
                    </a:lnTo>
                    <a:lnTo>
                      <a:pt x="26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4" name="Freeform 161"/>
              <p:cNvSpPr>
                <a:spLocks/>
              </p:cNvSpPr>
              <p:nvPr/>
            </p:nvSpPr>
            <p:spPr bwMode="auto">
              <a:xfrm>
                <a:off x="2124" y="2742"/>
                <a:ext cx="49" cy="42"/>
              </a:xfrm>
              <a:custGeom>
                <a:avLst/>
                <a:gdLst>
                  <a:gd name="T0" fmla="*/ 40 w 49"/>
                  <a:gd name="T1" fmla="*/ 2 h 42"/>
                  <a:gd name="T2" fmla="*/ 37 w 49"/>
                  <a:gd name="T3" fmla="*/ 2 h 42"/>
                  <a:gd name="T4" fmla="*/ 26 w 49"/>
                  <a:gd name="T5" fmla="*/ 20 h 42"/>
                  <a:gd name="T6" fmla="*/ 21 w 49"/>
                  <a:gd name="T7" fmla="*/ 0 h 42"/>
                  <a:gd name="T8" fmla="*/ 16 w 49"/>
                  <a:gd name="T9" fmla="*/ 0 h 42"/>
                  <a:gd name="T10" fmla="*/ 23 w 49"/>
                  <a:gd name="T11" fmla="*/ 20 h 42"/>
                  <a:gd name="T12" fmla="*/ 4 w 49"/>
                  <a:gd name="T13" fmla="*/ 8 h 42"/>
                  <a:gd name="T14" fmla="*/ 2 w 49"/>
                  <a:gd name="T15" fmla="*/ 10 h 42"/>
                  <a:gd name="T16" fmla="*/ 23 w 49"/>
                  <a:gd name="T17" fmla="*/ 20 h 42"/>
                  <a:gd name="T18" fmla="*/ 0 w 49"/>
                  <a:gd name="T19" fmla="*/ 24 h 42"/>
                  <a:gd name="T20" fmla="*/ 0 w 49"/>
                  <a:gd name="T21" fmla="*/ 28 h 42"/>
                  <a:gd name="T22" fmla="*/ 23 w 49"/>
                  <a:gd name="T23" fmla="*/ 22 h 42"/>
                  <a:gd name="T24" fmla="*/ 9 w 49"/>
                  <a:gd name="T25" fmla="*/ 38 h 42"/>
                  <a:gd name="T26" fmla="*/ 11 w 49"/>
                  <a:gd name="T27" fmla="*/ 40 h 42"/>
                  <a:gd name="T28" fmla="*/ 23 w 49"/>
                  <a:gd name="T29" fmla="*/ 22 h 42"/>
                  <a:gd name="T30" fmla="*/ 28 w 49"/>
                  <a:gd name="T31" fmla="*/ 42 h 42"/>
                  <a:gd name="T32" fmla="*/ 33 w 49"/>
                  <a:gd name="T33" fmla="*/ 42 h 42"/>
                  <a:gd name="T34" fmla="*/ 26 w 49"/>
                  <a:gd name="T35" fmla="*/ 22 h 42"/>
                  <a:gd name="T36" fmla="*/ 44 w 49"/>
                  <a:gd name="T37" fmla="*/ 34 h 42"/>
                  <a:gd name="T38" fmla="*/ 47 w 49"/>
                  <a:gd name="T39" fmla="*/ 32 h 42"/>
                  <a:gd name="T40" fmla="*/ 26 w 49"/>
                  <a:gd name="T41" fmla="*/ 22 h 42"/>
                  <a:gd name="T42" fmla="*/ 49 w 49"/>
                  <a:gd name="T43" fmla="*/ 18 h 42"/>
                  <a:gd name="T44" fmla="*/ 49 w 49"/>
                  <a:gd name="T45" fmla="*/ 14 h 42"/>
                  <a:gd name="T46" fmla="*/ 26 w 49"/>
                  <a:gd name="T47" fmla="*/ 20 h 42"/>
                  <a:gd name="T48" fmla="*/ 40 w 49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2">
                    <a:moveTo>
                      <a:pt x="40" y="2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38"/>
                    </a:lnTo>
                    <a:lnTo>
                      <a:pt x="11" y="40"/>
                    </a:lnTo>
                    <a:lnTo>
                      <a:pt x="23" y="22"/>
                    </a:lnTo>
                    <a:lnTo>
                      <a:pt x="28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4"/>
                    </a:lnTo>
                    <a:lnTo>
                      <a:pt x="26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5" name="Freeform 162"/>
              <p:cNvSpPr>
                <a:spLocks/>
              </p:cNvSpPr>
              <p:nvPr/>
            </p:nvSpPr>
            <p:spPr bwMode="auto">
              <a:xfrm>
                <a:off x="1248" y="3013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2 h 44"/>
                  <a:gd name="T10" fmla="*/ 24 w 52"/>
                  <a:gd name="T11" fmla="*/ 20 h 44"/>
                  <a:gd name="T12" fmla="*/ 5 w 52"/>
                  <a:gd name="T13" fmla="*/ 10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0 w 52"/>
                  <a:gd name="T21" fmla="*/ 30 h 44"/>
                  <a:gd name="T22" fmla="*/ 24 w 52"/>
                  <a:gd name="T23" fmla="*/ 24 h 44"/>
                  <a:gd name="T24" fmla="*/ 10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4 h 44"/>
                  <a:gd name="T34" fmla="*/ 26 w 52"/>
                  <a:gd name="T35" fmla="*/ 24 h 44"/>
                  <a:gd name="T36" fmla="*/ 47 w 52"/>
                  <a:gd name="T37" fmla="*/ 36 h 44"/>
                  <a:gd name="T38" fmla="*/ 47 w 52"/>
                  <a:gd name="T39" fmla="*/ 32 h 44"/>
                  <a:gd name="T40" fmla="*/ 28 w 52"/>
                  <a:gd name="T41" fmla="*/ 22 h 44"/>
                  <a:gd name="T42" fmla="*/ 52 w 52"/>
                  <a:gd name="T43" fmla="*/ 20 h 44"/>
                  <a:gd name="T44" fmla="*/ 50 w 52"/>
                  <a:gd name="T45" fmla="*/ 16 h 44"/>
                  <a:gd name="T46" fmla="*/ 28 w 52"/>
                  <a:gd name="T47" fmla="*/ 22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6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50" y="16"/>
                    </a:lnTo>
                    <a:lnTo>
                      <a:pt x="28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6" name="Freeform 163"/>
              <p:cNvSpPr>
                <a:spLocks/>
              </p:cNvSpPr>
              <p:nvPr/>
            </p:nvSpPr>
            <p:spPr bwMode="auto">
              <a:xfrm>
                <a:off x="1248" y="3013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2 h 44"/>
                  <a:gd name="T10" fmla="*/ 24 w 52"/>
                  <a:gd name="T11" fmla="*/ 20 h 44"/>
                  <a:gd name="T12" fmla="*/ 5 w 52"/>
                  <a:gd name="T13" fmla="*/ 10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0 w 52"/>
                  <a:gd name="T21" fmla="*/ 30 h 44"/>
                  <a:gd name="T22" fmla="*/ 24 w 52"/>
                  <a:gd name="T23" fmla="*/ 24 h 44"/>
                  <a:gd name="T24" fmla="*/ 10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4 h 44"/>
                  <a:gd name="T34" fmla="*/ 26 w 52"/>
                  <a:gd name="T35" fmla="*/ 24 h 44"/>
                  <a:gd name="T36" fmla="*/ 47 w 52"/>
                  <a:gd name="T37" fmla="*/ 36 h 44"/>
                  <a:gd name="T38" fmla="*/ 47 w 52"/>
                  <a:gd name="T39" fmla="*/ 32 h 44"/>
                  <a:gd name="T40" fmla="*/ 28 w 52"/>
                  <a:gd name="T41" fmla="*/ 22 h 44"/>
                  <a:gd name="T42" fmla="*/ 52 w 52"/>
                  <a:gd name="T43" fmla="*/ 20 h 44"/>
                  <a:gd name="T44" fmla="*/ 50 w 52"/>
                  <a:gd name="T45" fmla="*/ 16 h 44"/>
                  <a:gd name="T46" fmla="*/ 28 w 52"/>
                  <a:gd name="T47" fmla="*/ 22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6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50" y="16"/>
                    </a:lnTo>
                    <a:lnTo>
                      <a:pt x="28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7" name="Freeform 164"/>
              <p:cNvSpPr>
                <a:spLocks/>
              </p:cNvSpPr>
              <p:nvPr/>
            </p:nvSpPr>
            <p:spPr bwMode="auto">
              <a:xfrm>
                <a:off x="1837" y="2908"/>
                <a:ext cx="51" cy="44"/>
              </a:xfrm>
              <a:custGeom>
                <a:avLst/>
                <a:gdLst>
                  <a:gd name="T0" fmla="*/ 40 w 51"/>
                  <a:gd name="T1" fmla="*/ 4 h 44"/>
                  <a:gd name="T2" fmla="*/ 37 w 51"/>
                  <a:gd name="T3" fmla="*/ 2 h 44"/>
                  <a:gd name="T4" fmla="*/ 25 w 51"/>
                  <a:gd name="T5" fmla="*/ 20 h 44"/>
                  <a:gd name="T6" fmla="*/ 21 w 51"/>
                  <a:gd name="T7" fmla="*/ 0 h 44"/>
                  <a:gd name="T8" fmla="*/ 18 w 51"/>
                  <a:gd name="T9" fmla="*/ 2 h 44"/>
                  <a:gd name="T10" fmla="*/ 23 w 51"/>
                  <a:gd name="T11" fmla="*/ 20 h 44"/>
                  <a:gd name="T12" fmla="*/ 4 w 51"/>
                  <a:gd name="T13" fmla="*/ 10 h 44"/>
                  <a:gd name="T14" fmla="*/ 2 w 51"/>
                  <a:gd name="T15" fmla="*/ 12 h 44"/>
                  <a:gd name="T16" fmla="*/ 23 w 51"/>
                  <a:gd name="T17" fmla="*/ 22 h 44"/>
                  <a:gd name="T18" fmla="*/ 0 w 51"/>
                  <a:gd name="T19" fmla="*/ 26 h 44"/>
                  <a:gd name="T20" fmla="*/ 2 w 51"/>
                  <a:gd name="T21" fmla="*/ 30 h 44"/>
                  <a:gd name="T22" fmla="*/ 23 w 51"/>
                  <a:gd name="T23" fmla="*/ 24 h 44"/>
                  <a:gd name="T24" fmla="*/ 9 w 51"/>
                  <a:gd name="T25" fmla="*/ 40 h 44"/>
                  <a:gd name="T26" fmla="*/ 14 w 51"/>
                  <a:gd name="T27" fmla="*/ 42 h 44"/>
                  <a:gd name="T28" fmla="*/ 25 w 51"/>
                  <a:gd name="T29" fmla="*/ 24 h 44"/>
                  <a:gd name="T30" fmla="*/ 30 w 51"/>
                  <a:gd name="T31" fmla="*/ 44 h 44"/>
                  <a:gd name="T32" fmla="*/ 33 w 51"/>
                  <a:gd name="T33" fmla="*/ 44 h 44"/>
                  <a:gd name="T34" fmla="*/ 25 w 51"/>
                  <a:gd name="T35" fmla="*/ 24 h 44"/>
                  <a:gd name="T36" fmla="*/ 47 w 51"/>
                  <a:gd name="T37" fmla="*/ 36 h 44"/>
                  <a:gd name="T38" fmla="*/ 47 w 51"/>
                  <a:gd name="T39" fmla="*/ 32 h 44"/>
                  <a:gd name="T40" fmla="*/ 28 w 51"/>
                  <a:gd name="T41" fmla="*/ 22 h 44"/>
                  <a:gd name="T42" fmla="*/ 51 w 51"/>
                  <a:gd name="T43" fmla="*/ 20 h 44"/>
                  <a:gd name="T44" fmla="*/ 49 w 51"/>
                  <a:gd name="T45" fmla="*/ 16 h 44"/>
                  <a:gd name="T46" fmla="*/ 28 w 51"/>
                  <a:gd name="T47" fmla="*/ 22 h 44"/>
                  <a:gd name="T48" fmla="*/ 40 w 51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2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4" y="42"/>
                    </a:lnTo>
                    <a:lnTo>
                      <a:pt x="25" y="24"/>
                    </a:lnTo>
                    <a:lnTo>
                      <a:pt x="30" y="44"/>
                    </a:lnTo>
                    <a:lnTo>
                      <a:pt x="33" y="44"/>
                    </a:lnTo>
                    <a:lnTo>
                      <a:pt x="25" y="24"/>
                    </a:lnTo>
                    <a:lnTo>
                      <a:pt x="47" y="36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1" y="20"/>
                    </a:lnTo>
                    <a:lnTo>
                      <a:pt x="49" y="16"/>
                    </a:lnTo>
                    <a:lnTo>
                      <a:pt x="28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8" name="Freeform 165"/>
              <p:cNvSpPr>
                <a:spLocks/>
              </p:cNvSpPr>
              <p:nvPr/>
            </p:nvSpPr>
            <p:spPr bwMode="auto">
              <a:xfrm>
                <a:off x="1837" y="2908"/>
                <a:ext cx="51" cy="44"/>
              </a:xfrm>
              <a:custGeom>
                <a:avLst/>
                <a:gdLst>
                  <a:gd name="T0" fmla="*/ 40 w 51"/>
                  <a:gd name="T1" fmla="*/ 4 h 44"/>
                  <a:gd name="T2" fmla="*/ 37 w 51"/>
                  <a:gd name="T3" fmla="*/ 2 h 44"/>
                  <a:gd name="T4" fmla="*/ 25 w 51"/>
                  <a:gd name="T5" fmla="*/ 20 h 44"/>
                  <a:gd name="T6" fmla="*/ 21 w 51"/>
                  <a:gd name="T7" fmla="*/ 0 h 44"/>
                  <a:gd name="T8" fmla="*/ 18 w 51"/>
                  <a:gd name="T9" fmla="*/ 2 h 44"/>
                  <a:gd name="T10" fmla="*/ 23 w 51"/>
                  <a:gd name="T11" fmla="*/ 20 h 44"/>
                  <a:gd name="T12" fmla="*/ 4 w 51"/>
                  <a:gd name="T13" fmla="*/ 10 h 44"/>
                  <a:gd name="T14" fmla="*/ 2 w 51"/>
                  <a:gd name="T15" fmla="*/ 12 h 44"/>
                  <a:gd name="T16" fmla="*/ 23 w 51"/>
                  <a:gd name="T17" fmla="*/ 22 h 44"/>
                  <a:gd name="T18" fmla="*/ 0 w 51"/>
                  <a:gd name="T19" fmla="*/ 26 h 44"/>
                  <a:gd name="T20" fmla="*/ 2 w 51"/>
                  <a:gd name="T21" fmla="*/ 30 h 44"/>
                  <a:gd name="T22" fmla="*/ 23 w 51"/>
                  <a:gd name="T23" fmla="*/ 24 h 44"/>
                  <a:gd name="T24" fmla="*/ 9 w 51"/>
                  <a:gd name="T25" fmla="*/ 40 h 44"/>
                  <a:gd name="T26" fmla="*/ 14 w 51"/>
                  <a:gd name="T27" fmla="*/ 42 h 44"/>
                  <a:gd name="T28" fmla="*/ 25 w 51"/>
                  <a:gd name="T29" fmla="*/ 24 h 44"/>
                  <a:gd name="T30" fmla="*/ 30 w 51"/>
                  <a:gd name="T31" fmla="*/ 44 h 44"/>
                  <a:gd name="T32" fmla="*/ 33 w 51"/>
                  <a:gd name="T33" fmla="*/ 44 h 44"/>
                  <a:gd name="T34" fmla="*/ 25 w 51"/>
                  <a:gd name="T35" fmla="*/ 24 h 44"/>
                  <a:gd name="T36" fmla="*/ 47 w 51"/>
                  <a:gd name="T37" fmla="*/ 36 h 44"/>
                  <a:gd name="T38" fmla="*/ 47 w 51"/>
                  <a:gd name="T39" fmla="*/ 32 h 44"/>
                  <a:gd name="T40" fmla="*/ 28 w 51"/>
                  <a:gd name="T41" fmla="*/ 22 h 44"/>
                  <a:gd name="T42" fmla="*/ 51 w 51"/>
                  <a:gd name="T43" fmla="*/ 20 h 44"/>
                  <a:gd name="T44" fmla="*/ 49 w 51"/>
                  <a:gd name="T45" fmla="*/ 16 h 44"/>
                  <a:gd name="T46" fmla="*/ 28 w 51"/>
                  <a:gd name="T47" fmla="*/ 22 h 44"/>
                  <a:gd name="T48" fmla="*/ 40 w 51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2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4" y="42"/>
                    </a:lnTo>
                    <a:lnTo>
                      <a:pt x="25" y="24"/>
                    </a:lnTo>
                    <a:lnTo>
                      <a:pt x="30" y="44"/>
                    </a:lnTo>
                    <a:lnTo>
                      <a:pt x="33" y="44"/>
                    </a:lnTo>
                    <a:lnTo>
                      <a:pt x="25" y="24"/>
                    </a:lnTo>
                    <a:lnTo>
                      <a:pt x="47" y="36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1" y="20"/>
                    </a:lnTo>
                    <a:lnTo>
                      <a:pt x="49" y="16"/>
                    </a:lnTo>
                    <a:lnTo>
                      <a:pt x="28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69" name="Freeform 166"/>
              <p:cNvSpPr>
                <a:spLocks/>
              </p:cNvSpPr>
              <p:nvPr/>
            </p:nvSpPr>
            <p:spPr bwMode="auto">
              <a:xfrm>
                <a:off x="2328" y="2944"/>
                <a:ext cx="52" cy="44"/>
              </a:xfrm>
              <a:custGeom>
                <a:avLst/>
                <a:gdLst>
                  <a:gd name="T0" fmla="*/ 43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2 w 52"/>
                  <a:gd name="T7" fmla="*/ 0 h 44"/>
                  <a:gd name="T8" fmla="*/ 19 w 52"/>
                  <a:gd name="T9" fmla="*/ 0 h 44"/>
                  <a:gd name="T10" fmla="*/ 26 w 52"/>
                  <a:gd name="T11" fmla="*/ 20 h 44"/>
                  <a:gd name="T12" fmla="*/ 5 w 52"/>
                  <a:gd name="T13" fmla="*/ 8 h 44"/>
                  <a:gd name="T14" fmla="*/ 5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2 w 52"/>
                  <a:gd name="T25" fmla="*/ 40 h 44"/>
                  <a:gd name="T26" fmla="*/ 15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9 w 52"/>
                  <a:gd name="T35" fmla="*/ 24 h 44"/>
                  <a:gd name="T36" fmla="*/ 48 w 52"/>
                  <a:gd name="T37" fmla="*/ 34 h 44"/>
                  <a:gd name="T38" fmla="*/ 50 w 52"/>
                  <a:gd name="T39" fmla="*/ 32 h 44"/>
                  <a:gd name="T40" fmla="*/ 29 w 52"/>
                  <a:gd name="T41" fmla="*/ 22 h 44"/>
                  <a:gd name="T42" fmla="*/ 52 w 52"/>
                  <a:gd name="T43" fmla="*/ 18 h 44"/>
                  <a:gd name="T44" fmla="*/ 52 w 52"/>
                  <a:gd name="T45" fmla="*/ 16 h 44"/>
                  <a:gd name="T46" fmla="*/ 29 w 52"/>
                  <a:gd name="T47" fmla="*/ 20 h 44"/>
                  <a:gd name="T48" fmla="*/ 43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3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5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5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9" y="24"/>
                    </a:lnTo>
                    <a:lnTo>
                      <a:pt x="48" y="34"/>
                    </a:lnTo>
                    <a:lnTo>
                      <a:pt x="50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2" y="16"/>
                    </a:lnTo>
                    <a:lnTo>
                      <a:pt x="29" y="20"/>
                    </a:lnTo>
                    <a:lnTo>
                      <a:pt x="43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0" name="Freeform 167"/>
              <p:cNvSpPr>
                <a:spLocks/>
              </p:cNvSpPr>
              <p:nvPr/>
            </p:nvSpPr>
            <p:spPr bwMode="auto">
              <a:xfrm>
                <a:off x="2328" y="2944"/>
                <a:ext cx="52" cy="44"/>
              </a:xfrm>
              <a:custGeom>
                <a:avLst/>
                <a:gdLst>
                  <a:gd name="T0" fmla="*/ 43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2 w 52"/>
                  <a:gd name="T7" fmla="*/ 0 h 44"/>
                  <a:gd name="T8" fmla="*/ 19 w 52"/>
                  <a:gd name="T9" fmla="*/ 0 h 44"/>
                  <a:gd name="T10" fmla="*/ 26 w 52"/>
                  <a:gd name="T11" fmla="*/ 20 h 44"/>
                  <a:gd name="T12" fmla="*/ 5 w 52"/>
                  <a:gd name="T13" fmla="*/ 8 h 44"/>
                  <a:gd name="T14" fmla="*/ 5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2 w 52"/>
                  <a:gd name="T25" fmla="*/ 40 h 44"/>
                  <a:gd name="T26" fmla="*/ 15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9 w 52"/>
                  <a:gd name="T35" fmla="*/ 24 h 44"/>
                  <a:gd name="T36" fmla="*/ 48 w 52"/>
                  <a:gd name="T37" fmla="*/ 34 h 44"/>
                  <a:gd name="T38" fmla="*/ 50 w 52"/>
                  <a:gd name="T39" fmla="*/ 32 h 44"/>
                  <a:gd name="T40" fmla="*/ 29 w 52"/>
                  <a:gd name="T41" fmla="*/ 22 h 44"/>
                  <a:gd name="T42" fmla="*/ 52 w 52"/>
                  <a:gd name="T43" fmla="*/ 18 h 44"/>
                  <a:gd name="T44" fmla="*/ 52 w 52"/>
                  <a:gd name="T45" fmla="*/ 16 h 44"/>
                  <a:gd name="T46" fmla="*/ 29 w 52"/>
                  <a:gd name="T47" fmla="*/ 20 h 44"/>
                  <a:gd name="T48" fmla="*/ 43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3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5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5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9" y="24"/>
                    </a:lnTo>
                    <a:lnTo>
                      <a:pt x="48" y="34"/>
                    </a:lnTo>
                    <a:lnTo>
                      <a:pt x="50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2" y="16"/>
                    </a:lnTo>
                    <a:lnTo>
                      <a:pt x="29" y="20"/>
                    </a:lnTo>
                    <a:lnTo>
                      <a:pt x="43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1" name="Freeform 168"/>
              <p:cNvSpPr>
                <a:spLocks/>
              </p:cNvSpPr>
              <p:nvPr/>
            </p:nvSpPr>
            <p:spPr bwMode="auto">
              <a:xfrm>
                <a:off x="1968" y="3063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8 w 50"/>
                  <a:gd name="T3" fmla="*/ 2 h 43"/>
                  <a:gd name="T4" fmla="*/ 26 w 50"/>
                  <a:gd name="T5" fmla="*/ 20 h 43"/>
                  <a:gd name="T6" fmla="*/ 22 w 50"/>
                  <a:gd name="T7" fmla="*/ 0 h 43"/>
                  <a:gd name="T8" fmla="*/ 19 w 50"/>
                  <a:gd name="T9" fmla="*/ 0 h 43"/>
                  <a:gd name="T10" fmla="*/ 24 w 50"/>
                  <a:gd name="T11" fmla="*/ 20 h 43"/>
                  <a:gd name="T12" fmla="*/ 5 w 50"/>
                  <a:gd name="T13" fmla="*/ 10 h 43"/>
                  <a:gd name="T14" fmla="*/ 3 w 50"/>
                  <a:gd name="T15" fmla="*/ 12 h 43"/>
                  <a:gd name="T16" fmla="*/ 24 w 50"/>
                  <a:gd name="T17" fmla="*/ 22 h 43"/>
                  <a:gd name="T18" fmla="*/ 0 w 50"/>
                  <a:gd name="T19" fmla="*/ 25 h 43"/>
                  <a:gd name="T20" fmla="*/ 0 w 50"/>
                  <a:gd name="T21" fmla="*/ 27 h 43"/>
                  <a:gd name="T22" fmla="*/ 24 w 50"/>
                  <a:gd name="T23" fmla="*/ 23 h 43"/>
                  <a:gd name="T24" fmla="*/ 10 w 50"/>
                  <a:gd name="T25" fmla="*/ 39 h 43"/>
                  <a:gd name="T26" fmla="*/ 12 w 50"/>
                  <a:gd name="T27" fmla="*/ 41 h 43"/>
                  <a:gd name="T28" fmla="*/ 26 w 50"/>
                  <a:gd name="T29" fmla="*/ 23 h 43"/>
                  <a:gd name="T30" fmla="*/ 29 w 50"/>
                  <a:gd name="T31" fmla="*/ 43 h 43"/>
                  <a:gd name="T32" fmla="*/ 33 w 50"/>
                  <a:gd name="T33" fmla="*/ 41 h 43"/>
                  <a:gd name="T34" fmla="*/ 26 w 50"/>
                  <a:gd name="T35" fmla="*/ 23 h 43"/>
                  <a:gd name="T36" fmla="*/ 47 w 50"/>
                  <a:gd name="T37" fmla="*/ 33 h 43"/>
                  <a:gd name="T38" fmla="*/ 47 w 50"/>
                  <a:gd name="T39" fmla="*/ 31 h 43"/>
                  <a:gd name="T40" fmla="*/ 29 w 50"/>
                  <a:gd name="T41" fmla="*/ 22 h 43"/>
                  <a:gd name="T42" fmla="*/ 50 w 50"/>
                  <a:gd name="T43" fmla="*/ 18 h 43"/>
                  <a:gd name="T44" fmla="*/ 50 w 50"/>
                  <a:gd name="T45" fmla="*/ 16 h 43"/>
                  <a:gd name="T46" fmla="*/ 26 w 50"/>
                  <a:gd name="T47" fmla="*/ 20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26" y="23"/>
                    </a:lnTo>
                    <a:lnTo>
                      <a:pt x="29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9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2" name="Freeform 169"/>
              <p:cNvSpPr>
                <a:spLocks/>
              </p:cNvSpPr>
              <p:nvPr/>
            </p:nvSpPr>
            <p:spPr bwMode="auto">
              <a:xfrm>
                <a:off x="1968" y="3063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8 w 50"/>
                  <a:gd name="T3" fmla="*/ 2 h 43"/>
                  <a:gd name="T4" fmla="*/ 26 w 50"/>
                  <a:gd name="T5" fmla="*/ 20 h 43"/>
                  <a:gd name="T6" fmla="*/ 22 w 50"/>
                  <a:gd name="T7" fmla="*/ 0 h 43"/>
                  <a:gd name="T8" fmla="*/ 19 w 50"/>
                  <a:gd name="T9" fmla="*/ 0 h 43"/>
                  <a:gd name="T10" fmla="*/ 24 w 50"/>
                  <a:gd name="T11" fmla="*/ 20 h 43"/>
                  <a:gd name="T12" fmla="*/ 5 w 50"/>
                  <a:gd name="T13" fmla="*/ 10 h 43"/>
                  <a:gd name="T14" fmla="*/ 3 w 50"/>
                  <a:gd name="T15" fmla="*/ 12 h 43"/>
                  <a:gd name="T16" fmla="*/ 24 w 50"/>
                  <a:gd name="T17" fmla="*/ 22 h 43"/>
                  <a:gd name="T18" fmla="*/ 0 w 50"/>
                  <a:gd name="T19" fmla="*/ 25 h 43"/>
                  <a:gd name="T20" fmla="*/ 0 w 50"/>
                  <a:gd name="T21" fmla="*/ 27 h 43"/>
                  <a:gd name="T22" fmla="*/ 24 w 50"/>
                  <a:gd name="T23" fmla="*/ 23 h 43"/>
                  <a:gd name="T24" fmla="*/ 10 w 50"/>
                  <a:gd name="T25" fmla="*/ 39 h 43"/>
                  <a:gd name="T26" fmla="*/ 12 w 50"/>
                  <a:gd name="T27" fmla="*/ 41 h 43"/>
                  <a:gd name="T28" fmla="*/ 26 w 50"/>
                  <a:gd name="T29" fmla="*/ 23 h 43"/>
                  <a:gd name="T30" fmla="*/ 29 w 50"/>
                  <a:gd name="T31" fmla="*/ 43 h 43"/>
                  <a:gd name="T32" fmla="*/ 33 w 50"/>
                  <a:gd name="T33" fmla="*/ 41 h 43"/>
                  <a:gd name="T34" fmla="*/ 26 w 50"/>
                  <a:gd name="T35" fmla="*/ 23 h 43"/>
                  <a:gd name="T36" fmla="*/ 47 w 50"/>
                  <a:gd name="T37" fmla="*/ 33 h 43"/>
                  <a:gd name="T38" fmla="*/ 47 w 50"/>
                  <a:gd name="T39" fmla="*/ 31 h 43"/>
                  <a:gd name="T40" fmla="*/ 29 w 50"/>
                  <a:gd name="T41" fmla="*/ 22 h 43"/>
                  <a:gd name="T42" fmla="*/ 50 w 50"/>
                  <a:gd name="T43" fmla="*/ 18 h 43"/>
                  <a:gd name="T44" fmla="*/ 50 w 50"/>
                  <a:gd name="T45" fmla="*/ 16 h 43"/>
                  <a:gd name="T46" fmla="*/ 26 w 50"/>
                  <a:gd name="T47" fmla="*/ 20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26" y="23"/>
                    </a:lnTo>
                    <a:lnTo>
                      <a:pt x="29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9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3" name="Freeform 170"/>
              <p:cNvSpPr>
                <a:spLocks/>
              </p:cNvSpPr>
              <p:nvPr/>
            </p:nvSpPr>
            <p:spPr bwMode="auto">
              <a:xfrm>
                <a:off x="2303" y="2588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5 w 49"/>
                  <a:gd name="T5" fmla="*/ 20 h 44"/>
                  <a:gd name="T6" fmla="*/ 21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4 w 49"/>
                  <a:gd name="T13" fmla="*/ 8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2 h 44"/>
                  <a:gd name="T24" fmla="*/ 9 w 49"/>
                  <a:gd name="T25" fmla="*/ 40 h 44"/>
                  <a:gd name="T26" fmla="*/ 11 w 49"/>
                  <a:gd name="T27" fmla="*/ 40 h 44"/>
                  <a:gd name="T28" fmla="*/ 23 w 49"/>
                  <a:gd name="T29" fmla="*/ 24 h 44"/>
                  <a:gd name="T30" fmla="*/ 28 w 49"/>
                  <a:gd name="T31" fmla="*/ 44 h 44"/>
                  <a:gd name="T32" fmla="*/ 33 w 49"/>
                  <a:gd name="T33" fmla="*/ 42 h 44"/>
                  <a:gd name="T34" fmla="*/ 25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5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1" y="40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3" y="42"/>
                    </a:lnTo>
                    <a:lnTo>
                      <a:pt x="25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5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4" name="Freeform 171"/>
              <p:cNvSpPr>
                <a:spLocks/>
              </p:cNvSpPr>
              <p:nvPr/>
            </p:nvSpPr>
            <p:spPr bwMode="auto">
              <a:xfrm>
                <a:off x="2303" y="2588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5 w 49"/>
                  <a:gd name="T5" fmla="*/ 20 h 44"/>
                  <a:gd name="T6" fmla="*/ 21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4 w 49"/>
                  <a:gd name="T13" fmla="*/ 8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2 h 44"/>
                  <a:gd name="T24" fmla="*/ 9 w 49"/>
                  <a:gd name="T25" fmla="*/ 40 h 44"/>
                  <a:gd name="T26" fmla="*/ 11 w 49"/>
                  <a:gd name="T27" fmla="*/ 40 h 44"/>
                  <a:gd name="T28" fmla="*/ 23 w 49"/>
                  <a:gd name="T29" fmla="*/ 24 h 44"/>
                  <a:gd name="T30" fmla="*/ 28 w 49"/>
                  <a:gd name="T31" fmla="*/ 44 h 44"/>
                  <a:gd name="T32" fmla="*/ 33 w 49"/>
                  <a:gd name="T33" fmla="*/ 42 h 44"/>
                  <a:gd name="T34" fmla="*/ 25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5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1" y="40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3" y="42"/>
                    </a:lnTo>
                    <a:lnTo>
                      <a:pt x="25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5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5" name="Freeform 172"/>
              <p:cNvSpPr>
                <a:spLocks/>
              </p:cNvSpPr>
              <p:nvPr/>
            </p:nvSpPr>
            <p:spPr bwMode="auto">
              <a:xfrm>
                <a:off x="2015" y="2756"/>
                <a:ext cx="52" cy="42"/>
              </a:xfrm>
              <a:custGeom>
                <a:avLst/>
                <a:gdLst>
                  <a:gd name="T0" fmla="*/ 40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2 w 52"/>
                  <a:gd name="T7" fmla="*/ 0 h 42"/>
                  <a:gd name="T8" fmla="*/ 19 w 52"/>
                  <a:gd name="T9" fmla="*/ 0 h 42"/>
                  <a:gd name="T10" fmla="*/ 24 w 52"/>
                  <a:gd name="T11" fmla="*/ 20 h 42"/>
                  <a:gd name="T12" fmla="*/ 5 w 52"/>
                  <a:gd name="T13" fmla="*/ 8 h 42"/>
                  <a:gd name="T14" fmla="*/ 3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0 w 52"/>
                  <a:gd name="T21" fmla="*/ 28 h 42"/>
                  <a:gd name="T22" fmla="*/ 24 w 52"/>
                  <a:gd name="T23" fmla="*/ 22 h 42"/>
                  <a:gd name="T24" fmla="*/ 10 w 52"/>
                  <a:gd name="T25" fmla="*/ 40 h 42"/>
                  <a:gd name="T26" fmla="*/ 15 w 52"/>
                  <a:gd name="T27" fmla="*/ 40 h 42"/>
                  <a:gd name="T28" fmla="*/ 26 w 52"/>
                  <a:gd name="T29" fmla="*/ 24 h 42"/>
                  <a:gd name="T30" fmla="*/ 31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8 w 52"/>
                  <a:gd name="T37" fmla="*/ 34 h 42"/>
                  <a:gd name="T38" fmla="*/ 48 w 52"/>
                  <a:gd name="T39" fmla="*/ 32 h 42"/>
                  <a:gd name="T40" fmla="*/ 29 w 52"/>
                  <a:gd name="T41" fmla="*/ 22 h 42"/>
                  <a:gd name="T42" fmla="*/ 52 w 52"/>
                  <a:gd name="T43" fmla="*/ 18 h 42"/>
                  <a:gd name="T44" fmla="*/ 50 w 52"/>
                  <a:gd name="T45" fmla="*/ 16 h 42"/>
                  <a:gd name="T46" fmla="*/ 29 w 52"/>
                  <a:gd name="T47" fmla="*/ 20 h 42"/>
                  <a:gd name="T48" fmla="*/ 40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5" y="40"/>
                    </a:lnTo>
                    <a:lnTo>
                      <a:pt x="26" y="24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8" y="34"/>
                    </a:lnTo>
                    <a:lnTo>
                      <a:pt x="48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9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6" name="Freeform 173"/>
              <p:cNvSpPr>
                <a:spLocks/>
              </p:cNvSpPr>
              <p:nvPr/>
            </p:nvSpPr>
            <p:spPr bwMode="auto">
              <a:xfrm>
                <a:off x="2015" y="2756"/>
                <a:ext cx="52" cy="42"/>
              </a:xfrm>
              <a:custGeom>
                <a:avLst/>
                <a:gdLst>
                  <a:gd name="T0" fmla="*/ 40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2 w 52"/>
                  <a:gd name="T7" fmla="*/ 0 h 42"/>
                  <a:gd name="T8" fmla="*/ 19 w 52"/>
                  <a:gd name="T9" fmla="*/ 0 h 42"/>
                  <a:gd name="T10" fmla="*/ 24 w 52"/>
                  <a:gd name="T11" fmla="*/ 20 h 42"/>
                  <a:gd name="T12" fmla="*/ 5 w 52"/>
                  <a:gd name="T13" fmla="*/ 8 h 42"/>
                  <a:gd name="T14" fmla="*/ 3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0 w 52"/>
                  <a:gd name="T21" fmla="*/ 28 h 42"/>
                  <a:gd name="T22" fmla="*/ 24 w 52"/>
                  <a:gd name="T23" fmla="*/ 22 h 42"/>
                  <a:gd name="T24" fmla="*/ 10 w 52"/>
                  <a:gd name="T25" fmla="*/ 40 h 42"/>
                  <a:gd name="T26" fmla="*/ 15 w 52"/>
                  <a:gd name="T27" fmla="*/ 40 h 42"/>
                  <a:gd name="T28" fmla="*/ 26 w 52"/>
                  <a:gd name="T29" fmla="*/ 24 h 42"/>
                  <a:gd name="T30" fmla="*/ 31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8 w 52"/>
                  <a:gd name="T37" fmla="*/ 34 h 42"/>
                  <a:gd name="T38" fmla="*/ 48 w 52"/>
                  <a:gd name="T39" fmla="*/ 32 h 42"/>
                  <a:gd name="T40" fmla="*/ 29 w 52"/>
                  <a:gd name="T41" fmla="*/ 22 h 42"/>
                  <a:gd name="T42" fmla="*/ 52 w 52"/>
                  <a:gd name="T43" fmla="*/ 18 h 42"/>
                  <a:gd name="T44" fmla="*/ 50 w 52"/>
                  <a:gd name="T45" fmla="*/ 16 h 42"/>
                  <a:gd name="T46" fmla="*/ 29 w 52"/>
                  <a:gd name="T47" fmla="*/ 20 h 42"/>
                  <a:gd name="T48" fmla="*/ 40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5" y="40"/>
                    </a:lnTo>
                    <a:lnTo>
                      <a:pt x="26" y="24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8" y="34"/>
                    </a:lnTo>
                    <a:lnTo>
                      <a:pt x="48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9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7" name="Freeform 174"/>
              <p:cNvSpPr>
                <a:spLocks/>
              </p:cNvSpPr>
              <p:nvPr/>
            </p:nvSpPr>
            <p:spPr bwMode="auto">
              <a:xfrm>
                <a:off x="2995" y="2734"/>
                <a:ext cx="51" cy="44"/>
              </a:xfrm>
              <a:custGeom>
                <a:avLst/>
                <a:gdLst>
                  <a:gd name="T0" fmla="*/ 40 w 51"/>
                  <a:gd name="T1" fmla="*/ 4 h 44"/>
                  <a:gd name="T2" fmla="*/ 37 w 51"/>
                  <a:gd name="T3" fmla="*/ 2 h 44"/>
                  <a:gd name="T4" fmla="*/ 25 w 51"/>
                  <a:gd name="T5" fmla="*/ 20 h 44"/>
                  <a:gd name="T6" fmla="*/ 21 w 51"/>
                  <a:gd name="T7" fmla="*/ 0 h 44"/>
                  <a:gd name="T8" fmla="*/ 18 w 51"/>
                  <a:gd name="T9" fmla="*/ 0 h 44"/>
                  <a:gd name="T10" fmla="*/ 23 w 51"/>
                  <a:gd name="T11" fmla="*/ 20 h 44"/>
                  <a:gd name="T12" fmla="*/ 4 w 51"/>
                  <a:gd name="T13" fmla="*/ 10 h 44"/>
                  <a:gd name="T14" fmla="*/ 2 w 51"/>
                  <a:gd name="T15" fmla="*/ 12 h 44"/>
                  <a:gd name="T16" fmla="*/ 23 w 51"/>
                  <a:gd name="T17" fmla="*/ 22 h 44"/>
                  <a:gd name="T18" fmla="*/ 0 w 51"/>
                  <a:gd name="T19" fmla="*/ 26 h 44"/>
                  <a:gd name="T20" fmla="*/ 0 w 51"/>
                  <a:gd name="T21" fmla="*/ 28 h 44"/>
                  <a:gd name="T22" fmla="*/ 23 w 51"/>
                  <a:gd name="T23" fmla="*/ 24 h 44"/>
                  <a:gd name="T24" fmla="*/ 9 w 51"/>
                  <a:gd name="T25" fmla="*/ 40 h 44"/>
                  <a:gd name="T26" fmla="*/ 14 w 51"/>
                  <a:gd name="T27" fmla="*/ 42 h 44"/>
                  <a:gd name="T28" fmla="*/ 25 w 51"/>
                  <a:gd name="T29" fmla="*/ 24 h 44"/>
                  <a:gd name="T30" fmla="*/ 30 w 51"/>
                  <a:gd name="T31" fmla="*/ 44 h 44"/>
                  <a:gd name="T32" fmla="*/ 32 w 51"/>
                  <a:gd name="T33" fmla="*/ 42 h 44"/>
                  <a:gd name="T34" fmla="*/ 25 w 51"/>
                  <a:gd name="T35" fmla="*/ 24 h 44"/>
                  <a:gd name="T36" fmla="*/ 47 w 51"/>
                  <a:gd name="T37" fmla="*/ 34 h 44"/>
                  <a:gd name="T38" fmla="*/ 47 w 51"/>
                  <a:gd name="T39" fmla="*/ 32 h 44"/>
                  <a:gd name="T40" fmla="*/ 28 w 51"/>
                  <a:gd name="T41" fmla="*/ 22 h 44"/>
                  <a:gd name="T42" fmla="*/ 51 w 51"/>
                  <a:gd name="T43" fmla="*/ 18 h 44"/>
                  <a:gd name="T44" fmla="*/ 49 w 51"/>
                  <a:gd name="T45" fmla="*/ 16 h 44"/>
                  <a:gd name="T46" fmla="*/ 28 w 51"/>
                  <a:gd name="T47" fmla="*/ 20 h 44"/>
                  <a:gd name="T48" fmla="*/ 40 w 51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4" y="42"/>
                    </a:lnTo>
                    <a:lnTo>
                      <a:pt x="25" y="2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8" name="Freeform 175"/>
              <p:cNvSpPr>
                <a:spLocks/>
              </p:cNvSpPr>
              <p:nvPr/>
            </p:nvSpPr>
            <p:spPr bwMode="auto">
              <a:xfrm>
                <a:off x="2995" y="2734"/>
                <a:ext cx="51" cy="44"/>
              </a:xfrm>
              <a:custGeom>
                <a:avLst/>
                <a:gdLst>
                  <a:gd name="T0" fmla="*/ 40 w 51"/>
                  <a:gd name="T1" fmla="*/ 4 h 44"/>
                  <a:gd name="T2" fmla="*/ 37 w 51"/>
                  <a:gd name="T3" fmla="*/ 2 h 44"/>
                  <a:gd name="T4" fmla="*/ 25 w 51"/>
                  <a:gd name="T5" fmla="*/ 20 h 44"/>
                  <a:gd name="T6" fmla="*/ 21 w 51"/>
                  <a:gd name="T7" fmla="*/ 0 h 44"/>
                  <a:gd name="T8" fmla="*/ 18 w 51"/>
                  <a:gd name="T9" fmla="*/ 0 h 44"/>
                  <a:gd name="T10" fmla="*/ 23 w 51"/>
                  <a:gd name="T11" fmla="*/ 20 h 44"/>
                  <a:gd name="T12" fmla="*/ 4 w 51"/>
                  <a:gd name="T13" fmla="*/ 10 h 44"/>
                  <a:gd name="T14" fmla="*/ 2 w 51"/>
                  <a:gd name="T15" fmla="*/ 12 h 44"/>
                  <a:gd name="T16" fmla="*/ 23 w 51"/>
                  <a:gd name="T17" fmla="*/ 22 h 44"/>
                  <a:gd name="T18" fmla="*/ 0 w 51"/>
                  <a:gd name="T19" fmla="*/ 26 h 44"/>
                  <a:gd name="T20" fmla="*/ 0 w 51"/>
                  <a:gd name="T21" fmla="*/ 28 h 44"/>
                  <a:gd name="T22" fmla="*/ 23 w 51"/>
                  <a:gd name="T23" fmla="*/ 24 h 44"/>
                  <a:gd name="T24" fmla="*/ 9 w 51"/>
                  <a:gd name="T25" fmla="*/ 40 h 44"/>
                  <a:gd name="T26" fmla="*/ 14 w 51"/>
                  <a:gd name="T27" fmla="*/ 42 h 44"/>
                  <a:gd name="T28" fmla="*/ 25 w 51"/>
                  <a:gd name="T29" fmla="*/ 24 h 44"/>
                  <a:gd name="T30" fmla="*/ 30 w 51"/>
                  <a:gd name="T31" fmla="*/ 44 h 44"/>
                  <a:gd name="T32" fmla="*/ 32 w 51"/>
                  <a:gd name="T33" fmla="*/ 42 h 44"/>
                  <a:gd name="T34" fmla="*/ 25 w 51"/>
                  <a:gd name="T35" fmla="*/ 24 h 44"/>
                  <a:gd name="T36" fmla="*/ 47 w 51"/>
                  <a:gd name="T37" fmla="*/ 34 h 44"/>
                  <a:gd name="T38" fmla="*/ 47 w 51"/>
                  <a:gd name="T39" fmla="*/ 32 h 44"/>
                  <a:gd name="T40" fmla="*/ 28 w 51"/>
                  <a:gd name="T41" fmla="*/ 22 h 44"/>
                  <a:gd name="T42" fmla="*/ 51 w 51"/>
                  <a:gd name="T43" fmla="*/ 18 h 44"/>
                  <a:gd name="T44" fmla="*/ 49 w 51"/>
                  <a:gd name="T45" fmla="*/ 16 h 44"/>
                  <a:gd name="T46" fmla="*/ 28 w 51"/>
                  <a:gd name="T47" fmla="*/ 20 h 44"/>
                  <a:gd name="T48" fmla="*/ 40 w 51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4" y="42"/>
                    </a:lnTo>
                    <a:lnTo>
                      <a:pt x="25" y="2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9" name="Freeform 176"/>
              <p:cNvSpPr>
                <a:spLocks/>
              </p:cNvSpPr>
              <p:nvPr/>
            </p:nvSpPr>
            <p:spPr bwMode="auto">
              <a:xfrm>
                <a:off x="2119" y="3007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0 h 44"/>
                  <a:gd name="T10" fmla="*/ 26 w 52"/>
                  <a:gd name="T11" fmla="*/ 20 h 44"/>
                  <a:gd name="T12" fmla="*/ 5 w 52"/>
                  <a:gd name="T13" fmla="*/ 8 h 44"/>
                  <a:gd name="T14" fmla="*/ 5 w 52"/>
                  <a:gd name="T15" fmla="*/ 10 h 44"/>
                  <a:gd name="T16" fmla="*/ 24 w 52"/>
                  <a:gd name="T17" fmla="*/ 22 h 44"/>
                  <a:gd name="T18" fmla="*/ 0 w 52"/>
                  <a:gd name="T19" fmla="*/ 26 h 44"/>
                  <a:gd name="T20" fmla="*/ 2 w 52"/>
                  <a:gd name="T21" fmla="*/ 28 h 44"/>
                  <a:gd name="T22" fmla="*/ 24 w 52"/>
                  <a:gd name="T23" fmla="*/ 22 h 44"/>
                  <a:gd name="T24" fmla="*/ 12 w 52"/>
                  <a:gd name="T25" fmla="*/ 40 h 44"/>
                  <a:gd name="T26" fmla="*/ 14 w 52"/>
                  <a:gd name="T27" fmla="*/ 40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8 w 52"/>
                  <a:gd name="T35" fmla="*/ 22 h 44"/>
                  <a:gd name="T36" fmla="*/ 47 w 52"/>
                  <a:gd name="T37" fmla="*/ 34 h 44"/>
                  <a:gd name="T38" fmla="*/ 49 w 52"/>
                  <a:gd name="T39" fmla="*/ 32 h 44"/>
                  <a:gd name="T40" fmla="*/ 28 w 52"/>
                  <a:gd name="T41" fmla="*/ 22 h 44"/>
                  <a:gd name="T42" fmla="*/ 52 w 52"/>
                  <a:gd name="T43" fmla="*/ 18 h 44"/>
                  <a:gd name="T44" fmla="*/ 49 w 52"/>
                  <a:gd name="T45" fmla="*/ 16 h 44"/>
                  <a:gd name="T46" fmla="*/ 28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5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2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0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8" y="22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0" name="Freeform 177"/>
              <p:cNvSpPr>
                <a:spLocks/>
              </p:cNvSpPr>
              <p:nvPr/>
            </p:nvSpPr>
            <p:spPr bwMode="auto">
              <a:xfrm>
                <a:off x="2119" y="3007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0 h 44"/>
                  <a:gd name="T10" fmla="*/ 26 w 52"/>
                  <a:gd name="T11" fmla="*/ 20 h 44"/>
                  <a:gd name="T12" fmla="*/ 5 w 52"/>
                  <a:gd name="T13" fmla="*/ 8 h 44"/>
                  <a:gd name="T14" fmla="*/ 5 w 52"/>
                  <a:gd name="T15" fmla="*/ 10 h 44"/>
                  <a:gd name="T16" fmla="*/ 24 w 52"/>
                  <a:gd name="T17" fmla="*/ 22 h 44"/>
                  <a:gd name="T18" fmla="*/ 0 w 52"/>
                  <a:gd name="T19" fmla="*/ 26 h 44"/>
                  <a:gd name="T20" fmla="*/ 2 w 52"/>
                  <a:gd name="T21" fmla="*/ 28 h 44"/>
                  <a:gd name="T22" fmla="*/ 24 w 52"/>
                  <a:gd name="T23" fmla="*/ 22 h 44"/>
                  <a:gd name="T24" fmla="*/ 12 w 52"/>
                  <a:gd name="T25" fmla="*/ 40 h 44"/>
                  <a:gd name="T26" fmla="*/ 14 w 52"/>
                  <a:gd name="T27" fmla="*/ 40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8 w 52"/>
                  <a:gd name="T35" fmla="*/ 22 h 44"/>
                  <a:gd name="T36" fmla="*/ 47 w 52"/>
                  <a:gd name="T37" fmla="*/ 34 h 44"/>
                  <a:gd name="T38" fmla="*/ 49 w 52"/>
                  <a:gd name="T39" fmla="*/ 32 h 44"/>
                  <a:gd name="T40" fmla="*/ 28 w 52"/>
                  <a:gd name="T41" fmla="*/ 22 h 44"/>
                  <a:gd name="T42" fmla="*/ 52 w 52"/>
                  <a:gd name="T43" fmla="*/ 18 h 44"/>
                  <a:gd name="T44" fmla="*/ 49 w 52"/>
                  <a:gd name="T45" fmla="*/ 16 h 44"/>
                  <a:gd name="T46" fmla="*/ 28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5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2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0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8" y="22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1" name="Freeform 178"/>
              <p:cNvSpPr>
                <a:spLocks/>
              </p:cNvSpPr>
              <p:nvPr/>
            </p:nvSpPr>
            <p:spPr bwMode="auto">
              <a:xfrm>
                <a:off x="2394" y="2903"/>
                <a:ext cx="50" cy="43"/>
              </a:xfrm>
              <a:custGeom>
                <a:avLst/>
                <a:gdLst>
                  <a:gd name="T0" fmla="*/ 40 w 50"/>
                  <a:gd name="T1" fmla="*/ 3 h 43"/>
                  <a:gd name="T2" fmla="*/ 36 w 50"/>
                  <a:gd name="T3" fmla="*/ 2 h 43"/>
                  <a:gd name="T4" fmla="*/ 24 w 50"/>
                  <a:gd name="T5" fmla="*/ 19 h 43"/>
                  <a:gd name="T6" fmla="*/ 19 w 50"/>
                  <a:gd name="T7" fmla="*/ 0 h 43"/>
                  <a:gd name="T8" fmla="*/ 17 w 50"/>
                  <a:gd name="T9" fmla="*/ 0 h 43"/>
                  <a:gd name="T10" fmla="*/ 24 w 50"/>
                  <a:gd name="T11" fmla="*/ 19 h 43"/>
                  <a:gd name="T12" fmla="*/ 3 w 50"/>
                  <a:gd name="T13" fmla="*/ 7 h 43"/>
                  <a:gd name="T14" fmla="*/ 3 w 50"/>
                  <a:gd name="T15" fmla="*/ 9 h 43"/>
                  <a:gd name="T16" fmla="*/ 22 w 50"/>
                  <a:gd name="T17" fmla="*/ 21 h 43"/>
                  <a:gd name="T18" fmla="*/ 0 w 50"/>
                  <a:gd name="T19" fmla="*/ 25 h 43"/>
                  <a:gd name="T20" fmla="*/ 0 w 50"/>
                  <a:gd name="T21" fmla="*/ 27 h 43"/>
                  <a:gd name="T22" fmla="*/ 22 w 50"/>
                  <a:gd name="T23" fmla="*/ 21 h 43"/>
                  <a:gd name="T24" fmla="*/ 10 w 50"/>
                  <a:gd name="T25" fmla="*/ 39 h 43"/>
                  <a:gd name="T26" fmla="*/ 12 w 50"/>
                  <a:gd name="T27" fmla="*/ 39 h 43"/>
                  <a:gd name="T28" fmla="*/ 24 w 50"/>
                  <a:gd name="T29" fmla="*/ 23 h 43"/>
                  <a:gd name="T30" fmla="*/ 29 w 50"/>
                  <a:gd name="T31" fmla="*/ 43 h 43"/>
                  <a:gd name="T32" fmla="*/ 31 w 50"/>
                  <a:gd name="T33" fmla="*/ 41 h 43"/>
                  <a:gd name="T34" fmla="*/ 26 w 50"/>
                  <a:gd name="T35" fmla="*/ 21 h 43"/>
                  <a:gd name="T36" fmla="*/ 45 w 50"/>
                  <a:gd name="T37" fmla="*/ 33 h 43"/>
                  <a:gd name="T38" fmla="*/ 47 w 50"/>
                  <a:gd name="T39" fmla="*/ 31 h 43"/>
                  <a:gd name="T40" fmla="*/ 26 w 50"/>
                  <a:gd name="T41" fmla="*/ 21 h 43"/>
                  <a:gd name="T42" fmla="*/ 50 w 50"/>
                  <a:gd name="T43" fmla="*/ 17 h 43"/>
                  <a:gd name="T44" fmla="*/ 50 w 50"/>
                  <a:gd name="T45" fmla="*/ 15 h 43"/>
                  <a:gd name="T46" fmla="*/ 26 w 50"/>
                  <a:gd name="T47" fmla="*/ 19 h 43"/>
                  <a:gd name="T48" fmla="*/ 40 w 50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3"/>
                    </a:moveTo>
                    <a:lnTo>
                      <a:pt x="36" y="2"/>
                    </a:lnTo>
                    <a:lnTo>
                      <a:pt x="24" y="19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24" y="19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22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2" y="21"/>
                    </a:lnTo>
                    <a:lnTo>
                      <a:pt x="10" y="39"/>
                    </a:lnTo>
                    <a:lnTo>
                      <a:pt x="12" y="39"/>
                    </a:lnTo>
                    <a:lnTo>
                      <a:pt x="24" y="23"/>
                    </a:lnTo>
                    <a:lnTo>
                      <a:pt x="29" y="43"/>
                    </a:lnTo>
                    <a:lnTo>
                      <a:pt x="31" y="41"/>
                    </a:lnTo>
                    <a:lnTo>
                      <a:pt x="26" y="21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1"/>
                    </a:lnTo>
                    <a:lnTo>
                      <a:pt x="50" y="17"/>
                    </a:lnTo>
                    <a:lnTo>
                      <a:pt x="50" y="15"/>
                    </a:lnTo>
                    <a:lnTo>
                      <a:pt x="26" y="19"/>
                    </a:lnTo>
                    <a:lnTo>
                      <a:pt x="4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2" name="Freeform 179"/>
              <p:cNvSpPr>
                <a:spLocks/>
              </p:cNvSpPr>
              <p:nvPr/>
            </p:nvSpPr>
            <p:spPr bwMode="auto">
              <a:xfrm>
                <a:off x="2394" y="2903"/>
                <a:ext cx="50" cy="43"/>
              </a:xfrm>
              <a:custGeom>
                <a:avLst/>
                <a:gdLst>
                  <a:gd name="T0" fmla="*/ 40 w 50"/>
                  <a:gd name="T1" fmla="*/ 3 h 43"/>
                  <a:gd name="T2" fmla="*/ 36 w 50"/>
                  <a:gd name="T3" fmla="*/ 2 h 43"/>
                  <a:gd name="T4" fmla="*/ 24 w 50"/>
                  <a:gd name="T5" fmla="*/ 19 h 43"/>
                  <a:gd name="T6" fmla="*/ 19 w 50"/>
                  <a:gd name="T7" fmla="*/ 0 h 43"/>
                  <a:gd name="T8" fmla="*/ 17 w 50"/>
                  <a:gd name="T9" fmla="*/ 0 h 43"/>
                  <a:gd name="T10" fmla="*/ 24 w 50"/>
                  <a:gd name="T11" fmla="*/ 19 h 43"/>
                  <a:gd name="T12" fmla="*/ 3 w 50"/>
                  <a:gd name="T13" fmla="*/ 7 h 43"/>
                  <a:gd name="T14" fmla="*/ 3 w 50"/>
                  <a:gd name="T15" fmla="*/ 9 h 43"/>
                  <a:gd name="T16" fmla="*/ 22 w 50"/>
                  <a:gd name="T17" fmla="*/ 21 h 43"/>
                  <a:gd name="T18" fmla="*/ 0 w 50"/>
                  <a:gd name="T19" fmla="*/ 25 h 43"/>
                  <a:gd name="T20" fmla="*/ 0 w 50"/>
                  <a:gd name="T21" fmla="*/ 27 h 43"/>
                  <a:gd name="T22" fmla="*/ 22 w 50"/>
                  <a:gd name="T23" fmla="*/ 21 h 43"/>
                  <a:gd name="T24" fmla="*/ 10 w 50"/>
                  <a:gd name="T25" fmla="*/ 39 h 43"/>
                  <a:gd name="T26" fmla="*/ 12 w 50"/>
                  <a:gd name="T27" fmla="*/ 39 h 43"/>
                  <a:gd name="T28" fmla="*/ 24 w 50"/>
                  <a:gd name="T29" fmla="*/ 23 h 43"/>
                  <a:gd name="T30" fmla="*/ 29 w 50"/>
                  <a:gd name="T31" fmla="*/ 43 h 43"/>
                  <a:gd name="T32" fmla="*/ 31 w 50"/>
                  <a:gd name="T33" fmla="*/ 41 h 43"/>
                  <a:gd name="T34" fmla="*/ 26 w 50"/>
                  <a:gd name="T35" fmla="*/ 21 h 43"/>
                  <a:gd name="T36" fmla="*/ 45 w 50"/>
                  <a:gd name="T37" fmla="*/ 33 h 43"/>
                  <a:gd name="T38" fmla="*/ 47 w 50"/>
                  <a:gd name="T39" fmla="*/ 31 h 43"/>
                  <a:gd name="T40" fmla="*/ 26 w 50"/>
                  <a:gd name="T41" fmla="*/ 21 h 43"/>
                  <a:gd name="T42" fmla="*/ 50 w 50"/>
                  <a:gd name="T43" fmla="*/ 17 h 43"/>
                  <a:gd name="T44" fmla="*/ 50 w 50"/>
                  <a:gd name="T45" fmla="*/ 15 h 43"/>
                  <a:gd name="T46" fmla="*/ 26 w 50"/>
                  <a:gd name="T47" fmla="*/ 19 h 43"/>
                  <a:gd name="T48" fmla="*/ 40 w 50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3"/>
                    </a:moveTo>
                    <a:lnTo>
                      <a:pt x="36" y="2"/>
                    </a:lnTo>
                    <a:lnTo>
                      <a:pt x="24" y="19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24" y="19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22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2" y="21"/>
                    </a:lnTo>
                    <a:lnTo>
                      <a:pt x="10" y="39"/>
                    </a:lnTo>
                    <a:lnTo>
                      <a:pt x="12" y="39"/>
                    </a:lnTo>
                    <a:lnTo>
                      <a:pt x="24" y="23"/>
                    </a:lnTo>
                    <a:lnTo>
                      <a:pt x="29" y="43"/>
                    </a:lnTo>
                    <a:lnTo>
                      <a:pt x="31" y="41"/>
                    </a:lnTo>
                    <a:lnTo>
                      <a:pt x="26" y="21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1"/>
                    </a:lnTo>
                    <a:lnTo>
                      <a:pt x="50" y="17"/>
                    </a:lnTo>
                    <a:lnTo>
                      <a:pt x="50" y="15"/>
                    </a:lnTo>
                    <a:lnTo>
                      <a:pt x="26" y="19"/>
                    </a:lnTo>
                    <a:lnTo>
                      <a:pt x="40" y="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3" name="Freeform 180"/>
              <p:cNvSpPr>
                <a:spLocks/>
              </p:cNvSpPr>
              <p:nvPr/>
            </p:nvSpPr>
            <p:spPr bwMode="auto">
              <a:xfrm>
                <a:off x="1519" y="3175"/>
                <a:ext cx="49" cy="42"/>
              </a:xfrm>
              <a:custGeom>
                <a:avLst/>
                <a:gdLst>
                  <a:gd name="T0" fmla="*/ 40 w 49"/>
                  <a:gd name="T1" fmla="*/ 2 h 42"/>
                  <a:gd name="T2" fmla="*/ 38 w 49"/>
                  <a:gd name="T3" fmla="*/ 2 h 42"/>
                  <a:gd name="T4" fmla="*/ 26 w 49"/>
                  <a:gd name="T5" fmla="*/ 20 h 42"/>
                  <a:gd name="T6" fmla="*/ 21 w 49"/>
                  <a:gd name="T7" fmla="*/ 0 h 42"/>
                  <a:gd name="T8" fmla="*/ 16 w 49"/>
                  <a:gd name="T9" fmla="*/ 0 h 42"/>
                  <a:gd name="T10" fmla="*/ 23 w 49"/>
                  <a:gd name="T11" fmla="*/ 20 h 42"/>
                  <a:gd name="T12" fmla="*/ 5 w 49"/>
                  <a:gd name="T13" fmla="*/ 8 h 42"/>
                  <a:gd name="T14" fmla="*/ 2 w 49"/>
                  <a:gd name="T15" fmla="*/ 10 h 42"/>
                  <a:gd name="T16" fmla="*/ 23 w 49"/>
                  <a:gd name="T17" fmla="*/ 20 h 42"/>
                  <a:gd name="T18" fmla="*/ 0 w 49"/>
                  <a:gd name="T19" fmla="*/ 24 h 42"/>
                  <a:gd name="T20" fmla="*/ 0 w 49"/>
                  <a:gd name="T21" fmla="*/ 28 h 42"/>
                  <a:gd name="T22" fmla="*/ 23 w 49"/>
                  <a:gd name="T23" fmla="*/ 22 h 42"/>
                  <a:gd name="T24" fmla="*/ 9 w 49"/>
                  <a:gd name="T25" fmla="*/ 38 h 42"/>
                  <a:gd name="T26" fmla="*/ 12 w 49"/>
                  <a:gd name="T27" fmla="*/ 40 h 42"/>
                  <a:gd name="T28" fmla="*/ 23 w 49"/>
                  <a:gd name="T29" fmla="*/ 22 h 42"/>
                  <a:gd name="T30" fmla="*/ 28 w 49"/>
                  <a:gd name="T31" fmla="*/ 42 h 42"/>
                  <a:gd name="T32" fmla="*/ 33 w 49"/>
                  <a:gd name="T33" fmla="*/ 42 h 42"/>
                  <a:gd name="T34" fmla="*/ 26 w 49"/>
                  <a:gd name="T35" fmla="*/ 22 h 42"/>
                  <a:gd name="T36" fmla="*/ 45 w 49"/>
                  <a:gd name="T37" fmla="*/ 34 h 42"/>
                  <a:gd name="T38" fmla="*/ 47 w 49"/>
                  <a:gd name="T39" fmla="*/ 32 h 42"/>
                  <a:gd name="T40" fmla="*/ 26 w 49"/>
                  <a:gd name="T41" fmla="*/ 22 h 42"/>
                  <a:gd name="T42" fmla="*/ 49 w 49"/>
                  <a:gd name="T43" fmla="*/ 18 h 42"/>
                  <a:gd name="T44" fmla="*/ 49 w 49"/>
                  <a:gd name="T45" fmla="*/ 14 h 42"/>
                  <a:gd name="T46" fmla="*/ 26 w 49"/>
                  <a:gd name="T47" fmla="*/ 20 h 42"/>
                  <a:gd name="T48" fmla="*/ 40 w 49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38"/>
                    </a:lnTo>
                    <a:lnTo>
                      <a:pt x="12" y="40"/>
                    </a:lnTo>
                    <a:lnTo>
                      <a:pt x="23" y="22"/>
                    </a:lnTo>
                    <a:lnTo>
                      <a:pt x="28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4"/>
                    </a:lnTo>
                    <a:lnTo>
                      <a:pt x="26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4" name="Freeform 181"/>
              <p:cNvSpPr>
                <a:spLocks/>
              </p:cNvSpPr>
              <p:nvPr/>
            </p:nvSpPr>
            <p:spPr bwMode="auto">
              <a:xfrm>
                <a:off x="1519" y="3175"/>
                <a:ext cx="49" cy="42"/>
              </a:xfrm>
              <a:custGeom>
                <a:avLst/>
                <a:gdLst>
                  <a:gd name="T0" fmla="*/ 40 w 49"/>
                  <a:gd name="T1" fmla="*/ 2 h 42"/>
                  <a:gd name="T2" fmla="*/ 38 w 49"/>
                  <a:gd name="T3" fmla="*/ 2 h 42"/>
                  <a:gd name="T4" fmla="*/ 26 w 49"/>
                  <a:gd name="T5" fmla="*/ 20 h 42"/>
                  <a:gd name="T6" fmla="*/ 21 w 49"/>
                  <a:gd name="T7" fmla="*/ 0 h 42"/>
                  <a:gd name="T8" fmla="*/ 16 w 49"/>
                  <a:gd name="T9" fmla="*/ 0 h 42"/>
                  <a:gd name="T10" fmla="*/ 23 w 49"/>
                  <a:gd name="T11" fmla="*/ 20 h 42"/>
                  <a:gd name="T12" fmla="*/ 5 w 49"/>
                  <a:gd name="T13" fmla="*/ 8 h 42"/>
                  <a:gd name="T14" fmla="*/ 2 w 49"/>
                  <a:gd name="T15" fmla="*/ 10 h 42"/>
                  <a:gd name="T16" fmla="*/ 23 w 49"/>
                  <a:gd name="T17" fmla="*/ 20 h 42"/>
                  <a:gd name="T18" fmla="*/ 0 w 49"/>
                  <a:gd name="T19" fmla="*/ 24 h 42"/>
                  <a:gd name="T20" fmla="*/ 0 w 49"/>
                  <a:gd name="T21" fmla="*/ 28 h 42"/>
                  <a:gd name="T22" fmla="*/ 23 w 49"/>
                  <a:gd name="T23" fmla="*/ 22 h 42"/>
                  <a:gd name="T24" fmla="*/ 9 w 49"/>
                  <a:gd name="T25" fmla="*/ 38 h 42"/>
                  <a:gd name="T26" fmla="*/ 12 w 49"/>
                  <a:gd name="T27" fmla="*/ 40 h 42"/>
                  <a:gd name="T28" fmla="*/ 23 w 49"/>
                  <a:gd name="T29" fmla="*/ 22 h 42"/>
                  <a:gd name="T30" fmla="*/ 28 w 49"/>
                  <a:gd name="T31" fmla="*/ 42 h 42"/>
                  <a:gd name="T32" fmla="*/ 33 w 49"/>
                  <a:gd name="T33" fmla="*/ 42 h 42"/>
                  <a:gd name="T34" fmla="*/ 26 w 49"/>
                  <a:gd name="T35" fmla="*/ 22 h 42"/>
                  <a:gd name="T36" fmla="*/ 45 w 49"/>
                  <a:gd name="T37" fmla="*/ 34 h 42"/>
                  <a:gd name="T38" fmla="*/ 47 w 49"/>
                  <a:gd name="T39" fmla="*/ 32 h 42"/>
                  <a:gd name="T40" fmla="*/ 26 w 49"/>
                  <a:gd name="T41" fmla="*/ 22 h 42"/>
                  <a:gd name="T42" fmla="*/ 49 w 49"/>
                  <a:gd name="T43" fmla="*/ 18 h 42"/>
                  <a:gd name="T44" fmla="*/ 49 w 49"/>
                  <a:gd name="T45" fmla="*/ 14 h 42"/>
                  <a:gd name="T46" fmla="*/ 26 w 49"/>
                  <a:gd name="T47" fmla="*/ 20 h 42"/>
                  <a:gd name="T48" fmla="*/ 40 w 49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38"/>
                    </a:lnTo>
                    <a:lnTo>
                      <a:pt x="12" y="40"/>
                    </a:lnTo>
                    <a:lnTo>
                      <a:pt x="23" y="22"/>
                    </a:lnTo>
                    <a:lnTo>
                      <a:pt x="28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4"/>
                    </a:lnTo>
                    <a:lnTo>
                      <a:pt x="26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5" name="Freeform 182"/>
              <p:cNvSpPr>
                <a:spLocks/>
              </p:cNvSpPr>
              <p:nvPr/>
            </p:nvSpPr>
            <p:spPr bwMode="auto">
              <a:xfrm>
                <a:off x="2707" y="2903"/>
                <a:ext cx="52" cy="43"/>
              </a:xfrm>
              <a:custGeom>
                <a:avLst/>
                <a:gdLst>
                  <a:gd name="T0" fmla="*/ 43 w 52"/>
                  <a:gd name="T1" fmla="*/ 3 h 43"/>
                  <a:gd name="T2" fmla="*/ 38 w 52"/>
                  <a:gd name="T3" fmla="*/ 2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0 h 43"/>
                  <a:gd name="T10" fmla="*/ 26 w 52"/>
                  <a:gd name="T11" fmla="*/ 19 h 43"/>
                  <a:gd name="T12" fmla="*/ 5 w 52"/>
                  <a:gd name="T13" fmla="*/ 7 h 43"/>
                  <a:gd name="T14" fmla="*/ 5 w 52"/>
                  <a:gd name="T15" fmla="*/ 9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1 h 43"/>
                  <a:gd name="T24" fmla="*/ 12 w 52"/>
                  <a:gd name="T25" fmla="*/ 39 h 43"/>
                  <a:gd name="T26" fmla="*/ 15 w 52"/>
                  <a:gd name="T27" fmla="*/ 39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1 h 43"/>
                  <a:gd name="T34" fmla="*/ 29 w 52"/>
                  <a:gd name="T35" fmla="*/ 21 h 43"/>
                  <a:gd name="T36" fmla="*/ 47 w 52"/>
                  <a:gd name="T37" fmla="*/ 33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9 w 52"/>
                  <a:gd name="T47" fmla="*/ 19 h 43"/>
                  <a:gd name="T48" fmla="*/ 43 w 52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3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6" y="19"/>
                    </a:lnTo>
                    <a:lnTo>
                      <a:pt x="5" y="7"/>
                    </a:lnTo>
                    <a:lnTo>
                      <a:pt x="5" y="9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1"/>
                    </a:lnTo>
                    <a:lnTo>
                      <a:pt x="12" y="39"/>
                    </a:lnTo>
                    <a:lnTo>
                      <a:pt x="15" y="39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1"/>
                    </a:lnTo>
                    <a:lnTo>
                      <a:pt x="29" y="21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9" y="19"/>
                    </a:lnTo>
                    <a:lnTo>
                      <a:pt x="43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6" name="Freeform 183"/>
              <p:cNvSpPr>
                <a:spLocks/>
              </p:cNvSpPr>
              <p:nvPr/>
            </p:nvSpPr>
            <p:spPr bwMode="auto">
              <a:xfrm>
                <a:off x="2707" y="2903"/>
                <a:ext cx="52" cy="43"/>
              </a:xfrm>
              <a:custGeom>
                <a:avLst/>
                <a:gdLst>
                  <a:gd name="T0" fmla="*/ 43 w 52"/>
                  <a:gd name="T1" fmla="*/ 3 h 43"/>
                  <a:gd name="T2" fmla="*/ 38 w 52"/>
                  <a:gd name="T3" fmla="*/ 2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0 h 43"/>
                  <a:gd name="T10" fmla="*/ 26 w 52"/>
                  <a:gd name="T11" fmla="*/ 19 h 43"/>
                  <a:gd name="T12" fmla="*/ 5 w 52"/>
                  <a:gd name="T13" fmla="*/ 7 h 43"/>
                  <a:gd name="T14" fmla="*/ 5 w 52"/>
                  <a:gd name="T15" fmla="*/ 9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1 h 43"/>
                  <a:gd name="T24" fmla="*/ 12 w 52"/>
                  <a:gd name="T25" fmla="*/ 39 h 43"/>
                  <a:gd name="T26" fmla="*/ 15 w 52"/>
                  <a:gd name="T27" fmla="*/ 39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1 h 43"/>
                  <a:gd name="T34" fmla="*/ 29 w 52"/>
                  <a:gd name="T35" fmla="*/ 21 h 43"/>
                  <a:gd name="T36" fmla="*/ 47 w 52"/>
                  <a:gd name="T37" fmla="*/ 33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9 w 52"/>
                  <a:gd name="T47" fmla="*/ 19 h 43"/>
                  <a:gd name="T48" fmla="*/ 43 w 52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3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6" y="19"/>
                    </a:lnTo>
                    <a:lnTo>
                      <a:pt x="5" y="7"/>
                    </a:lnTo>
                    <a:lnTo>
                      <a:pt x="5" y="9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1"/>
                    </a:lnTo>
                    <a:lnTo>
                      <a:pt x="12" y="39"/>
                    </a:lnTo>
                    <a:lnTo>
                      <a:pt x="15" y="39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1"/>
                    </a:lnTo>
                    <a:lnTo>
                      <a:pt x="29" y="21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9" y="19"/>
                    </a:lnTo>
                    <a:lnTo>
                      <a:pt x="43" y="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7" name="Freeform 184"/>
              <p:cNvSpPr>
                <a:spLocks/>
              </p:cNvSpPr>
              <p:nvPr/>
            </p:nvSpPr>
            <p:spPr bwMode="auto">
              <a:xfrm>
                <a:off x="1834" y="3175"/>
                <a:ext cx="50" cy="42"/>
              </a:xfrm>
              <a:custGeom>
                <a:avLst/>
                <a:gdLst>
                  <a:gd name="T0" fmla="*/ 40 w 50"/>
                  <a:gd name="T1" fmla="*/ 2 h 42"/>
                  <a:gd name="T2" fmla="*/ 38 w 50"/>
                  <a:gd name="T3" fmla="*/ 2 h 42"/>
                  <a:gd name="T4" fmla="*/ 24 w 50"/>
                  <a:gd name="T5" fmla="*/ 20 h 42"/>
                  <a:gd name="T6" fmla="*/ 21 w 50"/>
                  <a:gd name="T7" fmla="*/ 0 h 42"/>
                  <a:gd name="T8" fmla="*/ 17 w 50"/>
                  <a:gd name="T9" fmla="*/ 0 h 42"/>
                  <a:gd name="T10" fmla="*/ 24 w 50"/>
                  <a:gd name="T11" fmla="*/ 20 h 42"/>
                  <a:gd name="T12" fmla="*/ 5 w 50"/>
                  <a:gd name="T13" fmla="*/ 8 h 42"/>
                  <a:gd name="T14" fmla="*/ 3 w 50"/>
                  <a:gd name="T15" fmla="*/ 10 h 42"/>
                  <a:gd name="T16" fmla="*/ 21 w 50"/>
                  <a:gd name="T17" fmla="*/ 20 h 42"/>
                  <a:gd name="T18" fmla="*/ 0 w 50"/>
                  <a:gd name="T19" fmla="*/ 24 h 42"/>
                  <a:gd name="T20" fmla="*/ 0 w 50"/>
                  <a:gd name="T21" fmla="*/ 28 h 42"/>
                  <a:gd name="T22" fmla="*/ 24 w 50"/>
                  <a:gd name="T23" fmla="*/ 22 h 42"/>
                  <a:gd name="T24" fmla="*/ 10 w 50"/>
                  <a:gd name="T25" fmla="*/ 38 h 42"/>
                  <a:gd name="T26" fmla="*/ 12 w 50"/>
                  <a:gd name="T27" fmla="*/ 40 h 42"/>
                  <a:gd name="T28" fmla="*/ 24 w 50"/>
                  <a:gd name="T29" fmla="*/ 22 h 42"/>
                  <a:gd name="T30" fmla="*/ 28 w 50"/>
                  <a:gd name="T31" fmla="*/ 42 h 42"/>
                  <a:gd name="T32" fmla="*/ 31 w 50"/>
                  <a:gd name="T33" fmla="*/ 42 h 42"/>
                  <a:gd name="T34" fmla="*/ 26 w 50"/>
                  <a:gd name="T35" fmla="*/ 22 h 42"/>
                  <a:gd name="T36" fmla="*/ 45 w 50"/>
                  <a:gd name="T37" fmla="*/ 34 h 42"/>
                  <a:gd name="T38" fmla="*/ 47 w 50"/>
                  <a:gd name="T39" fmla="*/ 32 h 42"/>
                  <a:gd name="T40" fmla="*/ 26 w 50"/>
                  <a:gd name="T41" fmla="*/ 22 h 42"/>
                  <a:gd name="T42" fmla="*/ 50 w 50"/>
                  <a:gd name="T43" fmla="*/ 18 h 42"/>
                  <a:gd name="T44" fmla="*/ 50 w 50"/>
                  <a:gd name="T45" fmla="*/ 14 h 42"/>
                  <a:gd name="T46" fmla="*/ 26 w 50"/>
                  <a:gd name="T47" fmla="*/ 20 h 42"/>
                  <a:gd name="T48" fmla="*/ 40 w 50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2">
                    <a:moveTo>
                      <a:pt x="40" y="2"/>
                    </a:moveTo>
                    <a:lnTo>
                      <a:pt x="38" y="2"/>
                    </a:lnTo>
                    <a:lnTo>
                      <a:pt x="24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1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4" y="22"/>
                    </a:lnTo>
                    <a:lnTo>
                      <a:pt x="28" y="42"/>
                    </a:lnTo>
                    <a:lnTo>
                      <a:pt x="31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4"/>
                    </a:lnTo>
                    <a:lnTo>
                      <a:pt x="26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8" name="Freeform 185"/>
              <p:cNvSpPr>
                <a:spLocks/>
              </p:cNvSpPr>
              <p:nvPr/>
            </p:nvSpPr>
            <p:spPr bwMode="auto">
              <a:xfrm>
                <a:off x="1834" y="3175"/>
                <a:ext cx="50" cy="42"/>
              </a:xfrm>
              <a:custGeom>
                <a:avLst/>
                <a:gdLst>
                  <a:gd name="T0" fmla="*/ 40 w 50"/>
                  <a:gd name="T1" fmla="*/ 2 h 42"/>
                  <a:gd name="T2" fmla="*/ 38 w 50"/>
                  <a:gd name="T3" fmla="*/ 2 h 42"/>
                  <a:gd name="T4" fmla="*/ 24 w 50"/>
                  <a:gd name="T5" fmla="*/ 20 h 42"/>
                  <a:gd name="T6" fmla="*/ 21 w 50"/>
                  <a:gd name="T7" fmla="*/ 0 h 42"/>
                  <a:gd name="T8" fmla="*/ 17 w 50"/>
                  <a:gd name="T9" fmla="*/ 0 h 42"/>
                  <a:gd name="T10" fmla="*/ 24 w 50"/>
                  <a:gd name="T11" fmla="*/ 20 h 42"/>
                  <a:gd name="T12" fmla="*/ 5 w 50"/>
                  <a:gd name="T13" fmla="*/ 8 h 42"/>
                  <a:gd name="T14" fmla="*/ 3 w 50"/>
                  <a:gd name="T15" fmla="*/ 10 h 42"/>
                  <a:gd name="T16" fmla="*/ 21 w 50"/>
                  <a:gd name="T17" fmla="*/ 20 h 42"/>
                  <a:gd name="T18" fmla="*/ 0 w 50"/>
                  <a:gd name="T19" fmla="*/ 24 h 42"/>
                  <a:gd name="T20" fmla="*/ 0 w 50"/>
                  <a:gd name="T21" fmla="*/ 28 h 42"/>
                  <a:gd name="T22" fmla="*/ 24 w 50"/>
                  <a:gd name="T23" fmla="*/ 22 h 42"/>
                  <a:gd name="T24" fmla="*/ 10 w 50"/>
                  <a:gd name="T25" fmla="*/ 38 h 42"/>
                  <a:gd name="T26" fmla="*/ 12 w 50"/>
                  <a:gd name="T27" fmla="*/ 40 h 42"/>
                  <a:gd name="T28" fmla="*/ 24 w 50"/>
                  <a:gd name="T29" fmla="*/ 22 h 42"/>
                  <a:gd name="T30" fmla="*/ 28 w 50"/>
                  <a:gd name="T31" fmla="*/ 42 h 42"/>
                  <a:gd name="T32" fmla="*/ 31 w 50"/>
                  <a:gd name="T33" fmla="*/ 42 h 42"/>
                  <a:gd name="T34" fmla="*/ 26 w 50"/>
                  <a:gd name="T35" fmla="*/ 22 h 42"/>
                  <a:gd name="T36" fmla="*/ 45 w 50"/>
                  <a:gd name="T37" fmla="*/ 34 h 42"/>
                  <a:gd name="T38" fmla="*/ 47 w 50"/>
                  <a:gd name="T39" fmla="*/ 32 h 42"/>
                  <a:gd name="T40" fmla="*/ 26 w 50"/>
                  <a:gd name="T41" fmla="*/ 22 h 42"/>
                  <a:gd name="T42" fmla="*/ 50 w 50"/>
                  <a:gd name="T43" fmla="*/ 18 h 42"/>
                  <a:gd name="T44" fmla="*/ 50 w 50"/>
                  <a:gd name="T45" fmla="*/ 14 h 42"/>
                  <a:gd name="T46" fmla="*/ 26 w 50"/>
                  <a:gd name="T47" fmla="*/ 20 h 42"/>
                  <a:gd name="T48" fmla="*/ 40 w 50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2">
                    <a:moveTo>
                      <a:pt x="40" y="2"/>
                    </a:moveTo>
                    <a:lnTo>
                      <a:pt x="38" y="2"/>
                    </a:lnTo>
                    <a:lnTo>
                      <a:pt x="24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1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4" y="22"/>
                    </a:lnTo>
                    <a:lnTo>
                      <a:pt x="28" y="42"/>
                    </a:lnTo>
                    <a:lnTo>
                      <a:pt x="31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4"/>
                    </a:lnTo>
                    <a:lnTo>
                      <a:pt x="26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9" name="Freeform 186"/>
              <p:cNvSpPr>
                <a:spLocks/>
              </p:cNvSpPr>
              <p:nvPr/>
            </p:nvSpPr>
            <p:spPr bwMode="auto">
              <a:xfrm>
                <a:off x="3444" y="2113"/>
                <a:ext cx="52" cy="42"/>
              </a:xfrm>
              <a:custGeom>
                <a:avLst/>
                <a:gdLst>
                  <a:gd name="T0" fmla="*/ 40 w 52"/>
                  <a:gd name="T1" fmla="*/ 4 h 42"/>
                  <a:gd name="T2" fmla="*/ 38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6 w 52"/>
                  <a:gd name="T11" fmla="*/ 20 h 42"/>
                  <a:gd name="T12" fmla="*/ 5 w 52"/>
                  <a:gd name="T13" fmla="*/ 8 h 42"/>
                  <a:gd name="T14" fmla="*/ 5 w 52"/>
                  <a:gd name="T15" fmla="*/ 10 h 42"/>
                  <a:gd name="T16" fmla="*/ 24 w 52"/>
                  <a:gd name="T17" fmla="*/ 22 h 42"/>
                  <a:gd name="T18" fmla="*/ 0 w 52"/>
                  <a:gd name="T19" fmla="*/ 24 h 42"/>
                  <a:gd name="T20" fmla="*/ 2 w 52"/>
                  <a:gd name="T21" fmla="*/ 28 h 42"/>
                  <a:gd name="T22" fmla="*/ 24 w 52"/>
                  <a:gd name="T23" fmla="*/ 22 h 42"/>
                  <a:gd name="T24" fmla="*/ 12 w 52"/>
                  <a:gd name="T25" fmla="*/ 40 h 42"/>
                  <a:gd name="T26" fmla="*/ 14 w 52"/>
                  <a:gd name="T27" fmla="*/ 40 h 42"/>
                  <a:gd name="T28" fmla="*/ 26 w 52"/>
                  <a:gd name="T29" fmla="*/ 24 h 42"/>
                  <a:gd name="T30" fmla="*/ 31 w 52"/>
                  <a:gd name="T31" fmla="*/ 42 h 42"/>
                  <a:gd name="T32" fmla="*/ 33 w 52"/>
                  <a:gd name="T33" fmla="*/ 42 h 42"/>
                  <a:gd name="T34" fmla="*/ 28 w 52"/>
                  <a:gd name="T35" fmla="*/ 22 h 42"/>
                  <a:gd name="T36" fmla="*/ 47 w 52"/>
                  <a:gd name="T37" fmla="*/ 34 h 42"/>
                  <a:gd name="T38" fmla="*/ 49 w 52"/>
                  <a:gd name="T39" fmla="*/ 32 h 42"/>
                  <a:gd name="T40" fmla="*/ 28 w 52"/>
                  <a:gd name="T41" fmla="*/ 22 h 42"/>
                  <a:gd name="T42" fmla="*/ 52 w 52"/>
                  <a:gd name="T43" fmla="*/ 18 h 42"/>
                  <a:gd name="T44" fmla="*/ 49 w 52"/>
                  <a:gd name="T45" fmla="*/ 16 h 42"/>
                  <a:gd name="T46" fmla="*/ 28 w 52"/>
                  <a:gd name="T47" fmla="*/ 20 h 42"/>
                  <a:gd name="T48" fmla="*/ 40 w 52"/>
                  <a:gd name="T49" fmla="*/ 4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5" y="10"/>
                    </a:lnTo>
                    <a:lnTo>
                      <a:pt x="24" y="22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0"/>
                    </a:lnTo>
                    <a:lnTo>
                      <a:pt x="26" y="24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8" y="22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0" name="Freeform 187"/>
              <p:cNvSpPr>
                <a:spLocks/>
              </p:cNvSpPr>
              <p:nvPr/>
            </p:nvSpPr>
            <p:spPr bwMode="auto">
              <a:xfrm>
                <a:off x="3444" y="2113"/>
                <a:ext cx="52" cy="42"/>
              </a:xfrm>
              <a:custGeom>
                <a:avLst/>
                <a:gdLst>
                  <a:gd name="T0" fmla="*/ 40 w 52"/>
                  <a:gd name="T1" fmla="*/ 4 h 42"/>
                  <a:gd name="T2" fmla="*/ 38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6 w 52"/>
                  <a:gd name="T11" fmla="*/ 20 h 42"/>
                  <a:gd name="T12" fmla="*/ 5 w 52"/>
                  <a:gd name="T13" fmla="*/ 8 h 42"/>
                  <a:gd name="T14" fmla="*/ 5 w 52"/>
                  <a:gd name="T15" fmla="*/ 10 h 42"/>
                  <a:gd name="T16" fmla="*/ 24 w 52"/>
                  <a:gd name="T17" fmla="*/ 22 h 42"/>
                  <a:gd name="T18" fmla="*/ 0 w 52"/>
                  <a:gd name="T19" fmla="*/ 24 h 42"/>
                  <a:gd name="T20" fmla="*/ 2 w 52"/>
                  <a:gd name="T21" fmla="*/ 28 h 42"/>
                  <a:gd name="T22" fmla="*/ 24 w 52"/>
                  <a:gd name="T23" fmla="*/ 22 h 42"/>
                  <a:gd name="T24" fmla="*/ 12 w 52"/>
                  <a:gd name="T25" fmla="*/ 40 h 42"/>
                  <a:gd name="T26" fmla="*/ 14 w 52"/>
                  <a:gd name="T27" fmla="*/ 40 h 42"/>
                  <a:gd name="T28" fmla="*/ 26 w 52"/>
                  <a:gd name="T29" fmla="*/ 24 h 42"/>
                  <a:gd name="T30" fmla="*/ 31 w 52"/>
                  <a:gd name="T31" fmla="*/ 42 h 42"/>
                  <a:gd name="T32" fmla="*/ 33 w 52"/>
                  <a:gd name="T33" fmla="*/ 42 h 42"/>
                  <a:gd name="T34" fmla="*/ 28 w 52"/>
                  <a:gd name="T35" fmla="*/ 22 h 42"/>
                  <a:gd name="T36" fmla="*/ 47 w 52"/>
                  <a:gd name="T37" fmla="*/ 34 h 42"/>
                  <a:gd name="T38" fmla="*/ 49 w 52"/>
                  <a:gd name="T39" fmla="*/ 32 h 42"/>
                  <a:gd name="T40" fmla="*/ 28 w 52"/>
                  <a:gd name="T41" fmla="*/ 22 h 42"/>
                  <a:gd name="T42" fmla="*/ 52 w 52"/>
                  <a:gd name="T43" fmla="*/ 18 h 42"/>
                  <a:gd name="T44" fmla="*/ 49 w 52"/>
                  <a:gd name="T45" fmla="*/ 16 h 42"/>
                  <a:gd name="T46" fmla="*/ 28 w 52"/>
                  <a:gd name="T47" fmla="*/ 20 h 42"/>
                  <a:gd name="T48" fmla="*/ 40 w 52"/>
                  <a:gd name="T49" fmla="*/ 4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5" y="10"/>
                    </a:lnTo>
                    <a:lnTo>
                      <a:pt x="24" y="22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0"/>
                    </a:lnTo>
                    <a:lnTo>
                      <a:pt x="26" y="24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8" y="22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1" name="Freeform 188"/>
              <p:cNvSpPr>
                <a:spLocks/>
              </p:cNvSpPr>
              <p:nvPr/>
            </p:nvSpPr>
            <p:spPr bwMode="auto">
              <a:xfrm>
                <a:off x="2270" y="3071"/>
                <a:ext cx="51" cy="41"/>
              </a:xfrm>
              <a:custGeom>
                <a:avLst/>
                <a:gdLst>
                  <a:gd name="T0" fmla="*/ 40 w 51"/>
                  <a:gd name="T1" fmla="*/ 2 h 41"/>
                  <a:gd name="T2" fmla="*/ 37 w 51"/>
                  <a:gd name="T3" fmla="*/ 2 h 41"/>
                  <a:gd name="T4" fmla="*/ 26 w 51"/>
                  <a:gd name="T5" fmla="*/ 19 h 41"/>
                  <a:gd name="T6" fmla="*/ 21 w 51"/>
                  <a:gd name="T7" fmla="*/ 0 h 41"/>
                  <a:gd name="T8" fmla="*/ 18 w 51"/>
                  <a:gd name="T9" fmla="*/ 0 h 41"/>
                  <a:gd name="T10" fmla="*/ 23 w 51"/>
                  <a:gd name="T11" fmla="*/ 19 h 41"/>
                  <a:gd name="T12" fmla="*/ 4 w 51"/>
                  <a:gd name="T13" fmla="*/ 8 h 41"/>
                  <a:gd name="T14" fmla="*/ 2 w 51"/>
                  <a:gd name="T15" fmla="*/ 10 h 41"/>
                  <a:gd name="T16" fmla="*/ 23 w 51"/>
                  <a:gd name="T17" fmla="*/ 19 h 41"/>
                  <a:gd name="T18" fmla="*/ 0 w 51"/>
                  <a:gd name="T19" fmla="*/ 23 h 41"/>
                  <a:gd name="T20" fmla="*/ 2 w 51"/>
                  <a:gd name="T21" fmla="*/ 27 h 41"/>
                  <a:gd name="T22" fmla="*/ 23 w 51"/>
                  <a:gd name="T23" fmla="*/ 21 h 41"/>
                  <a:gd name="T24" fmla="*/ 9 w 51"/>
                  <a:gd name="T25" fmla="*/ 37 h 41"/>
                  <a:gd name="T26" fmla="*/ 14 w 51"/>
                  <a:gd name="T27" fmla="*/ 39 h 41"/>
                  <a:gd name="T28" fmla="*/ 26 w 51"/>
                  <a:gd name="T29" fmla="*/ 21 h 41"/>
                  <a:gd name="T30" fmla="*/ 30 w 51"/>
                  <a:gd name="T31" fmla="*/ 41 h 41"/>
                  <a:gd name="T32" fmla="*/ 33 w 51"/>
                  <a:gd name="T33" fmla="*/ 41 h 41"/>
                  <a:gd name="T34" fmla="*/ 26 w 51"/>
                  <a:gd name="T35" fmla="*/ 21 h 41"/>
                  <a:gd name="T36" fmla="*/ 47 w 51"/>
                  <a:gd name="T37" fmla="*/ 33 h 41"/>
                  <a:gd name="T38" fmla="*/ 49 w 51"/>
                  <a:gd name="T39" fmla="*/ 31 h 41"/>
                  <a:gd name="T40" fmla="*/ 28 w 51"/>
                  <a:gd name="T41" fmla="*/ 21 h 41"/>
                  <a:gd name="T42" fmla="*/ 51 w 51"/>
                  <a:gd name="T43" fmla="*/ 17 h 41"/>
                  <a:gd name="T44" fmla="*/ 49 w 51"/>
                  <a:gd name="T45" fmla="*/ 14 h 41"/>
                  <a:gd name="T46" fmla="*/ 28 w 51"/>
                  <a:gd name="T47" fmla="*/ 19 h 41"/>
                  <a:gd name="T48" fmla="*/ 40 w 51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1">
                    <a:moveTo>
                      <a:pt x="40" y="2"/>
                    </a:moveTo>
                    <a:lnTo>
                      <a:pt x="37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23" y="21"/>
                    </a:lnTo>
                    <a:lnTo>
                      <a:pt x="9" y="37"/>
                    </a:lnTo>
                    <a:lnTo>
                      <a:pt x="14" y="39"/>
                    </a:lnTo>
                    <a:lnTo>
                      <a:pt x="26" y="21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1"/>
                    </a:lnTo>
                    <a:lnTo>
                      <a:pt x="51" y="17"/>
                    </a:lnTo>
                    <a:lnTo>
                      <a:pt x="49" y="14"/>
                    </a:lnTo>
                    <a:lnTo>
                      <a:pt x="28" y="19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2" name="Freeform 189"/>
              <p:cNvSpPr>
                <a:spLocks/>
              </p:cNvSpPr>
              <p:nvPr/>
            </p:nvSpPr>
            <p:spPr bwMode="auto">
              <a:xfrm>
                <a:off x="2270" y="3071"/>
                <a:ext cx="51" cy="41"/>
              </a:xfrm>
              <a:custGeom>
                <a:avLst/>
                <a:gdLst>
                  <a:gd name="T0" fmla="*/ 40 w 51"/>
                  <a:gd name="T1" fmla="*/ 2 h 41"/>
                  <a:gd name="T2" fmla="*/ 37 w 51"/>
                  <a:gd name="T3" fmla="*/ 2 h 41"/>
                  <a:gd name="T4" fmla="*/ 26 w 51"/>
                  <a:gd name="T5" fmla="*/ 19 h 41"/>
                  <a:gd name="T6" fmla="*/ 21 w 51"/>
                  <a:gd name="T7" fmla="*/ 0 h 41"/>
                  <a:gd name="T8" fmla="*/ 18 w 51"/>
                  <a:gd name="T9" fmla="*/ 0 h 41"/>
                  <a:gd name="T10" fmla="*/ 23 w 51"/>
                  <a:gd name="T11" fmla="*/ 19 h 41"/>
                  <a:gd name="T12" fmla="*/ 4 w 51"/>
                  <a:gd name="T13" fmla="*/ 8 h 41"/>
                  <a:gd name="T14" fmla="*/ 2 w 51"/>
                  <a:gd name="T15" fmla="*/ 10 h 41"/>
                  <a:gd name="T16" fmla="*/ 23 w 51"/>
                  <a:gd name="T17" fmla="*/ 19 h 41"/>
                  <a:gd name="T18" fmla="*/ 0 w 51"/>
                  <a:gd name="T19" fmla="*/ 23 h 41"/>
                  <a:gd name="T20" fmla="*/ 2 w 51"/>
                  <a:gd name="T21" fmla="*/ 27 h 41"/>
                  <a:gd name="T22" fmla="*/ 23 w 51"/>
                  <a:gd name="T23" fmla="*/ 21 h 41"/>
                  <a:gd name="T24" fmla="*/ 9 w 51"/>
                  <a:gd name="T25" fmla="*/ 37 h 41"/>
                  <a:gd name="T26" fmla="*/ 14 w 51"/>
                  <a:gd name="T27" fmla="*/ 39 h 41"/>
                  <a:gd name="T28" fmla="*/ 26 w 51"/>
                  <a:gd name="T29" fmla="*/ 21 h 41"/>
                  <a:gd name="T30" fmla="*/ 30 w 51"/>
                  <a:gd name="T31" fmla="*/ 41 h 41"/>
                  <a:gd name="T32" fmla="*/ 33 w 51"/>
                  <a:gd name="T33" fmla="*/ 41 h 41"/>
                  <a:gd name="T34" fmla="*/ 26 w 51"/>
                  <a:gd name="T35" fmla="*/ 21 h 41"/>
                  <a:gd name="T36" fmla="*/ 47 w 51"/>
                  <a:gd name="T37" fmla="*/ 33 h 41"/>
                  <a:gd name="T38" fmla="*/ 49 w 51"/>
                  <a:gd name="T39" fmla="*/ 31 h 41"/>
                  <a:gd name="T40" fmla="*/ 28 w 51"/>
                  <a:gd name="T41" fmla="*/ 21 h 41"/>
                  <a:gd name="T42" fmla="*/ 51 w 51"/>
                  <a:gd name="T43" fmla="*/ 17 h 41"/>
                  <a:gd name="T44" fmla="*/ 49 w 51"/>
                  <a:gd name="T45" fmla="*/ 14 h 41"/>
                  <a:gd name="T46" fmla="*/ 28 w 51"/>
                  <a:gd name="T47" fmla="*/ 19 h 41"/>
                  <a:gd name="T48" fmla="*/ 40 w 51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1">
                    <a:moveTo>
                      <a:pt x="40" y="2"/>
                    </a:moveTo>
                    <a:lnTo>
                      <a:pt x="37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19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23" y="21"/>
                    </a:lnTo>
                    <a:lnTo>
                      <a:pt x="9" y="37"/>
                    </a:lnTo>
                    <a:lnTo>
                      <a:pt x="14" y="39"/>
                    </a:lnTo>
                    <a:lnTo>
                      <a:pt x="26" y="21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1"/>
                    </a:lnTo>
                    <a:lnTo>
                      <a:pt x="51" y="17"/>
                    </a:lnTo>
                    <a:lnTo>
                      <a:pt x="49" y="14"/>
                    </a:lnTo>
                    <a:lnTo>
                      <a:pt x="28" y="19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3" name="Freeform 190"/>
              <p:cNvSpPr>
                <a:spLocks/>
              </p:cNvSpPr>
              <p:nvPr/>
            </p:nvSpPr>
            <p:spPr bwMode="auto">
              <a:xfrm>
                <a:off x="1394" y="3342"/>
                <a:ext cx="52" cy="43"/>
              </a:xfrm>
              <a:custGeom>
                <a:avLst/>
                <a:gdLst>
                  <a:gd name="T0" fmla="*/ 43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2 h 43"/>
                  <a:gd name="T10" fmla="*/ 26 w 52"/>
                  <a:gd name="T11" fmla="*/ 19 h 43"/>
                  <a:gd name="T12" fmla="*/ 5 w 52"/>
                  <a:gd name="T13" fmla="*/ 10 h 43"/>
                  <a:gd name="T14" fmla="*/ 5 w 52"/>
                  <a:gd name="T15" fmla="*/ 11 h 43"/>
                  <a:gd name="T16" fmla="*/ 24 w 52"/>
                  <a:gd name="T17" fmla="*/ 21 h 43"/>
                  <a:gd name="T18" fmla="*/ 0 w 52"/>
                  <a:gd name="T19" fmla="*/ 25 h 43"/>
                  <a:gd name="T20" fmla="*/ 2 w 52"/>
                  <a:gd name="T21" fmla="*/ 29 h 43"/>
                  <a:gd name="T22" fmla="*/ 24 w 52"/>
                  <a:gd name="T23" fmla="*/ 23 h 43"/>
                  <a:gd name="T24" fmla="*/ 12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8 w 52"/>
                  <a:gd name="T35" fmla="*/ 23 h 43"/>
                  <a:gd name="T36" fmla="*/ 47 w 52"/>
                  <a:gd name="T37" fmla="*/ 35 h 43"/>
                  <a:gd name="T38" fmla="*/ 50 w 52"/>
                  <a:gd name="T39" fmla="*/ 31 h 43"/>
                  <a:gd name="T40" fmla="*/ 28 w 52"/>
                  <a:gd name="T41" fmla="*/ 21 h 43"/>
                  <a:gd name="T42" fmla="*/ 52 w 52"/>
                  <a:gd name="T43" fmla="*/ 19 h 43"/>
                  <a:gd name="T44" fmla="*/ 52 w 52"/>
                  <a:gd name="T45" fmla="*/ 15 h 43"/>
                  <a:gd name="T46" fmla="*/ 28 w 52"/>
                  <a:gd name="T47" fmla="*/ 21 h 43"/>
                  <a:gd name="T48" fmla="*/ 43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1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2" y="29"/>
                    </a:lnTo>
                    <a:lnTo>
                      <a:pt x="24" y="23"/>
                    </a:lnTo>
                    <a:lnTo>
                      <a:pt x="12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8" y="23"/>
                    </a:lnTo>
                    <a:lnTo>
                      <a:pt x="47" y="35"/>
                    </a:lnTo>
                    <a:lnTo>
                      <a:pt x="50" y="31"/>
                    </a:lnTo>
                    <a:lnTo>
                      <a:pt x="28" y="21"/>
                    </a:lnTo>
                    <a:lnTo>
                      <a:pt x="52" y="19"/>
                    </a:lnTo>
                    <a:lnTo>
                      <a:pt x="52" y="15"/>
                    </a:lnTo>
                    <a:lnTo>
                      <a:pt x="28" y="21"/>
                    </a:lnTo>
                    <a:lnTo>
                      <a:pt x="43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4" name="Freeform 191"/>
              <p:cNvSpPr>
                <a:spLocks/>
              </p:cNvSpPr>
              <p:nvPr/>
            </p:nvSpPr>
            <p:spPr bwMode="auto">
              <a:xfrm>
                <a:off x="1394" y="3342"/>
                <a:ext cx="52" cy="43"/>
              </a:xfrm>
              <a:custGeom>
                <a:avLst/>
                <a:gdLst>
                  <a:gd name="T0" fmla="*/ 43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2 h 43"/>
                  <a:gd name="T10" fmla="*/ 26 w 52"/>
                  <a:gd name="T11" fmla="*/ 19 h 43"/>
                  <a:gd name="T12" fmla="*/ 5 w 52"/>
                  <a:gd name="T13" fmla="*/ 10 h 43"/>
                  <a:gd name="T14" fmla="*/ 5 w 52"/>
                  <a:gd name="T15" fmla="*/ 11 h 43"/>
                  <a:gd name="T16" fmla="*/ 24 w 52"/>
                  <a:gd name="T17" fmla="*/ 21 h 43"/>
                  <a:gd name="T18" fmla="*/ 0 w 52"/>
                  <a:gd name="T19" fmla="*/ 25 h 43"/>
                  <a:gd name="T20" fmla="*/ 2 w 52"/>
                  <a:gd name="T21" fmla="*/ 29 h 43"/>
                  <a:gd name="T22" fmla="*/ 24 w 52"/>
                  <a:gd name="T23" fmla="*/ 23 h 43"/>
                  <a:gd name="T24" fmla="*/ 12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8 w 52"/>
                  <a:gd name="T35" fmla="*/ 23 h 43"/>
                  <a:gd name="T36" fmla="*/ 47 w 52"/>
                  <a:gd name="T37" fmla="*/ 35 h 43"/>
                  <a:gd name="T38" fmla="*/ 50 w 52"/>
                  <a:gd name="T39" fmla="*/ 31 h 43"/>
                  <a:gd name="T40" fmla="*/ 28 w 52"/>
                  <a:gd name="T41" fmla="*/ 21 h 43"/>
                  <a:gd name="T42" fmla="*/ 52 w 52"/>
                  <a:gd name="T43" fmla="*/ 19 h 43"/>
                  <a:gd name="T44" fmla="*/ 52 w 52"/>
                  <a:gd name="T45" fmla="*/ 15 h 43"/>
                  <a:gd name="T46" fmla="*/ 28 w 52"/>
                  <a:gd name="T47" fmla="*/ 21 h 43"/>
                  <a:gd name="T48" fmla="*/ 43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1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2" y="29"/>
                    </a:lnTo>
                    <a:lnTo>
                      <a:pt x="24" y="23"/>
                    </a:lnTo>
                    <a:lnTo>
                      <a:pt x="12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8" y="23"/>
                    </a:lnTo>
                    <a:lnTo>
                      <a:pt x="47" y="35"/>
                    </a:lnTo>
                    <a:lnTo>
                      <a:pt x="50" y="31"/>
                    </a:lnTo>
                    <a:lnTo>
                      <a:pt x="28" y="21"/>
                    </a:lnTo>
                    <a:lnTo>
                      <a:pt x="52" y="19"/>
                    </a:lnTo>
                    <a:lnTo>
                      <a:pt x="52" y="15"/>
                    </a:lnTo>
                    <a:lnTo>
                      <a:pt x="28" y="21"/>
                    </a:lnTo>
                    <a:lnTo>
                      <a:pt x="43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5" name="Freeform 192"/>
              <p:cNvSpPr>
                <a:spLocks/>
              </p:cNvSpPr>
              <p:nvPr/>
            </p:nvSpPr>
            <p:spPr bwMode="auto">
              <a:xfrm>
                <a:off x="3006" y="2280"/>
                <a:ext cx="52" cy="43"/>
              </a:xfrm>
              <a:custGeom>
                <a:avLst/>
                <a:gdLst>
                  <a:gd name="T0" fmla="*/ 40 w 52"/>
                  <a:gd name="T1" fmla="*/ 3 h 43"/>
                  <a:gd name="T2" fmla="*/ 38 w 52"/>
                  <a:gd name="T3" fmla="*/ 3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1 h 43"/>
                  <a:gd name="T10" fmla="*/ 24 w 52"/>
                  <a:gd name="T11" fmla="*/ 21 h 43"/>
                  <a:gd name="T12" fmla="*/ 5 w 52"/>
                  <a:gd name="T13" fmla="*/ 9 h 43"/>
                  <a:gd name="T14" fmla="*/ 3 w 52"/>
                  <a:gd name="T15" fmla="*/ 11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47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3"/>
                    </a:moveTo>
                    <a:lnTo>
                      <a:pt x="38" y="3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1"/>
                    </a:lnTo>
                    <a:lnTo>
                      <a:pt x="24" y="21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6" name="Freeform 193"/>
              <p:cNvSpPr>
                <a:spLocks/>
              </p:cNvSpPr>
              <p:nvPr/>
            </p:nvSpPr>
            <p:spPr bwMode="auto">
              <a:xfrm>
                <a:off x="3006" y="2280"/>
                <a:ext cx="52" cy="43"/>
              </a:xfrm>
              <a:custGeom>
                <a:avLst/>
                <a:gdLst>
                  <a:gd name="T0" fmla="*/ 40 w 52"/>
                  <a:gd name="T1" fmla="*/ 3 h 43"/>
                  <a:gd name="T2" fmla="*/ 38 w 52"/>
                  <a:gd name="T3" fmla="*/ 3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1 h 43"/>
                  <a:gd name="T10" fmla="*/ 24 w 52"/>
                  <a:gd name="T11" fmla="*/ 21 h 43"/>
                  <a:gd name="T12" fmla="*/ 5 w 52"/>
                  <a:gd name="T13" fmla="*/ 9 h 43"/>
                  <a:gd name="T14" fmla="*/ 3 w 52"/>
                  <a:gd name="T15" fmla="*/ 11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47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3"/>
                    </a:moveTo>
                    <a:lnTo>
                      <a:pt x="38" y="3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1"/>
                    </a:lnTo>
                    <a:lnTo>
                      <a:pt x="24" y="21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7" name="Freeform 194"/>
              <p:cNvSpPr>
                <a:spLocks/>
              </p:cNvSpPr>
              <p:nvPr/>
            </p:nvSpPr>
            <p:spPr bwMode="auto">
              <a:xfrm>
                <a:off x="1983" y="3237"/>
                <a:ext cx="51" cy="43"/>
              </a:xfrm>
              <a:custGeom>
                <a:avLst/>
                <a:gdLst>
                  <a:gd name="T0" fmla="*/ 42 w 51"/>
                  <a:gd name="T1" fmla="*/ 4 h 43"/>
                  <a:gd name="T2" fmla="*/ 37 w 51"/>
                  <a:gd name="T3" fmla="*/ 2 h 43"/>
                  <a:gd name="T4" fmla="*/ 25 w 51"/>
                  <a:gd name="T5" fmla="*/ 20 h 43"/>
                  <a:gd name="T6" fmla="*/ 21 w 51"/>
                  <a:gd name="T7" fmla="*/ 0 h 43"/>
                  <a:gd name="T8" fmla="*/ 18 w 51"/>
                  <a:gd name="T9" fmla="*/ 2 h 43"/>
                  <a:gd name="T10" fmla="*/ 25 w 51"/>
                  <a:gd name="T11" fmla="*/ 20 h 43"/>
                  <a:gd name="T12" fmla="*/ 4 w 51"/>
                  <a:gd name="T13" fmla="*/ 10 h 43"/>
                  <a:gd name="T14" fmla="*/ 4 w 51"/>
                  <a:gd name="T15" fmla="*/ 12 h 43"/>
                  <a:gd name="T16" fmla="*/ 23 w 51"/>
                  <a:gd name="T17" fmla="*/ 22 h 43"/>
                  <a:gd name="T18" fmla="*/ 0 w 51"/>
                  <a:gd name="T19" fmla="*/ 26 h 43"/>
                  <a:gd name="T20" fmla="*/ 2 w 51"/>
                  <a:gd name="T21" fmla="*/ 29 h 43"/>
                  <a:gd name="T22" fmla="*/ 23 w 51"/>
                  <a:gd name="T23" fmla="*/ 24 h 43"/>
                  <a:gd name="T24" fmla="*/ 11 w 51"/>
                  <a:gd name="T25" fmla="*/ 39 h 43"/>
                  <a:gd name="T26" fmla="*/ 14 w 51"/>
                  <a:gd name="T27" fmla="*/ 41 h 43"/>
                  <a:gd name="T28" fmla="*/ 25 w 51"/>
                  <a:gd name="T29" fmla="*/ 24 h 43"/>
                  <a:gd name="T30" fmla="*/ 30 w 51"/>
                  <a:gd name="T31" fmla="*/ 43 h 43"/>
                  <a:gd name="T32" fmla="*/ 32 w 51"/>
                  <a:gd name="T33" fmla="*/ 43 h 43"/>
                  <a:gd name="T34" fmla="*/ 28 w 51"/>
                  <a:gd name="T35" fmla="*/ 24 h 43"/>
                  <a:gd name="T36" fmla="*/ 47 w 51"/>
                  <a:gd name="T37" fmla="*/ 35 h 43"/>
                  <a:gd name="T38" fmla="*/ 49 w 51"/>
                  <a:gd name="T39" fmla="*/ 31 h 43"/>
                  <a:gd name="T40" fmla="*/ 28 w 51"/>
                  <a:gd name="T41" fmla="*/ 22 h 43"/>
                  <a:gd name="T42" fmla="*/ 51 w 51"/>
                  <a:gd name="T43" fmla="*/ 20 h 43"/>
                  <a:gd name="T44" fmla="*/ 51 w 51"/>
                  <a:gd name="T45" fmla="*/ 16 h 43"/>
                  <a:gd name="T46" fmla="*/ 28 w 51"/>
                  <a:gd name="T47" fmla="*/ 22 h 43"/>
                  <a:gd name="T48" fmla="*/ 42 w 51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3">
                    <a:moveTo>
                      <a:pt x="42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2"/>
                    </a:lnTo>
                    <a:lnTo>
                      <a:pt x="25" y="20"/>
                    </a:lnTo>
                    <a:lnTo>
                      <a:pt x="4" y="10"/>
                    </a:lnTo>
                    <a:lnTo>
                      <a:pt x="4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2" y="29"/>
                    </a:lnTo>
                    <a:lnTo>
                      <a:pt x="23" y="24"/>
                    </a:lnTo>
                    <a:lnTo>
                      <a:pt x="11" y="39"/>
                    </a:lnTo>
                    <a:lnTo>
                      <a:pt x="14" y="41"/>
                    </a:lnTo>
                    <a:lnTo>
                      <a:pt x="25" y="24"/>
                    </a:lnTo>
                    <a:lnTo>
                      <a:pt x="30" y="43"/>
                    </a:lnTo>
                    <a:lnTo>
                      <a:pt x="32" y="43"/>
                    </a:lnTo>
                    <a:lnTo>
                      <a:pt x="28" y="24"/>
                    </a:lnTo>
                    <a:lnTo>
                      <a:pt x="47" y="35"/>
                    </a:lnTo>
                    <a:lnTo>
                      <a:pt x="49" y="31"/>
                    </a:lnTo>
                    <a:lnTo>
                      <a:pt x="28" y="22"/>
                    </a:lnTo>
                    <a:lnTo>
                      <a:pt x="51" y="20"/>
                    </a:lnTo>
                    <a:lnTo>
                      <a:pt x="51" y="16"/>
                    </a:lnTo>
                    <a:lnTo>
                      <a:pt x="28" y="22"/>
                    </a:lnTo>
                    <a:lnTo>
                      <a:pt x="42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8" name="Freeform 195"/>
              <p:cNvSpPr>
                <a:spLocks/>
              </p:cNvSpPr>
              <p:nvPr/>
            </p:nvSpPr>
            <p:spPr bwMode="auto">
              <a:xfrm>
                <a:off x="1983" y="3237"/>
                <a:ext cx="51" cy="43"/>
              </a:xfrm>
              <a:custGeom>
                <a:avLst/>
                <a:gdLst>
                  <a:gd name="T0" fmla="*/ 42 w 51"/>
                  <a:gd name="T1" fmla="*/ 4 h 43"/>
                  <a:gd name="T2" fmla="*/ 37 w 51"/>
                  <a:gd name="T3" fmla="*/ 2 h 43"/>
                  <a:gd name="T4" fmla="*/ 25 w 51"/>
                  <a:gd name="T5" fmla="*/ 20 h 43"/>
                  <a:gd name="T6" fmla="*/ 21 w 51"/>
                  <a:gd name="T7" fmla="*/ 0 h 43"/>
                  <a:gd name="T8" fmla="*/ 18 w 51"/>
                  <a:gd name="T9" fmla="*/ 2 h 43"/>
                  <a:gd name="T10" fmla="*/ 25 w 51"/>
                  <a:gd name="T11" fmla="*/ 20 h 43"/>
                  <a:gd name="T12" fmla="*/ 4 w 51"/>
                  <a:gd name="T13" fmla="*/ 10 h 43"/>
                  <a:gd name="T14" fmla="*/ 4 w 51"/>
                  <a:gd name="T15" fmla="*/ 12 h 43"/>
                  <a:gd name="T16" fmla="*/ 23 w 51"/>
                  <a:gd name="T17" fmla="*/ 22 h 43"/>
                  <a:gd name="T18" fmla="*/ 0 w 51"/>
                  <a:gd name="T19" fmla="*/ 26 h 43"/>
                  <a:gd name="T20" fmla="*/ 2 w 51"/>
                  <a:gd name="T21" fmla="*/ 29 h 43"/>
                  <a:gd name="T22" fmla="*/ 23 w 51"/>
                  <a:gd name="T23" fmla="*/ 24 h 43"/>
                  <a:gd name="T24" fmla="*/ 11 w 51"/>
                  <a:gd name="T25" fmla="*/ 39 h 43"/>
                  <a:gd name="T26" fmla="*/ 14 w 51"/>
                  <a:gd name="T27" fmla="*/ 41 h 43"/>
                  <a:gd name="T28" fmla="*/ 25 w 51"/>
                  <a:gd name="T29" fmla="*/ 24 h 43"/>
                  <a:gd name="T30" fmla="*/ 30 w 51"/>
                  <a:gd name="T31" fmla="*/ 43 h 43"/>
                  <a:gd name="T32" fmla="*/ 32 w 51"/>
                  <a:gd name="T33" fmla="*/ 43 h 43"/>
                  <a:gd name="T34" fmla="*/ 28 w 51"/>
                  <a:gd name="T35" fmla="*/ 24 h 43"/>
                  <a:gd name="T36" fmla="*/ 47 w 51"/>
                  <a:gd name="T37" fmla="*/ 35 h 43"/>
                  <a:gd name="T38" fmla="*/ 49 w 51"/>
                  <a:gd name="T39" fmla="*/ 31 h 43"/>
                  <a:gd name="T40" fmla="*/ 28 w 51"/>
                  <a:gd name="T41" fmla="*/ 22 h 43"/>
                  <a:gd name="T42" fmla="*/ 51 w 51"/>
                  <a:gd name="T43" fmla="*/ 20 h 43"/>
                  <a:gd name="T44" fmla="*/ 51 w 51"/>
                  <a:gd name="T45" fmla="*/ 16 h 43"/>
                  <a:gd name="T46" fmla="*/ 28 w 51"/>
                  <a:gd name="T47" fmla="*/ 22 h 43"/>
                  <a:gd name="T48" fmla="*/ 42 w 51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3">
                    <a:moveTo>
                      <a:pt x="42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2"/>
                    </a:lnTo>
                    <a:lnTo>
                      <a:pt x="25" y="20"/>
                    </a:lnTo>
                    <a:lnTo>
                      <a:pt x="4" y="10"/>
                    </a:lnTo>
                    <a:lnTo>
                      <a:pt x="4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2" y="29"/>
                    </a:lnTo>
                    <a:lnTo>
                      <a:pt x="23" y="24"/>
                    </a:lnTo>
                    <a:lnTo>
                      <a:pt x="11" y="39"/>
                    </a:lnTo>
                    <a:lnTo>
                      <a:pt x="14" y="41"/>
                    </a:lnTo>
                    <a:lnTo>
                      <a:pt x="25" y="24"/>
                    </a:lnTo>
                    <a:lnTo>
                      <a:pt x="30" y="43"/>
                    </a:lnTo>
                    <a:lnTo>
                      <a:pt x="32" y="43"/>
                    </a:lnTo>
                    <a:lnTo>
                      <a:pt x="28" y="24"/>
                    </a:lnTo>
                    <a:lnTo>
                      <a:pt x="47" y="35"/>
                    </a:lnTo>
                    <a:lnTo>
                      <a:pt x="49" y="31"/>
                    </a:lnTo>
                    <a:lnTo>
                      <a:pt x="28" y="22"/>
                    </a:lnTo>
                    <a:lnTo>
                      <a:pt x="51" y="20"/>
                    </a:lnTo>
                    <a:lnTo>
                      <a:pt x="51" y="16"/>
                    </a:lnTo>
                    <a:lnTo>
                      <a:pt x="28" y="22"/>
                    </a:lnTo>
                    <a:lnTo>
                      <a:pt x="42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99" name="Freeform 196"/>
              <p:cNvSpPr>
                <a:spLocks/>
              </p:cNvSpPr>
              <p:nvPr/>
            </p:nvSpPr>
            <p:spPr bwMode="auto">
              <a:xfrm>
                <a:off x="3322" y="2280"/>
                <a:ext cx="49" cy="43"/>
              </a:xfrm>
              <a:custGeom>
                <a:avLst/>
                <a:gdLst>
                  <a:gd name="T0" fmla="*/ 40 w 49"/>
                  <a:gd name="T1" fmla="*/ 3 h 43"/>
                  <a:gd name="T2" fmla="*/ 37 w 49"/>
                  <a:gd name="T3" fmla="*/ 3 h 43"/>
                  <a:gd name="T4" fmla="*/ 26 w 49"/>
                  <a:gd name="T5" fmla="*/ 19 h 43"/>
                  <a:gd name="T6" fmla="*/ 21 w 49"/>
                  <a:gd name="T7" fmla="*/ 0 h 43"/>
                  <a:gd name="T8" fmla="*/ 18 w 49"/>
                  <a:gd name="T9" fmla="*/ 1 h 43"/>
                  <a:gd name="T10" fmla="*/ 23 w 49"/>
                  <a:gd name="T11" fmla="*/ 21 h 43"/>
                  <a:gd name="T12" fmla="*/ 4 w 49"/>
                  <a:gd name="T13" fmla="*/ 9 h 43"/>
                  <a:gd name="T14" fmla="*/ 2 w 49"/>
                  <a:gd name="T15" fmla="*/ 11 h 43"/>
                  <a:gd name="T16" fmla="*/ 23 w 49"/>
                  <a:gd name="T17" fmla="*/ 21 h 43"/>
                  <a:gd name="T18" fmla="*/ 0 w 49"/>
                  <a:gd name="T19" fmla="*/ 25 h 43"/>
                  <a:gd name="T20" fmla="*/ 0 w 49"/>
                  <a:gd name="T21" fmla="*/ 29 h 43"/>
                  <a:gd name="T22" fmla="*/ 23 w 49"/>
                  <a:gd name="T23" fmla="*/ 23 h 43"/>
                  <a:gd name="T24" fmla="*/ 9 w 49"/>
                  <a:gd name="T25" fmla="*/ 39 h 43"/>
                  <a:gd name="T26" fmla="*/ 11 w 49"/>
                  <a:gd name="T27" fmla="*/ 41 h 43"/>
                  <a:gd name="T28" fmla="*/ 23 w 49"/>
                  <a:gd name="T29" fmla="*/ 23 h 43"/>
                  <a:gd name="T30" fmla="*/ 28 w 49"/>
                  <a:gd name="T31" fmla="*/ 43 h 43"/>
                  <a:gd name="T32" fmla="*/ 33 w 49"/>
                  <a:gd name="T33" fmla="*/ 43 h 43"/>
                  <a:gd name="T34" fmla="*/ 26 w 49"/>
                  <a:gd name="T35" fmla="*/ 23 h 43"/>
                  <a:gd name="T36" fmla="*/ 47 w 49"/>
                  <a:gd name="T37" fmla="*/ 35 h 43"/>
                  <a:gd name="T38" fmla="*/ 47 w 49"/>
                  <a:gd name="T39" fmla="*/ 31 h 43"/>
                  <a:gd name="T40" fmla="*/ 28 w 49"/>
                  <a:gd name="T41" fmla="*/ 21 h 43"/>
                  <a:gd name="T42" fmla="*/ 49 w 49"/>
                  <a:gd name="T43" fmla="*/ 19 h 43"/>
                  <a:gd name="T44" fmla="*/ 49 w 49"/>
                  <a:gd name="T45" fmla="*/ 15 h 43"/>
                  <a:gd name="T46" fmla="*/ 26 w 49"/>
                  <a:gd name="T47" fmla="*/ 21 h 43"/>
                  <a:gd name="T48" fmla="*/ 40 w 49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3"/>
                    </a:moveTo>
                    <a:lnTo>
                      <a:pt x="37" y="3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8" y="1"/>
                    </a:lnTo>
                    <a:lnTo>
                      <a:pt x="23" y="21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3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3" y="23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23" y="23"/>
                    </a:lnTo>
                    <a:lnTo>
                      <a:pt x="28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9"/>
                    </a:lnTo>
                    <a:lnTo>
                      <a:pt x="49" y="15"/>
                    </a:lnTo>
                    <a:lnTo>
                      <a:pt x="26" y="21"/>
                    </a:lnTo>
                    <a:lnTo>
                      <a:pt x="4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0" name="Freeform 197"/>
              <p:cNvSpPr>
                <a:spLocks/>
              </p:cNvSpPr>
              <p:nvPr/>
            </p:nvSpPr>
            <p:spPr bwMode="auto">
              <a:xfrm>
                <a:off x="3322" y="2280"/>
                <a:ext cx="49" cy="43"/>
              </a:xfrm>
              <a:custGeom>
                <a:avLst/>
                <a:gdLst>
                  <a:gd name="T0" fmla="*/ 40 w 49"/>
                  <a:gd name="T1" fmla="*/ 3 h 43"/>
                  <a:gd name="T2" fmla="*/ 37 w 49"/>
                  <a:gd name="T3" fmla="*/ 3 h 43"/>
                  <a:gd name="T4" fmla="*/ 26 w 49"/>
                  <a:gd name="T5" fmla="*/ 19 h 43"/>
                  <a:gd name="T6" fmla="*/ 21 w 49"/>
                  <a:gd name="T7" fmla="*/ 0 h 43"/>
                  <a:gd name="T8" fmla="*/ 18 w 49"/>
                  <a:gd name="T9" fmla="*/ 1 h 43"/>
                  <a:gd name="T10" fmla="*/ 23 w 49"/>
                  <a:gd name="T11" fmla="*/ 21 h 43"/>
                  <a:gd name="T12" fmla="*/ 4 w 49"/>
                  <a:gd name="T13" fmla="*/ 9 h 43"/>
                  <a:gd name="T14" fmla="*/ 2 w 49"/>
                  <a:gd name="T15" fmla="*/ 11 h 43"/>
                  <a:gd name="T16" fmla="*/ 23 w 49"/>
                  <a:gd name="T17" fmla="*/ 21 h 43"/>
                  <a:gd name="T18" fmla="*/ 0 w 49"/>
                  <a:gd name="T19" fmla="*/ 25 h 43"/>
                  <a:gd name="T20" fmla="*/ 0 w 49"/>
                  <a:gd name="T21" fmla="*/ 29 h 43"/>
                  <a:gd name="T22" fmla="*/ 23 w 49"/>
                  <a:gd name="T23" fmla="*/ 23 h 43"/>
                  <a:gd name="T24" fmla="*/ 9 w 49"/>
                  <a:gd name="T25" fmla="*/ 39 h 43"/>
                  <a:gd name="T26" fmla="*/ 11 w 49"/>
                  <a:gd name="T27" fmla="*/ 41 h 43"/>
                  <a:gd name="T28" fmla="*/ 23 w 49"/>
                  <a:gd name="T29" fmla="*/ 23 h 43"/>
                  <a:gd name="T30" fmla="*/ 28 w 49"/>
                  <a:gd name="T31" fmla="*/ 43 h 43"/>
                  <a:gd name="T32" fmla="*/ 33 w 49"/>
                  <a:gd name="T33" fmla="*/ 43 h 43"/>
                  <a:gd name="T34" fmla="*/ 26 w 49"/>
                  <a:gd name="T35" fmla="*/ 23 h 43"/>
                  <a:gd name="T36" fmla="*/ 47 w 49"/>
                  <a:gd name="T37" fmla="*/ 35 h 43"/>
                  <a:gd name="T38" fmla="*/ 47 w 49"/>
                  <a:gd name="T39" fmla="*/ 31 h 43"/>
                  <a:gd name="T40" fmla="*/ 28 w 49"/>
                  <a:gd name="T41" fmla="*/ 21 h 43"/>
                  <a:gd name="T42" fmla="*/ 49 w 49"/>
                  <a:gd name="T43" fmla="*/ 19 h 43"/>
                  <a:gd name="T44" fmla="*/ 49 w 49"/>
                  <a:gd name="T45" fmla="*/ 15 h 43"/>
                  <a:gd name="T46" fmla="*/ 26 w 49"/>
                  <a:gd name="T47" fmla="*/ 21 h 43"/>
                  <a:gd name="T48" fmla="*/ 40 w 49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3"/>
                    </a:moveTo>
                    <a:lnTo>
                      <a:pt x="37" y="3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8" y="1"/>
                    </a:lnTo>
                    <a:lnTo>
                      <a:pt x="23" y="21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3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3" y="23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23" y="23"/>
                    </a:lnTo>
                    <a:lnTo>
                      <a:pt x="28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9"/>
                    </a:lnTo>
                    <a:lnTo>
                      <a:pt x="49" y="15"/>
                    </a:lnTo>
                    <a:lnTo>
                      <a:pt x="26" y="21"/>
                    </a:lnTo>
                    <a:lnTo>
                      <a:pt x="40" y="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1" name="Freeform 198"/>
              <p:cNvSpPr>
                <a:spLocks/>
              </p:cNvSpPr>
              <p:nvPr/>
            </p:nvSpPr>
            <p:spPr bwMode="auto">
              <a:xfrm>
                <a:off x="2719" y="2448"/>
                <a:ext cx="52" cy="43"/>
              </a:xfrm>
              <a:custGeom>
                <a:avLst/>
                <a:gdLst>
                  <a:gd name="T0" fmla="*/ 43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2 h 43"/>
                  <a:gd name="T10" fmla="*/ 26 w 52"/>
                  <a:gd name="T11" fmla="*/ 19 h 43"/>
                  <a:gd name="T12" fmla="*/ 5 w 52"/>
                  <a:gd name="T13" fmla="*/ 10 h 43"/>
                  <a:gd name="T14" fmla="*/ 5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3 h 43"/>
                  <a:gd name="T24" fmla="*/ 12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8 w 52"/>
                  <a:gd name="T35" fmla="*/ 23 h 43"/>
                  <a:gd name="T36" fmla="*/ 47 w 52"/>
                  <a:gd name="T37" fmla="*/ 33 h 43"/>
                  <a:gd name="T38" fmla="*/ 50 w 52"/>
                  <a:gd name="T39" fmla="*/ 31 h 43"/>
                  <a:gd name="T40" fmla="*/ 28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8 w 52"/>
                  <a:gd name="T47" fmla="*/ 21 h 43"/>
                  <a:gd name="T48" fmla="*/ 43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19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3"/>
                    </a:lnTo>
                    <a:lnTo>
                      <a:pt x="12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8" y="23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8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8" y="21"/>
                    </a:lnTo>
                    <a:lnTo>
                      <a:pt x="43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2" name="Freeform 199"/>
              <p:cNvSpPr>
                <a:spLocks/>
              </p:cNvSpPr>
              <p:nvPr/>
            </p:nvSpPr>
            <p:spPr bwMode="auto">
              <a:xfrm>
                <a:off x="2719" y="2448"/>
                <a:ext cx="52" cy="43"/>
              </a:xfrm>
              <a:custGeom>
                <a:avLst/>
                <a:gdLst>
                  <a:gd name="T0" fmla="*/ 43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2 h 43"/>
                  <a:gd name="T10" fmla="*/ 26 w 52"/>
                  <a:gd name="T11" fmla="*/ 19 h 43"/>
                  <a:gd name="T12" fmla="*/ 5 w 52"/>
                  <a:gd name="T13" fmla="*/ 10 h 43"/>
                  <a:gd name="T14" fmla="*/ 5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3 h 43"/>
                  <a:gd name="T24" fmla="*/ 12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8 w 52"/>
                  <a:gd name="T35" fmla="*/ 23 h 43"/>
                  <a:gd name="T36" fmla="*/ 47 w 52"/>
                  <a:gd name="T37" fmla="*/ 33 h 43"/>
                  <a:gd name="T38" fmla="*/ 50 w 52"/>
                  <a:gd name="T39" fmla="*/ 31 h 43"/>
                  <a:gd name="T40" fmla="*/ 28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8 w 52"/>
                  <a:gd name="T47" fmla="*/ 21 h 43"/>
                  <a:gd name="T48" fmla="*/ 43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19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3"/>
                    </a:lnTo>
                    <a:lnTo>
                      <a:pt x="12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8" y="23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8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8" y="21"/>
                    </a:lnTo>
                    <a:lnTo>
                      <a:pt x="43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3" name="Freeform 200"/>
              <p:cNvSpPr>
                <a:spLocks/>
              </p:cNvSpPr>
              <p:nvPr/>
            </p:nvSpPr>
            <p:spPr bwMode="auto">
              <a:xfrm>
                <a:off x="3484" y="2260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8 w 49"/>
                  <a:gd name="T3" fmla="*/ 2 h 43"/>
                  <a:gd name="T4" fmla="*/ 26 w 49"/>
                  <a:gd name="T5" fmla="*/ 20 h 43"/>
                  <a:gd name="T6" fmla="*/ 21 w 49"/>
                  <a:gd name="T7" fmla="*/ 0 h 43"/>
                  <a:gd name="T8" fmla="*/ 17 w 49"/>
                  <a:gd name="T9" fmla="*/ 0 h 43"/>
                  <a:gd name="T10" fmla="*/ 24 w 49"/>
                  <a:gd name="T11" fmla="*/ 20 h 43"/>
                  <a:gd name="T12" fmla="*/ 5 w 49"/>
                  <a:gd name="T13" fmla="*/ 8 h 43"/>
                  <a:gd name="T14" fmla="*/ 2 w 49"/>
                  <a:gd name="T15" fmla="*/ 12 h 43"/>
                  <a:gd name="T16" fmla="*/ 24 w 49"/>
                  <a:gd name="T17" fmla="*/ 21 h 43"/>
                  <a:gd name="T18" fmla="*/ 0 w 49"/>
                  <a:gd name="T19" fmla="*/ 25 h 43"/>
                  <a:gd name="T20" fmla="*/ 0 w 49"/>
                  <a:gd name="T21" fmla="*/ 27 h 43"/>
                  <a:gd name="T22" fmla="*/ 24 w 49"/>
                  <a:gd name="T23" fmla="*/ 21 h 43"/>
                  <a:gd name="T24" fmla="*/ 9 w 49"/>
                  <a:gd name="T25" fmla="*/ 39 h 43"/>
                  <a:gd name="T26" fmla="*/ 12 w 49"/>
                  <a:gd name="T27" fmla="*/ 39 h 43"/>
                  <a:gd name="T28" fmla="*/ 24 w 49"/>
                  <a:gd name="T29" fmla="*/ 23 h 43"/>
                  <a:gd name="T30" fmla="*/ 28 w 49"/>
                  <a:gd name="T31" fmla="*/ 43 h 43"/>
                  <a:gd name="T32" fmla="*/ 33 w 49"/>
                  <a:gd name="T33" fmla="*/ 41 h 43"/>
                  <a:gd name="T34" fmla="*/ 26 w 49"/>
                  <a:gd name="T35" fmla="*/ 23 h 43"/>
                  <a:gd name="T36" fmla="*/ 45 w 49"/>
                  <a:gd name="T37" fmla="*/ 33 h 43"/>
                  <a:gd name="T38" fmla="*/ 47 w 49"/>
                  <a:gd name="T39" fmla="*/ 31 h 43"/>
                  <a:gd name="T40" fmla="*/ 26 w 49"/>
                  <a:gd name="T41" fmla="*/ 21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20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2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1"/>
                    </a:lnTo>
                    <a:lnTo>
                      <a:pt x="9" y="39"/>
                    </a:lnTo>
                    <a:lnTo>
                      <a:pt x="12" y="39"/>
                    </a:lnTo>
                    <a:lnTo>
                      <a:pt x="24" y="23"/>
                    </a:lnTo>
                    <a:lnTo>
                      <a:pt x="28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1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4" name="Freeform 201"/>
              <p:cNvSpPr>
                <a:spLocks/>
              </p:cNvSpPr>
              <p:nvPr/>
            </p:nvSpPr>
            <p:spPr bwMode="auto">
              <a:xfrm>
                <a:off x="3484" y="2260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8 w 49"/>
                  <a:gd name="T3" fmla="*/ 2 h 43"/>
                  <a:gd name="T4" fmla="*/ 26 w 49"/>
                  <a:gd name="T5" fmla="*/ 20 h 43"/>
                  <a:gd name="T6" fmla="*/ 21 w 49"/>
                  <a:gd name="T7" fmla="*/ 0 h 43"/>
                  <a:gd name="T8" fmla="*/ 17 w 49"/>
                  <a:gd name="T9" fmla="*/ 0 h 43"/>
                  <a:gd name="T10" fmla="*/ 24 w 49"/>
                  <a:gd name="T11" fmla="*/ 20 h 43"/>
                  <a:gd name="T12" fmla="*/ 5 w 49"/>
                  <a:gd name="T13" fmla="*/ 8 h 43"/>
                  <a:gd name="T14" fmla="*/ 2 w 49"/>
                  <a:gd name="T15" fmla="*/ 12 h 43"/>
                  <a:gd name="T16" fmla="*/ 24 w 49"/>
                  <a:gd name="T17" fmla="*/ 21 h 43"/>
                  <a:gd name="T18" fmla="*/ 0 w 49"/>
                  <a:gd name="T19" fmla="*/ 25 h 43"/>
                  <a:gd name="T20" fmla="*/ 0 w 49"/>
                  <a:gd name="T21" fmla="*/ 27 h 43"/>
                  <a:gd name="T22" fmla="*/ 24 w 49"/>
                  <a:gd name="T23" fmla="*/ 21 h 43"/>
                  <a:gd name="T24" fmla="*/ 9 w 49"/>
                  <a:gd name="T25" fmla="*/ 39 h 43"/>
                  <a:gd name="T26" fmla="*/ 12 w 49"/>
                  <a:gd name="T27" fmla="*/ 39 h 43"/>
                  <a:gd name="T28" fmla="*/ 24 w 49"/>
                  <a:gd name="T29" fmla="*/ 23 h 43"/>
                  <a:gd name="T30" fmla="*/ 28 w 49"/>
                  <a:gd name="T31" fmla="*/ 43 h 43"/>
                  <a:gd name="T32" fmla="*/ 33 w 49"/>
                  <a:gd name="T33" fmla="*/ 41 h 43"/>
                  <a:gd name="T34" fmla="*/ 26 w 49"/>
                  <a:gd name="T35" fmla="*/ 23 h 43"/>
                  <a:gd name="T36" fmla="*/ 45 w 49"/>
                  <a:gd name="T37" fmla="*/ 33 h 43"/>
                  <a:gd name="T38" fmla="*/ 47 w 49"/>
                  <a:gd name="T39" fmla="*/ 31 h 43"/>
                  <a:gd name="T40" fmla="*/ 26 w 49"/>
                  <a:gd name="T41" fmla="*/ 21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20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2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1"/>
                    </a:lnTo>
                    <a:lnTo>
                      <a:pt x="9" y="39"/>
                    </a:lnTo>
                    <a:lnTo>
                      <a:pt x="12" y="39"/>
                    </a:lnTo>
                    <a:lnTo>
                      <a:pt x="24" y="23"/>
                    </a:lnTo>
                    <a:lnTo>
                      <a:pt x="28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1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5" name="Freeform 202"/>
              <p:cNvSpPr>
                <a:spLocks/>
              </p:cNvSpPr>
              <p:nvPr/>
            </p:nvSpPr>
            <p:spPr bwMode="auto">
              <a:xfrm>
                <a:off x="2882" y="2428"/>
                <a:ext cx="51" cy="41"/>
              </a:xfrm>
              <a:custGeom>
                <a:avLst/>
                <a:gdLst>
                  <a:gd name="T0" fmla="*/ 40 w 51"/>
                  <a:gd name="T1" fmla="*/ 2 h 41"/>
                  <a:gd name="T2" fmla="*/ 37 w 51"/>
                  <a:gd name="T3" fmla="*/ 2 h 41"/>
                  <a:gd name="T4" fmla="*/ 25 w 51"/>
                  <a:gd name="T5" fmla="*/ 20 h 41"/>
                  <a:gd name="T6" fmla="*/ 21 w 51"/>
                  <a:gd name="T7" fmla="*/ 0 h 41"/>
                  <a:gd name="T8" fmla="*/ 18 w 51"/>
                  <a:gd name="T9" fmla="*/ 0 h 41"/>
                  <a:gd name="T10" fmla="*/ 25 w 51"/>
                  <a:gd name="T11" fmla="*/ 20 h 41"/>
                  <a:gd name="T12" fmla="*/ 4 w 51"/>
                  <a:gd name="T13" fmla="*/ 8 h 41"/>
                  <a:gd name="T14" fmla="*/ 4 w 51"/>
                  <a:gd name="T15" fmla="*/ 10 h 41"/>
                  <a:gd name="T16" fmla="*/ 23 w 51"/>
                  <a:gd name="T17" fmla="*/ 20 h 41"/>
                  <a:gd name="T18" fmla="*/ 0 w 51"/>
                  <a:gd name="T19" fmla="*/ 24 h 41"/>
                  <a:gd name="T20" fmla="*/ 2 w 51"/>
                  <a:gd name="T21" fmla="*/ 28 h 41"/>
                  <a:gd name="T22" fmla="*/ 23 w 51"/>
                  <a:gd name="T23" fmla="*/ 22 h 41"/>
                  <a:gd name="T24" fmla="*/ 11 w 51"/>
                  <a:gd name="T25" fmla="*/ 39 h 41"/>
                  <a:gd name="T26" fmla="*/ 14 w 51"/>
                  <a:gd name="T27" fmla="*/ 39 h 41"/>
                  <a:gd name="T28" fmla="*/ 25 w 51"/>
                  <a:gd name="T29" fmla="*/ 22 h 41"/>
                  <a:gd name="T30" fmla="*/ 30 w 51"/>
                  <a:gd name="T31" fmla="*/ 41 h 41"/>
                  <a:gd name="T32" fmla="*/ 33 w 51"/>
                  <a:gd name="T33" fmla="*/ 41 h 41"/>
                  <a:gd name="T34" fmla="*/ 28 w 51"/>
                  <a:gd name="T35" fmla="*/ 22 h 41"/>
                  <a:gd name="T36" fmla="*/ 47 w 51"/>
                  <a:gd name="T37" fmla="*/ 33 h 41"/>
                  <a:gd name="T38" fmla="*/ 49 w 51"/>
                  <a:gd name="T39" fmla="*/ 32 h 41"/>
                  <a:gd name="T40" fmla="*/ 28 w 51"/>
                  <a:gd name="T41" fmla="*/ 22 h 41"/>
                  <a:gd name="T42" fmla="*/ 51 w 51"/>
                  <a:gd name="T43" fmla="*/ 18 h 41"/>
                  <a:gd name="T44" fmla="*/ 49 w 51"/>
                  <a:gd name="T45" fmla="*/ 14 h 41"/>
                  <a:gd name="T46" fmla="*/ 28 w 51"/>
                  <a:gd name="T47" fmla="*/ 20 h 41"/>
                  <a:gd name="T48" fmla="*/ 40 w 51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1">
                    <a:moveTo>
                      <a:pt x="40" y="2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5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1" y="39"/>
                    </a:lnTo>
                    <a:lnTo>
                      <a:pt x="14" y="39"/>
                    </a:lnTo>
                    <a:lnTo>
                      <a:pt x="25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6" name="Freeform 203"/>
              <p:cNvSpPr>
                <a:spLocks/>
              </p:cNvSpPr>
              <p:nvPr/>
            </p:nvSpPr>
            <p:spPr bwMode="auto">
              <a:xfrm>
                <a:off x="2882" y="2428"/>
                <a:ext cx="51" cy="41"/>
              </a:xfrm>
              <a:custGeom>
                <a:avLst/>
                <a:gdLst>
                  <a:gd name="T0" fmla="*/ 40 w 51"/>
                  <a:gd name="T1" fmla="*/ 2 h 41"/>
                  <a:gd name="T2" fmla="*/ 37 w 51"/>
                  <a:gd name="T3" fmla="*/ 2 h 41"/>
                  <a:gd name="T4" fmla="*/ 25 w 51"/>
                  <a:gd name="T5" fmla="*/ 20 h 41"/>
                  <a:gd name="T6" fmla="*/ 21 w 51"/>
                  <a:gd name="T7" fmla="*/ 0 h 41"/>
                  <a:gd name="T8" fmla="*/ 18 w 51"/>
                  <a:gd name="T9" fmla="*/ 0 h 41"/>
                  <a:gd name="T10" fmla="*/ 25 w 51"/>
                  <a:gd name="T11" fmla="*/ 20 h 41"/>
                  <a:gd name="T12" fmla="*/ 4 w 51"/>
                  <a:gd name="T13" fmla="*/ 8 h 41"/>
                  <a:gd name="T14" fmla="*/ 4 w 51"/>
                  <a:gd name="T15" fmla="*/ 10 h 41"/>
                  <a:gd name="T16" fmla="*/ 23 w 51"/>
                  <a:gd name="T17" fmla="*/ 20 h 41"/>
                  <a:gd name="T18" fmla="*/ 0 w 51"/>
                  <a:gd name="T19" fmla="*/ 24 h 41"/>
                  <a:gd name="T20" fmla="*/ 2 w 51"/>
                  <a:gd name="T21" fmla="*/ 28 h 41"/>
                  <a:gd name="T22" fmla="*/ 23 w 51"/>
                  <a:gd name="T23" fmla="*/ 22 h 41"/>
                  <a:gd name="T24" fmla="*/ 11 w 51"/>
                  <a:gd name="T25" fmla="*/ 39 h 41"/>
                  <a:gd name="T26" fmla="*/ 14 w 51"/>
                  <a:gd name="T27" fmla="*/ 39 h 41"/>
                  <a:gd name="T28" fmla="*/ 25 w 51"/>
                  <a:gd name="T29" fmla="*/ 22 h 41"/>
                  <a:gd name="T30" fmla="*/ 30 w 51"/>
                  <a:gd name="T31" fmla="*/ 41 h 41"/>
                  <a:gd name="T32" fmla="*/ 33 w 51"/>
                  <a:gd name="T33" fmla="*/ 41 h 41"/>
                  <a:gd name="T34" fmla="*/ 28 w 51"/>
                  <a:gd name="T35" fmla="*/ 22 h 41"/>
                  <a:gd name="T36" fmla="*/ 47 w 51"/>
                  <a:gd name="T37" fmla="*/ 33 h 41"/>
                  <a:gd name="T38" fmla="*/ 49 w 51"/>
                  <a:gd name="T39" fmla="*/ 32 h 41"/>
                  <a:gd name="T40" fmla="*/ 28 w 51"/>
                  <a:gd name="T41" fmla="*/ 22 h 41"/>
                  <a:gd name="T42" fmla="*/ 51 w 51"/>
                  <a:gd name="T43" fmla="*/ 18 h 41"/>
                  <a:gd name="T44" fmla="*/ 49 w 51"/>
                  <a:gd name="T45" fmla="*/ 14 h 41"/>
                  <a:gd name="T46" fmla="*/ 28 w 51"/>
                  <a:gd name="T47" fmla="*/ 20 h 41"/>
                  <a:gd name="T48" fmla="*/ 40 w 51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1">
                    <a:moveTo>
                      <a:pt x="40" y="2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5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1" y="39"/>
                    </a:lnTo>
                    <a:lnTo>
                      <a:pt x="14" y="39"/>
                    </a:lnTo>
                    <a:lnTo>
                      <a:pt x="25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7" name="Freeform 204"/>
              <p:cNvSpPr>
                <a:spLocks/>
              </p:cNvSpPr>
              <p:nvPr/>
            </p:nvSpPr>
            <p:spPr bwMode="auto">
              <a:xfrm>
                <a:off x="3498" y="2410"/>
                <a:ext cx="111" cy="269"/>
              </a:xfrm>
              <a:custGeom>
                <a:avLst/>
                <a:gdLst>
                  <a:gd name="T0" fmla="*/ 66 w 111"/>
                  <a:gd name="T1" fmla="*/ 229 h 269"/>
                  <a:gd name="T2" fmla="*/ 64 w 111"/>
                  <a:gd name="T3" fmla="*/ 239 h 269"/>
                  <a:gd name="T4" fmla="*/ 61 w 111"/>
                  <a:gd name="T5" fmla="*/ 249 h 269"/>
                  <a:gd name="T6" fmla="*/ 54 w 111"/>
                  <a:gd name="T7" fmla="*/ 259 h 269"/>
                  <a:gd name="T8" fmla="*/ 47 w 111"/>
                  <a:gd name="T9" fmla="*/ 263 h 269"/>
                  <a:gd name="T10" fmla="*/ 38 w 111"/>
                  <a:gd name="T11" fmla="*/ 265 h 269"/>
                  <a:gd name="T12" fmla="*/ 26 w 111"/>
                  <a:gd name="T13" fmla="*/ 269 h 269"/>
                  <a:gd name="T14" fmla="*/ 14 w 111"/>
                  <a:gd name="T15" fmla="*/ 269 h 269"/>
                  <a:gd name="T16" fmla="*/ 3 w 111"/>
                  <a:gd name="T17" fmla="*/ 269 h 269"/>
                  <a:gd name="T18" fmla="*/ 7 w 111"/>
                  <a:gd name="T19" fmla="*/ 261 h 269"/>
                  <a:gd name="T20" fmla="*/ 17 w 111"/>
                  <a:gd name="T21" fmla="*/ 259 h 269"/>
                  <a:gd name="T22" fmla="*/ 26 w 111"/>
                  <a:gd name="T23" fmla="*/ 257 h 269"/>
                  <a:gd name="T24" fmla="*/ 31 w 111"/>
                  <a:gd name="T25" fmla="*/ 251 h 269"/>
                  <a:gd name="T26" fmla="*/ 35 w 111"/>
                  <a:gd name="T27" fmla="*/ 245 h 269"/>
                  <a:gd name="T28" fmla="*/ 38 w 111"/>
                  <a:gd name="T29" fmla="*/ 237 h 269"/>
                  <a:gd name="T30" fmla="*/ 38 w 111"/>
                  <a:gd name="T31" fmla="*/ 228 h 269"/>
                  <a:gd name="T32" fmla="*/ 38 w 111"/>
                  <a:gd name="T33" fmla="*/ 186 h 269"/>
                  <a:gd name="T34" fmla="*/ 38 w 111"/>
                  <a:gd name="T35" fmla="*/ 176 h 269"/>
                  <a:gd name="T36" fmla="*/ 40 w 111"/>
                  <a:gd name="T37" fmla="*/ 166 h 269"/>
                  <a:gd name="T38" fmla="*/ 43 w 111"/>
                  <a:gd name="T39" fmla="*/ 156 h 269"/>
                  <a:gd name="T40" fmla="*/ 47 w 111"/>
                  <a:gd name="T41" fmla="*/ 150 h 269"/>
                  <a:gd name="T42" fmla="*/ 54 w 111"/>
                  <a:gd name="T43" fmla="*/ 146 h 269"/>
                  <a:gd name="T44" fmla="*/ 61 w 111"/>
                  <a:gd name="T45" fmla="*/ 142 h 269"/>
                  <a:gd name="T46" fmla="*/ 71 w 111"/>
                  <a:gd name="T47" fmla="*/ 139 h 269"/>
                  <a:gd name="T48" fmla="*/ 83 w 111"/>
                  <a:gd name="T49" fmla="*/ 137 h 269"/>
                  <a:gd name="T50" fmla="*/ 80 w 111"/>
                  <a:gd name="T51" fmla="*/ 133 h 269"/>
                  <a:gd name="T52" fmla="*/ 68 w 111"/>
                  <a:gd name="T53" fmla="*/ 131 h 269"/>
                  <a:gd name="T54" fmla="*/ 59 w 111"/>
                  <a:gd name="T55" fmla="*/ 127 h 269"/>
                  <a:gd name="T56" fmla="*/ 50 w 111"/>
                  <a:gd name="T57" fmla="*/ 121 h 269"/>
                  <a:gd name="T58" fmla="*/ 45 w 111"/>
                  <a:gd name="T59" fmla="*/ 113 h 269"/>
                  <a:gd name="T60" fmla="*/ 40 w 111"/>
                  <a:gd name="T61" fmla="*/ 105 h 269"/>
                  <a:gd name="T62" fmla="*/ 38 w 111"/>
                  <a:gd name="T63" fmla="*/ 97 h 269"/>
                  <a:gd name="T64" fmla="*/ 38 w 111"/>
                  <a:gd name="T65" fmla="*/ 87 h 269"/>
                  <a:gd name="T66" fmla="*/ 38 w 111"/>
                  <a:gd name="T67" fmla="*/ 77 h 269"/>
                  <a:gd name="T68" fmla="*/ 38 w 111"/>
                  <a:gd name="T69" fmla="*/ 36 h 269"/>
                  <a:gd name="T70" fmla="*/ 35 w 111"/>
                  <a:gd name="T71" fmla="*/ 28 h 269"/>
                  <a:gd name="T72" fmla="*/ 33 w 111"/>
                  <a:gd name="T73" fmla="*/ 18 h 269"/>
                  <a:gd name="T74" fmla="*/ 26 w 111"/>
                  <a:gd name="T75" fmla="*/ 14 h 269"/>
                  <a:gd name="T76" fmla="*/ 14 w 111"/>
                  <a:gd name="T77" fmla="*/ 10 h 269"/>
                  <a:gd name="T78" fmla="*/ 5 w 111"/>
                  <a:gd name="T79" fmla="*/ 8 h 269"/>
                  <a:gd name="T80" fmla="*/ 5 w 111"/>
                  <a:gd name="T81" fmla="*/ 0 h 269"/>
                  <a:gd name="T82" fmla="*/ 17 w 111"/>
                  <a:gd name="T83" fmla="*/ 0 h 269"/>
                  <a:gd name="T84" fmla="*/ 28 w 111"/>
                  <a:gd name="T85" fmla="*/ 2 h 269"/>
                  <a:gd name="T86" fmla="*/ 40 w 111"/>
                  <a:gd name="T87" fmla="*/ 4 h 269"/>
                  <a:gd name="T88" fmla="*/ 50 w 111"/>
                  <a:gd name="T89" fmla="*/ 8 h 269"/>
                  <a:gd name="T90" fmla="*/ 59 w 111"/>
                  <a:gd name="T91" fmla="*/ 16 h 269"/>
                  <a:gd name="T92" fmla="*/ 64 w 111"/>
                  <a:gd name="T93" fmla="*/ 26 h 269"/>
                  <a:gd name="T94" fmla="*/ 66 w 111"/>
                  <a:gd name="T95" fmla="*/ 36 h 269"/>
                  <a:gd name="T96" fmla="*/ 66 w 111"/>
                  <a:gd name="T97" fmla="*/ 46 h 269"/>
                  <a:gd name="T98" fmla="*/ 66 w 111"/>
                  <a:gd name="T99" fmla="*/ 97 h 269"/>
                  <a:gd name="T100" fmla="*/ 68 w 111"/>
                  <a:gd name="T101" fmla="*/ 107 h 269"/>
                  <a:gd name="T102" fmla="*/ 71 w 111"/>
                  <a:gd name="T103" fmla="*/ 115 h 269"/>
                  <a:gd name="T104" fmla="*/ 78 w 111"/>
                  <a:gd name="T105" fmla="*/ 123 h 269"/>
                  <a:gd name="T106" fmla="*/ 87 w 111"/>
                  <a:gd name="T107" fmla="*/ 127 h 269"/>
                  <a:gd name="T108" fmla="*/ 97 w 111"/>
                  <a:gd name="T109" fmla="*/ 129 h 269"/>
                  <a:gd name="T110" fmla="*/ 106 w 111"/>
                  <a:gd name="T111" fmla="*/ 131 h 269"/>
                  <a:gd name="T112" fmla="*/ 106 w 111"/>
                  <a:gd name="T113" fmla="*/ 140 h 269"/>
                  <a:gd name="T114" fmla="*/ 94 w 111"/>
                  <a:gd name="T115" fmla="*/ 140 h 269"/>
                  <a:gd name="T116" fmla="*/ 83 w 111"/>
                  <a:gd name="T117" fmla="*/ 144 h 269"/>
                  <a:gd name="T118" fmla="*/ 73 w 111"/>
                  <a:gd name="T119" fmla="*/ 150 h 269"/>
                  <a:gd name="T120" fmla="*/ 68 w 111"/>
                  <a:gd name="T121" fmla="*/ 156 h 269"/>
                  <a:gd name="T122" fmla="*/ 66 w 111"/>
                  <a:gd name="T123" fmla="*/ 166 h 269"/>
                  <a:gd name="T124" fmla="*/ 66 w 111"/>
                  <a:gd name="T125" fmla="*/ 176 h 269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11" h="269">
                    <a:moveTo>
                      <a:pt x="66" y="222"/>
                    </a:moveTo>
                    <a:lnTo>
                      <a:pt x="66" y="224"/>
                    </a:lnTo>
                    <a:lnTo>
                      <a:pt x="66" y="226"/>
                    </a:lnTo>
                    <a:lnTo>
                      <a:pt x="66" y="228"/>
                    </a:lnTo>
                    <a:lnTo>
                      <a:pt x="66" y="229"/>
                    </a:lnTo>
                    <a:lnTo>
                      <a:pt x="66" y="231"/>
                    </a:lnTo>
                    <a:lnTo>
                      <a:pt x="66" y="233"/>
                    </a:lnTo>
                    <a:lnTo>
                      <a:pt x="64" y="235"/>
                    </a:lnTo>
                    <a:lnTo>
                      <a:pt x="64" y="237"/>
                    </a:lnTo>
                    <a:lnTo>
                      <a:pt x="64" y="239"/>
                    </a:lnTo>
                    <a:lnTo>
                      <a:pt x="64" y="241"/>
                    </a:lnTo>
                    <a:lnTo>
                      <a:pt x="64" y="243"/>
                    </a:lnTo>
                    <a:lnTo>
                      <a:pt x="61" y="245"/>
                    </a:lnTo>
                    <a:lnTo>
                      <a:pt x="61" y="247"/>
                    </a:lnTo>
                    <a:lnTo>
                      <a:pt x="61" y="249"/>
                    </a:lnTo>
                    <a:lnTo>
                      <a:pt x="59" y="251"/>
                    </a:lnTo>
                    <a:lnTo>
                      <a:pt x="59" y="253"/>
                    </a:lnTo>
                    <a:lnTo>
                      <a:pt x="57" y="255"/>
                    </a:lnTo>
                    <a:lnTo>
                      <a:pt x="54" y="257"/>
                    </a:lnTo>
                    <a:lnTo>
                      <a:pt x="54" y="259"/>
                    </a:lnTo>
                    <a:lnTo>
                      <a:pt x="52" y="259"/>
                    </a:lnTo>
                    <a:lnTo>
                      <a:pt x="52" y="261"/>
                    </a:lnTo>
                    <a:lnTo>
                      <a:pt x="50" y="261"/>
                    </a:lnTo>
                    <a:lnTo>
                      <a:pt x="47" y="261"/>
                    </a:lnTo>
                    <a:lnTo>
                      <a:pt x="47" y="263"/>
                    </a:lnTo>
                    <a:lnTo>
                      <a:pt x="45" y="263"/>
                    </a:lnTo>
                    <a:lnTo>
                      <a:pt x="43" y="263"/>
                    </a:lnTo>
                    <a:lnTo>
                      <a:pt x="43" y="265"/>
                    </a:lnTo>
                    <a:lnTo>
                      <a:pt x="40" y="265"/>
                    </a:lnTo>
                    <a:lnTo>
                      <a:pt x="38" y="265"/>
                    </a:lnTo>
                    <a:lnTo>
                      <a:pt x="35" y="267"/>
                    </a:lnTo>
                    <a:lnTo>
                      <a:pt x="33" y="267"/>
                    </a:lnTo>
                    <a:lnTo>
                      <a:pt x="31" y="267"/>
                    </a:lnTo>
                    <a:lnTo>
                      <a:pt x="28" y="267"/>
                    </a:lnTo>
                    <a:lnTo>
                      <a:pt x="26" y="269"/>
                    </a:lnTo>
                    <a:lnTo>
                      <a:pt x="24" y="269"/>
                    </a:lnTo>
                    <a:lnTo>
                      <a:pt x="21" y="269"/>
                    </a:lnTo>
                    <a:lnTo>
                      <a:pt x="19" y="269"/>
                    </a:lnTo>
                    <a:lnTo>
                      <a:pt x="17" y="269"/>
                    </a:lnTo>
                    <a:lnTo>
                      <a:pt x="14" y="269"/>
                    </a:lnTo>
                    <a:lnTo>
                      <a:pt x="12" y="269"/>
                    </a:lnTo>
                    <a:lnTo>
                      <a:pt x="10" y="269"/>
                    </a:lnTo>
                    <a:lnTo>
                      <a:pt x="7" y="269"/>
                    </a:lnTo>
                    <a:lnTo>
                      <a:pt x="5" y="269"/>
                    </a:lnTo>
                    <a:lnTo>
                      <a:pt x="3" y="269"/>
                    </a:lnTo>
                    <a:lnTo>
                      <a:pt x="0" y="269"/>
                    </a:lnTo>
                    <a:lnTo>
                      <a:pt x="0" y="261"/>
                    </a:lnTo>
                    <a:lnTo>
                      <a:pt x="3" y="261"/>
                    </a:lnTo>
                    <a:lnTo>
                      <a:pt x="5" y="261"/>
                    </a:lnTo>
                    <a:lnTo>
                      <a:pt x="7" y="261"/>
                    </a:lnTo>
                    <a:lnTo>
                      <a:pt x="10" y="261"/>
                    </a:lnTo>
                    <a:lnTo>
                      <a:pt x="12" y="261"/>
                    </a:lnTo>
                    <a:lnTo>
                      <a:pt x="12" y="259"/>
                    </a:lnTo>
                    <a:lnTo>
                      <a:pt x="14" y="259"/>
                    </a:lnTo>
                    <a:lnTo>
                      <a:pt x="17" y="259"/>
                    </a:lnTo>
                    <a:lnTo>
                      <a:pt x="19" y="259"/>
                    </a:lnTo>
                    <a:lnTo>
                      <a:pt x="21" y="259"/>
                    </a:lnTo>
                    <a:lnTo>
                      <a:pt x="21" y="257"/>
                    </a:lnTo>
                    <a:lnTo>
                      <a:pt x="24" y="257"/>
                    </a:lnTo>
                    <a:lnTo>
                      <a:pt x="26" y="257"/>
                    </a:lnTo>
                    <a:lnTo>
                      <a:pt x="26" y="255"/>
                    </a:lnTo>
                    <a:lnTo>
                      <a:pt x="28" y="255"/>
                    </a:lnTo>
                    <a:lnTo>
                      <a:pt x="28" y="253"/>
                    </a:lnTo>
                    <a:lnTo>
                      <a:pt x="31" y="253"/>
                    </a:lnTo>
                    <a:lnTo>
                      <a:pt x="31" y="251"/>
                    </a:lnTo>
                    <a:lnTo>
                      <a:pt x="33" y="251"/>
                    </a:lnTo>
                    <a:lnTo>
                      <a:pt x="33" y="249"/>
                    </a:lnTo>
                    <a:lnTo>
                      <a:pt x="33" y="247"/>
                    </a:lnTo>
                    <a:lnTo>
                      <a:pt x="35" y="247"/>
                    </a:lnTo>
                    <a:lnTo>
                      <a:pt x="35" y="245"/>
                    </a:lnTo>
                    <a:lnTo>
                      <a:pt x="35" y="243"/>
                    </a:lnTo>
                    <a:lnTo>
                      <a:pt x="35" y="241"/>
                    </a:lnTo>
                    <a:lnTo>
                      <a:pt x="35" y="239"/>
                    </a:lnTo>
                    <a:lnTo>
                      <a:pt x="35" y="237"/>
                    </a:lnTo>
                    <a:lnTo>
                      <a:pt x="38" y="237"/>
                    </a:lnTo>
                    <a:lnTo>
                      <a:pt x="38" y="235"/>
                    </a:lnTo>
                    <a:lnTo>
                      <a:pt x="38" y="233"/>
                    </a:lnTo>
                    <a:lnTo>
                      <a:pt x="38" y="231"/>
                    </a:lnTo>
                    <a:lnTo>
                      <a:pt x="38" y="229"/>
                    </a:lnTo>
                    <a:lnTo>
                      <a:pt x="38" y="228"/>
                    </a:lnTo>
                    <a:lnTo>
                      <a:pt x="38" y="226"/>
                    </a:lnTo>
                    <a:lnTo>
                      <a:pt x="38" y="192"/>
                    </a:lnTo>
                    <a:lnTo>
                      <a:pt x="38" y="190"/>
                    </a:lnTo>
                    <a:lnTo>
                      <a:pt x="38" y="188"/>
                    </a:lnTo>
                    <a:lnTo>
                      <a:pt x="38" y="186"/>
                    </a:lnTo>
                    <a:lnTo>
                      <a:pt x="38" y="184"/>
                    </a:lnTo>
                    <a:lnTo>
                      <a:pt x="38" y="182"/>
                    </a:lnTo>
                    <a:lnTo>
                      <a:pt x="38" y="180"/>
                    </a:lnTo>
                    <a:lnTo>
                      <a:pt x="38" y="178"/>
                    </a:lnTo>
                    <a:lnTo>
                      <a:pt x="38" y="176"/>
                    </a:lnTo>
                    <a:lnTo>
                      <a:pt x="38" y="174"/>
                    </a:lnTo>
                    <a:lnTo>
                      <a:pt x="40" y="172"/>
                    </a:lnTo>
                    <a:lnTo>
                      <a:pt x="40" y="170"/>
                    </a:lnTo>
                    <a:lnTo>
                      <a:pt x="40" y="168"/>
                    </a:lnTo>
                    <a:lnTo>
                      <a:pt x="40" y="166"/>
                    </a:lnTo>
                    <a:lnTo>
                      <a:pt x="40" y="164"/>
                    </a:lnTo>
                    <a:lnTo>
                      <a:pt x="40" y="162"/>
                    </a:lnTo>
                    <a:lnTo>
                      <a:pt x="43" y="160"/>
                    </a:lnTo>
                    <a:lnTo>
                      <a:pt x="43" y="158"/>
                    </a:lnTo>
                    <a:lnTo>
                      <a:pt x="43" y="156"/>
                    </a:lnTo>
                    <a:lnTo>
                      <a:pt x="45" y="156"/>
                    </a:lnTo>
                    <a:lnTo>
                      <a:pt x="45" y="154"/>
                    </a:lnTo>
                    <a:lnTo>
                      <a:pt x="45" y="152"/>
                    </a:lnTo>
                    <a:lnTo>
                      <a:pt x="47" y="152"/>
                    </a:lnTo>
                    <a:lnTo>
                      <a:pt x="47" y="150"/>
                    </a:lnTo>
                    <a:lnTo>
                      <a:pt x="50" y="150"/>
                    </a:lnTo>
                    <a:lnTo>
                      <a:pt x="50" y="148"/>
                    </a:lnTo>
                    <a:lnTo>
                      <a:pt x="52" y="148"/>
                    </a:lnTo>
                    <a:lnTo>
                      <a:pt x="52" y="146"/>
                    </a:lnTo>
                    <a:lnTo>
                      <a:pt x="54" y="146"/>
                    </a:lnTo>
                    <a:lnTo>
                      <a:pt x="54" y="144"/>
                    </a:lnTo>
                    <a:lnTo>
                      <a:pt x="57" y="144"/>
                    </a:lnTo>
                    <a:lnTo>
                      <a:pt x="57" y="142"/>
                    </a:lnTo>
                    <a:lnTo>
                      <a:pt x="59" y="142"/>
                    </a:lnTo>
                    <a:lnTo>
                      <a:pt x="61" y="142"/>
                    </a:lnTo>
                    <a:lnTo>
                      <a:pt x="61" y="140"/>
                    </a:lnTo>
                    <a:lnTo>
                      <a:pt x="64" y="140"/>
                    </a:lnTo>
                    <a:lnTo>
                      <a:pt x="66" y="140"/>
                    </a:lnTo>
                    <a:lnTo>
                      <a:pt x="68" y="139"/>
                    </a:lnTo>
                    <a:lnTo>
                      <a:pt x="71" y="139"/>
                    </a:lnTo>
                    <a:lnTo>
                      <a:pt x="73" y="139"/>
                    </a:lnTo>
                    <a:lnTo>
                      <a:pt x="75" y="137"/>
                    </a:lnTo>
                    <a:lnTo>
                      <a:pt x="78" y="137"/>
                    </a:lnTo>
                    <a:lnTo>
                      <a:pt x="80" y="137"/>
                    </a:lnTo>
                    <a:lnTo>
                      <a:pt x="83" y="137"/>
                    </a:lnTo>
                    <a:lnTo>
                      <a:pt x="85" y="135"/>
                    </a:lnTo>
                    <a:lnTo>
                      <a:pt x="87" y="135"/>
                    </a:lnTo>
                    <a:lnTo>
                      <a:pt x="85" y="135"/>
                    </a:lnTo>
                    <a:lnTo>
                      <a:pt x="83" y="135"/>
                    </a:lnTo>
                    <a:lnTo>
                      <a:pt x="80" y="133"/>
                    </a:lnTo>
                    <a:lnTo>
                      <a:pt x="78" y="133"/>
                    </a:lnTo>
                    <a:lnTo>
                      <a:pt x="75" y="133"/>
                    </a:lnTo>
                    <a:lnTo>
                      <a:pt x="73" y="131"/>
                    </a:lnTo>
                    <a:lnTo>
                      <a:pt x="71" y="131"/>
                    </a:lnTo>
                    <a:lnTo>
                      <a:pt x="68" y="131"/>
                    </a:lnTo>
                    <a:lnTo>
                      <a:pt x="66" y="129"/>
                    </a:lnTo>
                    <a:lnTo>
                      <a:pt x="64" y="129"/>
                    </a:lnTo>
                    <a:lnTo>
                      <a:pt x="61" y="129"/>
                    </a:lnTo>
                    <a:lnTo>
                      <a:pt x="61" y="127"/>
                    </a:lnTo>
                    <a:lnTo>
                      <a:pt x="59" y="127"/>
                    </a:lnTo>
                    <a:lnTo>
                      <a:pt x="57" y="127"/>
                    </a:lnTo>
                    <a:lnTo>
                      <a:pt x="57" y="125"/>
                    </a:lnTo>
                    <a:lnTo>
                      <a:pt x="54" y="125"/>
                    </a:lnTo>
                    <a:lnTo>
                      <a:pt x="52" y="123"/>
                    </a:lnTo>
                    <a:lnTo>
                      <a:pt x="50" y="121"/>
                    </a:lnTo>
                    <a:lnTo>
                      <a:pt x="47" y="119"/>
                    </a:lnTo>
                    <a:lnTo>
                      <a:pt x="47" y="117"/>
                    </a:lnTo>
                    <a:lnTo>
                      <a:pt x="45" y="117"/>
                    </a:lnTo>
                    <a:lnTo>
                      <a:pt x="45" y="115"/>
                    </a:lnTo>
                    <a:lnTo>
                      <a:pt x="45" y="113"/>
                    </a:lnTo>
                    <a:lnTo>
                      <a:pt x="43" y="113"/>
                    </a:lnTo>
                    <a:lnTo>
                      <a:pt x="43" y="111"/>
                    </a:lnTo>
                    <a:lnTo>
                      <a:pt x="43" y="109"/>
                    </a:lnTo>
                    <a:lnTo>
                      <a:pt x="40" y="107"/>
                    </a:lnTo>
                    <a:lnTo>
                      <a:pt x="40" y="105"/>
                    </a:lnTo>
                    <a:lnTo>
                      <a:pt x="40" y="103"/>
                    </a:lnTo>
                    <a:lnTo>
                      <a:pt x="40" y="101"/>
                    </a:lnTo>
                    <a:lnTo>
                      <a:pt x="40" y="99"/>
                    </a:lnTo>
                    <a:lnTo>
                      <a:pt x="40" y="97"/>
                    </a:lnTo>
                    <a:lnTo>
                      <a:pt x="38" y="97"/>
                    </a:lnTo>
                    <a:lnTo>
                      <a:pt x="38" y="95"/>
                    </a:lnTo>
                    <a:lnTo>
                      <a:pt x="38" y="93"/>
                    </a:lnTo>
                    <a:lnTo>
                      <a:pt x="38" y="91"/>
                    </a:lnTo>
                    <a:lnTo>
                      <a:pt x="38" y="89"/>
                    </a:lnTo>
                    <a:lnTo>
                      <a:pt x="38" y="87"/>
                    </a:lnTo>
                    <a:lnTo>
                      <a:pt x="38" y="85"/>
                    </a:lnTo>
                    <a:lnTo>
                      <a:pt x="38" y="83"/>
                    </a:lnTo>
                    <a:lnTo>
                      <a:pt x="38" y="81"/>
                    </a:lnTo>
                    <a:lnTo>
                      <a:pt x="38" y="79"/>
                    </a:lnTo>
                    <a:lnTo>
                      <a:pt x="38" y="77"/>
                    </a:lnTo>
                    <a:lnTo>
                      <a:pt x="38" y="44"/>
                    </a:lnTo>
                    <a:lnTo>
                      <a:pt x="38" y="42"/>
                    </a:lnTo>
                    <a:lnTo>
                      <a:pt x="38" y="40"/>
                    </a:lnTo>
                    <a:lnTo>
                      <a:pt x="38" y="38"/>
                    </a:lnTo>
                    <a:lnTo>
                      <a:pt x="38" y="36"/>
                    </a:lnTo>
                    <a:lnTo>
                      <a:pt x="38" y="34"/>
                    </a:lnTo>
                    <a:lnTo>
                      <a:pt x="38" y="32"/>
                    </a:lnTo>
                    <a:lnTo>
                      <a:pt x="35" y="32"/>
                    </a:lnTo>
                    <a:lnTo>
                      <a:pt x="35" y="30"/>
                    </a:lnTo>
                    <a:lnTo>
                      <a:pt x="35" y="28"/>
                    </a:lnTo>
                    <a:lnTo>
                      <a:pt x="35" y="26"/>
                    </a:lnTo>
                    <a:lnTo>
                      <a:pt x="35" y="24"/>
                    </a:lnTo>
                    <a:lnTo>
                      <a:pt x="33" y="22"/>
                    </a:lnTo>
                    <a:lnTo>
                      <a:pt x="33" y="20"/>
                    </a:lnTo>
                    <a:lnTo>
                      <a:pt x="33" y="18"/>
                    </a:lnTo>
                    <a:lnTo>
                      <a:pt x="31" y="18"/>
                    </a:lnTo>
                    <a:lnTo>
                      <a:pt x="31" y="16"/>
                    </a:lnTo>
                    <a:lnTo>
                      <a:pt x="28" y="16"/>
                    </a:lnTo>
                    <a:lnTo>
                      <a:pt x="28" y="14"/>
                    </a:lnTo>
                    <a:lnTo>
                      <a:pt x="26" y="14"/>
                    </a:lnTo>
                    <a:lnTo>
                      <a:pt x="24" y="12"/>
                    </a:lnTo>
                    <a:lnTo>
                      <a:pt x="21" y="12"/>
                    </a:lnTo>
                    <a:lnTo>
                      <a:pt x="19" y="10"/>
                    </a:lnTo>
                    <a:lnTo>
                      <a:pt x="17" y="10"/>
                    </a:lnTo>
                    <a:lnTo>
                      <a:pt x="14" y="10"/>
                    </a:lnTo>
                    <a:lnTo>
                      <a:pt x="12" y="10"/>
                    </a:lnTo>
                    <a:lnTo>
                      <a:pt x="10" y="10"/>
                    </a:lnTo>
                    <a:lnTo>
                      <a:pt x="10" y="8"/>
                    </a:lnTo>
                    <a:lnTo>
                      <a:pt x="7" y="8"/>
                    </a:lnTo>
                    <a:lnTo>
                      <a:pt x="5" y="8"/>
                    </a:lnTo>
                    <a:lnTo>
                      <a:pt x="3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19" y="0"/>
                    </a:lnTo>
                    <a:lnTo>
                      <a:pt x="21" y="0"/>
                    </a:lnTo>
                    <a:lnTo>
                      <a:pt x="24" y="2"/>
                    </a:lnTo>
                    <a:lnTo>
                      <a:pt x="26" y="2"/>
                    </a:lnTo>
                    <a:lnTo>
                      <a:pt x="28" y="2"/>
                    </a:lnTo>
                    <a:lnTo>
                      <a:pt x="31" y="2"/>
                    </a:lnTo>
                    <a:lnTo>
                      <a:pt x="33" y="2"/>
                    </a:lnTo>
                    <a:lnTo>
                      <a:pt x="35" y="4"/>
                    </a:lnTo>
                    <a:lnTo>
                      <a:pt x="38" y="4"/>
                    </a:lnTo>
                    <a:lnTo>
                      <a:pt x="40" y="4"/>
                    </a:lnTo>
                    <a:lnTo>
                      <a:pt x="43" y="6"/>
                    </a:lnTo>
                    <a:lnTo>
                      <a:pt x="45" y="6"/>
                    </a:lnTo>
                    <a:lnTo>
                      <a:pt x="47" y="6"/>
                    </a:lnTo>
                    <a:lnTo>
                      <a:pt x="47" y="8"/>
                    </a:lnTo>
                    <a:lnTo>
                      <a:pt x="50" y="8"/>
                    </a:lnTo>
                    <a:lnTo>
                      <a:pt x="52" y="10"/>
                    </a:lnTo>
                    <a:lnTo>
                      <a:pt x="54" y="12"/>
                    </a:lnTo>
                    <a:lnTo>
                      <a:pt x="57" y="14"/>
                    </a:lnTo>
                    <a:lnTo>
                      <a:pt x="57" y="16"/>
                    </a:lnTo>
                    <a:lnTo>
                      <a:pt x="59" y="16"/>
                    </a:lnTo>
                    <a:lnTo>
                      <a:pt x="59" y="18"/>
                    </a:lnTo>
                    <a:lnTo>
                      <a:pt x="61" y="20"/>
                    </a:lnTo>
                    <a:lnTo>
                      <a:pt x="61" y="22"/>
                    </a:lnTo>
                    <a:lnTo>
                      <a:pt x="61" y="24"/>
                    </a:lnTo>
                    <a:lnTo>
                      <a:pt x="64" y="26"/>
                    </a:lnTo>
                    <a:lnTo>
                      <a:pt x="64" y="28"/>
                    </a:lnTo>
                    <a:lnTo>
                      <a:pt x="64" y="30"/>
                    </a:lnTo>
                    <a:lnTo>
                      <a:pt x="64" y="32"/>
                    </a:lnTo>
                    <a:lnTo>
                      <a:pt x="64" y="34"/>
                    </a:lnTo>
                    <a:lnTo>
                      <a:pt x="66" y="36"/>
                    </a:lnTo>
                    <a:lnTo>
                      <a:pt x="66" y="38"/>
                    </a:lnTo>
                    <a:lnTo>
                      <a:pt x="66" y="40"/>
                    </a:lnTo>
                    <a:lnTo>
                      <a:pt x="66" y="42"/>
                    </a:lnTo>
                    <a:lnTo>
                      <a:pt x="66" y="44"/>
                    </a:lnTo>
                    <a:lnTo>
                      <a:pt x="66" y="46"/>
                    </a:lnTo>
                    <a:lnTo>
                      <a:pt x="66" y="48"/>
                    </a:lnTo>
                    <a:lnTo>
                      <a:pt x="66" y="91"/>
                    </a:lnTo>
                    <a:lnTo>
                      <a:pt x="66" y="93"/>
                    </a:lnTo>
                    <a:lnTo>
                      <a:pt x="66" y="95"/>
                    </a:lnTo>
                    <a:lnTo>
                      <a:pt x="66" y="97"/>
                    </a:lnTo>
                    <a:lnTo>
                      <a:pt x="66" y="99"/>
                    </a:lnTo>
                    <a:lnTo>
                      <a:pt x="66" y="101"/>
                    </a:lnTo>
                    <a:lnTo>
                      <a:pt x="66" y="103"/>
                    </a:lnTo>
                    <a:lnTo>
                      <a:pt x="66" y="105"/>
                    </a:lnTo>
                    <a:lnTo>
                      <a:pt x="68" y="107"/>
                    </a:lnTo>
                    <a:lnTo>
                      <a:pt x="68" y="109"/>
                    </a:lnTo>
                    <a:lnTo>
                      <a:pt x="68" y="111"/>
                    </a:lnTo>
                    <a:lnTo>
                      <a:pt x="68" y="113"/>
                    </a:lnTo>
                    <a:lnTo>
                      <a:pt x="71" y="113"/>
                    </a:lnTo>
                    <a:lnTo>
                      <a:pt x="71" y="115"/>
                    </a:lnTo>
                    <a:lnTo>
                      <a:pt x="71" y="117"/>
                    </a:lnTo>
                    <a:lnTo>
                      <a:pt x="73" y="117"/>
                    </a:lnTo>
                    <a:lnTo>
                      <a:pt x="73" y="119"/>
                    </a:lnTo>
                    <a:lnTo>
                      <a:pt x="75" y="121"/>
                    </a:lnTo>
                    <a:lnTo>
                      <a:pt x="78" y="123"/>
                    </a:lnTo>
                    <a:lnTo>
                      <a:pt x="80" y="123"/>
                    </a:lnTo>
                    <a:lnTo>
                      <a:pt x="80" y="125"/>
                    </a:lnTo>
                    <a:lnTo>
                      <a:pt x="83" y="125"/>
                    </a:lnTo>
                    <a:lnTo>
                      <a:pt x="85" y="125"/>
                    </a:lnTo>
                    <a:lnTo>
                      <a:pt x="87" y="127"/>
                    </a:lnTo>
                    <a:lnTo>
                      <a:pt x="90" y="127"/>
                    </a:lnTo>
                    <a:lnTo>
                      <a:pt x="92" y="127"/>
                    </a:lnTo>
                    <a:lnTo>
                      <a:pt x="92" y="129"/>
                    </a:lnTo>
                    <a:lnTo>
                      <a:pt x="94" y="129"/>
                    </a:lnTo>
                    <a:lnTo>
                      <a:pt x="97" y="129"/>
                    </a:lnTo>
                    <a:lnTo>
                      <a:pt x="99" y="129"/>
                    </a:lnTo>
                    <a:lnTo>
                      <a:pt x="101" y="129"/>
                    </a:lnTo>
                    <a:lnTo>
                      <a:pt x="104" y="129"/>
                    </a:lnTo>
                    <a:lnTo>
                      <a:pt x="104" y="131"/>
                    </a:lnTo>
                    <a:lnTo>
                      <a:pt x="106" y="131"/>
                    </a:lnTo>
                    <a:lnTo>
                      <a:pt x="108" y="131"/>
                    </a:lnTo>
                    <a:lnTo>
                      <a:pt x="111" y="131"/>
                    </a:lnTo>
                    <a:lnTo>
                      <a:pt x="111" y="139"/>
                    </a:lnTo>
                    <a:lnTo>
                      <a:pt x="108" y="139"/>
                    </a:lnTo>
                    <a:lnTo>
                      <a:pt x="106" y="140"/>
                    </a:lnTo>
                    <a:lnTo>
                      <a:pt x="104" y="140"/>
                    </a:lnTo>
                    <a:lnTo>
                      <a:pt x="101" y="140"/>
                    </a:lnTo>
                    <a:lnTo>
                      <a:pt x="99" y="140"/>
                    </a:lnTo>
                    <a:lnTo>
                      <a:pt x="97" y="140"/>
                    </a:lnTo>
                    <a:lnTo>
                      <a:pt x="94" y="140"/>
                    </a:lnTo>
                    <a:lnTo>
                      <a:pt x="92" y="142"/>
                    </a:lnTo>
                    <a:lnTo>
                      <a:pt x="90" y="142"/>
                    </a:lnTo>
                    <a:lnTo>
                      <a:pt x="87" y="142"/>
                    </a:lnTo>
                    <a:lnTo>
                      <a:pt x="85" y="144"/>
                    </a:lnTo>
                    <a:lnTo>
                      <a:pt x="83" y="144"/>
                    </a:lnTo>
                    <a:lnTo>
                      <a:pt x="80" y="146"/>
                    </a:lnTo>
                    <a:lnTo>
                      <a:pt x="78" y="146"/>
                    </a:lnTo>
                    <a:lnTo>
                      <a:pt x="78" y="148"/>
                    </a:lnTo>
                    <a:lnTo>
                      <a:pt x="75" y="148"/>
                    </a:lnTo>
                    <a:lnTo>
                      <a:pt x="73" y="150"/>
                    </a:lnTo>
                    <a:lnTo>
                      <a:pt x="73" y="152"/>
                    </a:lnTo>
                    <a:lnTo>
                      <a:pt x="71" y="152"/>
                    </a:lnTo>
                    <a:lnTo>
                      <a:pt x="71" y="154"/>
                    </a:lnTo>
                    <a:lnTo>
                      <a:pt x="71" y="156"/>
                    </a:lnTo>
                    <a:lnTo>
                      <a:pt x="68" y="156"/>
                    </a:lnTo>
                    <a:lnTo>
                      <a:pt x="68" y="158"/>
                    </a:lnTo>
                    <a:lnTo>
                      <a:pt x="68" y="160"/>
                    </a:lnTo>
                    <a:lnTo>
                      <a:pt x="68" y="162"/>
                    </a:lnTo>
                    <a:lnTo>
                      <a:pt x="66" y="164"/>
                    </a:lnTo>
                    <a:lnTo>
                      <a:pt x="66" y="166"/>
                    </a:lnTo>
                    <a:lnTo>
                      <a:pt x="66" y="168"/>
                    </a:lnTo>
                    <a:lnTo>
                      <a:pt x="66" y="170"/>
                    </a:lnTo>
                    <a:lnTo>
                      <a:pt x="66" y="172"/>
                    </a:lnTo>
                    <a:lnTo>
                      <a:pt x="66" y="174"/>
                    </a:lnTo>
                    <a:lnTo>
                      <a:pt x="66" y="176"/>
                    </a:lnTo>
                    <a:lnTo>
                      <a:pt x="66" y="178"/>
                    </a:lnTo>
                    <a:lnTo>
                      <a:pt x="66" y="180"/>
                    </a:lnTo>
                    <a:lnTo>
                      <a:pt x="66" y="222"/>
                    </a:lnTo>
                    <a:close/>
                  </a:path>
                </a:pathLst>
              </a:custGeom>
              <a:solidFill>
                <a:srgbClr val="00FF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8" name="Freeform 205"/>
              <p:cNvSpPr>
                <a:spLocks/>
              </p:cNvSpPr>
              <p:nvPr/>
            </p:nvSpPr>
            <p:spPr bwMode="auto">
              <a:xfrm>
                <a:off x="3493" y="1866"/>
                <a:ext cx="113" cy="532"/>
              </a:xfrm>
              <a:custGeom>
                <a:avLst/>
                <a:gdLst>
                  <a:gd name="T0" fmla="*/ 66 w 113"/>
                  <a:gd name="T1" fmla="*/ 459 h 532"/>
                  <a:gd name="T2" fmla="*/ 66 w 113"/>
                  <a:gd name="T3" fmla="*/ 477 h 532"/>
                  <a:gd name="T4" fmla="*/ 62 w 113"/>
                  <a:gd name="T5" fmla="*/ 493 h 532"/>
                  <a:gd name="T6" fmla="*/ 59 w 113"/>
                  <a:gd name="T7" fmla="*/ 506 h 532"/>
                  <a:gd name="T8" fmla="*/ 48 w 113"/>
                  <a:gd name="T9" fmla="*/ 520 h 532"/>
                  <a:gd name="T10" fmla="*/ 33 w 113"/>
                  <a:gd name="T11" fmla="*/ 528 h 532"/>
                  <a:gd name="T12" fmla="*/ 17 w 113"/>
                  <a:gd name="T13" fmla="*/ 532 h 532"/>
                  <a:gd name="T14" fmla="*/ 0 w 113"/>
                  <a:gd name="T15" fmla="*/ 532 h 532"/>
                  <a:gd name="T16" fmla="*/ 12 w 113"/>
                  <a:gd name="T17" fmla="*/ 514 h 532"/>
                  <a:gd name="T18" fmla="*/ 26 w 113"/>
                  <a:gd name="T19" fmla="*/ 508 h 532"/>
                  <a:gd name="T20" fmla="*/ 33 w 113"/>
                  <a:gd name="T21" fmla="*/ 497 h 532"/>
                  <a:gd name="T22" fmla="*/ 38 w 113"/>
                  <a:gd name="T23" fmla="*/ 485 h 532"/>
                  <a:gd name="T24" fmla="*/ 38 w 113"/>
                  <a:gd name="T25" fmla="*/ 471 h 532"/>
                  <a:gd name="T26" fmla="*/ 40 w 113"/>
                  <a:gd name="T27" fmla="*/ 455 h 532"/>
                  <a:gd name="T28" fmla="*/ 40 w 113"/>
                  <a:gd name="T29" fmla="*/ 374 h 532"/>
                  <a:gd name="T30" fmla="*/ 40 w 113"/>
                  <a:gd name="T31" fmla="*/ 348 h 532"/>
                  <a:gd name="T32" fmla="*/ 43 w 113"/>
                  <a:gd name="T33" fmla="*/ 328 h 532"/>
                  <a:gd name="T34" fmla="*/ 45 w 113"/>
                  <a:gd name="T35" fmla="*/ 313 h 532"/>
                  <a:gd name="T36" fmla="*/ 50 w 113"/>
                  <a:gd name="T37" fmla="*/ 299 h 532"/>
                  <a:gd name="T38" fmla="*/ 57 w 113"/>
                  <a:gd name="T39" fmla="*/ 287 h 532"/>
                  <a:gd name="T40" fmla="*/ 64 w 113"/>
                  <a:gd name="T41" fmla="*/ 279 h 532"/>
                  <a:gd name="T42" fmla="*/ 76 w 113"/>
                  <a:gd name="T43" fmla="*/ 273 h 532"/>
                  <a:gd name="T44" fmla="*/ 90 w 113"/>
                  <a:gd name="T45" fmla="*/ 265 h 532"/>
                  <a:gd name="T46" fmla="*/ 73 w 113"/>
                  <a:gd name="T47" fmla="*/ 259 h 532"/>
                  <a:gd name="T48" fmla="*/ 64 w 113"/>
                  <a:gd name="T49" fmla="*/ 251 h 532"/>
                  <a:gd name="T50" fmla="*/ 55 w 113"/>
                  <a:gd name="T51" fmla="*/ 243 h 532"/>
                  <a:gd name="T52" fmla="*/ 48 w 113"/>
                  <a:gd name="T53" fmla="*/ 230 h 532"/>
                  <a:gd name="T54" fmla="*/ 45 w 113"/>
                  <a:gd name="T55" fmla="*/ 214 h 532"/>
                  <a:gd name="T56" fmla="*/ 40 w 113"/>
                  <a:gd name="T57" fmla="*/ 196 h 532"/>
                  <a:gd name="T58" fmla="*/ 40 w 113"/>
                  <a:gd name="T59" fmla="*/ 174 h 532"/>
                  <a:gd name="T60" fmla="*/ 40 w 113"/>
                  <a:gd name="T61" fmla="*/ 87 h 532"/>
                  <a:gd name="T62" fmla="*/ 40 w 113"/>
                  <a:gd name="T63" fmla="*/ 71 h 532"/>
                  <a:gd name="T64" fmla="*/ 38 w 113"/>
                  <a:gd name="T65" fmla="*/ 56 h 532"/>
                  <a:gd name="T66" fmla="*/ 36 w 113"/>
                  <a:gd name="T67" fmla="*/ 42 h 532"/>
                  <a:gd name="T68" fmla="*/ 31 w 113"/>
                  <a:gd name="T69" fmla="*/ 30 h 532"/>
                  <a:gd name="T70" fmla="*/ 24 w 113"/>
                  <a:gd name="T71" fmla="*/ 22 h 532"/>
                  <a:gd name="T72" fmla="*/ 8 w 113"/>
                  <a:gd name="T73" fmla="*/ 18 h 532"/>
                  <a:gd name="T74" fmla="*/ 5 w 113"/>
                  <a:gd name="T75" fmla="*/ 0 h 532"/>
                  <a:gd name="T76" fmla="*/ 22 w 113"/>
                  <a:gd name="T77" fmla="*/ 2 h 532"/>
                  <a:gd name="T78" fmla="*/ 36 w 113"/>
                  <a:gd name="T79" fmla="*/ 4 h 532"/>
                  <a:gd name="T80" fmla="*/ 48 w 113"/>
                  <a:gd name="T81" fmla="*/ 12 h 532"/>
                  <a:gd name="T82" fmla="*/ 57 w 113"/>
                  <a:gd name="T83" fmla="*/ 26 h 532"/>
                  <a:gd name="T84" fmla="*/ 62 w 113"/>
                  <a:gd name="T85" fmla="*/ 38 h 532"/>
                  <a:gd name="T86" fmla="*/ 66 w 113"/>
                  <a:gd name="T87" fmla="*/ 54 h 532"/>
                  <a:gd name="T88" fmla="*/ 66 w 113"/>
                  <a:gd name="T89" fmla="*/ 71 h 532"/>
                  <a:gd name="T90" fmla="*/ 69 w 113"/>
                  <a:gd name="T91" fmla="*/ 93 h 532"/>
                  <a:gd name="T92" fmla="*/ 69 w 113"/>
                  <a:gd name="T93" fmla="*/ 194 h 532"/>
                  <a:gd name="T94" fmla="*/ 69 w 113"/>
                  <a:gd name="T95" fmla="*/ 210 h 532"/>
                  <a:gd name="T96" fmla="*/ 71 w 113"/>
                  <a:gd name="T97" fmla="*/ 224 h 532"/>
                  <a:gd name="T98" fmla="*/ 78 w 113"/>
                  <a:gd name="T99" fmla="*/ 237 h 532"/>
                  <a:gd name="T100" fmla="*/ 85 w 113"/>
                  <a:gd name="T101" fmla="*/ 247 h 532"/>
                  <a:gd name="T102" fmla="*/ 97 w 113"/>
                  <a:gd name="T103" fmla="*/ 253 h 532"/>
                  <a:gd name="T104" fmla="*/ 113 w 113"/>
                  <a:gd name="T105" fmla="*/ 257 h 532"/>
                  <a:gd name="T106" fmla="*/ 102 w 113"/>
                  <a:gd name="T107" fmla="*/ 277 h 532"/>
                  <a:gd name="T108" fmla="*/ 88 w 113"/>
                  <a:gd name="T109" fmla="*/ 283 h 532"/>
                  <a:gd name="T110" fmla="*/ 80 w 113"/>
                  <a:gd name="T111" fmla="*/ 291 h 532"/>
                  <a:gd name="T112" fmla="*/ 73 w 113"/>
                  <a:gd name="T113" fmla="*/ 305 h 532"/>
                  <a:gd name="T114" fmla="*/ 71 w 113"/>
                  <a:gd name="T115" fmla="*/ 317 h 532"/>
                  <a:gd name="T116" fmla="*/ 69 w 113"/>
                  <a:gd name="T117" fmla="*/ 330 h 532"/>
                  <a:gd name="T118" fmla="*/ 69 w 113"/>
                  <a:gd name="T119" fmla="*/ 346 h 53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113" h="532">
                    <a:moveTo>
                      <a:pt x="69" y="439"/>
                    </a:moveTo>
                    <a:lnTo>
                      <a:pt x="69" y="443"/>
                    </a:lnTo>
                    <a:lnTo>
                      <a:pt x="69" y="445"/>
                    </a:lnTo>
                    <a:lnTo>
                      <a:pt x="69" y="449"/>
                    </a:lnTo>
                    <a:lnTo>
                      <a:pt x="69" y="453"/>
                    </a:lnTo>
                    <a:lnTo>
                      <a:pt x="69" y="455"/>
                    </a:lnTo>
                    <a:lnTo>
                      <a:pt x="66" y="459"/>
                    </a:lnTo>
                    <a:lnTo>
                      <a:pt x="66" y="461"/>
                    </a:lnTo>
                    <a:lnTo>
                      <a:pt x="66" y="465"/>
                    </a:lnTo>
                    <a:lnTo>
                      <a:pt x="66" y="467"/>
                    </a:lnTo>
                    <a:lnTo>
                      <a:pt x="66" y="469"/>
                    </a:lnTo>
                    <a:lnTo>
                      <a:pt x="66" y="473"/>
                    </a:lnTo>
                    <a:lnTo>
                      <a:pt x="66" y="475"/>
                    </a:lnTo>
                    <a:lnTo>
                      <a:pt x="66" y="477"/>
                    </a:lnTo>
                    <a:lnTo>
                      <a:pt x="66" y="481"/>
                    </a:lnTo>
                    <a:lnTo>
                      <a:pt x="64" y="483"/>
                    </a:lnTo>
                    <a:lnTo>
                      <a:pt x="64" y="485"/>
                    </a:lnTo>
                    <a:lnTo>
                      <a:pt x="64" y="487"/>
                    </a:lnTo>
                    <a:lnTo>
                      <a:pt x="64" y="489"/>
                    </a:lnTo>
                    <a:lnTo>
                      <a:pt x="64" y="491"/>
                    </a:lnTo>
                    <a:lnTo>
                      <a:pt x="62" y="493"/>
                    </a:lnTo>
                    <a:lnTo>
                      <a:pt x="62" y="495"/>
                    </a:lnTo>
                    <a:lnTo>
                      <a:pt x="62" y="497"/>
                    </a:lnTo>
                    <a:lnTo>
                      <a:pt x="62" y="499"/>
                    </a:lnTo>
                    <a:lnTo>
                      <a:pt x="59" y="501"/>
                    </a:lnTo>
                    <a:lnTo>
                      <a:pt x="59" y="503"/>
                    </a:lnTo>
                    <a:lnTo>
                      <a:pt x="59" y="504"/>
                    </a:lnTo>
                    <a:lnTo>
                      <a:pt x="59" y="506"/>
                    </a:lnTo>
                    <a:lnTo>
                      <a:pt x="57" y="508"/>
                    </a:lnTo>
                    <a:lnTo>
                      <a:pt x="57" y="510"/>
                    </a:lnTo>
                    <a:lnTo>
                      <a:pt x="55" y="512"/>
                    </a:lnTo>
                    <a:lnTo>
                      <a:pt x="52" y="514"/>
                    </a:lnTo>
                    <a:lnTo>
                      <a:pt x="52" y="516"/>
                    </a:lnTo>
                    <a:lnTo>
                      <a:pt x="50" y="518"/>
                    </a:lnTo>
                    <a:lnTo>
                      <a:pt x="48" y="520"/>
                    </a:lnTo>
                    <a:lnTo>
                      <a:pt x="45" y="522"/>
                    </a:lnTo>
                    <a:lnTo>
                      <a:pt x="43" y="524"/>
                    </a:lnTo>
                    <a:lnTo>
                      <a:pt x="40" y="524"/>
                    </a:lnTo>
                    <a:lnTo>
                      <a:pt x="38" y="526"/>
                    </a:lnTo>
                    <a:lnTo>
                      <a:pt x="36" y="526"/>
                    </a:lnTo>
                    <a:lnTo>
                      <a:pt x="36" y="528"/>
                    </a:lnTo>
                    <a:lnTo>
                      <a:pt x="33" y="528"/>
                    </a:lnTo>
                    <a:lnTo>
                      <a:pt x="31" y="528"/>
                    </a:lnTo>
                    <a:lnTo>
                      <a:pt x="29" y="530"/>
                    </a:lnTo>
                    <a:lnTo>
                      <a:pt x="26" y="530"/>
                    </a:lnTo>
                    <a:lnTo>
                      <a:pt x="24" y="530"/>
                    </a:lnTo>
                    <a:lnTo>
                      <a:pt x="22" y="530"/>
                    </a:lnTo>
                    <a:lnTo>
                      <a:pt x="19" y="532"/>
                    </a:lnTo>
                    <a:lnTo>
                      <a:pt x="17" y="532"/>
                    </a:lnTo>
                    <a:lnTo>
                      <a:pt x="15" y="532"/>
                    </a:lnTo>
                    <a:lnTo>
                      <a:pt x="12" y="532"/>
                    </a:lnTo>
                    <a:lnTo>
                      <a:pt x="10" y="532"/>
                    </a:lnTo>
                    <a:lnTo>
                      <a:pt x="8" y="532"/>
                    </a:lnTo>
                    <a:lnTo>
                      <a:pt x="5" y="532"/>
                    </a:lnTo>
                    <a:lnTo>
                      <a:pt x="3" y="532"/>
                    </a:lnTo>
                    <a:lnTo>
                      <a:pt x="0" y="532"/>
                    </a:lnTo>
                    <a:lnTo>
                      <a:pt x="0" y="516"/>
                    </a:lnTo>
                    <a:lnTo>
                      <a:pt x="3" y="516"/>
                    </a:lnTo>
                    <a:lnTo>
                      <a:pt x="5" y="516"/>
                    </a:lnTo>
                    <a:lnTo>
                      <a:pt x="8" y="516"/>
                    </a:lnTo>
                    <a:lnTo>
                      <a:pt x="10" y="516"/>
                    </a:lnTo>
                    <a:lnTo>
                      <a:pt x="10" y="514"/>
                    </a:lnTo>
                    <a:lnTo>
                      <a:pt x="12" y="514"/>
                    </a:lnTo>
                    <a:lnTo>
                      <a:pt x="15" y="514"/>
                    </a:lnTo>
                    <a:lnTo>
                      <a:pt x="17" y="514"/>
                    </a:lnTo>
                    <a:lnTo>
                      <a:pt x="19" y="512"/>
                    </a:lnTo>
                    <a:lnTo>
                      <a:pt x="22" y="512"/>
                    </a:lnTo>
                    <a:lnTo>
                      <a:pt x="22" y="510"/>
                    </a:lnTo>
                    <a:lnTo>
                      <a:pt x="24" y="510"/>
                    </a:lnTo>
                    <a:lnTo>
                      <a:pt x="26" y="508"/>
                    </a:lnTo>
                    <a:lnTo>
                      <a:pt x="29" y="506"/>
                    </a:lnTo>
                    <a:lnTo>
                      <a:pt x="29" y="504"/>
                    </a:lnTo>
                    <a:lnTo>
                      <a:pt x="31" y="504"/>
                    </a:lnTo>
                    <a:lnTo>
                      <a:pt x="31" y="503"/>
                    </a:lnTo>
                    <a:lnTo>
                      <a:pt x="33" y="501"/>
                    </a:lnTo>
                    <a:lnTo>
                      <a:pt x="33" y="499"/>
                    </a:lnTo>
                    <a:lnTo>
                      <a:pt x="33" y="497"/>
                    </a:lnTo>
                    <a:lnTo>
                      <a:pt x="36" y="495"/>
                    </a:lnTo>
                    <a:lnTo>
                      <a:pt x="36" y="493"/>
                    </a:lnTo>
                    <a:lnTo>
                      <a:pt x="36" y="491"/>
                    </a:lnTo>
                    <a:lnTo>
                      <a:pt x="36" y="489"/>
                    </a:lnTo>
                    <a:lnTo>
                      <a:pt x="36" y="487"/>
                    </a:lnTo>
                    <a:lnTo>
                      <a:pt x="38" y="487"/>
                    </a:lnTo>
                    <a:lnTo>
                      <a:pt x="38" y="485"/>
                    </a:lnTo>
                    <a:lnTo>
                      <a:pt x="38" y="483"/>
                    </a:lnTo>
                    <a:lnTo>
                      <a:pt x="38" y="481"/>
                    </a:lnTo>
                    <a:lnTo>
                      <a:pt x="38" y="479"/>
                    </a:lnTo>
                    <a:lnTo>
                      <a:pt x="38" y="477"/>
                    </a:lnTo>
                    <a:lnTo>
                      <a:pt x="38" y="475"/>
                    </a:lnTo>
                    <a:lnTo>
                      <a:pt x="38" y="473"/>
                    </a:lnTo>
                    <a:lnTo>
                      <a:pt x="38" y="471"/>
                    </a:lnTo>
                    <a:lnTo>
                      <a:pt x="38" y="469"/>
                    </a:lnTo>
                    <a:lnTo>
                      <a:pt x="38" y="467"/>
                    </a:lnTo>
                    <a:lnTo>
                      <a:pt x="40" y="465"/>
                    </a:lnTo>
                    <a:lnTo>
                      <a:pt x="40" y="463"/>
                    </a:lnTo>
                    <a:lnTo>
                      <a:pt x="40" y="461"/>
                    </a:lnTo>
                    <a:lnTo>
                      <a:pt x="40" y="457"/>
                    </a:lnTo>
                    <a:lnTo>
                      <a:pt x="40" y="455"/>
                    </a:lnTo>
                    <a:lnTo>
                      <a:pt x="40" y="453"/>
                    </a:lnTo>
                    <a:lnTo>
                      <a:pt x="40" y="451"/>
                    </a:lnTo>
                    <a:lnTo>
                      <a:pt x="40" y="447"/>
                    </a:lnTo>
                    <a:lnTo>
                      <a:pt x="40" y="445"/>
                    </a:lnTo>
                    <a:lnTo>
                      <a:pt x="40" y="380"/>
                    </a:lnTo>
                    <a:lnTo>
                      <a:pt x="40" y="376"/>
                    </a:lnTo>
                    <a:lnTo>
                      <a:pt x="40" y="374"/>
                    </a:lnTo>
                    <a:lnTo>
                      <a:pt x="40" y="370"/>
                    </a:lnTo>
                    <a:lnTo>
                      <a:pt x="40" y="366"/>
                    </a:lnTo>
                    <a:lnTo>
                      <a:pt x="40" y="362"/>
                    </a:lnTo>
                    <a:lnTo>
                      <a:pt x="40" y="358"/>
                    </a:lnTo>
                    <a:lnTo>
                      <a:pt x="40" y="356"/>
                    </a:lnTo>
                    <a:lnTo>
                      <a:pt x="40" y="352"/>
                    </a:lnTo>
                    <a:lnTo>
                      <a:pt x="40" y="348"/>
                    </a:lnTo>
                    <a:lnTo>
                      <a:pt x="40" y="346"/>
                    </a:lnTo>
                    <a:lnTo>
                      <a:pt x="40" y="342"/>
                    </a:lnTo>
                    <a:lnTo>
                      <a:pt x="40" y="340"/>
                    </a:lnTo>
                    <a:lnTo>
                      <a:pt x="43" y="336"/>
                    </a:lnTo>
                    <a:lnTo>
                      <a:pt x="43" y="334"/>
                    </a:lnTo>
                    <a:lnTo>
                      <a:pt x="43" y="330"/>
                    </a:lnTo>
                    <a:lnTo>
                      <a:pt x="43" y="328"/>
                    </a:lnTo>
                    <a:lnTo>
                      <a:pt x="43" y="326"/>
                    </a:lnTo>
                    <a:lnTo>
                      <a:pt x="43" y="323"/>
                    </a:lnTo>
                    <a:lnTo>
                      <a:pt x="43" y="321"/>
                    </a:lnTo>
                    <a:lnTo>
                      <a:pt x="45" y="319"/>
                    </a:lnTo>
                    <a:lnTo>
                      <a:pt x="45" y="317"/>
                    </a:lnTo>
                    <a:lnTo>
                      <a:pt x="45" y="315"/>
                    </a:lnTo>
                    <a:lnTo>
                      <a:pt x="45" y="313"/>
                    </a:lnTo>
                    <a:lnTo>
                      <a:pt x="45" y="311"/>
                    </a:lnTo>
                    <a:lnTo>
                      <a:pt x="48" y="309"/>
                    </a:lnTo>
                    <a:lnTo>
                      <a:pt x="48" y="307"/>
                    </a:lnTo>
                    <a:lnTo>
                      <a:pt x="48" y="305"/>
                    </a:lnTo>
                    <a:lnTo>
                      <a:pt x="48" y="303"/>
                    </a:lnTo>
                    <a:lnTo>
                      <a:pt x="48" y="301"/>
                    </a:lnTo>
                    <a:lnTo>
                      <a:pt x="50" y="299"/>
                    </a:lnTo>
                    <a:lnTo>
                      <a:pt x="50" y="297"/>
                    </a:lnTo>
                    <a:lnTo>
                      <a:pt x="52" y="295"/>
                    </a:lnTo>
                    <a:lnTo>
                      <a:pt x="52" y="293"/>
                    </a:lnTo>
                    <a:lnTo>
                      <a:pt x="55" y="291"/>
                    </a:lnTo>
                    <a:lnTo>
                      <a:pt x="55" y="289"/>
                    </a:lnTo>
                    <a:lnTo>
                      <a:pt x="57" y="289"/>
                    </a:lnTo>
                    <a:lnTo>
                      <a:pt x="57" y="287"/>
                    </a:lnTo>
                    <a:lnTo>
                      <a:pt x="57" y="285"/>
                    </a:lnTo>
                    <a:lnTo>
                      <a:pt x="59" y="285"/>
                    </a:lnTo>
                    <a:lnTo>
                      <a:pt x="59" y="283"/>
                    </a:lnTo>
                    <a:lnTo>
                      <a:pt x="62" y="283"/>
                    </a:lnTo>
                    <a:lnTo>
                      <a:pt x="62" y="281"/>
                    </a:lnTo>
                    <a:lnTo>
                      <a:pt x="64" y="281"/>
                    </a:lnTo>
                    <a:lnTo>
                      <a:pt x="64" y="279"/>
                    </a:lnTo>
                    <a:lnTo>
                      <a:pt x="66" y="279"/>
                    </a:lnTo>
                    <a:lnTo>
                      <a:pt x="66" y="277"/>
                    </a:lnTo>
                    <a:lnTo>
                      <a:pt x="69" y="277"/>
                    </a:lnTo>
                    <a:lnTo>
                      <a:pt x="69" y="275"/>
                    </a:lnTo>
                    <a:lnTo>
                      <a:pt x="71" y="275"/>
                    </a:lnTo>
                    <a:lnTo>
                      <a:pt x="73" y="273"/>
                    </a:lnTo>
                    <a:lnTo>
                      <a:pt x="76" y="273"/>
                    </a:lnTo>
                    <a:lnTo>
                      <a:pt x="78" y="271"/>
                    </a:lnTo>
                    <a:lnTo>
                      <a:pt x="80" y="271"/>
                    </a:lnTo>
                    <a:lnTo>
                      <a:pt x="83" y="269"/>
                    </a:lnTo>
                    <a:lnTo>
                      <a:pt x="85" y="269"/>
                    </a:lnTo>
                    <a:lnTo>
                      <a:pt x="88" y="267"/>
                    </a:lnTo>
                    <a:lnTo>
                      <a:pt x="90" y="267"/>
                    </a:lnTo>
                    <a:lnTo>
                      <a:pt x="90" y="265"/>
                    </a:lnTo>
                    <a:lnTo>
                      <a:pt x="88" y="265"/>
                    </a:lnTo>
                    <a:lnTo>
                      <a:pt x="85" y="265"/>
                    </a:lnTo>
                    <a:lnTo>
                      <a:pt x="83" y="263"/>
                    </a:lnTo>
                    <a:lnTo>
                      <a:pt x="80" y="263"/>
                    </a:lnTo>
                    <a:lnTo>
                      <a:pt x="78" y="261"/>
                    </a:lnTo>
                    <a:lnTo>
                      <a:pt x="76" y="259"/>
                    </a:lnTo>
                    <a:lnTo>
                      <a:pt x="73" y="259"/>
                    </a:lnTo>
                    <a:lnTo>
                      <a:pt x="71" y="257"/>
                    </a:lnTo>
                    <a:lnTo>
                      <a:pt x="69" y="257"/>
                    </a:lnTo>
                    <a:lnTo>
                      <a:pt x="69" y="255"/>
                    </a:lnTo>
                    <a:lnTo>
                      <a:pt x="66" y="255"/>
                    </a:lnTo>
                    <a:lnTo>
                      <a:pt x="66" y="253"/>
                    </a:lnTo>
                    <a:lnTo>
                      <a:pt x="64" y="253"/>
                    </a:lnTo>
                    <a:lnTo>
                      <a:pt x="64" y="251"/>
                    </a:lnTo>
                    <a:lnTo>
                      <a:pt x="62" y="251"/>
                    </a:lnTo>
                    <a:lnTo>
                      <a:pt x="62" y="249"/>
                    </a:lnTo>
                    <a:lnTo>
                      <a:pt x="59" y="249"/>
                    </a:lnTo>
                    <a:lnTo>
                      <a:pt x="59" y="247"/>
                    </a:lnTo>
                    <a:lnTo>
                      <a:pt x="57" y="247"/>
                    </a:lnTo>
                    <a:lnTo>
                      <a:pt x="57" y="245"/>
                    </a:lnTo>
                    <a:lnTo>
                      <a:pt x="55" y="243"/>
                    </a:lnTo>
                    <a:lnTo>
                      <a:pt x="55" y="241"/>
                    </a:lnTo>
                    <a:lnTo>
                      <a:pt x="52" y="239"/>
                    </a:lnTo>
                    <a:lnTo>
                      <a:pt x="52" y="237"/>
                    </a:lnTo>
                    <a:lnTo>
                      <a:pt x="50" y="236"/>
                    </a:lnTo>
                    <a:lnTo>
                      <a:pt x="50" y="234"/>
                    </a:lnTo>
                    <a:lnTo>
                      <a:pt x="48" y="232"/>
                    </a:lnTo>
                    <a:lnTo>
                      <a:pt x="48" y="230"/>
                    </a:lnTo>
                    <a:lnTo>
                      <a:pt x="48" y="228"/>
                    </a:lnTo>
                    <a:lnTo>
                      <a:pt x="45" y="226"/>
                    </a:lnTo>
                    <a:lnTo>
                      <a:pt x="45" y="224"/>
                    </a:lnTo>
                    <a:lnTo>
                      <a:pt x="45" y="222"/>
                    </a:lnTo>
                    <a:lnTo>
                      <a:pt x="45" y="220"/>
                    </a:lnTo>
                    <a:lnTo>
                      <a:pt x="45" y="218"/>
                    </a:lnTo>
                    <a:lnTo>
                      <a:pt x="45" y="214"/>
                    </a:lnTo>
                    <a:lnTo>
                      <a:pt x="43" y="212"/>
                    </a:lnTo>
                    <a:lnTo>
                      <a:pt x="43" y="210"/>
                    </a:lnTo>
                    <a:lnTo>
                      <a:pt x="43" y="208"/>
                    </a:lnTo>
                    <a:lnTo>
                      <a:pt x="43" y="204"/>
                    </a:lnTo>
                    <a:lnTo>
                      <a:pt x="43" y="202"/>
                    </a:lnTo>
                    <a:lnTo>
                      <a:pt x="43" y="200"/>
                    </a:lnTo>
                    <a:lnTo>
                      <a:pt x="40" y="196"/>
                    </a:lnTo>
                    <a:lnTo>
                      <a:pt x="40" y="194"/>
                    </a:lnTo>
                    <a:lnTo>
                      <a:pt x="40" y="190"/>
                    </a:lnTo>
                    <a:lnTo>
                      <a:pt x="40" y="188"/>
                    </a:lnTo>
                    <a:lnTo>
                      <a:pt x="40" y="184"/>
                    </a:lnTo>
                    <a:lnTo>
                      <a:pt x="40" y="182"/>
                    </a:lnTo>
                    <a:lnTo>
                      <a:pt x="40" y="178"/>
                    </a:lnTo>
                    <a:lnTo>
                      <a:pt x="40" y="174"/>
                    </a:lnTo>
                    <a:lnTo>
                      <a:pt x="40" y="170"/>
                    </a:lnTo>
                    <a:lnTo>
                      <a:pt x="40" y="168"/>
                    </a:lnTo>
                    <a:lnTo>
                      <a:pt x="40" y="164"/>
                    </a:lnTo>
                    <a:lnTo>
                      <a:pt x="40" y="160"/>
                    </a:lnTo>
                    <a:lnTo>
                      <a:pt x="40" y="156"/>
                    </a:lnTo>
                    <a:lnTo>
                      <a:pt x="40" y="152"/>
                    </a:lnTo>
                    <a:lnTo>
                      <a:pt x="40" y="87"/>
                    </a:lnTo>
                    <a:lnTo>
                      <a:pt x="40" y="85"/>
                    </a:lnTo>
                    <a:lnTo>
                      <a:pt x="40" y="83"/>
                    </a:lnTo>
                    <a:lnTo>
                      <a:pt x="40" y="79"/>
                    </a:lnTo>
                    <a:lnTo>
                      <a:pt x="40" y="77"/>
                    </a:lnTo>
                    <a:lnTo>
                      <a:pt x="40" y="75"/>
                    </a:lnTo>
                    <a:lnTo>
                      <a:pt x="40" y="73"/>
                    </a:lnTo>
                    <a:lnTo>
                      <a:pt x="40" y="71"/>
                    </a:lnTo>
                    <a:lnTo>
                      <a:pt x="40" y="67"/>
                    </a:lnTo>
                    <a:lnTo>
                      <a:pt x="38" y="65"/>
                    </a:lnTo>
                    <a:lnTo>
                      <a:pt x="38" y="63"/>
                    </a:lnTo>
                    <a:lnTo>
                      <a:pt x="38" y="61"/>
                    </a:lnTo>
                    <a:lnTo>
                      <a:pt x="38" y="59"/>
                    </a:lnTo>
                    <a:lnTo>
                      <a:pt x="38" y="58"/>
                    </a:lnTo>
                    <a:lnTo>
                      <a:pt x="38" y="56"/>
                    </a:lnTo>
                    <a:lnTo>
                      <a:pt x="38" y="54"/>
                    </a:lnTo>
                    <a:lnTo>
                      <a:pt x="38" y="52"/>
                    </a:lnTo>
                    <a:lnTo>
                      <a:pt x="38" y="50"/>
                    </a:lnTo>
                    <a:lnTo>
                      <a:pt x="38" y="48"/>
                    </a:lnTo>
                    <a:lnTo>
                      <a:pt x="36" y="46"/>
                    </a:lnTo>
                    <a:lnTo>
                      <a:pt x="36" y="44"/>
                    </a:lnTo>
                    <a:lnTo>
                      <a:pt x="36" y="42"/>
                    </a:lnTo>
                    <a:lnTo>
                      <a:pt x="36" y="40"/>
                    </a:lnTo>
                    <a:lnTo>
                      <a:pt x="36" y="38"/>
                    </a:lnTo>
                    <a:lnTo>
                      <a:pt x="33" y="36"/>
                    </a:lnTo>
                    <a:lnTo>
                      <a:pt x="33" y="34"/>
                    </a:lnTo>
                    <a:lnTo>
                      <a:pt x="33" y="32"/>
                    </a:lnTo>
                    <a:lnTo>
                      <a:pt x="31" y="32"/>
                    </a:lnTo>
                    <a:lnTo>
                      <a:pt x="31" y="30"/>
                    </a:lnTo>
                    <a:lnTo>
                      <a:pt x="31" y="28"/>
                    </a:lnTo>
                    <a:lnTo>
                      <a:pt x="29" y="28"/>
                    </a:lnTo>
                    <a:lnTo>
                      <a:pt x="29" y="26"/>
                    </a:lnTo>
                    <a:lnTo>
                      <a:pt x="26" y="26"/>
                    </a:lnTo>
                    <a:lnTo>
                      <a:pt x="26" y="24"/>
                    </a:lnTo>
                    <a:lnTo>
                      <a:pt x="24" y="24"/>
                    </a:lnTo>
                    <a:lnTo>
                      <a:pt x="24" y="22"/>
                    </a:lnTo>
                    <a:lnTo>
                      <a:pt x="22" y="22"/>
                    </a:lnTo>
                    <a:lnTo>
                      <a:pt x="19" y="20"/>
                    </a:lnTo>
                    <a:lnTo>
                      <a:pt x="17" y="20"/>
                    </a:lnTo>
                    <a:lnTo>
                      <a:pt x="15" y="18"/>
                    </a:lnTo>
                    <a:lnTo>
                      <a:pt x="12" y="18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8" y="16"/>
                    </a:lnTo>
                    <a:lnTo>
                      <a:pt x="5" y="16"/>
                    </a:lnTo>
                    <a:lnTo>
                      <a:pt x="3" y="16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5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9" y="0"/>
                    </a:lnTo>
                    <a:lnTo>
                      <a:pt x="22" y="2"/>
                    </a:lnTo>
                    <a:lnTo>
                      <a:pt x="24" y="2"/>
                    </a:lnTo>
                    <a:lnTo>
                      <a:pt x="26" y="2"/>
                    </a:lnTo>
                    <a:lnTo>
                      <a:pt x="29" y="2"/>
                    </a:lnTo>
                    <a:lnTo>
                      <a:pt x="29" y="4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6" y="4"/>
                    </a:lnTo>
                    <a:lnTo>
                      <a:pt x="36" y="6"/>
                    </a:lnTo>
                    <a:lnTo>
                      <a:pt x="38" y="6"/>
                    </a:lnTo>
                    <a:lnTo>
                      <a:pt x="40" y="8"/>
                    </a:lnTo>
                    <a:lnTo>
                      <a:pt x="43" y="8"/>
                    </a:lnTo>
                    <a:lnTo>
                      <a:pt x="43" y="10"/>
                    </a:lnTo>
                    <a:lnTo>
                      <a:pt x="45" y="10"/>
                    </a:lnTo>
                    <a:lnTo>
                      <a:pt x="48" y="12"/>
                    </a:lnTo>
                    <a:lnTo>
                      <a:pt x="50" y="14"/>
                    </a:lnTo>
                    <a:lnTo>
                      <a:pt x="52" y="16"/>
                    </a:lnTo>
                    <a:lnTo>
                      <a:pt x="52" y="18"/>
                    </a:lnTo>
                    <a:lnTo>
                      <a:pt x="55" y="20"/>
                    </a:lnTo>
                    <a:lnTo>
                      <a:pt x="57" y="22"/>
                    </a:lnTo>
                    <a:lnTo>
                      <a:pt x="57" y="24"/>
                    </a:lnTo>
                    <a:lnTo>
                      <a:pt x="57" y="26"/>
                    </a:lnTo>
                    <a:lnTo>
                      <a:pt x="59" y="26"/>
                    </a:lnTo>
                    <a:lnTo>
                      <a:pt x="59" y="28"/>
                    </a:lnTo>
                    <a:lnTo>
                      <a:pt x="59" y="30"/>
                    </a:lnTo>
                    <a:lnTo>
                      <a:pt x="59" y="32"/>
                    </a:lnTo>
                    <a:lnTo>
                      <a:pt x="62" y="34"/>
                    </a:lnTo>
                    <a:lnTo>
                      <a:pt x="62" y="36"/>
                    </a:lnTo>
                    <a:lnTo>
                      <a:pt x="62" y="38"/>
                    </a:lnTo>
                    <a:lnTo>
                      <a:pt x="62" y="40"/>
                    </a:lnTo>
                    <a:lnTo>
                      <a:pt x="64" y="42"/>
                    </a:lnTo>
                    <a:lnTo>
                      <a:pt x="64" y="44"/>
                    </a:lnTo>
                    <a:lnTo>
                      <a:pt x="64" y="46"/>
                    </a:lnTo>
                    <a:lnTo>
                      <a:pt x="64" y="48"/>
                    </a:lnTo>
                    <a:lnTo>
                      <a:pt x="64" y="50"/>
                    </a:lnTo>
                    <a:lnTo>
                      <a:pt x="66" y="54"/>
                    </a:lnTo>
                    <a:lnTo>
                      <a:pt x="66" y="56"/>
                    </a:lnTo>
                    <a:lnTo>
                      <a:pt x="66" y="58"/>
                    </a:lnTo>
                    <a:lnTo>
                      <a:pt x="66" y="59"/>
                    </a:lnTo>
                    <a:lnTo>
                      <a:pt x="66" y="63"/>
                    </a:lnTo>
                    <a:lnTo>
                      <a:pt x="66" y="65"/>
                    </a:lnTo>
                    <a:lnTo>
                      <a:pt x="66" y="69"/>
                    </a:lnTo>
                    <a:lnTo>
                      <a:pt x="66" y="71"/>
                    </a:lnTo>
                    <a:lnTo>
                      <a:pt x="66" y="75"/>
                    </a:lnTo>
                    <a:lnTo>
                      <a:pt x="69" y="77"/>
                    </a:lnTo>
                    <a:lnTo>
                      <a:pt x="69" y="81"/>
                    </a:lnTo>
                    <a:lnTo>
                      <a:pt x="69" y="83"/>
                    </a:lnTo>
                    <a:lnTo>
                      <a:pt x="69" y="87"/>
                    </a:lnTo>
                    <a:lnTo>
                      <a:pt x="69" y="91"/>
                    </a:lnTo>
                    <a:lnTo>
                      <a:pt x="69" y="93"/>
                    </a:lnTo>
                    <a:lnTo>
                      <a:pt x="69" y="178"/>
                    </a:lnTo>
                    <a:lnTo>
                      <a:pt x="69" y="180"/>
                    </a:lnTo>
                    <a:lnTo>
                      <a:pt x="69" y="184"/>
                    </a:lnTo>
                    <a:lnTo>
                      <a:pt x="69" y="186"/>
                    </a:lnTo>
                    <a:lnTo>
                      <a:pt x="69" y="188"/>
                    </a:lnTo>
                    <a:lnTo>
                      <a:pt x="69" y="192"/>
                    </a:lnTo>
                    <a:lnTo>
                      <a:pt x="69" y="194"/>
                    </a:lnTo>
                    <a:lnTo>
                      <a:pt x="69" y="196"/>
                    </a:lnTo>
                    <a:lnTo>
                      <a:pt x="69" y="198"/>
                    </a:lnTo>
                    <a:lnTo>
                      <a:pt x="69" y="200"/>
                    </a:lnTo>
                    <a:lnTo>
                      <a:pt x="69" y="202"/>
                    </a:lnTo>
                    <a:lnTo>
                      <a:pt x="69" y="204"/>
                    </a:lnTo>
                    <a:lnTo>
                      <a:pt x="69" y="208"/>
                    </a:lnTo>
                    <a:lnTo>
                      <a:pt x="69" y="210"/>
                    </a:lnTo>
                    <a:lnTo>
                      <a:pt x="69" y="212"/>
                    </a:lnTo>
                    <a:lnTo>
                      <a:pt x="71" y="214"/>
                    </a:lnTo>
                    <a:lnTo>
                      <a:pt x="71" y="216"/>
                    </a:lnTo>
                    <a:lnTo>
                      <a:pt x="71" y="218"/>
                    </a:lnTo>
                    <a:lnTo>
                      <a:pt x="71" y="220"/>
                    </a:lnTo>
                    <a:lnTo>
                      <a:pt x="71" y="222"/>
                    </a:lnTo>
                    <a:lnTo>
                      <a:pt x="71" y="224"/>
                    </a:lnTo>
                    <a:lnTo>
                      <a:pt x="73" y="226"/>
                    </a:lnTo>
                    <a:lnTo>
                      <a:pt x="73" y="228"/>
                    </a:lnTo>
                    <a:lnTo>
                      <a:pt x="73" y="230"/>
                    </a:lnTo>
                    <a:lnTo>
                      <a:pt x="73" y="232"/>
                    </a:lnTo>
                    <a:lnTo>
                      <a:pt x="76" y="234"/>
                    </a:lnTo>
                    <a:lnTo>
                      <a:pt x="76" y="236"/>
                    </a:lnTo>
                    <a:lnTo>
                      <a:pt x="78" y="237"/>
                    </a:lnTo>
                    <a:lnTo>
                      <a:pt x="78" y="239"/>
                    </a:lnTo>
                    <a:lnTo>
                      <a:pt x="80" y="241"/>
                    </a:lnTo>
                    <a:lnTo>
                      <a:pt x="80" y="243"/>
                    </a:lnTo>
                    <a:lnTo>
                      <a:pt x="83" y="243"/>
                    </a:lnTo>
                    <a:lnTo>
                      <a:pt x="83" y="245"/>
                    </a:lnTo>
                    <a:lnTo>
                      <a:pt x="85" y="245"/>
                    </a:lnTo>
                    <a:lnTo>
                      <a:pt x="85" y="247"/>
                    </a:lnTo>
                    <a:lnTo>
                      <a:pt x="88" y="247"/>
                    </a:lnTo>
                    <a:lnTo>
                      <a:pt x="88" y="249"/>
                    </a:lnTo>
                    <a:lnTo>
                      <a:pt x="90" y="249"/>
                    </a:lnTo>
                    <a:lnTo>
                      <a:pt x="92" y="251"/>
                    </a:lnTo>
                    <a:lnTo>
                      <a:pt x="95" y="251"/>
                    </a:lnTo>
                    <a:lnTo>
                      <a:pt x="95" y="253"/>
                    </a:lnTo>
                    <a:lnTo>
                      <a:pt x="97" y="253"/>
                    </a:lnTo>
                    <a:lnTo>
                      <a:pt x="99" y="253"/>
                    </a:lnTo>
                    <a:lnTo>
                      <a:pt x="102" y="255"/>
                    </a:lnTo>
                    <a:lnTo>
                      <a:pt x="104" y="255"/>
                    </a:lnTo>
                    <a:lnTo>
                      <a:pt x="106" y="257"/>
                    </a:lnTo>
                    <a:lnTo>
                      <a:pt x="109" y="257"/>
                    </a:lnTo>
                    <a:lnTo>
                      <a:pt x="111" y="257"/>
                    </a:lnTo>
                    <a:lnTo>
                      <a:pt x="113" y="257"/>
                    </a:lnTo>
                    <a:lnTo>
                      <a:pt x="113" y="275"/>
                    </a:lnTo>
                    <a:lnTo>
                      <a:pt x="111" y="275"/>
                    </a:lnTo>
                    <a:lnTo>
                      <a:pt x="109" y="275"/>
                    </a:lnTo>
                    <a:lnTo>
                      <a:pt x="109" y="277"/>
                    </a:lnTo>
                    <a:lnTo>
                      <a:pt x="106" y="277"/>
                    </a:lnTo>
                    <a:lnTo>
                      <a:pt x="104" y="277"/>
                    </a:lnTo>
                    <a:lnTo>
                      <a:pt x="102" y="277"/>
                    </a:lnTo>
                    <a:lnTo>
                      <a:pt x="99" y="279"/>
                    </a:lnTo>
                    <a:lnTo>
                      <a:pt x="97" y="279"/>
                    </a:lnTo>
                    <a:lnTo>
                      <a:pt x="95" y="279"/>
                    </a:lnTo>
                    <a:lnTo>
                      <a:pt x="95" y="281"/>
                    </a:lnTo>
                    <a:lnTo>
                      <a:pt x="92" y="281"/>
                    </a:lnTo>
                    <a:lnTo>
                      <a:pt x="90" y="283"/>
                    </a:lnTo>
                    <a:lnTo>
                      <a:pt x="88" y="283"/>
                    </a:lnTo>
                    <a:lnTo>
                      <a:pt x="88" y="285"/>
                    </a:lnTo>
                    <a:lnTo>
                      <a:pt x="85" y="285"/>
                    </a:lnTo>
                    <a:lnTo>
                      <a:pt x="85" y="287"/>
                    </a:lnTo>
                    <a:lnTo>
                      <a:pt x="83" y="287"/>
                    </a:lnTo>
                    <a:lnTo>
                      <a:pt x="83" y="289"/>
                    </a:lnTo>
                    <a:lnTo>
                      <a:pt x="80" y="289"/>
                    </a:lnTo>
                    <a:lnTo>
                      <a:pt x="80" y="291"/>
                    </a:lnTo>
                    <a:lnTo>
                      <a:pt x="78" y="293"/>
                    </a:lnTo>
                    <a:lnTo>
                      <a:pt x="78" y="295"/>
                    </a:lnTo>
                    <a:lnTo>
                      <a:pt x="76" y="297"/>
                    </a:lnTo>
                    <a:lnTo>
                      <a:pt x="76" y="299"/>
                    </a:lnTo>
                    <a:lnTo>
                      <a:pt x="73" y="301"/>
                    </a:lnTo>
                    <a:lnTo>
                      <a:pt x="73" y="303"/>
                    </a:lnTo>
                    <a:lnTo>
                      <a:pt x="73" y="305"/>
                    </a:lnTo>
                    <a:lnTo>
                      <a:pt x="73" y="307"/>
                    </a:lnTo>
                    <a:lnTo>
                      <a:pt x="73" y="309"/>
                    </a:lnTo>
                    <a:lnTo>
                      <a:pt x="71" y="309"/>
                    </a:lnTo>
                    <a:lnTo>
                      <a:pt x="71" y="311"/>
                    </a:lnTo>
                    <a:lnTo>
                      <a:pt x="71" y="313"/>
                    </a:lnTo>
                    <a:lnTo>
                      <a:pt x="71" y="315"/>
                    </a:lnTo>
                    <a:lnTo>
                      <a:pt x="71" y="317"/>
                    </a:lnTo>
                    <a:lnTo>
                      <a:pt x="71" y="319"/>
                    </a:lnTo>
                    <a:lnTo>
                      <a:pt x="71" y="321"/>
                    </a:lnTo>
                    <a:lnTo>
                      <a:pt x="69" y="323"/>
                    </a:lnTo>
                    <a:lnTo>
                      <a:pt x="69" y="325"/>
                    </a:lnTo>
                    <a:lnTo>
                      <a:pt x="69" y="326"/>
                    </a:lnTo>
                    <a:lnTo>
                      <a:pt x="69" y="328"/>
                    </a:lnTo>
                    <a:lnTo>
                      <a:pt x="69" y="330"/>
                    </a:lnTo>
                    <a:lnTo>
                      <a:pt x="69" y="332"/>
                    </a:lnTo>
                    <a:lnTo>
                      <a:pt x="69" y="334"/>
                    </a:lnTo>
                    <a:lnTo>
                      <a:pt x="69" y="336"/>
                    </a:lnTo>
                    <a:lnTo>
                      <a:pt x="69" y="338"/>
                    </a:lnTo>
                    <a:lnTo>
                      <a:pt x="69" y="342"/>
                    </a:lnTo>
                    <a:lnTo>
                      <a:pt x="69" y="344"/>
                    </a:lnTo>
                    <a:lnTo>
                      <a:pt x="69" y="346"/>
                    </a:lnTo>
                    <a:lnTo>
                      <a:pt x="69" y="350"/>
                    </a:lnTo>
                    <a:lnTo>
                      <a:pt x="69" y="352"/>
                    </a:lnTo>
                    <a:lnTo>
                      <a:pt x="69" y="354"/>
                    </a:lnTo>
                    <a:lnTo>
                      <a:pt x="69" y="439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09" name="Freeform 206"/>
              <p:cNvSpPr>
                <a:spLocks/>
              </p:cNvSpPr>
              <p:nvPr/>
            </p:nvSpPr>
            <p:spPr bwMode="auto">
              <a:xfrm>
                <a:off x="3823" y="2093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9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2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4 h 44"/>
                  <a:gd name="T34" fmla="*/ 26 w 50"/>
                  <a:gd name="T35" fmla="*/ 24 h 44"/>
                  <a:gd name="T36" fmla="*/ 47 w 50"/>
                  <a:gd name="T37" fmla="*/ 34 h 44"/>
                  <a:gd name="T38" fmla="*/ 47 w 50"/>
                  <a:gd name="T39" fmla="*/ 32 h 44"/>
                  <a:gd name="T40" fmla="*/ 28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0" name="Freeform 207"/>
              <p:cNvSpPr>
                <a:spLocks/>
              </p:cNvSpPr>
              <p:nvPr/>
            </p:nvSpPr>
            <p:spPr bwMode="auto">
              <a:xfrm>
                <a:off x="3823" y="2093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9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2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4 h 44"/>
                  <a:gd name="T34" fmla="*/ 26 w 50"/>
                  <a:gd name="T35" fmla="*/ 24 h 44"/>
                  <a:gd name="T36" fmla="*/ 47 w 50"/>
                  <a:gd name="T37" fmla="*/ 34 h 44"/>
                  <a:gd name="T38" fmla="*/ 47 w 50"/>
                  <a:gd name="T39" fmla="*/ 32 h 44"/>
                  <a:gd name="T40" fmla="*/ 28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1" name="Freeform 208"/>
              <p:cNvSpPr>
                <a:spLocks/>
              </p:cNvSpPr>
              <p:nvPr/>
            </p:nvSpPr>
            <p:spPr bwMode="auto">
              <a:xfrm>
                <a:off x="4301" y="2074"/>
                <a:ext cx="49" cy="41"/>
              </a:xfrm>
              <a:custGeom>
                <a:avLst/>
                <a:gdLst>
                  <a:gd name="T0" fmla="*/ 40 w 49"/>
                  <a:gd name="T1" fmla="*/ 3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6 w 49"/>
                  <a:gd name="T9" fmla="*/ 0 h 41"/>
                  <a:gd name="T10" fmla="*/ 23 w 49"/>
                  <a:gd name="T11" fmla="*/ 19 h 41"/>
                  <a:gd name="T12" fmla="*/ 5 w 49"/>
                  <a:gd name="T13" fmla="*/ 7 h 41"/>
                  <a:gd name="T14" fmla="*/ 2 w 49"/>
                  <a:gd name="T15" fmla="*/ 9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9 h 41"/>
                  <a:gd name="T26" fmla="*/ 12 w 49"/>
                  <a:gd name="T27" fmla="*/ 39 h 41"/>
                  <a:gd name="T28" fmla="*/ 23 w 49"/>
                  <a:gd name="T29" fmla="*/ 23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5 w 49"/>
                  <a:gd name="T37" fmla="*/ 33 h 41"/>
                  <a:gd name="T38" fmla="*/ 47 w 49"/>
                  <a:gd name="T39" fmla="*/ 31 h 41"/>
                  <a:gd name="T40" fmla="*/ 26 w 49"/>
                  <a:gd name="T41" fmla="*/ 21 h 41"/>
                  <a:gd name="T42" fmla="*/ 49 w 49"/>
                  <a:gd name="T43" fmla="*/ 17 h 41"/>
                  <a:gd name="T44" fmla="*/ 49 w 49"/>
                  <a:gd name="T45" fmla="*/ 15 h 41"/>
                  <a:gd name="T46" fmla="*/ 26 w 49"/>
                  <a:gd name="T47" fmla="*/ 19 h 41"/>
                  <a:gd name="T48" fmla="*/ 40 w 49"/>
                  <a:gd name="T49" fmla="*/ 3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3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19"/>
                    </a:lnTo>
                    <a:lnTo>
                      <a:pt x="5" y="7"/>
                    </a:lnTo>
                    <a:lnTo>
                      <a:pt x="2" y="9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9"/>
                    </a:lnTo>
                    <a:lnTo>
                      <a:pt x="12" y="39"/>
                    </a:lnTo>
                    <a:lnTo>
                      <a:pt x="23" y="23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1"/>
                    </a:lnTo>
                    <a:lnTo>
                      <a:pt x="49" y="17"/>
                    </a:lnTo>
                    <a:lnTo>
                      <a:pt x="49" y="15"/>
                    </a:lnTo>
                    <a:lnTo>
                      <a:pt x="26" y="19"/>
                    </a:lnTo>
                    <a:lnTo>
                      <a:pt x="4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2" name="Freeform 209"/>
              <p:cNvSpPr>
                <a:spLocks/>
              </p:cNvSpPr>
              <p:nvPr/>
            </p:nvSpPr>
            <p:spPr bwMode="auto">
              <a:xfrm>
                <a:off x="4301" y="2074"/>
                <a:ext cx="49" cy="41"/>
              </a:xfrm>
              <a:custGeom>
                <a:avLst/>
                <a:gdLst>
                  <a:gd name="T0" fmla="*/ 40 w 49"/>
                  <a:gd name="T1" fmla="*/ 3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6 w 49"/>
                  <a:gd name="T9" fmla="*/ 0 h 41"/>
                  <a:gd name="T10" fmla="*/ 23 w 49"/>
                  <a:gd name="T11" fmla="*/ 19 h 41"/>
                  <a:gd name="T12" fmla="*/ 5 w 49"/>
                  <a:gd name="T13" fmla="*/ 7 h 41"/>
                  <a:gd name="T14" fmla="*/ 2 w 49"/>
                  <a:gd name="T15" fmla="*/ 9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9 h 41"/>
                  <a:gd name="T26" fmla="*/ 12 w 49"/>
                  <a:gd name="T27" fmla="*/ 39 h 41"/>
                  <a:gd name="T28" fmla="*/ 23 w 49"/>
                  <a:gd name="T29" fmla="*/ 23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5 w 49"/>
                  <a:gd name="T37" fmla="*/ 33 h 41"/>
                  <a:gd name="T38" fmla="*/ 47 w 49"/>
                  <a:gd name="T39" fmla="*/ 31 h 41"/>
                  <a:gd name="T40" fmla="*/ 26 w 49"/>
                  <a:gd name="T41" fmla="*/ 21 h 41"/>
                  <a:gd name="T42" fmla="*/ 49 w 49"/>
                  <a:gd name="T43" fmla="*/ 17 h 41"/>
                  <a:gd name="T44" fmla="*/ 49 w 49"/>
                  <a:gd name="T45" fmla="*/ 15 h 41"/>
                  <a:gd name="T46" fmla="*/ 26 w 49"/>
                  <a:gd name="T47" fmla="*/ 19 h 41"/>
                  <a:gd name="T48" fmla="*/ 40 w 49"/>
                  <a:gd name="T49" fmla="*/ 3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3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19"/>
                    </a:lnTo>
                    <a:lnTo>
                      <a:pt x="5" y="7"/>
                    </a:lnTo>
                    <a:lnTo>
                      <a:pt x="2" y="9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9"/>
                    </a:lnTo>
                    <a:lnTo>
                      <a:pt x="12" y="39"/>
                    </a:lnTo>
                    <a:lnTo>
                      <a:pt x="23" y="23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1"/>
                    </a:lnTo>
                    <a:lnTo>
                      <a:pt x="49" y="17"/>
                    </a:lnTo>
                    <a:lnTo>
                      <a:pt x="49" y="15"/>
                    </a:lnTo>
                    <a:lnTo>
                      <a:pt x="26" y="19"/>
                    </a:lnTo>
                    <a:lnTo>
                      <a:pt x="40" y="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3" name="Freeform 210"/>
              <p:cNvSpPr>
                <a:spLocks/>
              </p:cNvSpPr>
              <p:nvPr/>
            </p:nvSpPr>
            <p:spPr bwMode="auto">
              <a:xfrm>
                <a:off x="3698" y="2240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4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2 h 43"/>
                  <a:gd name="T10" fmla="*/ 24 w 52"/>
                  <a:gd name="T11" fmla="*/ 21 h 43"/>
                  <a:gd name="T12" fmla="*/ 5 w 52"/>
                  <a:gd name="T13" fmla="*/ 10 h 43"/>
                  <a:gd name="T14" fmla="*/ 3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5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4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2"/>
                    </a:lnTo>
                    <a:lnTo>
                      <a:pt x="24" y="21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5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4" name="Freeform 211"/>
              <p:cNvSpPr>
                <a:spLocks/>
              </p:cNvSpPr>
              <p:nvPr/>
            </p:nvSpPr>
            <p:spPr bwMode="auto">
              <a:xfrm>
                <a:off x="3698" y="2240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4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2 h 43"/>
                  <a:gd name="T10" fmla="*/ 24 w 52"/>
                  <a:gd name="T11" fmla="*/ 21 h 43"/>
                  <a:gd name="T12" fmla="*/ 5 w 52"/>
                  <a:gd name="T13" fmla="*/ 10 h 43"/>
                  <a:gd name="T14" fmla="*/ 3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5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4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2"/>
                    </a:lnTo>
                    <a:lnTo>
                      <a:pt x="24" y="21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5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5" name="Freeform 212"/>
              <p:cNvSpPr>
                <a:spLocks/>
              </p:cNvSpPr>
              <p:nvPr/>
            </p:nvSpPr>
            <p:spPr bwMode="auto">
              <a:xfrm>
                <a:off x="4014" y="2240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7 w 49"/>
                  <a:gd name="T3" fmla="*/ 4 h 43"/>
                  <a:gd name="T4" fmla="*/ 26 w 49"/>
                  <a:gd name="T5" fmla="*/ 19 h 43"/>
                  <a:gd name="T6" fmla="*/ 21 w 49"/>
                  <a:gd name="T7" fmla="*/ 0 h 43"/>
                  <a:gd name="T8" fmla="*/ 19 w 49"/>
                  <a:gd name="T9" fmla="*/ 2 h 43"/>
                  <a:gd name="T10" fmla="*/ 23 w 49"/>
                  <a:gd name="T11" fmla="*/ 21 h 43"/>
                  <a:gd name="T12" fmla="*/ 4 w 49"/>
                  <a:gd name="T13" fmla="*/ 10 h 43"/>
                  <a:gd name="T14" fmla="*/ 2 w 49"/>
                  <a:gd name="T15" fmla="*/ 12 h 43"/>
                  <a:gd name="T16" fmla="*/ 23 w 49"/>
                  <a:gd name="T17" fmla="*/ 21 h 43"/>
                  <a:gd name="T18" fmla="*/ 0 w 49"/>
                  <a:gd name="T19" fmla="*/ 25 h 43"/>
                  <a:gd name="T20" fmla="*/ 0 w 49"/>
                  <a:gd name="T21" fmla="*/ 29 h 43"/>
                  <a:gd name="T22" fmla="*/ 23 w 49"/>
                  <a:gd name="T23" fmla="*/ 23 h 43"/>
                  <a:gd name="T24" fmla="*/ 9 w 49"/>
                  <a:gd name="T25" fmla="*/ 39 h 43"/>
                  <a:gd name="T26" fmla="*/ 12 w 49"/>
                  <a:gd name="T27" fmla="*/ 41 h 43"/>
                  <a:gd name="T28" fmla="*/ 23 w 49"/>
                  <a:gd name="T29" fmla="*/ 23 h 43"/>
                  <a:gd name="T30" fmla="*/ 28 w 49"/>
                  <a:gd name="T31" fmla="*/ 43 h 43"/>
                  <a:gd name="T32" fmla="*/ 33 w 49"/>
                  <a:gd name="T33" fmla="*/ 43 h 43"/>
                  <a:gd name="T34" fmla="*/ 26 w 49"/>
                  <a:gd name="T35" fmla="*/ 23 h 43"/>
                  <a:gd name="T36" fmla="*/ 47 w 49"/>
                  <a:gd name="T37" fmla="*/ 35 h 43"/>
                  <a:gd name="T38" fmla="*/ 47 w 49"/>
                  <a:gd name="T39" fmla="*/ 31 h 43"/>
                  <a:gd name="T40" fmla="*/ 28 w 49"/>
                  <a:gd name="T41" fmla="*/ 21 h 43"/>
                  <a:gd name="T42" fmla="*/ 49 w 49"/>
                  <a:gd name="T43" fmla="*/ 19 h 43"/>
                  <a:gd name="T44" fmla="*/ 49 w 49"/>
                  <a:gd name="T45" fmla="*/ 15 h 43"/>
                  <a:gd name="T46" fmla="*/ 26 w 49"/>
                  <a:gd name="T47" fmla="*/ 21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7" y="4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3" y="21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3" y="23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23" y="23"/>
                    </a:lnTo>
                    <a:lnTo>
                      <a:pt x="28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9"/>
                    </a:lnTo>
                    <a:lnTo>
                      <a:pt x="49" y="15"/>
                    </a:lnTo>
                    <a:lnTo>
                      <a:pt x="26" y="21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6" name="Freeform 213"/>
              <p:cNvSpPr>
                <a:spLocks/>
              </p:cNvSpPr>
              <p:nvPr/>
            </p:nvSpPr>
            <p:spPr bwMode="auto">
              <a:xfrm>
                <a:off x="4014" y="2240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7 w 49"/>
                  <a:gd name="T3" fmla="*/ 4 h 43"/>
                  <a:gd name="T4" fmla="*/ 26 w 49"/>
                  <a:gd name="T5" fmla="*/ 19 h 43"/>
                  <a:gd name="T6" fmla="*/ 21 w 49"/>
                  <a:gd name="T7" fmla="*/ 0 h 43"/>
                  <a:gd name="T8" fmla="*/ 19 w 49"/>
                  <a:gd name="T9" fmla="*/ 2 h 43"/>
                  <a:gd name="T10" fmla="*/ 23 w 49"/>
                  <a:gd name="T11" fmla="*/ 21 h 43"/>
                  <a:gd name="T12" fmla="*/ 4 w 49"/>
                  <a:gd name="T13" fmla="*/ 10 h 43"/>
                  <a:gd name="T14" fmla="*/ 2 w 49"/>
                  <a:gd name="T15" fmla="*/ 12 h 43"/>
                  <a:gd name="T16" fmla="*/ 23 w 49"/>
                  <a:gd name="T17" fmla="*/ 21 h 43"/>
                  <a:gd name="T18" fmla="*/ 0 w 49"/>
                  <a:gd name="T19" fmla="*/ 25 h 43"/>
                  <a:gd name="T20" fmla="*/ 0 w 49"/>
                  <a:gd name="T21" fmla="*/ 29 h 43"/>
                  <a:gd name="T22" fmla="*/ 23 w 49"/>
                  <a:gd name="T23" fmla="*/ 23 h 43"/>
                  <a:gd name="T24" fmla="*/ 9 w 49"/>
                  <a:gd name="T25" fmla="*/ 39 h 43"/>
                  <a:gd name="T26" fmla="*/ 12 w 49"/>
                  <a:gd name="T27" fmla="*/ 41 h 43"/>
                  <a:gd name="T28" fmla="*/ 23 w 49"/>
                  <a:gd name="T29" fmla="*/ 23 h 43"/>
                  <a:gd name="T30" fmla="*/ 28 w 49"/>
                  <a:gd name="T31" fmla="*/ 43 h 43"/>
                  <a:gd name="T32" fmla="*/ 33 w 49"/>
                  <a:gd name="T33" fmla="*/ 43 h 43"/>
                  <a:gd name="T34" fmla="*/ 26 w 49"/>
                  <a:gd name="T35" fmla="*/ 23 h 43"/>
                  <a:gd name="T36" fmla="*/ 47 w 49"/>
                  <a:gd name="T37" fmla="*/ 35 h 43"/>
                  <a:gd name="T38" fmla="*/ 47 w 49"/>
                  <a:gd name="T39" fmla="*/ 31 h 43"/>
                  <a:gd name="T40" fmla="*/ 28 w 49"/>
                  <a:gd name="T41" fmla="*/ 21 h 43"/>
                  <a:gd name="T42" fmla="*/ 49 w 49"/>
                  <a:gd name="T43" fmla="*/ 19 h 43"/>
                  <a:gd name="T44" fmla="*/ 49 w 49"/>
                  <a:gd name="T45" fmla="*/ 15 h 43"/>
                  <a:gd name="T46" fmla="*/ 26 w 49"/>
                  <a:gd name="T47" fmla="*/ 21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7" y="4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3" y="21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3" y="23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23" y="23"/>
                    </a:lnTo>
                    <a:lnTo>
                      <a:pt x="28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9"/>
                    </a:lnTo>
                    <a:lnTo>
                      <a:pt x="49" y="15"/>
                    </a:lnTo>
                    <a:lnTo>
                      <a:pt x="26" y="21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7" name="Freeform 214"/>
              <p:cNvSpPr>
                <a:spLocks/>
              </p:cNvSpPr>
              <p:nvPr/>
            </p:nvSpPr>
            <p:spPr bwMode="auto">
              <a:xfrm>
                <a:off x="3931" y="2269"/>
                <a:ext cx="50" cy="42"/>
              </a:xfrm>
              <a:custGeom>
                <a:avLst/>
                <a:gdLst>
                  <a:gd name="T0" fmla="*/ 40 w 50"/>
                  <a:gd name="T1" fmla="*/ 2 h 42"/>
                  <a:gd name="T2" fmla="*/ 38 w 50"/>
                  <a:gd name="T3" fmla="*/ 2 h 42"/>
                  <a:gd name="T4" fmla="*/ 26 w 50"/>
                  <a:gd name="T5" fmla="*/ 20 h 42"/>
                  <a:gd name="T6" fmla="*/ 22 w 50"/>
                  <a:gd name="T7" fmla="*/ 0 h 42"/>
                  <a:gd name="T8" fmla="*/ 17 w 50"/>
                  <a:gd name="T9" fmla="*/ 0 h 42"/>
                  <a:gd name="T10" fmla="*/ 24 w 50"/>
                  <a:gd name="T11" fmla="*/ 20 h 42"/>
                  <a:gd name="T12" fmla="*/ 5 w 50"/>
                  <a:gd name="T13" fmla="*/ 8 h 42"/>
                  <a:gd name="T14" fmla="*/ 3 w 50"/>
                  <a:gd name="T15" fmla="*/ 10 h 42"/>
                  <a:gd name="T16" fmla="*/ 24 w 50"/>
                  <a:gd name="T17" fmla="*/ 20 h 42"/>
                  <a:gd name="T18" fmla="*/ 0 w 50"/>
                  <a:gd name="T19" fmla="*/ 24 h 42"/>
                  <a:gd name="T20" fmla="*/ 0 w 50"/>
                  <a:gd name="T21" fmla="*/ 28 h 42"/>
                  <a:gd name="T22" fmla="*/ 24 w 50"/>
                  <a:gd name="T23" fmla="*/ 22 h 42"/>
                  <a:gd name="T24" fmla="*/ 10 w 50"/>
                  <a:gd name="T25" fmla="*/ 38 h 42"/>
                  <a:gd name="T26" fmla="*/ 12 w 50"/>
                  <a:gd name="T27" fmla="*/ 40 h 42"/>
                  <a:gd name="T28" fmla="*/ 24 w 50"/>
                  <a:gd name="T29" fmla="*/ 22 h 42"/>
                  <a:gd name="T30" fmla="*/ 29 w 50"/>
                  <a:gd name="T31" fmla="*/ 42 h 42"/>
                  <a:gd name="T32" fmla="*/ 33 w 50"/>
                  <a:gd name="T33" fmla="*/ 42 h 42"/>
                  <a:gd name="T34" fmla="*/ 26 w 50"/>
                  <a:gd name="T35" fmla="*/ 22 h 42"/>
                  <a:gd name="T36" fmla="*/ 45 w 50"/>
                  <a:gd name="T37" fmla="*/ 34 h 42"/>
                  <a:gd name="T38" fmla="*/ 47 w 50"/>
                  <a:gd name="T39" fmla="*/ 32 h 42"/>
                  <a:gd name="T40" fmla="*/ 26 w 50"/>
                  <a:gd name="T41" fmla="*/ 22 h 42"/>
                  <a:gd name="T42" fmla="*/ 50 w 50"/>
                  <a:gd name="T43" fmla="*/ 18 h 42"/>
                  <a:gd name="T44" fmla="*/ 50 w 50"/>
                  <a:gd name="T45" fmla="*/ 14 h 42"/>
                  <a:gd name="T46" fmla="*/ 26 w 50"/>
                  <a:gd name="T47" fmla="*/ 20 h 42"/>
                  <a:gd name="T48" fmla="*/ 40 w 50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4" y="22"/>
                    </a:lnTo>
                    <a:lnTo>
                      <a:pt x="29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4"/>
                    </a:lnTo>
                    <a:lnTo>
                      <a:pt x="26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8" name="Freeform 215"/>
              <p:cNvSpPr>
                <a:spLocks/>
              </p:cNvSpPr>
              <p:nvPr/>
            </p:nvSpPr>
            <p:spPr bwMode="auto">
              <a:xfrm>
                <a:off x="3931" y="2269"/>
                <a:ext cx="50" cy="42"/>
              </a:xfrm>
              <a:custGeom>
                <a:avLst/>
                <a:gdLst>
                  <a:gd name="T0" fmla="*/ 40 w 50"/>
                  <a:gd name="T1" fmla="*/ 2 h 42"/>
                  <a:gd name="T2" fmla="*/ 38 w 50"/>
                  <a:gd name="T3" fmla="*/ 2 h 42"/>
                  <a:gd name="T4" fmla="*/ 26 w 50"/>
                  <a:gd name="T5" fmla="*/ 20 h 42"/>
                  <a:gd name="T6" fmla="*/ 22 w 50"/>
                  <a:gd name="T7" fmla="*/ 0 h 42"/>
                  <a:gd name="T8" fmla="*/ 17 w 50"/>
                  <a:gd name="T9" fmla="*/ 0 h 42"/>
                  <a:gd name="T10" fmla="*/ 24 w 50"/>
                  <a:gd name="T11" fmla="*/ 20 h 42"/>
                  <a:gd name="T12" fmla="*/ 5 w 50"/>
                  <a:gd name="T13" fmla="*/ 8 h 42"/>
                  <a:gd name="T14" fmla="*/ 3 w 50"/>
                  <a:gd name="T15" fmla="*/ 10 h 42"/>
                  <a:gd name="T16" fmla="*/ 24 w 50"/>
                  <a:gd name="T17" fmla="*/ 20 h 42"/>
                  <a:gd name="T18" fmla="*/ 0 w 50"/>
                  <a:gd name="T19" fmla="*/ 24 h 42"/>
                  <a:gd name="T20" fmla="*/ 0 w 50"/>
                  <a:gd name="T21" fmla="*/ 28 h 42"/>
                  <a:gd name="T22" fmla="*/ 24 w 50"/>
                  <a:gd name="T23" fmla="*/ 22 h 42"/>
                  <a:gd name="T24" fmla="*/ 10 w 50"/>
                  <a:gd name="T25" fmla="*/ 38 h 42"/>
                  <a:gd name="T26" fmla="*/ 12 w 50"/>
                  <a:gd name="T27" fmla="*/ 40 h 42"/>
                  <a:gd name="T28" fmla="*/ 24 w 50"/>
                  <a:gd name="T29" fmla="*/ 22 h 42"/>
                  <a:gd name="T30" fmla="*/ 29 w 50"/>
                  <a:gd name="T31" fmla="*/ 42 h 42"/>
                  <a:gd name="T32" fmla="*/ 33 w 50"/>
                  <a:gd name="T33" fmla="*/ 42 h 42"/>
                  <a:gd name="T34" fmla="*/ 26 w 50"/>
                  <a:gd name="T35" fmla="*/ 22 h 42"/>
                  <a:gd name="T36" fmla="*/ 45 w 50"/>
                  <a:gd name="T37" fmla="*/ 34 h 42"/>
                  <a:gd name="T38" fmla="*/ 47 w 50"/>
                  <a:gd name="T39" fmla="*/ 32 h 42"/>
                  <a:gd name="T40" fmla="*/ 26 w 50"/>
                  <a:gd name="T41" fmla="*/ 22 h 42"/>
                  <a:gd name="T42" fmla="*/ 50 w 50"/>
                  <a:gd name="T43" fmla="*/ 18 h 42"/>
                  <a:gd name="T44" fmla="*/ 50 w 50"/>
                  <a:gd name="T45" fmla="*/ 14 h 42"/>
                  <a:gd name="T46" fmla="*/ 26 w 50"/>
                  <a:gd name="T47" fmla="*/ 20 h 42"/>
                  <a:gd name="T48" fmla="*/ 40 w 50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4" y="22"/>
                    </a:lnTo>
                    <a:lnTo>
                      <a:pt x="29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4"/>
                    </a:lnTo>
                    <a:lnTo>
                      <a:pt x="26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19" name="Freeform 216"/>
              <p:cNvSpPr>
                <a:spLocks/>
              </p:cNvSpPr>
              <p:nvPr/>
            </p:nvSpPr>
            <p:spPr bwMode="auto">
              <a:xfrm>
                <a:off x="3943" y="2206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2 h 44"/>
                  <a:gd name="T34" fmla="*/ 26 w 50"/>
                  <a:gd name="T35" fmla="*/ 22 h 44"/>
                  <a:gd name="T36" fmla="*/ 45 w 50"/>
                  <a:gd name="T37" fmla="*/ 34 h 44"/>
                  <a:gd name="T38" fmla="*/ 47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0" name="Freeform 217"/>
              <p:cNvSpPr>
                <a:spLocks/>
              </p:cNvSpPr>
              <p:nvPr/>
            </p:nvSpPr>
            <p:spPr bwMode="auto">
              <a:xfrm>
                <a:off x="3943" y="2206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2 h 44"/>
                  <a:gd name="T34" fmla="*/ 26 w 50"/>
                  <a:gd name="T35" fmla="*/ 22 h 44"/>
                  <a:gd name="T36" fmla="*/ 45 w 50"/>
                  <a:gd name="T37" fmla="*/ 34 h 44"/>
                  <a:gd name="T38" fmla="*/ 47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1" name="Freeform 218"/>
              <p:cNvSpPr>
                <a:spLocks/>
              </p:cNvSpPr>
              <p:nvPr/>
            </p:nvSpPr>
            <p:spPr bwMode="auto">
              <a:xfrm>
                <a:off x="4037" y="1941"/>
                <a:ext cx="52" cy="42"/>
              </a:xfrm>
              <a:custGeom>
                <a:avLst/>
                <a:gdLst>
                  <a:gd name="T0" fmla="*/ 40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4 w 52"/>
                  <a:gd name="T11" fmla="*/ 20 h 42"/>
                  <a:gd name="T12" fmla="*/ 5 w 52"/>
                  <a:gd name="T13" fmla="*/ 8 h 42"/>
                  <a:gd name="T14" fmla="*/ 3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0 w 52"/>
                  <a:gd name="T21" fmla="*/ 28 h 42"/>
                  <a:gd name="T22" fmla="*/ 24 w 52"/>
                  <a:gd name="T23" fmla="*/ 22 h 42"/>
                  <a:gd name="T24" fmla="*/ 10 w 52"/>
                  <a:gd name="T25" fmla="*/ 38 h 42"/>
                  <a:gd name="T26" fmla="*/ 14 w 52"/>
                  <a:gd name="T27" fmla="*/ 40 h 42"/>
                  <a:gd name="T28" fmla="*/ 26 w 52"/>
                  <a:gd name="T29" fmla="*/ 22 h 42"/>
                  <a:gd name="T30" fmla="*/ 31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7 w 52"/>
                  <a:gd name="T39" fmla="*/ 32 h 42"/>
                  <a:gd name="T40" fmla="*/ 29 w 52"/>
                  <a:gd name="T41" fmla="*/ 22 h 42"/>
                  <a:gd name="T42" fmla="*/ 52 w 52"/>
                  <a:gd name="T43" fmla="*/ 18 h 42"/>
                  <a:gd name="T44" fmla="*/ 50 w 52"/>
                  <a:gd name="T45" fmla="*/ 14 h 42"/>
                  <a:gd name="T46" fmla="*/ 29 w 52"/>
                  <a:gd name="T47" fmla="*/ 20 h 42"/>
                  <a:gd name="T48" fmla="*/ 40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4" y="40"/>
                    </a:lnTo>
                    <a:lnTo>
                      <a:pt x="26" y="22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4"/>
                    </a:lnTo>
                    <a:lnTo>
                      <a:pt x="29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2" name="Freeform 219"/>
              <p:cNvSpPr>
                <a:spLocks/>
              </p:cNvSpPr>
              <p:nvPr/>
            </p:nvSpPr>
            <p:spPr bwMode="auto">
              <a:xfrm>
                <a:off x="4037" y="1941"/>
                <a:ext cx="52" cy="42"/>
              </a:xfrm>
              <a:custGeom>
                <a:avLst/>
                <a:gdLst>
                  <a:gd name="T0" fmla="*/ 40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4 w 52"/>
                  <a:gd name="T11" fmla="*/ 20 h 42"/>
                  <a:gd name="T12" fmla="*/ 5 w 52"/>
                  <a:gd name="T13" fmla="*/ 8 h 42"/>
                  <a:gd name="T14" fmla="*/ 3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0 w 52"/>
                  <a:gd name="T21" fmla="*/ 28 h 42"/>
                  <a:gd name="T22" fmla="*/ 24 w 52"/>
                  <a:gd name="T23" fmla="*/ 22 h 42"/>
                  <a:gd name="T24" fmla="*/ 10 w 52"/>
                  <a:gd name="T25" fmla="*/ 38 h 42"/>
                  <a:gd name="T26" fmla="*/ 14 w 52"/>
                  <a:gd name="T27" fmla="*/ 40 h 42"/>
                  <a:gd name="T28" fmla="*/ 26 w 52"/>
                  <a:gd name="T29" fmla="*/ 22 h 42"/>
                  <a:gd name="T30" fmla="*/ 31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7 w 52"/>
                  <a:gd name="T39" fmla="*/ 32 h 42"/>
                  <a:gd name="T40" fmla="*/ 29 w 52"/>
                  <a:gd name="T41" fmla="*/ 22 h 42"/>
                  <a:gd name="T42" fmla="*/ 52 w 52"/>
                  <a:gd name="T43" fmla="*/ 18 h 42"/>
                  <a:gd name="T44" fmla="*/ 50 w 52"/>
                  <a:gd name="T45" fmla="*/ 14 h 42"/>
                  <a:gd name="T46" fmla="*/ 29 w 52"/>
                  <a:gd name="T47" fmla="*/ 20 h 42"/>
                  <a:gd name="T48" fmla="*/ 40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4" y="40"/>
                    </a:lnTo>
                    <a:lnTo>
                      <a:pt x="26" y="22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4"/>
                    </a:lnTo>
                    <a:lnTo>
                      <a:pt x="29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3" name="Freeform 220"/>
              <p:cNvSpPr>
                <a:spLocks/>
              </p:cNvSpPr>
              <p:nvPr/>
            </p:nvSpPr>
            <p:spPr bwMode="auto">
              <a:xfrm>
                <a:off x="3938" y="1996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2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9 w 50"/>
                  <a:gd name="T31" fmla="*/ 44 h 44"/>
                  <a:gd name="T32" fmla="*/ 33 w 50"/>
                  <a:gd name="T33" fmla="*/ 42 h 44"/>
                  <a:gd name="T34" fmla="*/ 26 w 50"/>
                  <a:gd name="T35" fmla="*/ 24 h 44"/>
                  <a:gd name="T36" fmla="*/ 45 w 50"/>
                  <a:gd name="T37" fmla="*/ 34 h 44"/>
                  <a:gd name="T38" fmla="*/ 48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9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8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4" name="Freeform 221"/>
              <p:cNvSpPr>
                <a:spLocks/>
              </p:cNvSpPr>
              <p:nvPr/>
            </p:nvSpPr>
            <p:spPr bwMode="auto">
              <a:xfrm>
                <a:off x="3938" y="1996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2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9 w 50"/>
                  <a:gd name="T31" fmla="*/ 44 h 44"/>
                  <a:gd name="T32" fmla="*/ 33 w 50"/>
                  <a:gd name="T33" fmla="*/ 42 h 44"/>
                  <a:gd name="T34" fmla="*/ 26 w 50"/>
                  <a:gd name="T35" fmla="*/ 24 h 44"/>
                  <a:gd name="T36" fmla="*/ 45 w 50"/>
                  <a:gd name="T37" fmla="*/ 34 h 44"/>
                  <a:gd name="T38" fmla="*/ 48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9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8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5" name="Freeform 222"/>
              <p:cNvSpPr>
                <a:spLocks/>
              </p:cNvSpPr>
              <p:nvPr/>
            </p:nvSpPr>
            <p:spPr bwMode="auto">
              <a:xfrm>
                <a:off x="3717" y="2352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0 h 44"/>
                  <a:gd name="T10" fmla="*/ 26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50 w 52"/>
                  <a:gd name="T39" fmla="*/ 32 h 44"/>
                  <a:gd name="T40" fmla="*/ 28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8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50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6" name="Freeform 223"/>
              <p:cNvSpPr>
                <a:spLocks/>
              </p:cNvSpPr>
              <p:nvPr/>
            </p:nvSpPr>
            <p:spPr bwMode="auto">
              <a:xfrm>
                <a:off x="3717" y="2352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0 h 44"/>
                  <a:gd name="T10" fmla="*/ 26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50 w 52"/>
                  <a:gd name="T39" fmla="*/ 32 h 44"/>
                  <a:gd name="T40" fmla="*/ 28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8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50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7" name="Freeform 224"/>
              <p:cNvSpPr>
                <a:spLocks/>
              </p:cNvSpPr>
              <p:nvPr/>
            </p:nvSpPr>
            <p:spPr bwMode="auto">
              <a:xfrm>
                <a:off x="4028" y="1856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8 w 49"/>
                  <a:gd name="T3" fmla="*/ 2 h 43"/>
                  <a:gd name="T4" fmla="*/ 23 w 49"/>
                  <a:gd name="T5" fmla="*/ 20 h 43"/>
                  <a:gd name="T6" fmla="*/ 21 w 49"/>
                  <a:gd name="T7" fmla="*/ 0 h 43"/>
                  <a:gd name="T8" fmla="*/ 16 w 49"/>
                  <a:gd name="T9" fmla="*/ 2 h 43"/>
                  <a:gd name="T10" fmla="*/ 23 w 49"/>
                  <a:gd name="T11" fmla="*/ 20 h 43"/>
                  <a:gd name="T12" fmla="*/ 5 w 49"/>
                  <a:gd name="T13" fmla="*/ 10 h 43"/>
                  <a:gd name="T14" fmla="*/ 2 w 49"/>
                  <a:gd name="T15" fmla="*/ 12 h 43"/>
                  <a:gd name="T16" fmla="*/ 21 w 49"/>
                  <a:gd name="T17" fmla="*/ 22 h 43"/>
                  <a:gd name="T18" fmla="*/ 0 w 49"/>
                  <a:gd name="T19" fmla="*/ 26 h 43"/>
                  <a:gd name="T20" fmla="*/ 0 w 49"/>
                  <a:gd name="T21" fmla="*/ 28 h 43"/>
                  <a:gd name="T22" fmla="*/ 23 w 49"/>
                  <a:gd name="T23" fmla="*/ 24 h 43"/>
                  <a:gd name="T24" fmla="*/ 9 w 49"/>
                  <a:gd name="T25" fmla="*/ 40 h 43"/>
                  <a:gd name="T26" fmla="*/ 12 w 49"/>
                  <a:gd name="T27" fmla="*/ 41 h 43"/>
                  <a:gd name="T28" fmla="*/ 23 w 49"/>
                  <a:gd name="T29" fmla="*/ 24 h 43"/>
                  <a:gd name="T30" fmla="*/ 28 w 49"/>
                  <a:gd name="T31" fmla="*/ 43 h 43"/>
                  <a:gd name="T32" fmla="*/ 30 w 49"/>
                  <a:gd name="T33" fmla="*/ 43 h 43"/>
                  <a:gd name="T34" fmla="*/ 26 w 49"/>
                  <a:gd name="T35" fmla="*/ 24 h 43"/>
                  <a:gd name="T36" fmla="*/ 45 w 49"/>
                  <a:gd name="T37" fmla="*/ 34 h 43"/>
                  <a:gd name="T38" fmla="*/ 47 w 49"/>
                  <a:gd name="T39" fmla="*/ 32 h 43"/>
                  <a:gd name="T40" fmla="*/ 26 w 49"/>
                  <a:gd name="T41" fmla="*/ 22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22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8" y="2"/>
                    </a:lnTo>
                    <a:lnTo>
                      <a:pt x="23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2" y="41"/>
                    </a:lnTo>
                    <a:lnTo>
                      <a:pt x="23" y="24"/>
                    </a:lnTo>
                    <a:lnTo>
                      <a:pt x="28" y="43"/>
                    </a:lnTo>
                    <a:lnTo>
                      <a:pt x="30" y="43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8" name="Freeform 225"/>
              <p:cNvSpPr>
                <a:spLocks/>
              </p:cNvSpPr>
              <p:nvPr/>
            </p:nvSpPr>
            <p:spPr bwMode="auto">
              <a:xfrm>
                <a:off x="4028" y="1856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8 w 49"/>
                  <a:gd name="T3" fmla="*/ 2 h 43"/>
                  <a:gd name="T4" fmla="*/ 23 w 49"/>
                  <a:gd name="T5" fmla="*/ 20 h 43"/>
                  <a:gd name="T6" fmla="*/ 21 w 49"/>
                  <a:gd name="T7" fmla="*/ 0 h 43"/>
                  <a:gd name="T8" fmla="*/ 16 w 49"/>
                  <a:gd name="T9" fmla="*/ 2 h 43"/>
                  <a:gd name="T10" fmla="*/ 23 w 49"/>
                  <a:gd name="T11" fmla="*/ 20 h 43"/>
                  <a:gd name="T12" fmla="*/ 5 w 49"/>
                  <a:gd name="T13" fmla="*/ 10 h 43"/>
                  <a:gd name="T14" fmla="*/ 2 w 49"/>
                  <a:gd name="T15" fmla="*/ 12 h 43"/>
                  <a:gd name="T16" fmla="*/ 21 w 49"/>
                  <a:gd name="T17" fmla="*/ 22 h 43"/>
                  <a:gd name="T18" fmla="*/ 0 w 49"/>
                  <a:gd name="T19" fmla="*/ 26 h 43"/>
                  <a:gd name="T20" fmla="*/ 0 w 49"/>
                  <a:gd name="T21" fmla="*/ 28 h 43"/>
                  <a:gd name="T22" fmla="*/ 23 w 49"/>
                  <a:gd name="T23" fmla="*/ 24 h 43"/>
                  <a:gd name="T24" fmla="*/ 9 w 49"/>
                  <a:gd name="T25" fmla="*/ 40 h 43"/>
                  <a:gd name="T26" fmla="*/ 12 w 49"/>
                  <a:gd name="T27" fmla="*/ 41 h 43"/>
                  <a:gd name="T28" fmla="*/ 23 w 49"/>
                  <a:gd name="T29" fmla="*/ 24 h 43"/>
                  <a:gd name="T30" fmla="*/ 28 w 49"/>
                  <a:gd name="T31" fmla="*/ 43 h 43"/>
                  <a:gd name="T32" fmla="*/ 30 w 49"/>
                  <a:gd name="T33" fmla="*/ 43 h 43"/>
                  <a:gd name="T34" fmla="*/ 26 w 49"/>
                  <a:gd name="T35" fmla="*/ 24 h 43"/>
                  <a:gd name="T36" fmla="*/ 45 w 49"/>
                  <a:gd name="T37" fmla="*/ 34 h 43"/>
                  <a:gd name="T38" fmla="*/ 47 w 49"/>
                  <a:gd name="T39" fmla="*/ 32 h 43"/>
                  <a:gd name="T40" fmla="*/ 26 w 49"/>
                  <a:gd name="T41" fmla="*/ 22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22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8" y="2"/>
                    </a:lnTo>
                    <a:lnTo>
                      <a:pt x="23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2" y="41"/>
                    </a:lnTo>
                    <a:lnTo>
                      <a:pt x="23" y="24"/>
                    </a:lnTo>
                    <a:lnTo>
                      <a:pt x="28" y="43"/>
                    </a:lnTo>
                    <a:lnTo>
                      <a:pt x="30" y="43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29" name="Freeform 226"/>
              <p:cNvSpPr>
                <a:spLocks/>
              </p:cNvSpPr>
              <p:nvPr/>
            </p:nvSpPr>
            <p:spPr bwMode="auto">
              <a:xfrm>
                <a:off x="3861" y="2192"/>
                <a:ext cx="52" cy="42"/>
              </a:xfrm>
              <a:custGeom>
                <a:avLst/>
                <a:gdLst>
                  <a:gd name="T0" fmla="*/ 40 w 52"/>
                  <a:gd name="T1" fmla="*/ 4 h 42"/>
                  <a:gd name="T2" fmla="*/ 37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3 w 52"/>
                  <a:gd name="T11" fmla="*/ 20 h 42"/>
                  <a:gd name="T12" fmla="*/ 4 w 52"/>
                  <a:gd name="T13" fmla="*/ 8 h 42"/>
                  <a:gd name="T14" fmla="*/ 2 w 52"/>
                  <a:gd name="T15" fmla="*/ 10 h 42"/>
                  <a:gd name="T16" fmla="*/ 23 w 52"/>
                  <a:gd name="T17" fmla="*/ 22 h 42"/>
                  <a:gd name="T18" fmla="*/ 0 w 52"/>
                  <a:gd name="T19" fmla="*/ 24 h 42"/>
                  <a:gd name="T20" fmla="*/ 2 w 52"/>
                  <a:gd name="T21" fmla="*/ 28 h 42"/>
                  <a:gd name="T22" fmla="*/ 23 w 52"/>
                  <a:gd name="T23" fmla="*/ 22 h 42"/>
                  <a:gd name="T24" fmla="*/ 9 w 52"/>
                  <a:gd name="T25" fmla="*/ 40 h 42"/>
                  <a:gd name="T26" fmla="*/ 14 w 52"/>
                  <a:gd name="T27" fmla="*/ 40 h 42"/>
                  <a:gd name="T28" fmla="*/ 26 w 52"/>
                  <a:gd name="T29" fmla="*/ 24 h 42"/>
                  <a:gd name="T30" fmla="*/ 30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9 w 52"/>
                  <a:gd name="T39" fmla="*/ 32 h 42"/>
                  <a:gd name="T40" fmla="*/ 28 w 52"/>
                  <a:gd name="T41" fmla="*/ 22 h 42"/>
                  <a:gd name="T42" fmla="*/ 52 w 52"/>
                  <a:gd name="T43" fmla="*/ 18 h 42"/>
                  <a:gd name="T44" fmla="*/ 49 w 52"/>
                  <a:gd name="T45" fmla="*/ 16 h 42"/>
                  <a:gd name="T46" fmla="*/ 28 w 52"/>
                  <a:gd name="T47" fmla="*/ 20 h 42"/>
                  <a:gd name="T48" fmla="*/ 40 w 52"/>
                  <a:gd name="T49" fmla="*/ 4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3" y="22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4" y="40"/>
                    </a:lnTo>
                    <a:lnTo>
                      <a:pt x="26" y="24"/>
                    </a:lnTo>
                    <a:lnTo>
                      <a:pt x="30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0" name="Freeform 227"/>
              <p:cNvSpPr>
                <a:spLocks/>
              </p:cNvSpPr>
              <p:nvPr/>
            </p:nvSpPr>
            <p:spPr bwMode="auto">
              <a:xfrm>
                <a:off x="3861" y="2192"/>
                <a:ext cx="52" cy="42"/>
              </a:xfrm>
              <a:custGeom>
                <a:avLst/>
                <a:gdLst>
                  <a:gd name="T0" fmla="*/ 40 w 52"/>
                  <a:gd name="T1" fmla="*/ 4 h 42"/>
                  <a:gd name="T2" fmla="*/ 37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3 w 52"/>
                  <a:gd name="T11" fmla="*/ 20 h 42"/>
                  <a:gd name="T12" fmla="*/ 4 w 52"/>
                  <a:gd name="T13" fmla="*/ 8 h 42"/>
                  <a:gd name="T14" fmla="*/ 2 w 52"/>
                  <a:gd name="T15" fmla="*/ 10 h 42"/>
                  <a:gd name="T16" fmla="*/ 23 w 52"/>
                  <a:gd name="T17" fmla="*/ 22 h 42"/>
                  <a:gd name="T18" fmla="*/ 0 w 52"/>
                  <a:gd name="T19" fmla="*/ 24 h 42"/>
                  <a:gd name="T20" fmla="*/ 2 w 52"/>
                  <a:gd name="T21" fmla="*/ 28 h 42"/>
                  <a:gd name="T22" fmla="*/ 23 w 52"/>
                  <a:gd name="T23" fmla="*/ 22 h 42"/>
                  <a:gd name="T24" fmla="*/ 9 w 52"/>
                  <a:gd name="T25" fmla="*/ 40 h 42"/>
                  <a:gd name="T26" fmla="*/ 14 w 52"/>
                  <a:gd name="T27" fmla="*/ 40 h 42"/>
                  <a:gd name="T28" fmla="*/ 26 w 52"/>
                  <a:gd name="T29" fmla="*/ 24 h 42"/>
                  <a:gd name="T30" fmla="*/ 30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9 w 52"/>
                  <a:gd name="T39" fmla="*/ 32 h 42"/>
                  <a:gd name="T40" fmla="*/ 28 w 52"/>
                  <a:gd name="T41" fmla="*/ 22 h 42"/>
                  <a:gd name="T42" fmla="*/ 52 w 52"/>
                  <a:gd name="T43" fmla="*/ 18 h 42"/>
                  <a:gd name="T44" fmla="*/ 49 w 52"/>
                  <a:gd name="T45" fmla="*/ 16 h 42"/>
                  <a:gd name="T46" fmla="*/ 28 w 52"/>
                  <a:gd name="T47" fmla="*/ 20 h 42"/>
                  <a:gd name="T48" fmla="*/ 40 w 52"/>
                  <a:gd name="T49" fmla="*/ 4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3" y="22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4" y="40"/>
                    </a:lnTo>
                    <a:lnTo>
                      <a:pt x="26" y="24"/>
                    </a:lnTo>
                    <a:lnTo>
                      <a:pt x="30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1" name="Freeform 228"/>
              <p:cNvSpPr>
                <a:spLocks/>
              </p:cNvSpPr>
              <p:nvPr/>
            </p:nvSpPr>
            <p:spPr bwMode="auto">
              <a:xfrm>
                <a:off x="3943" y="2157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8 w 50"/>
                  <a:gd name="T3" fmla="*/ 2 h 43"/>
                  <a:gd name="T4" fmla="*/ 26 w 50"/>
                  <a:gd name="T5" fmla="*/ 19 h 43"/>
                  <a:gd name="T6" fmla="*/ 21 w 50"/>
                  <a:gd name="T7" fmla="*/ 0 h 43"/>
                  <a:gd name="T8" fmla="*/ 19 w 50"/>
                  <a:gd name="T9" fmla="*/ 0 h 43"/>
                  <a:gd name="T10" fmla="*/ 24 w 50"/>
                  <a:gd name="T11" fmla="*/ 19 h 43"/>
                  <a:gd name="T12" fmla="*/ 5 w 50"/>
                  <a:gd name="T13" fmla="*/ 9 h 43"/>
                  <a:gd name="T14" fmla="*/ 3 w 50"/>
                  <a:gd name="T15" fmla="*/ 11 h 43"/>
                  <a:gd name="T16" fmla="*/ 24 w 50"/>
                  <a:gd name="T17" fmla="*/ 21 h 43"/>
                  <a:gd name="T18" fmla="*/ 0 w 50"/>
                  <a:gd name="T19" fmla="*/ 25 h 43"/>
                  <a:gd name="T20" fmla="*/ 0 w 50"/>
                  <a:gd name="T21" fmla="*/ 27 h 43"/>
                  <a:gd name="T22" fmla="*/ 24 w 50"/>
                  <a:gd name="T23" fmla="*/ 23 h 43"/>
                  <a:gd name="T24" fmla="*/ 10 w 50"/>
                  <a:gd name="T25" fmla="*/ 39 h 43"/>
                  <a:gd name="T26" fmla="*/ 12 w 50"/>
                  <a:gd name="T27" fmla="*/ 41 h 43"/>
                  <a:gd name="T28" fmla="*/ 24 w 50"/>
                  <a:gd name="T29" fmla="*/ 23 h 43"/>
                  <a:gd name="T30" fmla="*/ 28 w 50"/>
                  <a:gd name="T31" fmla="*/ 43 h 43"/>
                  <a:gd name="T32" fmla="*/ 33 w 50"/>
                  <a:gd name="T33" fmla="*/ 41 h 43"/>
                  <a:gd name="T34" fmla="*/ 26 w 50"/>
                  <a:gd name="T35" fmla="*/ 23 h 43"/>
                  <a:gd name="T36" fmla="*/ 47 w 50"/>
                  <a:gd name="T37" fmla="*/ 33 h 43"/>
                  <a:gd name="T38" fmla="*/ 47 w 50"/>
                  <a:gd name="T39" fmla="*/ 31 h 43"/>
                  <a:gd name="T40" fmla="*/ 28 w 50"/>
                  <a:gd name="T41" fmla="*/ 21 h 43"/>
                  <a:gd name="T42" fmla="*/ 50 w 50"/>
                  <a:gd name="T43" fmla="*/ 17 h 43"/>
                  <a:gd name="T44" fmla="*/ 50 w 50"/>
                  <a:gd name="T45" fmla="*/ 15 h 43"/>
                  <a:gd name="T46" fmla="*/ 26 w 50"/>
                  <a:gd name="T47" fmla="*/ 19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19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24" y="23"/>
                    </a:lnTo>
                    <a:lnTo>
                      <a:pt x="28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50" y="17"/>
                    </a:lnTo>
                    <a:lnTo>
                      <a:pt x="50" y="15"/>
                    </a:lnTo>
                    <a:lnTo>
                      <a:pt x="26" y="19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2" name="Freeform 229"/>
              <p:cNvSpPr>
                <a:spLocks/>
              </p:cNvSpPr>
              <p:nvPr/>
            </p:nvSpPr>
            <p:spPr bwMode="auto">
              <a:xfrm>
                <a:off x="3943" y="2157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8 w 50"/>
                  <a:gd name="T3" fmla="*/ 2 h 43"/>
                  <a:gd name="T4" fmla="*/ 26 w 50"/>
                  <a:gd name="T5" fmla="*/ 19 h 43"/>
                  <a:gd name="T6" fmla="*/ 21 w 50"/>
                  <a:gd name="T7" fmla="*/ 0 h 43"/>
                  <a:gd name="T8" fmla="*/ 19 w 50"/>
                  <a:gd name="T9" fmla="*/ 0 h 43"/>
                  <a:gd name="T10" fmla="*/ 24 w 50"/>
                  <a:gd name="T11" fmla="*/ 19 h 43"/>
                  <a:gd name="T12" fmla="*/ 5 w 50"/>
                  <a:gd name="T13" fmla="*/ 9 h 43"/>
                  <a:gd name="T14" fmla="*/ 3 w 50"/>
                  <a:gd name="T15" fmla="*/ 11 h 43"/>
                  <a:gd name="T16" fmla="*/ 24 w 50"/>
                  <a:gd name="T17" fmla="*/ 21 h 43"/>
                  <a:gd name="T18" fmla="*/ 0 w 50"/>
                  <a:gd name="T19" fmla="*/ 25 h 43"/>
                  <a:gd name="T20" fmla="*/ 0 w 50"/>
                  <a:gd name="T21" fmla="*/ 27 h 43"/>
                  <a:gd name="T22" fmla="*/ 24 w 50"/>
                  <a:gd name="T23" fmla="*/ 23 h 43"/>
                  <a:gd name="T24" fmla="*/ 10 w 50"/>
                  <a:gd name="T25" fmla="*/ 39 h 43"/>
                  <a:gd name="T26" fmla="*/ 12 w 50"/>
                  <a:gd name="T27" fmla="*/ 41 h 43"/>
                  <a:gd name="T28" fmla="*/ 24 w 50"/>
                  <a:gd name="T29" fmla="*/ 23 h 43"/>
                  <a:gd name="T30" fmla="*/ 28 w 50"/>
                  <a:gd name="T31" fmla="*/ 43 h 43"/>
                  <a:gd name="T32" fmla="*/ 33 w 50"/>
                  <a:gd name="T33" fmla="*/ 41 h 43"/>
                  <a:gd name="T34" fmla="*/ 26 w 50"/>
                  <a:gd name="T35" fmla="*/ 23 h 43"/>
                  <a:gd name="T36" fmla="*/ 47 w 50"/>
                  <a:gd name="T37" fmla="*/ 33 h 43"/>
                  <a:gd name="T38" fmla="*/ 47 w 50"/>
                  <a:gd name="T39" fmla="*/ 31 h 43"/>
                  <a:gd name="T40" fmla="*/ 28 w 50"/>
                  <a:gd name="T41" fmla="*/ 21 h 43"/>
                  <a:gd name="T42" fmla="*/ 50 w 50"/>
                  <a:gd name="T43" fmla="*/ 17 h 43"/>
                  <a:gd name="T44" fmla="*/ 50 w 50"/>
                  <a:gd name="T45" fmla="*/ 15 h 43"/>
                  <a:gd name="T46" fmla="*/ 26 w 50"/>
                  <a:gd name="T47" fmla="*/ 19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19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24" y="23"/>
                    </a:lnTo>
                    <a:lnTo>
                      <a:pt x="28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50" y="17"/>
                    </a:lnTo>
                    <a:lnTo>
                      <a:pt x="50" y="15"/>
                    </a:lnTo>
                    <a:lnTo>
                      <a:pt x="26" y="19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3" name="Freeform 230"/>
              <p:cNvSpPr>
                <a:spLocks/>
              </p:cNvSpPr>
              <p:nvPr/>
            </p:nvSpPr>
            <p:spPr bwMode="auto">
              <a:xfrm>
                <a:off x="3929" y="2344"/>
                <a:ext cx="52" cy="44"/>
              </a:xfrm>
              <a:custGeom>
                <a:avLst/>
                <a:gdLst>
                  <a:gd name="T0" fmla="*/ 42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2 h 44"/>
                  <a:gd name="T10" fmla="*/ 26 w 52"/>
                  <a:gd name="T11" fmla="*/ 20 h 44"/>
                  <a:gd name="T12" fmla="*/ 5 w 52"/>
                  <a:gd name="T13" fmla="*/ 10 h 44"/>
                  <a:gd name="T14" fmla="*/ 5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2 w 52"/>
                  <a:gd name="T21" fmla="*/ 30 h 44"/>
                  <a:gd name="T22" fmla="*/ 24 w 52"/>
                  <a:gd name="T23" fmla="*/ 24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4 h 44"/>
                  <a:gd name="T34" fmla="*/ 28 w 52"/>
                  <a:gd name="T35" fmla="*/ 24 h 44"/>
                  <a:gd name="T36" fmla="*/ 47 w 52"/>
                  <a:gd name="T37" fmla="*/ 36 h 44"/>
                  <a:gd name="T38" fmla="*/ 49 w 52"/>
                  <a:gd name="T39" fmla="*/ 32 h 44"/>
                  <a:gd name="T40" fmla="*/ 28 w 52"/>
                  <a:gd name="T41" fmla="*/ 22 h 44"/>
                  <a:gd name="T42" fmla="*/ 52 w 52"/>
                  <a:gd name="T43" fmla="*/ 20 h 44"/>
                  <a:gd name="T44" fmla="*/ 52 w 52"/>
                  <a:gd name="T45" fmla="*/ 16 h 44"/>
                  <a:gd name="T46" fmla="*/ 28 w 52"/>
                  <a:gd name="T47" fmla="*/ 22 h 44"/>
                  <a:gd name="T48" fmla="*/ 42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2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20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4" y="24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4"/>
                    </a:lnTo>
                    <a:lnTo>
                      <a:pt x="28" y="24"/>
                    </a:lnTo>
                    <a:lnTo>
                      <a:pt x="47" y="36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52" y="16"/>
                    </a:lnTo>
                    <a:lnTo>
                      <a:pt x="28" y="22"/>
                    </a:lnTo>
                    <a:lnTo>
                      <a:pt x="42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4" name="Freeform 231"/>
              <p:cNvSpPr>
                <a:spLocks/>
              </p:cNvSpPr>
              <p:nvPr/>
            </p:nvSpPr>
            <p:spPr bwMode="auto">
              <a:xfrm>
                <a:off x="3929" y="2344"/>
                <a:ext cx="52" cy="44"/>
              </a:xfrm>
              <a:custGeom>
                <a:avLst/>
                <a:gdLst>
                  <a:gd name="T0" fmla="*/ 42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2 h 44"/>
                  <a:gd name="T10" fmla="*/ 26 w 52"/>
                  <a:gd name="T11" fmla="*/ 20 h 44"/>
                  <a:gd name="T12" fmla="*/ 5 w 52"/>
                  <a:gd name="T13" fmla="*/ 10 h 44"/>
                  <a:gd name="T14" fmla="*/ 5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2 w 52"/>
                  <a:gd name="T21" fmla="*/ 30 h 44"/>
                  <a:gd name="T22" fmla="*/ 24 w 52"/>
                  <a:gd name="T23" fmla="*/ 24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4 h 44"/>
                  <a:gd name="T34" fmla="*/ 28 w 52"/>
                  <a:gd name="T35" fmla="*/ 24 h 44"/>
                  <a:gd name="T36" fmla="*/ 47 w 52"/>
                  <a:gd name="T37" fmla="*/ 36 h 44"/>
                  <a:gd name="T38" fmla="*/ 49 w 52"/>
                  <a:gd name="T39" fmla="*/ 32 h 44"/>
                  <a:gd name="T40" fmla="*/ 28 w 52"/>
                  <a:gd name="T41" fmla="*/ 22 h 44"/>
                  <a:gd name="T42" fmla="*/ 52 w 52"/>
                  <a:gd name="T43" fmla="*/ 20 h 44"/>
                  <a:gd name="T44" fmla="*/ 52 w 52"/>
                  <a:gd name="T45" fmla="*/ 16 h 44"/>
                  <a:gd name="T46" fmla="*/ 28 w 52"/>
                  <a:gd name="T47" fmla="*/ 22 h 44"/>
                  <a:gd name="T48" fmla="*/ 42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2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20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4" y="24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4"/>
                    </a:lnTo>
                    <a:lnTo>
                      <a:pt x="28" y="24"/>
                    </a:lnTo>
                    <a:lnTo>
                      <a:pt x="47" y="36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52" y="16"/>
                    </a:lnTo>
                    <a:lnTo>
                      <a:pt x="28" y="22"/>
                    </a:lnTo>
                    <a:lnTo>
                      <a:pt x="42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5" name="Freeform 232"/>
              <p:cNvSpPr>
                <a:spLocks/>
              </p:cNvSpPr>
              <p:nvPr/>
            </p:nvSpPr>
            <p:spPr bwMode="auto">
              <a:xfrm>
                <a:off x="3948" y="2060"/>
                <a:ext cx="49" cy="41"/>
              </a:xfrm>
              <a:custGeom>
                <a:avLst/>
                <a:gdLst>
                  <a:gd name="T0" fmla="*/ 40 w 49"/>
                  <a:gd name="T1" fmla="*/ 2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9 w 49"/>
                  <a:gd name="T9" fmla="*/ 0 h 41"/>
                  <a:gd name="T10" fmla="*/ 23 w 49"/>
                  <a:gd name="T11" fmla="*/ 19 h 41"/>
                  <a:gd name="T12" fmla="*/ 5 w 49"/>
                  <a:gd name="T13" fmla="*/ 8 h 41"/>
                  <a:gd name="T14" fmla="*/ 2 w 49"/>
                  <a:gd name="T15" fmla="*/ 10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7 h 41"/>
                  <a:gd name="T26" fmla="*/ 12 w 49"/>
                  <a:gd name="T27" fmla="*/ 39 h 41"/>
                  <a:gd name="T28" fmla="*/ 23 w 49"/>
                  <a:gd name="T29" fmla="*/ 21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7 w 49"/>
                  <a:gd name="T37" fmla="*/ 33 h 41"/>
                  <a:gd name="T38" fmla="*/ 47 w 49"/>
                  <a:gd name="T39" fmla="*/ 31 h 41"/>
                  <a:gd name="T40" fmla="*/ 28 w 49"/>
                  <a:gd name="T41" fmla="*/ 21 h 41"/>
                  <a:gd name="T42" fmla="*/ 49 w 49"/>
                  <a:gd name="T43" fmla="*/ 17 h 41"/>
                  <a:gd name="T44" fmla="*/ 49 w 49"/>
                  <a:gd name="T45" fmla="*/ 14 h 41"/>
                  <a:gd name="T46" fmla="*/ 26 w 49"/>
                  <a:gd name="T47" fmla="*/ 19 h 41"/>
                  <a:gd name="T48" fmla="*/ 40 w 49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2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19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7"/>
                    </a:lnTo>
                    <a:lnTo>
                      <a:pt x="12" y="39"/>
                    </a:lnTo>
                    <a:lnTo>
                      <a:pt x="23" y="21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7"/>
                    </a:lnTo>
                    <a:lnTo>
                      <a:pt x="49" y="14"/>
                    </a:lnTo>
                    <a:lnTo>
                      <a:pt x="26" y="19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6" name="Freeform 233"/>
              <p:cNvSpPr>
                <a:spLocks/>
              </p:cNvSpPr>
              <p:nvPr/>
            </p:nvSpPr>
            <p:spPr bwMode="auto">
              <a:xfrm>
                <a:off x="3948" y="2060"/>
                <a:ext cx="49" cy="41"/>
              </a:xfrm>
              <a:custGeom>
                <a:avLst/>
                <a:gdLst>
                  <a:gd name="T0" fmla="*/ 40 w 49"/>
                  <a:gd name="T1" fmla="*/ 2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9 w 49"/>
                  <a:gd name="T9" fmla="*/ 0 h 41"/>
                  <a:gd name="T10" fmla="*/ 23 w 49"/>
                  <a:gd name="T11" fmla="*/ 19 h 41"/>
                  <a:gd name="T12" fmla="*/ 5 w 49"/>
                  <a:gd name="T13" fmla="*/ 8 h 41"/>
                  <a:gd name="T14" fmla="*/ 2 w 49"/>
                  <a:gd name="T15" fmla="*/ 10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7 h 41"/>
                  <a:gd name="T26" fmla="*/ 12 w 49"/>
                  <a:gd name="T27" fmla="*/ 39 h 41"/>
                  <a:gd name="T28" fmla="*/ 23 w 49"/>
                  <a:gd name="T29" fmla="*/ 21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7 w 49"/>
                  <a:gd name="T37" fmla="*/ 33 h 41"/>
                  <a:gd name="T38" fmla="*/ 47 w 49"/>
                  <a:gd name="T39" fmla="*/ 31 h 41"/>
                  <a:gd name="T40" fmla="*/ 28 w 49"/>
                  <a:gd name="T41" fmla="*/ 21 h 41"/>
                  <a:gd name="T42" fmla="*/ 49 w 49"/>
                  <a:gd name="T43" fmla="*/ 17 h 41"/>
                  <a:gd name="T44" fmla="*/ 49 w 49"/>
                  <a:gd name="T45" fmla="*/ 14 h 41"/>
                  <a:gd name="T46" fmla="*/ 26 w 49"/>
                  <a:gd name="T47" fmla="*/ 19 h 41"/>
                  <a:gd name="T48" fmla="*/ 40 w 49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2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19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7"/>
                    </a:lnTo>
                    <a:lnTo>
                      <a:pt x="12" y="39"/>
                    </a:lnTo>
                    <a:lnTo>
                      <a:pt x="23" y="21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7"/>
                    </a:lnTo>
                    <a:lnTo>
                      <a:pt x="49" y="14"/>
                    </a:lnTo>
                    <a:lnTo>
                      <a:pt x="26" y="19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7" name="Freeform 234"/>
              <p:cNvSpPr>
                <a:spLocks/>
              </p:cNvSpPr>
              <p:nvPr/>
            </p:nvSpPr>
            <p:spPr bwMode="auto">
              <a:xfrm>
                <a:off x="4040" y="2275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6 w 49"/>
                  <a:gd name="T5" fmla="*/ 20 h 44"/>
                  <a:gd name="T6" fmla="*/ 21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4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4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3 w 49"/>
                  <a:gd name="T33" fmla="*/ 44 h 44"/>
                  <a:gd name="T34" fmla="*/ 26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6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8" name="Freeform 235"/>
              <p:cNvSpPr>
                <a:spLocks/>
              </p:cNvSpPr>
              <p:nvPr/>
            </p:nvSpPr>
            <p:spPr bwMode="auto">
              <a:xfrm>
                <a:off x="4040" y="2275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6 w 49"/>
                  <a:gd name="T5" fmla="*/ 20 h 44"/>
                  <a:gd name="T6" fmla="*/ 21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4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4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3 w 49"/>
                  <a:gd name="T33" fmla="*/ 44 h 44"/>
                  <a:gd name="T34" fmla="*/ 26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6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39" name="Freeform 236"/>
              <p:cNvSpPr>
                <a:spLocks/>
              </p:cNvSpPr>
              <p:nvPr/>
            </p:nvSpPr>
            <p:spPr bwMode="auto">
              <a:xfrm>
                <a:off x="3753" y="2443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5 w 49"/>
                  <a:gd name="T5" fmla="*/ 20 h 44"/>
                  <a:gd name="T6" fmla="*/ 21 w 49"/>
                  <a:gd name="T7" fmla="*/ 0 h 44"/>
                  <a:gd name="T8" fmla="*/ 18 w 49"/>
                  <a:gd name="T9" fmla="*/ 0 h 44"/>
                  <a:gd name="T10" fmla="*/ 23 w 49"/>
                  <a:gd name="T11" fmla="*/ 20 h 44"/>
                  <a:gd name="T12" fmla="*/ 4 w 49"/>
                  <a:gd name="T13" fmla="*/ 8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2 h 44"/>
                  <a:gd name="T24" fmla="*/ 9 w 49"/>
                  <a:gd name="T25" fmla="*/ 40 h 44"/>
                  <a:gd name="T26" fmla="*/ 11 w 49"/>
                  <a:gd name="T27" fmla="*/ 40 h 44"/>
                  <a:gd name="T28" fmla="*/ 23 w 49"/>
                  <a:gd name="T29" fmla="*/ 24 h 44"/>
                  <a:gd name="T30" fmla="*/ 28 w 49"/>
                  <a:gd name="T31" fmla="*/ 44 h 44"/>
                  <a:gd name="T32" fmla="*/ 32 w 49"/>
                  <a:gd name="T33" fmla="*/ 42 h 44"/>
                  <a:gd name="T34" fmla="*/ 25 w 49"/>
                  <a:gd name="T35" fmla="*/ 24 h 44"/>
                  <a:gd name="T36" fmla="*/ 47 w 49"/>
                  <a:gd name="T37" fmla="*/ 34 h 44"/>
                  <a:gd name="T38" fmla="*/ 47 w 49"/>
                  <a:gd name="T39" fmla="*/ 32 h 44"/>
                  <a:gd name="T40" fmla="*/ 28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1" y="40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0" name="Freeform 237"/>
              <p:cNvSpPr>
                <a:spLocks/>
              </p:cNvSpPr>
              <p:nvPr/>
            </p:nvSpPr>
            <p:spPr bwMode="auto">
              <a:xfrm>
                <a:off x="3753" y="2443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5 w 49"/>
                  <a:gd name="T5" fmla="*/ 20 h 44"/>
                  <a:gd name="T6" fmla="*/ 21 w 49"/>
                  <a:gd name="T7" fmla="*/ 0 h 44"/>
                  <a:gd name="T8" fmla="*/ 18 w 49"/>
                  <a:gd name="T9" fmla="*/ 0 h 44"/>
                  <a:gd name="T10" fmla="*/ 23 w 49"/>
                  <a:gd name="T11" fmla="*/ 20 h 44"/>
                  <a:gd name="T12" fmla="*/ 4 w 49"/>
                  <a:gd name="T13" fmla="*/ 8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2 h 44"/>
                  <a:gd name="T24" fmla="*/ 9 w 49"/>
                  <a:gd name="T25" fmla="*/ 40 h 44"/>
                  <a:gd name="T26" fmla="*/ 11 w 49"/>
                  <a:gd name="T27" fmla="*/ 40 h 44"/>
                  <a:gd name="T28" fmla="*/ 23 w 49"/>
                  <a:gd name="T29" fmla="*/ 24 h 44"/>
                  <a:gd name="T30" fmla="*/ 28 w 49"/>
                  <a:gd name="T31" fmla="*/ 44 h 44"/>
                  <a:gd name="T32" fmla="*/ 32 w 49"/>
                  <a:gd name="T33" fmla="*/ 42 h 44"/>
                  <a:gd name="T34" fmla="*/ 25 w 49"/>
                  <a:gd name="T35" fmla="*/ 24 h 44"/>
                  <a:gd name="T36" fmla="*/ 47 w 49"/>
                  <a:gd name="T37" fmla="*/ 34 h 44"/>
                  <a:gd name="T38" fmla="*/ 47 w 49"/>
                  <a:gd name="T39" fmla="*/ 32 h 44"/>
                  <a:gd name="T40" fmla="*/ 28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1" y="40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1" name="Freeform 238"/>
              <p:cNvSpPr>
                <a:spLocks/>
              </p:cNvSpPr>
              <p:nvPr/>
            </p:nvSpPr>
            <p:spPr bwMode="auto">
              <a:xfrm>
                <a:off x="3818" y="2115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2 w 52"/>
                  <a:gd name="T7" fmla="*/ 0 h 44"/>
                  <a:gd name="T8" fmla="*/ 19 w 52"/>
                  <a:gd name="T9" fmla="*/ 0 h 44"/>
                  <a:gd name="T10" fmla="*/ 24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0 w 52"/>
                  <a:gd name="T25" fmla="*/ 40 h 44"/>
                  <a:gd name="T26" fmla="*/ 15 w 52"/>
                  <a:gd name="T27" fmla="*/ 40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47 w 52"/>
                  <a:gd name="T39" fmla="*/ 32 h 44"/>
                  <a:gd name="T40" fmla="*/ 29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9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5" y="40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9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2" name="Freeform 239"/>
              <p:cNvSpPr>
                <a:spLocks/>
              </p:cNvSpPr>
              <p:nvPr/>
            </p:nvSpPr>
            <p:spPr bwMode="auto">
              <a:xfrm>
                <a:off x="3818" y="2115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2 w 52"/>
                  <a:gd name="T7" fmla="*/ 0 h 44"/>
                  <a:gd name="T8" fmla="*/ 19 w 52"/>
                  <a:gd name="T9" fmla="*/ 0 h 44"/>
                  <a:gd name="T10" fmla="*/ 24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0 w 52"/>
                  <a:gd name="T25" fmla="*/ 40 h 44"/>
                  <a:gd name="T26" fmla="*/ 15 w 52"/>
                  <a:gd name="T27" fmla="*/ 40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47 w 52"/>
                  <a:gd name="T39" fmla="*/ 32 h 44"/>
                  <a:gd name="T40" fmla="*/ 29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9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5" y="40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9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3" name="Freeform 240"/>
              <p:cNvSpPr>
                <a:spLocks/>
              </p:cNvSpPr>
              <p:nvPr/>
            </p:nvSpPr>
            <p:spPr bwMode="auto">
              <a:xfrm>
                <a:off x="4146" y="1919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2 h 44"/>
                  <a:gd name="T4" fmla="*/ 23 w 49"/>
                  <a:gd name="T5" fmla="*/ 20 h 44"/>
                  <a:gd name="T6" fmla="*/ 18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2 w 49"/>
                  <a:gd name="T13" fmla="*/ 8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1 w 49"/>
                  <a:gd name="T23" fmla="*/ 22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0 w 49"/>
                  <a:gd name="T33" fmla="*/ 42 h 44"/>
                  <a:gd name="T34" fmla="*/ 25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5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2"/>
                    </a:lnTo>
                    <a:lnTo>
                      <a:pt x="23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1" y="22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0" y="42"/>
                    </a:lnTo>
                    <a:lnTo>
                      <a:pt x="25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5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4" name="Freeform 241"/>
              <p:cNvSpPr>
                <a:spLocks/>
              </p:cNvSpPr>
              <p:nvPr/>
            </p:nvSpPr>
            <p:spPr bwMode="auto">
              <a:xfrm>
                <a:off x="4146" y="1919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2 h 44"/>
                  <a:gd name="T4" fmla="*/ 23 w 49"/>
                  <a:gd name="T5" fmla="*/ 20 h 44"/>
                  <a:gd name="T6" fmla="*/ 18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2 w 49"/>
                  <a:gd name="T13" fmla="*/ 8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1 w 49"/>
                  <a:gd name="T23" fmla="*/ 22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0 w 49"/>
                  <a:gd name="T33" fmla="*/ 42 h 44"/>
                  <a:gd name="T34" fmla="*/ 25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5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2"/>
                    </a:lnTo>
                    <a:lnTo>
                      <a:pt x="23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1" y="22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0" y="42"/>
                    </a:lnTo>
                    <a:lnTo>
                      <a:pt x="25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5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5" name="Freeform 242"/>
              <p:cNvSpPr>
                <a:spLocks/>
              </p:cNvSpPr>
              <p:nvPr/>
            </p:nvSpPr>
            <p:spPr bwMode="auto">
              <a:xfrm>
                <a:off x="4247" y="2046"/>
                <a:ext cx="52" cy="41"/>
              </a:xfrm>
              <a:custGeom>
                <a:avLst/>
                <a:gdLst>
                  <a:gd name="T0" fmla="*/ 40 w 52"/>
                  <a:gd name="T1" fmla="*/ 2 h 41"/>
                  <a:gd name="T2" fmla="*/ 37 w 52"/>
                  <a:gd name="T3" fmla="*/ 2 h 41"/>
                  <a:gd name="T4" fmla="*/ 26 w 52"/>
                  <a:gd name="T5" fmla="*/ 20 h 41"/>
                  <a:gd name="T6" fmla="*/ 21 w 52"/>
                  <a:gd name="T7" fmla="*/ 0 h 41"/>
                  <a:gd name="T8" fmla="*/ 19 w 52"/>
                  <a:gd name="T9" fmla="*/ 0 h 41"/>
                  <a:gd name="T10" fmla="*/ 26 w 52"/>
                  <a:gd name="T11" fmla="*/ 20 h 41"/>
                  <a:gd name="T12" fmla="*/ 4 w 52"/>
                  <a:gd name="T13" fmla="*/ 8 h 41"/>
                  <a:gd name="T14" fmla="*/ 4 w 52"/>
                  <a:gd name="T15" fmla="*/ 10 h 41"/>
                  <a:gd name="T16" fmla="*/ 23 w 52"/>
                  <a:gd name="T17" fmla="*/ 20 h 41"/>
                  <a:gd name="T18" fmla="*/ 0 w 52"/>
                  <a:gd name="T19" fmla="*/ 24 h 41"/>
                  <a:gd name="T20" fmla="*/ 2 w 52"/>
                  <a:gd name="T21" fmla="*/ 28 h 41"/>
                  <a:gd name="T22" fmla="*/ 23 w 52"/>
                  <a:gd name="T23" fmla="*/ 22 h 41"/>
                  <a:gd name="T24" fmla="*/ 12 w 52"/>
                  <a:gd name="T25" fmla="*/ 37 h 41"/>
                  <a:gd name="T26" fmla="*/ 14 w 52"/>
                  <a:gd name="T27" fmla="*/ 39 h 41"/>
                  <a:gd name="T28" fmla="*/ 26 w 52"/>
                  <a:gd name="T29" fmla="*/ 22 h 41"/>
                  <a:gd name="T30" fmla="*/ 30 w 52"/>
                  <a:gd name="T31" fmla="*/ 41 h 41"/>
                  <a:gd name="T32" fmla="*/ 33 w 52"/>
                  <a:gd name="T33" fmla="*/ 41 h 41"/>
                  <a:gd name="T34" fmla="*/ 28 w 52"/>
                  <a:gd name="T35" fmla="*/ 22 h 41"/>
                  <a:gd name="T36" fmla="*/ 47 w 52"/>
                  <a:gd name="T37" fmla="*/ 33 h 41"/>
                  <a:gd name="T38" fmla="*/ 49 w 52"/>
                  <a:gd name="T39" fmla="*/ 31 h 41"/>
                  <a:gd name="T40" fmla="*/ 28 w 52"/>
                  <a:gd name="T41" fmla="*/ 22 h 41"/>
                  <a:gd name="T42" fmla="*/ 52 w 52"/>
                  <a:gd name="T43" fmla="*/ 18 h 41"/>
                  <a:gd name="T44" fmla="*/ 49 w 52"/>
                  <a:gd name="T45" fmla="*/ 14 h 41"/>
                  <a:gd name="T46" fmla="*/ 28 w 52"/>
                  <a:gd name="T47" fmla="*/ 20 h 41"/>
                  <a:gd name="T48" fmla="*/ 40 w 52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1">
                    <a:moveTo>
                      <a:pt x="40" y="2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2" y="37"/>
                    </a:lnTo>
                    <a:lnTo>
                      <a:pt x="14" y="39"/>
                    </a:lnTo>
                    <a:lnTo>
                      <a:pt x="26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6" name="Freeform 243"/>
              <p:cNvSpPr>
                <a:spLocks/>
              </p:cNvSpPr>
              <p:nvPr/>
            </p:nvSpPr>
            <p:spPr bwMode="auto">
              <a:xfrm>
                <a:off x="4247" y="2046"/>
                <a:ext cx="52" cy="41"/>
              </a:xfrm>
              <a:custGeom>
                <a:avLst/>
                <a:gdLst>
                  <a:gd name="T0" fmla="*/ 40 w 52"/>
                  <a:gd name="T1" fmla="*/ 2 h 41"/>
                  <a:gd name="T2" fmla="*/ 37 w 52"/>
                  <a:gd name="T3" fmla="*/ 2 h 41"/>
                  <a:gd name="T4" fmla="*/ 26 w 52"/>
                  <a:gd name="T5" fmla="*/ 20 h 41"/>
                  <a:gd name="T6" fmla="*/ 21 w 52"/>
                  <a:gd name="T7" fmla="*/ 0 h 41"/>
                  <a:gd name="T8" fmla="*/ 19 w 52"/>
                  <a:gd name="T9" fmla="*/ 0 h 41"/>
                  <a:gd name="T10" fmla="*/ 26 w 52"/>
                  <a:gd name="T11" fmla="*/ 20 h 41"/>
                  <a:gd name="T12" fmla="*/ 4 w 52"/>
                  <a:gd name="T13" fmla="*/ 8 h 41"/>
                  <a:gd name="T14" fmla="*/ 4 w 52"/>
                  <a:gd name="T15" fmla="*/ 10 h 41"/>
                  <a:gd name="T16" fmla="*/ 23 w 52"/>
                  <a:gd name="T17" fmla="*/ 20 h 41"/>
                  <a:gd name="T18" fmla="*/ 0 w 52"/>
                  <a:gd name="T19" fmla="*/ 24 h 41"/>
                  <a:gd name="T20" fmla="*/ 2 w 52"/>
                  <a:gd name="T21" fmla="*/ 28 h 41"/>
                  <a:gd name="T22" fmla="*/ 23 w 52"/>
                  <a:gd name="T23" fmla="*/ 22 h 41"/>
                  <a:gd name="T24" fmla="*/ 12 w 52"/>
                  <a:gd name="T25" fmla="*/ 37 h 41"/>
                  <a:gd name="T26" fmla="*/ 14 w 52"/>
                  <a:gd name="T27" fmla="*/ 39 h 41"/>
                  <a:gd name="T28" fmla="*/ 26 w 52"/>
                  <a:gd name="T29" fmla="*/ 22 h 41"/>
                  <a:gd name="T30" fmla="*/ 30 w 52"/>
                  <a:gd name="T31" fmla="*/ 41 h 41"/>
                  <a:gd name="T32" fmla="*/ 33 w 52"/>
                  <a:gd name="T33" fmla="*/ 41 h 41"/>
                  <a:gd name="T34" fmla="*/ 28 w 52"/>
                  <a:gd name="T35" fmla="*/ 22 h 41"/>
                  <a:gd name="T36" fmla="*/ 47 w 52"/>
                  <a:gd name="T37" fmla="*/ 33 h 41"/>
                  <a:gd name="T38" fmla="*/ 49 w 52"/>
                  <a:gd name="T39" fmla="*/ 31 h 41"/>
                  <a:gd name="T40" fmla="*/ 28 w 52"/>
                  <a:gd name="T41" fmla="*/ 22 h 41"/>
                  <a:gd name="T42" fmla="*/ 52 w 52"/>
                  <a:gd name="T43" fmla="*/ 18 h 41"/>
                  <a:gd name="T44" fmla="*/ 49 w 52"/>
                  <a:gd name="T45" fmla="*/ 14 h 41"/>
                  <a:gd name="T46" fmla="*/ 28 w 52"/>
                  <a:gd name="T47" fmla="*/ 20 h 41"/>
                  <a:gd name="T48" fmla="*/ 40 w 52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1">
                    <a:moveTo>
                      <a:pt x="40" y="2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2" y="37"/>
                    </a:lnTo>
                    <a:lnTo>
                      <a:pt x="14" y="39"/>
                    </a:lnTo>
                    <a:lnTo>
                      <a:pt x="26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7" name="Freeform 244"/>
              <p:cNvSpPr>
                <a:spLocks/>
              </p:cNvSpPr>
              <p:nvPr/>
            </p:nvSpPr>
            <p:spPr bwMode="auto">
              <a:xfrm>
                <a:off x="4219" y="2261"/>
                <a:ext cx="51" cy="44"/>
              </a:xfrm>
              <a:custGeom>
                <a:avLst/>
                <a:gdLst>
                  <a:gd name="T0" fmla="*/ 40 w 51"/>
                  <a:gd name="T1" fmla="*/ 4 h 44"/>
                  <a:gd name="T2" fmla="*/ 37 w 51"/>
                  <a:gd name="T3" fmla="*/ 2 h 44"/>
                  <a:gd name="T4" fmla="*/ 25 w 51"/>
                  <a:gd name="T5" fmla="*/ 20 h 44"/>
                  <a:gd name="T6" fmla="*/ 21 w 51"/>
                  <a:gd name="T7" fmla="*/ 0 h 44"/>
                  <a:gd name="T8" fmla="*/ 18 w 51"/>
                  <a:gd name="T9" fmla="*/ 0 h 44"/>
                  <a:gd name="T10" fmla="*/ 23 w 51"/>
                  <a:gd name="T11" fmla="*/ 20 h 44"/>
                  <a:gd name="T12" fmla="*/ 4 w 51"/>
                  <a:gd name="T13" fmla="*/ 10 h 44"/>
                  <a:gd name="T14" fmla="*/ 2 w 51"/>
                  <a:gd name="T15" fmla="*/ 12 h 44"/>
                  <a:gd name="T16" fmla="*/ 23 w 51"/>
                  <a:gd name="T17" fmla="*/ 22 h 44"/>
                  <a:gd name="T18" fmla="*/ 0 w 51"/>
                  <a:gd name="T19" fmla="*/ 26 h 44"/>
                  <a:gd name="T20" fmla="*/ 0 w 51"/>
                  <a:gd name="T21" fmla="*/ 28 h 44"/>
                  <a:gd name="T22" fmla="*/ 23 w 51"/>
                  <a:gd name="T23" fmla="*/ 24 h 44"/>
                  <a:gd name="T24" fmla="*/ 9 w 51"/>
                  <a:gd name="T25" fmla="*/ 40 h 44"/>
                  <a:gd name="T26" fmla="*/ 14 w 51"/>
                  <a:gd name="T27" fmla="*/ 42 h 44"/>
                  <a:gd name="T28" fmla="*/ 25 w 51"/>
                  <a:gd name="T29" fmla="*/ 24 h 44"/>
                  <a:gd name="T30" fmla="*/ 30 w 51"/>
                  <a:gd name="T31" fmla="*/ 44 h 44"/>
                  <a:gd name="T32" fmla="*/ 32 w 51"/>
                  <a:gd name="T33" fmla="*/ 42 h 44"/>
                  <a:gd name="T34" fmla="*/ 25 w 51"/>
                  <a:gd name="T35" fmla="*/ 24 h 44"/>
                  <a:gd name="T36" fmla="*/ 47 w 51"/>
                  <a:gd name="T37" fmla="*/ 34 h 44"/>
                  <a:gd name="T38" fmla="*/ 47 w 51"/>
                  <a:gd name="T39" fmla="*/ 32 h 44"/>
                  <a:gd name="T40" fmla="*/ 28 w 51"/>
                  <a:gd name="T41" fmla="*/ 22 h 44"/>
                  <a:gd name="T42" fmla="*/ 51 w 51"/>
                  <a:gd name="T43" fmla="*/ 18 h 44"/>
                  <a:gd name="T44" fmla="*/ 49 w 51"/>
                  <a:gd name="T45" fmla="*/ 16 h 44"/>
                  <a:gd name="T46" fmla="*/ 28 w 51"/>
                  <a:gd name="T47" fmla="*/ 20 h 44"/>
                  <a:gd name="T48" fmla="*/ 40 w 51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4" y="42"/>
                    </a:lnTo>
                    <a:lnTo>
                      <a:pt x="25" y="2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8" name="Freeform 245"/>
              <p:cNvSpPr>
                <a:spLocks/>
              </p:cNvSpPr>
              <p:nvPr/>
            </p:nvSpPr>
            <p:spPr bwMode="auto">
              <a:xfrm>
                <a:off x="4219" y="2261"/>
                <a:ext cx="51" cy="44"/>
              </a:xfrm>
              <a:custGeom>
                <a:avLst/>
                <a:gdLst>
                  <a:gd name="T0" fmla="*/ 40 w 51"/>
                  <a:gd name="T1" fmla="*/ 4 h 44"/>
                  <a:gd name="T2" fmla="*/ 37 w 51"/>
                  <a:gd name="T3" fmla="*/ 2 h 44"/>
                  <a:gd name="T4" fmla="*/ 25 w 51"/>
                  <a:gd name="T5" fmla="*/ 20 h 44"/>
                  <a:gd name="T6" fmla="*/ 21 w 51"/>
                  <a:gd name="T7" fmla="*/ 0 h 44"/>
                  <a:gd name="T8" fmla="*/ 18 w 51"/>
                  <a:gd name="T9" fmla="*/ 0 h 44"/>
                  <a:gd name="T10" fmla="*/ 23 w 51"/>
                  <a:gd name="T11" fmla="*/ 20 h 44"/>
                  <a:gd name="T12" fmla="*/ 4 w 51"/>
                  <a:gd name="T13" fmla="*/ 10 h 44"/>
                  <a:gd name="T14" fmla="*/ 2 w 51"/>
                  <a:gd name="T15" fmla="*/ 12 h 44"/>
                  <a:gd name="T16" fmla="*/ 23 w 51"/>
                  <a:gd name="T17" fmla="*/ 22 h 44"/>
                  <a:gd name="T18" fmla="*/ 0 w 51"/>
                  <a:gd name="T19" fmla="*/ 26 h 44"/>
                  <a:gd name="T20" fmla="*/ 0 w 51"/>
                  <a:gd name="T21" fmla="*/ 28 h 44"/>
                  <a:gd name="T22" fmla="*/ 23 w 51"/>
                  <a:gd name="T23" fmla="*/ 24 h 44"/>
                  <a:gd name="T24" fmla="*/ 9 w 51"/>
                  <a:gd name="T25" fmla="*/ 40 h 44"/>
                  <a:gd name="T26" fmla="*/ 14 w 51"/>
                  <a:gd name="T27" fmla="*/ 42 h 44"/>
                  <a:gd name="T28" fmla="*/ 25 w 51"/>
                  <a:gd name="T29" fmla="*/ 24 h 44"/>
                  <a:gd name="T30" fmla="*/ 30 w 51"/>
                  <a:gd name="T31" fmla="*/ 44 h 44"/>
                  <a:gd name="T32" fmla="*/ 32 w 51"/>
                  <a:gd name="T33" fmla="*/ 42 h 44"/>
                  <a:gd name="T34" fmla="*/ 25 w 51"/>
                  <a:gd name="T35" fmla="*/ 24 h 44"/>
                  <a:gd name="T36" fmla="*/ 47 w 51"/>
                  <a:gd name="T37" fmla="*/ 34 h 44"/>
                  <a:gd name="T38" fmla="*/ 47 w 51"/>
                  <a:gd name="T39" fmla="*/ 32 h 44"/>
                  <a:gd name="T40" fmla="*/ 28 w 51"/>
                  <a:gd name="T41" fmla="*/ 22 h 44"/>
                  <a:gd name="T42" fmla="*/ 51 w 51"/>
                  <a:gd name="T43" fmla="*/ 18 h 44"/>
                  <a:gd name="T44" fmla="*/ 49 w 51"/>
                  <a:gd name="T45" fmla="*/ 16 h 44"/>
                  <a:gd name="T46" fmla="*/ 28 w 51"/>
                  <a:gd name="T47" fmla="*/ 20 h 44"/>
                  <a:gd name="T48" fmla="*/ 40 w 51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4" y="42"/>
                    </a:lnTo>
                    <a:lnTo>
                      <a:pt x="25" y="2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9" name="Freeform 246"/>
              <p:cNvSpPr>
                <a:spLocks/>
              </p:cNvSpPr>
              <p:nvPr/>
            </p:nvSpPr>
            <p:spPr bwMode="auto">
              <a:xfrm>
                <a:off x="3931" y="2430"/>
                <a:ext cx="52" cy="43"/>
              </a:xfrm>
              <a:custGeom>
                <a:avLst/>
                <a:gdLst>
                  <a:gd name="T0" fmla="*/ 43 w 52"/>
                  <a:gd name="T1" fmla="*/ 3 h 43"/>
                  <a:gd name="T2" fmla="*/ 38 w 52"/>
                  <a:gd name="T3" fmla="*/ 2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0 h 43"/>
                  <a:gd name="T10" fmla="*/ 26 w 52"/>
                  <a:gd name="T11" fmla="*/ 19 h 43"/>
                  <a:gd name="T12" fmla="*/ 5 w 52"/>
                  <a:gd name="T13" fmla="*/ 7 h 43"/>
                  <a:gd name="T14" fmla="*/ 5 w 52"/>
                  <a:gd name="T15" fmla="*/ 9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1 h 43"/>
                  <a:gd name="T24" fmla="*/ 12 w 52"/>
                  <a:gd name="T25" fmla="*/ 39 h 43"/>
                  <a:gd name="T26" fmla="*/ 15 w 52"/>
                  <a:gd name="T27" fmla="*/ 39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1 h 43"/>
                  <a:gd name="T34" fmla="*/ 29 w 52"/>
                  <a:gd name="T35" fmla="*/ 21 h 43"/>
                  <a:gd name="T36" fmla="*/ 47 w 52"/>
                  <a:gd name="T37" fmla="*/ 33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9 w 52"/>
                  <a:gd name="T47" fmla="*/ 19 h 43"/>
                  <a:gd name="T48" fmla="*/ 43 w 52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3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6" y="19"/>
                    </a:lnTo>
                    <a:lnTo>
                      <a:pt x="5" y="7"/>
                    </a:lnTo>
                    <a:lnTo>
                      <a:pt x="5" y="9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1"/>
                    </a:lnTo>
                    <a:lnTo>
                      <a:pt x="12" y="39"/>
                    </a:lnTo>
                    <a:lnTo>
                      <a:pt x="15" y="39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1"/>
                    </a:lnTo>
                    <a:lnTo>
                      <a:pt x="29" y="21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9" y="19"/>
                    </a:lnTo>
                    <a:lnTo>
                      <a:pt x="43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0" name="Freeform 247"/>
              <p:cNvSpPr>
                <a:spLocks/>
              </p:cNvSpPr>
              <p:nvPr/>
            </p:nvSpPr>
            <p:spPr bwMode="auto">
              <a:xfrm>
                <a:off x="3931" y="2430"/>
                <a:ext cx="52" cy="43"/>
              </a:xfrm>
              <a:custGeom>
                <a:avLst/>
                <a:gdLst>
                  <a:gd name="T0" fmla="*/ 43 w 52"/>
                  <a:gd name="T1" fmla="*/ 3 h 43"/>
                  <a:gd name="T2" fmla="*/ 38 w 52"/>
                  <a:gd name="T3" fmla="*/ 2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0 h 43"/>
                  <a:gd name="T10" fmla="*/ 26 w 52"/>
                  <a:gd name="T11" fmla="*/ 19 h 43"/>
                  <a:gd name="T12" fmla="*/ 5 w 52"/>
                  <a:gd name="T13" fmla="*/ 7 h 43"/>
                  <a:gd name="T14" fmla="*/ 5 w 52"/>
                  <a:gd name="T15" fmla="*/ 9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1 h 43"/>
                  <a:gd name="T24" fmla="*/ 12 w 52"/>
                  <a:gd name="T25" fmla="*/ 39 h 43"/>
                  <a:gd name="T26" fmla="*/ 15 w 52"/>
                  <a:gd name="T27" fmla="*/ 39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1 h 43"/>
                  <a:gd name="T34" fmla="*/ 29 w 52"/>
                  <a:gd name="T35" fmla="*/ 21 h 43"/>
                  <a:gd name="T36" fmla="*/ 47 w 52"/>
                  <a:gd name="T37" fmla="*/ 33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9 w 52"/>
                  <a:gd name="T47" fmla="*/ 19 h 43"/>
                  <a:gd name="T48" fmla="*/ 43 w 52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3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6" y="19"/>
                    </a:lnTo>
                    <a:lnTo>
                      <a:pt x="5" y="7"/>
                    </a:lnTo>
                    <a:lnTo>
                      <a:pt x="5" y="9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1"/>
                    </a:lnTo>
                    <a:lnTo>
                      <a:pt x="12" y="39"/>
                    </a:lnTo>
                    <a:lnTo>
                      <a:pt x="15" y="39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1"/>
                    </a:lnTo>
                    <a:lnTo>
                      <a:pt x="29" y="21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9" y="19"/>
                    </a:lnTo>
                    <a:lnTo>
                      <a:pt x="43" y="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1" name="Freeform 248"/>
              <p:cNvSpPr>
                <a:spLocks/>
              </p:cNvSpPr>
              <p:nvPr/>
            </p:nvSpPr>
            <p:spPr bwMode="auto">
              <a:xfrm>
                <a:off x="4230" y="1807"/>
                <a:ext cx="52" cy="43"/>
              </a:xfrm>
              <a:custGeom>
                <a:avLst/>
                <a:gdLst>
                  <a:gd name="T0" fmla="*/ 40 w 52"/>
                  <a:gd name="T1" fmla="*/ 3 h 43"/>
                  <a:gd name="T2" fmla="*/ 38 w 52"/>
                  <a:gd name="T3" fmla="*/ 3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1 h 43"/>
                  <a:gd name="T10" fmla="*/ 24 w 52"/>
                  <a:gd name="T11" fmla="*/ 21 h 43"/>
                  <a:gd name="T12" fmla="*/ 5 w 52"/>
                  <a:gd name="T13" fmla="*/ 9 h 43"/>
                  <a:gd name="T14" fmla="*/ 3 w 52"/>
                  <a:gd name="T15" fmla="*/ 11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47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3"/>
                    </a:moveTo>
                    <a:lnTo>
                      <a:pt x="38" y="3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1"/>
                    </a:lnTo>
                    <a:lnTo>
                      <a:pt x="24" y="21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2" name="Freeform 249"/>
              <p:cNvSpPr>
                <a:spLocks/>
              </p:cNvSpPr>
              <p:nvPr/>
            </p:nvSpPr>
            <p:spPr bwMode="auto">
              <a:xfrm>
                <a:off x="4230" y="1807"/>
                <a:ext cx="52" cy="43"/>
              </a:xfrm>
              <a:custGeom>
                <a:avLst/>
                <a:gdLst>
                  <a:gd name="T0" fmla="*/ 40 w 52"/>
                  <a:gd name="T1" fmla="*/ 3 h 43"/>
                  <a:gd name="T2" fmla="*/ 38 w 52"/>
                  <a:gd name="T3" fmla="*/ 3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1 h 43"/>
                  <a:gd name="T10" fmla="*/ 24 w 52"/>
                  <a:gd name="T11" fmla="*/ 21 h 43"/>
                  <a:gd name="T12" fmla="*/ 5 w 52"/>
                  <a:gd name="T13" fmla="*/ 9 h 43"/>
                  <a:gd name="T14" fmla="*/ 3 w 52"/>
                  <a:gd name="T15" fmla="*/ 11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47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3"/>
                    </a:moveTo>
                    <a:lnTo>
                      <a:pt x="38" y="3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1"/>
                    </a:lnTo>
                    <a:lnTo>
                      <a:pt x="24" y="21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3" name="Freeform 250"/>
              <p:cNvSpPr>
                <a:spLocks/>
              </p:cNvSpPr>
              <p:nvPr/>
            </p:nvSpPr>
            <p:spPr bwMode="auto">
              <a:xfrm>
                <a:off x="3943" y="1975"/>
                <a:ext cx="52" cy="43"/>
              </a:xfrm>
              <a:custGeom>
                <a:avLst/>
                <a:gdLst>
                  <a:gd name="T0" fmla="*/ 43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2 h 43"/>
                  <a:gd name="T10" fmla="*/ 26 w 52"/>
                  <a:gd name="T11" fmla="*/ 19 h 43"/>
                  <a:gd name="T12" fmla="*/ 5 w 52"/>
                  <a:gd name="T13" fmla="*/ 10 h 43"/>
                  <a:gd name="T14" fmla="*/ 5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3 h 43"/>
                  <a:gd name="T24" fmla="*/ 12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8 w 52"/>
                  <a:gd name="T35" fmla="*/ 23 h 43"/>
                  <a:gd name="T36" fmla="*/ 47 w 52"/>
                  <a:gd name="T37" fmla="*/ 33 h 43"/>
                  <a:gd name="T38" fmla="*/ 50 w 52"/>
                  <a:gd name="T39" fmla="*/ 31 h 43"/>
                  <a:gd name="T40" fmla="*/ 28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8 w 52"/>
                  <a:gd name="T47" fmla="*/ 21 h 43"/>
                  <a:gd name="T48" fmla="*/ 43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19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3"/>
                    </a:lnTo>
                    <a:lnTo>
                      <a:pt x="12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8" y="23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8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8" y="21"/>
                    </a:lnTo>
                    <a:lnTo>
                      <a:pt x="43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4" name="Freeform 251"/>
              <p:cNvSpPr>
                <a:spLocks/>
              </p:cNvSpPr>
              <p:nvPr/>
            </p:nvSpPr>
            <p:spPr bwMode="auto">
              <a:xfrm>
                <a:off x="3943" y="1975"/>
                <a:ext cx="52" cy="43"/>
              </a:xfrm>
              <a:custGeom>
                <a:avLst/>
                <a:gdLst>
                  <a:gd name="T0" fmla="*/ 43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2 h 43"/>
                  <a:gd name="T10" fmla="*/ 26 w 52"/>
                  <a:gd name="T11" fmla="*/ 19 h 43"/>
                  <a:gd name="T12" fmla="*/ 5 w 52"/>
                  <a:gd name="T13" fmla="*/ 10 h 43"/>
                  <a:gd name="T14" fmla="*/ 5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3 h 43"/>
                  <a:gd name="T24" fmla="*/ 12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8 w 52"/>
                  <a:gd name="T35" fmla="*/ 23 h 43"/>
                  <a:gd name="T36" fmla="*/ 47 w 52"/>
                  <a:gd name="T37" fmla="*/ 33 h 43"/>
                  <a:gd name="T38" fmla="*/ 50 w 52"/>
                  <a:gd name="T39" fmla="*/ 31 h 43"/>
                  <a:gd name="T40" fmla="*/ 28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8 w 52"/>
                  <a:gd name="T47" fmla="*/ 21 h 43"/>
                  <a:gd name="T48" fmla="*/ 43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19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3"/>
                    </a:lnTo>
                    <a:lnTo>
                      <a:pt x="12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8" y="23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8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8" y="21"/>
                    </a:lnTo>
                    <a:lnTo>
                      <a:pt x="43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5" name="Freeform 252"/>
              <p:cNvSpPr>
                <a:spLocks/>
              </p:cNvSpPr>
              <p:nvPr/>
            </p:nvSpPr>
            <p:spPr bwMode="auto">
              <a:xfrm>
                <a:off x="4106" y="1955"/>
                <a:ext cx="51" cy="41"/>
              </a:xfrm>
              <a:custGeom>
                <a:avLst/>
                <a:gdLst>
                  <a:gd name="T0" fmla="*/ 40 w 51"/>
                  <a:gd name="T1" fmla="*/ 2 h 41"/>
                  <a:gd name="T2" fmla="*/ 37 w 51"/>
                  <a:gd name="T3" fmla="*/ 2 h 41"/>
                  <a:gd name="T4" fmla="*/ 25 w 51"/>
                  <a:gd name="T5" fmla="*/ 20 h 41"/>
                  <a:gd name="T6" fmla="*/ 21 w 51"/>
                  <a:gd name="T7" fmla="*/ 0 h 41"/>
                  <a:gd name="T8" fmla="*/ 18 w 51"/>
                  <a:gd name="T9" fmla="*/ 0 h 41"/>
                  <a:gd name="T10" fmla="*/ 25 w 51"/>
                  <a:gd name="T11" fmla="*/ 20 h 41"/>
                  <a:gd name="T12" fmla="*/ 4 w 51"/>
                  <a:gd name="T13" fmla="*/ 8 h 41"/>
                  <a:gd name="T14" fmla="*/ 4 w 51"/>
                  <a:gd name="T15" fmla="*/ 10 h 41"/>
                  <a:gd name="T16" fmla="*/ 23 w 51"/>
                  <a:gd name="T17" fmla="*/ 20 h 41"/>
                  <a:gd name="T18" fmla="*/ 0 w 51"/>
                  <a:gd name="T19" fmla="*/ 24 h 41"/>
                  <a:gd name="T20" fmla="*/ 2 w 51"/>
                  <a:gd name="T21" fmla="*/ 28 h 41"/>
                  <a:gd name="T22" fmla="*/ 23 w 51"/>
                  <a:gd name="T23" fmla="*/ 22 h 41"/>
                  <a:gd name="T24" fmla="*/ 11 w 51"/>
                  <a:gd name="T25" fmla="*/ 39 h 41"/>
                  <a:gd name="T26" fmla="*/ 14 w 51"/>
                  <a:gd name="T27" fmla="*/ 39 h 41"/>
                  <a:gd name="T28" fmla="*/ 25 w 51"/>
                  <a:gd name="T29" fmla="*/ 22 h 41"/>
                  <a:gd name="T30" fmla="*/ 30 w 51"/>
                  <a:gd name="T31" fmla="*/ 41 h 41"/>
                  <a:gd name="T32" fmla="*/ 33 w 51"/>
                  <a:gd name="T33" fmla="*/ 41 h 41"/>
                  <a:gd name="T34" fmla="*/ 28 w 51"/>
                  <a:gd name="T35" fmla="*/ 22 h 41"/>
                  <a:gd name="T36" fmla="*/ 47 w 51"/>
                  <a:gd name="T37" fmla="*/ 33 h 41"/>
                  <a:gd name="T38" fmla="*/ 49 w 51"/>
                  <a:gd name="T39" fmla="*/ 32 h 41"/>
                  <a:gd name="T40" fmla="*/ 28 w 51"/>
                  <a:gd name="T41" fmla="*/ 22 h 41"/>
                  <a:gd name="T42" fmla="*/ 51 w 51"/>
                  <a:gd name="T43" fmla="*/ 18 h 41"/>
                  <a:gd name="T44" fmla="*/ 49 w 51"/>
                  <a:gd name="T45" fmla="*/ 14 h 41"/>
                  <a:gd name="T46" fmla="*/ 28 w 51"/>
                  <a:gd name="T47" fmla="*/ 20 h 41"/>
                  <a:gd name="T48" fmla="*/ 40 w 51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1">
                    <a:moveTo>
                      <a:pt x="40" y="2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5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1" y="39"/>
                    </a:lnTo>
                    <a:lnTo>
                      <a:pt x="14" y="39"/>
                    </a:lnTo>
                    <a:lnTo>
                      <a:pt x="25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6" name="Freeform 253"/>
              <p:cNvSpPr>
                <a:spLocks/>
              </p:cNvSpPr>
              <p:nvPr/>
            </p:nvSpPr>
            <p:spPr bwMode="auto">
              <a:xfrm>
                <a:off x="4106" y="1955"/>
                <a:ext cx="51" cy="41"/>
              </a:xfrm>
              <a:custGeom>
                <a:avLst/>
                <a:gdLst>
                  <a:gd name="T0" fmla="*/ 40 w 51"/>
                  <a:gd name="T1" fmla="*/ 2 h 41"/>
                  <a:gd name="T2" fmla="*/ 37 w 51"/>
                  <a:gd name="T3" fmla="*/ 2 h 41"/>
                  <a:gd name="T4" fmla="*/ 25 w 51"/>
                  <a:gd name="T5" fmla="*/ 20 h 41"/>
                  <a:gd name="T6" fmla="*/ 21 w 51"/>
                  <a:gd name="T7" fmla="*/ 0 h 41"/>
                  <a:gd name="T8" fmla="*/ 18 w 51"/>
                  <a:gd name="T9" fmla="*/ 0 h 41"/>
                  <a:gd name="T10" fmla="*/ 25 w 51"/>
                  <a:gd name="T11" fmla="*/ 20 h 41"/>
                  <a:gd name="T12" fmla="*/ 4 w 51"/>
                  <a:gd name="T13" fmla="*/ 8 h 41"/>
                  <a:gd name="T14" fmla="*/ 4 w 51"/>
                  <a:gd name="T15" fmla="*/ 10 h 41"/>
                  <a:gd name="T16" fmla="*/ 23 w 51"/>
                  <a:gd name="T17" fmla="*/ 20 h 41"/>
                  <a:gd name="T18" fmla="*/ 0 w 51"/>
                  <a:gd name="T19" fmla="*/ 24 h 41"/>
                  <a:gd name="T20" fmla="*/ 2 w 51"/>
                  <a:gd name="T21" fmla="*/ 28 h 41"/>
                  <a:gd name="T22" fmla="*/ 23 w 51"/>
                  <a:gd name="T23" fmla="*/ 22 h 41"/>
                  <a:gd name="T24" fmla="*/ 11 w 51"/>
                  <a:gd name="T25" fmla="*/ 39 h 41"/>
                  <a:gd name="T26" fmla="*/ 14 w 51"/>
                  <a:gd name="T27" fmla="*/ 39 h 41"/>
                  <a:gd name="T28" fmla="*/ 25 w 51"/>
                  <a:gd name="T29" fmla="*/ 22 h 41"/>
                  <a:gd name="T30" fmla="*/ 30 w 51"/>
                  <a:gd name="T31" fmla="*/ 41 h 41"/>
                  <a:gd name="T32" fmla="*/ 33 w 51"/>
                  <a:gd name="T33" fmla="*/ 41 h 41"/>
                  <a:gd name="T34" fmla="*/ 28 w 51"/>
                  <a:gd name="T35" fmla="*/ 22 h 41"/>
                  <a:gd name="T36" fmla="*/ 47 w 51"/>
                  <a:gd name="T37" fmla="*/ 33 h 41"/>
                  <a:gd name="T38" fmla="*/ 49 w 51"/>
                  <a:gd name="T39" fmla="*/ 32 h 41"/>
                  <a:gd name="T40" fmla="*/ 28 w 51"/>
                  <a:gd name="T41" fmla="*/ 22 h 41"/>
                  <a:gd name="T42" fmla="*/ 51 w 51"/>
                  <a:gd name="T43" fmla="*/ 18 h 41"/>
                  <a:gd name="T44" fmla="*/ 49 w 51"/>
                  <a:gd name="T45" fmla="*/ 14 h 41"/>
                  <a:gd name="T46" fmla="*/ 28 w 51"/>
                  <a:gd name="T47" fmla="*/ 20 h 41"/>
                  <a:gd name="T48" fmla="*/ 40 w 51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1">
                    <a:moveTo>
                      <a:pt x="40" y="2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5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1" y="39"/>
                    </a:lnTo>
                    <a:lnTo>
                      <a:pt x="14" y="39"/>
                    </a:lnTo>
                    <a:lnTo>
                      <a:pt x="25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7" name="Freeform 254"/>
              <p:cNvSpPr>
                <a:spLocks/>
              </p:cNvSpPr>
              <p:nvPr/>
            </p:nvSpPr>
            <p:spPr bwMode="auto">
              <a:xfrm>
                <a:off x="4288" y="1897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9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2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4 h 44"/>
                  <a:gd name="T34" fmla="*/ 26 w 50"/>
                  <a:gd name="T35" fmla="*/ 24 h 44"/>
                  <a:gd name="T36" fmla="*/ 47 w 50"/>
                  <a:gd name="T37" fmla="*/ 34 h 44"/>
                  <a:gd name="T38" fmla="*/ 47 w 50"/>
                  <a:gd name="T39" fmla="*/ 32 h 44"/>
                  <a:gd name="T40" fmla="*/ 28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8" name="Freeform 255"/>
              <p:cNvSpPr>
                <a:spLocks/>
              </p:cNvSpPr>
              <p:nvPr/>
            </p:nvSpPr>
            <p:spPr bwMode="auto">
              <a:xfrm>
                <a:off x="4288" y="1897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9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2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4 h 44"/>
                  <a:gd name="T34" fmla="*/ 26 w 50"/>
                  <a:gd name="T35" fmla="*/ 24 h 44"/>
                  <a:gd name="T36" fmla="*/ 47 w 50"/>
                  <a:gd name="T37" fmla="*/ 34 h 44"/>
                  <a:gd name="T38" fmla="*/ 47 w 50"/>
                  <a:gd name="T39" fmla="*/ 32 h 44"/>
                  <a:gd name="T40" fmla="*/ 28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9" name="Freeform 256"/>
              <p:cNvSpPr>
                <a:spLocks/>
              </p:cNvSpPr>
              <p:nvPr/>
            </p:nvSpPr>
            <p:spPr bwMode="auto">
              <a:xfrm>
                <a:off x="4766" y="1878"/>
                <a:ext cx="49" cy="41"/>
              </a:xfrm>
              <a:custGeom>
                <a:avLst/>
                <a:gdLst>
                  <a:gd name="T0" fmla="*/ 40 w 49"/>
                  <a:gd name="T1" fmla="*/ 3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6 w 49"/>
                  <a:gd name="T9" fmla="*/ 0 h 41"/>
                  <a:gd name="T10" fmla="*/ 23 w 49"/>
                  <a:gd name="T11" fmla="*/ 19 h 41"/>
                  <a:gd name="T12" fmla="*/ 5 w 49"/>
                  <a:gd name="T13" fmla="*/ 7 h 41"/>
                  <a:gd name="T14" fmla="*/ 2 w 49"/>
                  <a:gd name="T15" fmla="*/ 9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9 h 41"/>
                  <a:gd name="T26" fmla="*/ 12 w 49"/>
                  <a:gd name="T27" fmla="*/ 39 h 41"/>
                  <a:gd name="T28" fmla="*/ 23 w 49"/>
                  <a:gd name="T29" fmla="*/ 23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5 w 49"/>
                  <a:gd name="T37" fmla="*/ 33 h 41"/>
                  <a:gd name="T38" fmla="*/ 47 w 49"/>
                  <a:gd name="T39" fmla="*/ 31 h 41"/>
                  <a:gd name="T40" fmla="*/ 26 w 49"/>
                  <a:gd name="T41" fmla="*/ 21 h 41"/>
                  <a:gd name="T42" fmla="*/ 49 w 49"/>
                  <a:gd name="T43" fmla="*/ 17 h 41"/>
                  <a:gd name="T44" fmla="*/ 49 w 49"/>
                  <a:gd name="T45" fmla="*/ 15 h 41"/>
                  <a:gd name="T46" fmla="*/ 26 w 49"/>
                  <a:gd name="T47" fmla="*/ 19 h 41"/>
                  <a:gd name="T48" fmla="*/ 40 w 49"/>
                  <a:gd name="T49" fmla="*/ 3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3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19"/>
                    </a:lnTo>
                    <a:lnTo>
                      <a:pt x="5" y="7"/>
                    </a:lnTo>
                    <a:lnTo>
                      <a:pt x="2" y="9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9"/>
                    </a:lnTo>
                    <a:lnTo>
                      <a:pt x="12" y="39"/>
                    </a:lnTo>
                    <a:lnTo>
                      <a:pt x="23" y="23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1"/>
                    </a:lnTo>
                    <a:lnTo>
                      <a:pt x="49" y="17"/>
                    </a:lnTo>
                    <a:lnTo>
                      <a:pt x="49" y="15"/>
                    </a:lnTo>
                    <a:lnTo>
                      <a:pt x="26" y="19"/>
                    </a:lnTo>
                    <a:lnTo>
                      <a:pt x="4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0" name="Freeform 257"/>
              <p:cNvSpPr>
                <a:spLocks/>
              </p:cNvSpPr>
              <p:nvPr/>
            </p:nvSpPr>
            <p:spPr bwMode="auto">
              <a:xfrm>
                <a:off x="4766" y="1878"/>
                <a:ext cx="49" cy="41"/>
              </a:xfrm>
              <a:custGeom>
                <a:avLst/>
                <a:gdLst>
                  <a:gd name="T0" fmla="*/ 40 w 49"/>
                  <a:gd name="T1" fmla="*/ 3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6 w 49"/>
                  <a:gd name="T9" fmla="*/ 0 h 41"/>
                  <a:gd name="T10" fmla="*/ 23 w 49"/>
                  <a:gd name="T11" fmla="*/ 19 h 41"/>
                  <a:gd name="T12" fmla="*/ 5 w 49"/>
                  <a:gd name="T13" fmla="*/ 7 h 41"/>
                  <a:gd name="T14" fmla="*/ 2 w 49"/>
                  <a:gd name="T15" fmla="*/ 9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9 h 41"/>
                  <a:gd name="T26" fmla="*/ 12 w 49"/>
                  <a:gd name="T27" fmla="*/ 39 h 41"/>
                  <a:gd name="T28" fmla="*/ 23 w 49"/>
                  <a:gd name="T29" fmla="*/ 23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5 w 49"/>
                  <a:gd name="T37" fmla="*/ 33 h 41"/>
                  <a:gd name="T38" fmla="*/ 47 w 49"/>
                  <a:gd name="T39" fmla="*/ 31 h 41"/>
                  <a:gd name="T40" fmla="*/ 26 w 49"/>
                  <a:gd name="T41" fmla="*/ 21 h 41"/>
                  <a:gd name="T42" fmla="*/ 49 w 49"/>
                  <a:gd name="T43" fmla="*/ 17 h 41"/>
                  <a:gd name="T44" fmla="*/ 49 w 49"/>
                  <a:gd name="T45" fmla="*/ 15 h 41"/>
                  <a:gd name="T46" fmla="*/ 26 w 49"/>
                  <a:gd name="T47" fmla="*/ 19 h 41"/>
                  <a:gd name="T48" fmla="*/ 40 w 49"/>
                  <a:gd name="T49" fmla="*/ 3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3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19"/>
                    </a:lnTo>
                    <a:lnTo>
                      <a:pt x="5" y="7"/>
                    </a:lnTo>
                    <a:lnTo>
                      <a:pt x="2" y="9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9"/>
                    </a:lnTo>
                    <a:lnTo>
                      <a:pt x="12" y="39"/>
                    </a:lnTo>
                    <a:lnTo>
                      <a:pt x="23" y="23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1"/>
                    </a:lnTo>
                    <a:lnTo>
                      <a:pt x="49" y="17"/>
                    </a:lnTo>
                    <a:lnTo>
                      <a:pt x="49" y="15"/>
                    </a:lnTo>
                    <a:lnTo>
                      <a:pt x="26" y="19"/>
                    </a:lnTo>
                    <a:lnTo>
                      <a:pt x="40" y="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1" name="Freeform 258"/>
              <p:cNvSpPr>
                <a:spLocks/>
              </p:cNvSpPr>
              <p:nvPr/>
            </p:nvSpPr>
            <p:spPr bwMode="auto">
              <a:xfrm>
                <a:off x="4163" y="2044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4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2 h 43"/>
                  <a:gd name="T10" fmla="*/ 24 w 52"/>
                  <a:gd name="T11" fmla="*/ 21 h 43"/>
                  <a:gd name="T12" fmla="*/ 5 w 52"/>
                  <a:gd name="T13" fmla="*/ 10 h 43"/>
                  <a:gd name="T14" fmla="*/ 3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5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4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2"/>
                    </a:lnTo>
                    <a:lnTo>
                      <a:pt x="24" y="21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5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2" name="Freeform 259"/>
              <p:cNvSpPr>
                <a:spLocks/>
              </p:cNvSpPr>
              <p:nvPr/>
            </p:nvSpPr>
            <p:spPr bwMode="auto">
              <a:xfrm>
                <a:off x="4163" y="2044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4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2 h 43"/>
                  <a:gd name="T10" fmla="*/ 24 w 52"/>
                  <a:gd name="T11" fmla="*/ 21 h 43"/>
                  <a:gd name="T12" fmla="*/ 5 w 52"/>
                  <a:gd name="T13" fmla="*/ 10 h 43"/>
                  <a:gd name="T14" fmla="*/ 3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5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4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2"/>
                    </a:lnTo>
                    <a:lnTo>
                      <a:pt x="24" y="21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5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3" name="Freeform 260"/>
              <p:cNvSpPr>
                <a:spLocks/>
              </p:cNvSpPr>
              <p:nvPr/>
            </p:nvSpPr>
            <p:spPr bwMode="auto">
              <a:xfrm>
                <a:off x="4479" y="2044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7 w 49"/>
                  <a:gd name="T3" fmla="*/ 4 h 43"/>
                  <a:gd name="T4" fmla="*/ 26 w 49"/>
                  <a:gd name="T5" fmla="*/ 19 h 43"/>
                  <a:gd name="T6" fmla="*/ 21 w 49"/>
                  <a:gd name="T7" fmla="*/ 0 h 43"/>
                  <a:gd name="T8" fmla="*/ 19 w 49"/>
                  <a:gd name="T9" fmla="*/ 2 h 43"/>
                  <a:gd name="T10" fmla="*/ 23 w 49"/>
                  <a:gd name="T11" fmla="*/ 21 h 43"/>
                  <a:gd name="T12" fmla="*/ 4 w 49"/>
                  <a:gd name="T13" fmla="*/ 10 h 43"/>
                  <a:gd name="T14" fmla="*/ 2 w 49"/>
                  <a:gd name="T15" fmla="*/ 12 h 43"/>
                  <a:gd name="T16" fmla="*/ 23 w 49"/>
                  <a:gd name="T17" fmla="*/ 21 h 43"/>
                  <a:gd name="T18" fmla="*/ 0 w 49"/>
                  <a:gd name="T19" fmla="*/ 25 h 43"/>
                  <a:gd name="T20" fmla="*/ 0 w 49"/>
                  <a:gd name="T21" fmla="*/ 29 h 43"/>
                  <a:gd name="T22" fmla="*/ 23 w 49"/>
                  <a:gd name="T23" fmla="*/ 23 h 43"/>
                  <a:gd name="T24" fmla="*/ 9 w 49"/>
                  <a:gd name="T25" fmla="*/ 39 h 43"/>
                  <a:gd name="T26" fmla="*/ 12 w 49"/>
                  <a:gd name="T27" fmla="*/ 41 h 43"/>
                  <a:gd name="T28" fmla="*/ 23 w 49"/>
                  <a:gd name="T29" fmla="*/ 23 h 43"/>
                  <a:gd name="T30" fmla="*/ 28 w 49"/>
                  <a:gd name="T31" fmla="*/ 43 h 43"/>
                  <a:gd name="T32" fmla="*/ 33 w 49"/>
                  <a:gd name="T33" fmla="*/ 43 h 43"/>
                  <a:gd name="T34" fmla="*/ 26 w 49"/>
                  <a:gd name="T35" fmla="*/ 23 h 43"/>
                  <a:gd name="T36" fmla="*/ 47 w 49"/>
                  <a:gd name="T37" fmla="*/ 35 h 43"/>
                  <a:gd name="T38" fmla="*/ 47 w 49"/>
                  <a:gd name="T39" fmla="*/ 31 h 43"/>
                  <a:gd name="T40" fmla="*/ 28 w 49"/>
                  <a:gd name="T41" fmla="*/ 21 h 43"/>
                  <a:gd name="T42" fmla="*/ 49 w 49"/>
                  <a:gd name="T43" fmla="*/ 19 h 43"/>
                  <a:gd name="T44" fmla="*/ 49 w 49"/>
                  <a:gd name="T45" fmla="*/ 15 h 43"/>
                  <a:gd name="T46" fmla="*/ 26 w 49"/>
                  <a:gd name="T47" fmla="*/ 21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7" y="4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3" y="21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3" y="23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23" y="23"/>
                    </a:lnTo>
                    <a:lnTo>
                      <a:pt x="28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9"/>
                    </a:lnTo>
                    <a:lnTo>
                      <a:pt x="49" y="15"/>
                    </a:lnTo>
                    <a:lnTo>
                      <a:pt x="26" y="21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4" name="Freeform 261"/>
              <p:cNvSpPr>
                <a:spLocks/>
              </p:cNvSpPr>
              <p:nvPr/>
            </p:nvSpPr>
            <p:spPr bwMode="auto">
              <a:xfrm>
                <a:off x="4479" y="2044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7 w 49"/>
                  <a:gd name="T3" fmla="*/ 4 h 43"/>
                  <a:gd name="T4" fmla="*/ 26 w 49"/>
                  <a:gd name="T5" fmla="*/ 19 h 43"/>
                  <a:gd name="T6" fmla="*/ 21 w 49"/>
                  <a:gd name="T7" fmla="*/ 0 h 43"/>
                  <a:gd name="T8" fmla="*/ 19 w 49"/>
                  <a:gd name="T9" fmla="*/ 2 h 43"/>
                  <a:gd name="T10" fmla="*/ 23 w 49"/>
                  <a:gd name="T11" fmla="*/ 21 h 43"/>
                  <a:gd name="T12" fmla="*/ 4 w 49"/>
                  <a:gd name="T13" fmla="*/ 10 h 43"/>
                  <a:gd name="T14" fmla="*/ 2 w 49"/>
                  <a:gd name="T15" fmla="*/ 12 h 43"/>
                  <a:gd name="T16" fmla="*/ 23 w 49"/>
                  <a:gd name="T17" fmla="*/ 21 h 43"/>
                  <a:gd name="T18" fmla="*/ 0 w 49"/>
                  <a:gd name="T19" fmla="*/ 25 h 43"/>
                  <a:gd name="T20" fmla="*/ 0 w 49"/>
                  <a:gd name="T21" fmla="*/ 29 h 43"/>
                  <a:gd name="T22" fmla="*/ 23 w 49"/>
                  <a:gd name="T23" fmla="*/ 23 h 43"/>
                  <a:gd name="T24" fmla="*/ 9 w 49"/>
                  <a:gd name="T25" fmla="*/ 39 h 43"/>
                  <a:gd name="T26" fmla="*/ 12 w 49"/>
                  <a:gd name="T27" fmla="*/ 41 h 43"/>
                  <a:gd name="T28" fmla="*/ 23 w 49"/>
                  <a:gd name="T29" fmla="*/ 23 h 43"/>
                  <a:gd name="T30" fmla="*/ 28 w 49"/>
                  <a:gd name="T31" fmla="*/ 43 h 43"/>
                  <a:gd name="T32" fmla="*/ 33 w 49"/>
                  <a:gd name="T33" fmla="*/ 43 h 43"/>
                  <a:gd name="T34" fmla="*/ 26 w 49"/>
                  <a:gd name="T35" fmla="*/ 23 h 43"/>
                  <a:gd name="T36" fmla="*/ 47 w 49"/>
                  <a:gd name="T37" fmla="*/ 35 h 43"/>
                  <a:gd name="T38" fmla="*/ 47 w 49"/>
                  <a:gd name="T39" fmla="*/ 31 h 43"/>
                  <a:gd name="T40" fmla="*/ 28 w 49"/>
                  <a:gd name="T41" fmla="*/ 21 h 43"/>
                  <a:gd name="T42" fmla="*/ 49 w 49"/>
                  <a:gd name="T43" fmla="*/ 19 h 43"/>
                  <a:gd name="T44" fmla="*/ 49 w 49"/>
                  <a:gd name="T45" fmla="*/ 15 h 43"/>
                  <a:gd name="T46" fmla="*/ 26 w 49"/>
                  <a:gd name="T47" fmla="*/ 21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7" y="4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3" y="21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3" y="23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23" y="23"/>
                    </a:lnTo>
                    <a:lnTo>
                      <a:pt x="28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9"/>
                    </a:lnTo>
                    <a:lnTo>
                      <a:pt x="49" y="15"/>
                    </a:lnTo>
                    <a:lnTo>
                      <a:pt x="26" y="21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5" name="Freeform 262"/>
              <p:cNvSpPr>
                <a:spLocks/>
              </p:cNvSpPr>
              <p:nvPr/>
            </p:nvSpPr>
            <p:spPr bwMode="auto">
              <a:xfrm>
                <a:off x="4396" y="2073"/>
                <a:ext cx="50" cy="42"/>
              </a:xfrm>
              <a:custGeom>
                <a:avLst/>
                <a:gdLst>
                  <a:gd name="T0" fmla="*/ 40 w 50"/>
                  <a:gd name="T1" fmla="*/ 2 h 42"/>
                  <a:gd name="T2" fmla="*/ 38 w 50"/>
                  <a:gd name="T3" fmla="*/ 2 h 42"/>
                  <a:gd name="T4" fmla="*/ 26 w 50"/>
                  <a:gd name="T5" fmla="*/ 20 h 42"/>
                  <a:gd name="T6" fmla="*/ 22 w 50"/>
                  <a:gd name="T7" fmla="*/ 0 h 42"/>
                  <a:gd name="T8" fmla="*/ 17 w 50"/>
                  <a:gd name="T9" fmla="*/ 0 h 42"/>
                  <a:gd name="T10" fmla="*/ 24 w 50"/>
                  <a:gd name="T11" fmla="*/ 20 h 42"/>
                  <a:gd name="T12" fmla="*/ 5 w 50"/>
                  <a:gd name="T13" fmla="*/ 8 h 42"/>
                  <a:gd name="T14" fmla="*/ 3 w 50"/>
                  <a:gd name="T15" fmla="*/ 10 h 42"/>
                  <a:gd name="T16" fmla="*/ 24 w 50"/>
                  <a:gd name="T17" fmla="*/ 20 h 42"/>
                  <a:gd name="T18" fmla="*/ 0 w 50"/>
                  <a:gd name="T19" fmla="*/ 24 h 42"/>
                  <a:gd name="T20" fmla="*/ 0 w 50"/>
                  <a:gd name="T21" fmla="*/ 28 h 42"/>
                  <a:gd name="T22" fmla="*/ 24 w 50"/>
                  <a:gd name="T23" fmla="*/ 22 h 42"/>
                  <a:gd name="T24" fmla="*/ 10 w 50"/>
                  <a:gd name="T25" fmla="*/ 38 h 42"/>
                  <a:gd name="T26" fmla="*/ 12 w 50"/>
                  <a:gd name="T27" fmla="*/ 40 h 42"/>
                  <a:gd name="T28" fmla="*/ 24 w 50"/>
                  <a:gd name="T29" fmla="*/ 22 h 42"/>
                  <a:gd name="T30" fmla="*/ 29 w 50"/>
                  <a:gd name="T31" fmla="*/ 42 h 42"/>
                  <a:gd name="T32" fmla="*/ 33 w 50"/>
                  <a:gd name="T33" fmla="*/ 42 h 42"/>
                  <a:gd name="T34" fmla="*/ 26 w 50"/>
                  <a:gd name="T35" fmla="*/ 22 h 42"/>
                  <a:gd name="T36" fmla="*/ 45 w 50"/>
                  <a:gd name="T37" fmla="*/ 34 h 42"/>
                  <a:gd name="T38" fmla="*/ 47 w 50"/>
                  <a:gd name="T39" fmla="*/ 32 h 42"/>
                  <a:gd name="T40" fmla="*/ 26 w 50"/>
                  <a:gd name="T41" fmla="*/ 22 h 42"/>
                  <a:gd name="T42" fmla="*/ 50 w 50"/>
                  <a:gd name="T43" fmla="*/ 18 h 42"/>
                  <a:gd name="T44" fmla="*/ 50 w 50"/>
                  <a:gd name="T45" fmla="*/ 14 h 42"/>
                  <a:gd name="T46" fmla="*/ 26 w 50"/>
                  <a:gd name="T47" fmla="*/ 20 h 42"/>
                  <a:gd name="T48" fmla="*/ 40 w 50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4" y="22"/>
                    </a:lnTo>
                    <a:lnTo>
                      <a:pt x="29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4"/>
                    </a:lnTo>
                    <a:lnTo>
                      <a:pt x="26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6" name="Freeform 263"/>
              <p:cNvSpPr>
                <a:spLocks/>
              </p:cNvSpPr>
              <p:nvPr/>
            </p:nvSpPr>
            <p:spPr bwMode="auto">
              <a:xfrm>
                <a:off x="4396" y="2073"/>
                <a:ext cx="50" cy="42"/>
              </a:xfrm>
              <a:custGeom>
                <a:avLst/>
                <a:gdLst>
                  <a:gd name="T0" fmla="*/ 40 w 50"/>
                  <a:gd name="T1" fmla="*/ 2 h 42"/>
                  <a:gd name="T2" fmla="*/ 38 w 50"/>
                  <a:gd name="T3" fmla="*/ 2 h 42"/>
                  <a:gd name="T4" fmla="*/ 26 w 50"/>
                  <a:gd name="T5" fmla="*/ 20 h 42"/>
                  <a:gd name="T6" fmla="*/ 22 w 50"/>
                  <a:gd name="T7" fmla="*/ 0 h 42"/>
                  <a:gd name="T8" fmla="*/ 17 w 50"/>
                  <a:gd name="T9" fmla="*/ 0 h 42"/>
                  <a:gd name="T10" fmla="*/ 24 w 50"/>
                  <a:gd name="T11" fmla="*/ 20 h 42"/>
                  <a:gd name="T12" fmla="*/ 5 w 50"/>
                  <a:gd name="T13" fmla="*/ 8 h 42"/>
                  <a:gd name="T14" fmla="*/ 3 w 50"/>
                  <a:gd name="T15" fmla="*/ 10 h 42"/>
                  <a:gd name="T16" fmla="*/ 24 w 50"/>
                  <a:gd name="T17" fmla="*/ 20 h 42"/>
                  <a:gd name="T18" fmla="*/ 0 w 50"/>
                  <a:gd name="T19" fmla="*/ 24 h 42"/>
                  <a:gd name="T20" fmla="*/ 0 w 50"/>
                  <a:gd name="T21" fmla="*/ 28 h 42"/>
                  <a:gd name="T22" fmla="*/ 24 w 50"/>
                  <a:gd name="T23" fmla="*/ 22 h 42"/>
                  <a:gd name="T24" fmla="*/ 10 w 50"/>
                  <a:gd name="T25" fmla="*/ 38 h 42"/>
                  <a:gd name="T26" fmla="*/ 12 w 50"/>
                  <a:gd name="T27" fmla="*/ 40 h 42"/>
                  <a:gd name="T28" fmla="*/ 24 w 50"/>
                  <a:gd name="T29" fmla="*/ 22 h 42"/>
                  <a:gd name="T30" fmla="*/ 29 w 50"/>
                  <a:gd name="T31" fmla="*/ 42 h 42"/>
                  <a:gd name="T32" fmla="*/ 33 w 50"/>
                  <a:gd name="T33" fmla="*/ 42 h 42"/>
                  <a:gd name="T34" fmla="*/ 26 w 50"/>
                  <a:gd name="T35" fmla="*/ 22 h 42"/>
                  <a:gd name="T36" fmla="*/ 45 w 50"/>
                  <a:gd name="T37" fmla="*/ 34 h 42"/>
                  <a:gd name="T38" fmla="*/ 47 w 50"/>
                  <a:gd name="T39" fmla="*/ 32 h 42"/>
                  <a:gd name="T40" fmla="*/ 26 w 50"/>
                  <a:gd name="T41" fmla="*/ 22 h 42"/>
                  <a:gd name="T42" fmla="*/ 50 w 50"/>
                  <a:gd name="T43" fmla="*/ 18 h 42"/>
                  <a:gd name="T44" fmla="*/ 50 w 50"/>
                  <a:gd name="T45" fmla="*/ 14 h 42"/>
                  <a:gd name="T46" fmla="*/ 26 w 50"/>
                  <a:gd name="T47" fmla="*/ 20 h 42"/>
                  <a:gd name="T48" fmla="*/ 40 w 50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24" y="22"/>
                    </a:lnTo>
                    <a:lnTo>
                      <a:pt x="29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4"/>
                    </a:lnTo>
                    <a:lnTo>
                      <a:pt x="26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7" name="Freeform 264"/>
              <p:cNvSpPr>
                <a:spLocks/>
              </p:cNvSpPr>
              <p:nvPr/>
            </p:nvSpPr>
            <p:spPr bwMode="auto">
              <a:xfrm>
                <a:off x="4408" y="2010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2 h 44"/>
                  <a:gd name="T34" fmla="*/ 26 w 50"/>
                  <a:gd name="T35" fmla="*/ 22 h 44"/>
                  <a:gd name="T36" fmla="*/ 45 w 50"/>
                  <a:gd name="T37" fmla="*/ 34 h 44"/>
                  <a:gd name="T38" fmla="*/ 47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8" name="Freeform 265"/>
              <p:cNvSpPr>
                <a:spLocks/>
              </p:cNvSpPr>
              <p:nvPr/>
            </p:nvSpPr>
            <p:spPr bwMode="auto">
              <a:xfrm>
                <a:off x="4408" y="2010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2 h 44"/>
                  <a:gd name="T34" fmla="*/ 26 w 50"/>
                  <a:gd name="T35" fmla="*/ 22 h 44"/>
                  <a:gd name="T36" fmla="*/ 45 w 50"/>
                  <a:gd name="T37" fmla="*/ 34 h 44"/>
                  <a:gd name="T38" fmla="*/ 47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9" name="Freeform 266"/>
              <p:cNvSpPr>
                <a:spLocks/>
              </p:cNvSpPr>
              <p:nvPr/>
            </p:nvSpPr>
            <p:spPr bwMode="auto">
              <a:xfrm>
                <a:off x="4502" y="1745"/>
                <a:ext cx="52" cy="42"/>
              </a:xfrm>
              <a:custGeom>
                <a:avLst/>
                <a:gdLst>
                  <a:gd name="T0" fmla="*/ 40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4 w 52"/>
                  <a:gd name="T11" fmla="*/ 20 h 42"/>
                  <a:gd name="T12" fmla="*/ 5 w 52"/>
                  <a:gd name="T13" fmla="*/ 8 h 42"/>
                  <a:gd name="T14" fmla="*/ 3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0 w 52"/>
                  <a:gd name="T21" fmla="*/ 28 h 42"/>
                  <a:gd name="T22" fmla="*/ 24 w 52"/>
                  <a:gd name="T23" fmla="*/ 22 h 42"/>
                  <a:gd name="T24" fmla="*/ 10 w 52"/>
                  <a:gd name="T25" fmla="*/ 38 h 42"/>
                  <a:gd name="T26" fmla="*/ 14 w 52"/>
                  <a:gd name="T27" fmla="*/ 40 h 42"/>
                  <a:gd name="T28" fmla="*/ 26 w 52"/>
                  <a:gd name="T29" fmla="*/ 22 h 42"/>
                  <a:gd name="T30" fmla="*/ 31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7 w 52"/>
                  <a:gd name="T39" fmla="*/ 32 h 42"/>
                  <a:gd name="T40" fmla="*/ 29 w 52"/>
                  <a:gd name="T41" fmla="*/ 22 h 42"/>
                  <a:gd name="T42" fmla="*/ 52 w 52"/>
                  <a:gd name="T43" fmla="*/ 18 h 42"/>
                  <a:gd name="T44" fmla="*/ 50 w 52"/>
                  <a:gd name="T45" fmla="*/ 14 h 42"/>
                  <a:gd name="T46" fmla="*/ 29 w 52"/>
                  <a:gd name="T47" fmla="*/ 20 h 42"/>
                  <a:gd name="T48" fmla="*/ 40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4" y="40"/>
                    </a:lnTo>
                    <a:lnTo>
                      <a:pt x="26" y="22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4"/>
                    </a:lnTo>
                    <a:lnTo>
                      <a:pt x="29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0" name="Freeform 267"/>
              <p:cNvSpPr>
                <a:spLocks/>
              </p:cNvSpPr>
              <p:nvPr/>
            </p:nvSpPr>
            <p:spPr bwMode="auto">
              <a:xfrm>
                <a:off x="4502" y="1745"/>
                <a:ext cx="52" cy="42"/>
              </a:xfrm>
              <a:custGeom>
                <a:avLst/>
                <a:gdLst>
                  <a:gd name="T0" fmla="*/ 40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4 w 52"/>
                  <a:gd name="T11" fmla="*/ 20 h 42"/>
                  <a:gd name="T12" fmla="*/ 5 w 52"/>
                  <a:gd name="T13" fmla="*/ 8 h 42"/>
                  <a:gd name="T14" fmla="*/ 3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0 w 52"/>
                  <a:gd name="T21" fmla="*/ 28 h 42"/>
                  <a:gd name="T22" fmla="*/ 24 w 52"/>
                  <a:gd name="T23" fmla="*/ 22 h 42"/>
                  <a:gd name="T24" fmla="*/ 10 w 52"/>
                  <a:gd name="T25" fmla="*/ 38 h 42"/>
                  <a:gd name="T26" fmla="*/ 14 w 52"/>
                  <a:gd name="T27" fmla="*/ 40 h 42"/>
                  <a:gd name="T28" fmla="*/ 26 w 52"/>
                  <a:gd name="T29" fmla="*/ 22 h 42"/>
                  <a:gd name="T30" fmla="*/ 31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7 w 52"/>
                  <a:gd name="T39" fmla="*/ 32 h 42"/>
                  <a:gd name="T40" fmla="*/ 29 w 52"/>
                  <a:gd name="T41" fmla="*/ 22 h 42"/>
                  <a:gd name="T42" fmla="*/ 52 w 52"/>
                  <a:gd name="T43" fmla="*/ 18 h 42"/>
                  <a:gd name="T44" fmla="*/ 50 w 52"/>
                  <a:gd name="T45" fmla="*/ 14 h 42"/>
                  <a:gd name="T46" fmla="*/ 29 w 52"/>
                  <a:gd name="T47" fmla="*/ 20 h 42"/>
                  <a:gd name="T48" fmla="*/ 40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4" y="40"/>
                    </a:lnTo>
                    <a:lnTo>
                      <a:pt x="26" y="22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4"/>
                    </a:lnTo>
                    <a:lnTo>
                      <a:pt x="29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1" name="Freeform 268"/>
              <p:cNvSpPr>
                <a:spLocks/>
              </p:cNvSpPr>
              <p:nvPr/>
            </p:nvSpPr>
            <p:spPr bwMode="auto">
              <a:xfrm>
                <a:off x="4403" y="1800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2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9 w 50"/>
                  <a:gd name="T31" fmla="*/ 44 h 44"/>
                  <a:gd name="T32" fmla="*/ 33 w 50"/>
                  <a:gd name="T33" fmla="*/ 42 h 44"/>
                  <a:gd name="T34" fmla="*/ 26 w 50"/>
                  <a:gd name="T35" fmla="*/ 24 h 44"/>
                  <a:gd name="T36" fmla="*/ 45 w 50"/>
                  <a:gd name="T37" fmla="*/ 34 h 44"/>
                  <a:gd name="T38" fmla="*/ 48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9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8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2" name="Freeform 269"/>
              <p:cNvSpPr>
                <a:spLocks/>
              </p:cNvSpPr>
              <p:nvPr/>
            </p:nvSpPr>
            <p:spPr bwMode="auto">
              <a:xfrm>
                <a:off x="4403" y="1800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2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9 w 50"/>
                  <a:gd name="T31" fmla="*/ 44 h 44"/>
                  <a:gd name="T32" fmla="*/ 33 w 50"/>
                  <a:gd name="T33" fmla="*/ 42 h 44"/>
                  <a:gd name="T34" fmla="*/ 26 w 50"/>
                  <a:gd name="T35" fmla="*/ 24 h 44"/>
                  <a:gd name="T36" fmla="*/ 45 w 50"/>
                  <a:gd name="T37" fmla="*/ 34 h 44"/>
                  <a:gd name="T38" fmla="*/ 48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9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8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3" name="Freeform 270"/>
              <p:cNvSpPr>
                <a:spLocks/>
              </p:cNvSpPr>
              <p:nvPr/>
            </p:nvSpPr>
            <p:spPr bwMode="auto">
              <a:xfrm>
                <a:off x="4182" y="2156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0 h 44"/>
                  <a:gd name="T10" fmla="*/ 26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50 w 52"/>
                  <a:gd name="T39" fmla="*/ 32 h 44"/>
                  <a:gd name="T40" fmla="*/ 28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8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50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4" name="Freeform 271"/>
              <p:cNvSpPr>
                <a:spLocks/>
              </p:cNvSpPr>
              <p:nvPr/>
            </p:nvSpPr>
            <p:spPr bwMode="auto">
              <a:xfrm>
                <a:off x="4182" y="2156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0 h 44"/>
                  <a:gd name="T10" fmla="*/ 26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50 w 52"/>
                  <a:gd name="T39" fmla="*/ 32 h 44"/>
                  <a:gd name="T40" fmla="*/ 28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8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50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5" name="Freeform 272"/>
              <p:cNvSpPr>
                <a:spLocks/>
              </p:cNvSpPr>
              <p:nvPr/>
            </p:nvSpPr>
            <p:spPr bwMode="auto">
              <a:xfrm>
                <a:off x="4493" y="1660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8 w 49"/>
                  <a:gd name="T3" fmla="*/ 2 h 43"/>
                  <a:gd name="T4" fmla="*/ 23 w 49"/>
                  <a:gd name="T5" fmla="*/ 20 h 43"/>
                  <a:gd name="T6" fmla="*/ 21 w 49"/>
                  <a:gd name="T7" fmla="*/ 0 h 43"/>
                  <a:gd name="T8" fmla="*/ 16 w 49"/>
                  <a:gd name="T9" fmla="*/ 2 h 43"/>
                  <a:gd name="T10" fmla="*/ 23 w 49"/>
                  <a:gd name="T11" fmla="*/ 20 h 43"/>
                  <a:gd name="T12" fmla="*/ 5 w 49"/>
                  <a:gd name="T13" fmla="*/ 10 h 43"/>
                  <a:gd name="T14" fmla="*/ 2 w 49"/>
                  <a:gd name="T15" fmla="*/ 12 h 43"/>
                  <a:gd name="T16" fmla="*/ 21 w 49"/>
                  <a:gd name="T17" fmla="*/ 22 h 43"/>
                  <a:gd name="T18" fmla="*/ 0 w 49"/>
                  <a:gd name="T19" fmla="*/ 26 h 43"/>
                  <a:gd name="T20" fmla="*/ 0 w 49"/>
                  <a:gd name="T21" fmla="*/ 28 h 43"/>
                  <a:gd name="T22" fmla="*/ 23 w 49"/>
                  <a:gd name="T23" fmla="*/ 24 h 43"/>
                  <a:gd name="T24" fmla="*/ 9 w 49"/>
                  <a:gd name="T25" fmla="*/ 40 h 43"/>
                  <a:gd name="T26" fmla="*/ 12 w 49"/>
                  <a:gd name="T27" fmla="*/ 41 h 43"/>
                  <a:gd name="T28" fmla="*/ 23 w 49"/>
                  <a:gd name="T29" fmla="*/ 24 h 43"/>
                  <a:gd name="T30" fmla="*/ 28 w 49"/>
                  <a:gd name="T31" fmla="*/ 43 h 43"/>
                  <a:gd name="T32" fmla="*/ 30 w 49"/>
                  <a:gd name="T33" fmla="*/ 43 h 43"/>
                  <a:gd name="T34" fmla="*/ 26 w 49"/>
                  <a:gd name="T35" fmla="*/ 24 h 43"/>
                  <a:gd name="T36" fmla="*/ 45 w 49"/>
                  <a:gd name="T37" fmla="*/ 34 h 43"/>
                  <a:gd name="T38" fmla="*/ 47 w 49"/>
                  <a:gd name="T39" fmla="*/ 32 h 43"/>
                  <a:gd name="T40" fmla="*/ 26 w 49"/>
                  <a:gd name="T41" fmla="*/ 22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22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8" y="2"/>
                    </a:lnTo>
                    <a:lnTo>
                      <a:pt x="23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2" y="41"/>
                    </a:lnTo>
                    <a:lnTo>
                      <a:pt x="23" y="24"/>
                    </a:lnTo>
                    <a:lnTo>
                      <a:pt x="28" y="43"/>
                    </a:lnTo>
                    <a:lnTo>
                      <a:pt x="30" y="43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6" name="Freeform 273"/>
              <p:cNvSpPr>
                <a:spLocks/>
              </p:cNvSpPr>
              <p:nvPr/>
            </p:nvSpPr>
            <p:spPr bwMode="auto">
              <a:xfrm>
                <a:off x="4493" y="1660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8 w 49"/>
                  <a:gd name="T3" fmla="*/ 2 h 43"/>
                  <a:gd name="T4" fmla="*/ 23 w 49"/>
                  <a:gd name="T5" fmla="*/ 20 h 43"/>
                  <a:gd name="T6" fmla="*/ 21 w 49"/>
                  <a:gd name="T7" fmla="*/ 0 h 43"/>
                  <a:gd name="T8" fmla="*/ 16 w 49"/>
                  <a:gd name="T9" fmla="*/ 2 h 43"/>
                  <a:gd name="T10" fmla="*/ 23 w 49"/>
                  <a:gd name="T11" fmla="*/ 20 h 43"/>
                  <a:gd name="T12" fmla="*/ 5 w 49"/>
                  <a:gd name="T13" fmla="*/ 10 h 43"/>
                  <a:gd name="T14" fmla="*/ 2 w 49"/>
                  <a:gd name="T15" fmla="*/ 12 h 43"/>
                  <a:gd name="T16" fmla="*/ 21 w 49"/>
                  <a:gd name="T17" fmla="*/ 22 h 43"/>
                  <a:gd name="T18" fmla="*/ 0 w 49"/>
                  <a:gd name="T19" fmla="*/ 26 h 43"/>
                  <a:gd name="T20" fmla="*/ 0 w 49"/>
                  <a:gd name="T21" fmla="*/ 28 h 43"/>
                  <a:gd name="T22" fmla="*/ 23 w 49"/>
                  <a:gd name="T23" fmla="*/ 24 h 43"/>
                  <a:gd name="T24" fmla="*/ 9 w 49"/>
                  <a:gd name="T25" fmla="*/ 40 h 43"/>
                  <a:gd name="T26" fmla="*/ 12 w 49"/>
                  <a:gd name="T27" fmla="*/ 41 h 43"/>
                  <a:gd name="T28" fmla="*/ 23 w 49"/>
                  <a:gd name="T29" fmla="*/ 24 h 43"/>
                  <a:gd name="T30" fmla="*/ 28 w 49"/>
                  <a:gd name="T31" fmla="*/ 43 h 43"/>
                  <a:gd name="T32" fmla="*/ 30 w 49"/>
                  <a:gd name="T33" fmla="*/ 43 h 43"/>
                  <a:gd name="T34" fmla="*/ 26 w 49"/>
                  <a:gd name="T35" fmla="*/ 24 h 43"/>
                  <a:gd name="T36" fmla="*/ 45 w 49"/>
                  <a:gd name="T37" fmla="*/ 34 h 43"/>
                  <a:gd name="T38" fmla="*/ 47 w 49"/>
                  <a:gd name="T39" fmla="*/ 32 h 43"/>
                  <a:gd name="T40" fmla="*/ 26 w 49"/>
                  <a:gd name="T41" fmla="*/ 22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22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8" y="2"/>
                    </a:lnTo>
                    <a:lnTo>
                      <a:pt x="23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2" y="41"/>
                    </a:lnTo>
                    <a:lnTo>
                      <a:pt x="23" y="24"/>
                    </a:lnTo>
                    <a:lnTo>
                      <a:pt x="28" y="43"/>
                    </a:lnTo>
                    <a:lnTo>
                      <a:pt x="30" y="43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7" name="Freeform 274"/>
              <p:cNvSpPr>
                <a:spLocks/>
              </p:cNvSpPr>
              <p:nvPr/>
            </p:nvSpPr>
            <p:spPr bwMode="auto">
              <a:xfrm>
                <a:off x="4326" y="1996"/>
                <a:ext cx="52" cy="42"/>
              </a:xfrm>
              <a:custGeom>
                <a:avLst/>
                <a:gdLst>
                  <a:gd name="T0" fmla="*/ 40 w 52"/>
                  <a:gd name="T1" fmla="*/ 4 h 42"/>
                  <a:gd name="T2" fmla="*/ 37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3 w 52"/>
                  <a:gd name="T11" fmla="*/ 20 h 42"/>
                  <a:gd name="T12" fmla="*/ 4 w 52"/>
                  <a:gd name="T13" fmla="*/ 8 h 42"/>
                  <a:gd name="T14" fmla="*/ 2 w 52"/>
                  <a:gd name="T15" fmla="*/ 10 h 42"/>
                  <a:gd name="T16" fmla="*/ 23 w 52"/>
                  <a:gd name="T17" fmla="*/ 22 h 42"/>
                  <a:gd name="T18" fmla="*/ 0 w 52"/>
                  <a:gd name="T19" fmla="*/ 24 h 42"/>
                  <a:gd name="T20" fmla="*/ 2 w 52"/>
                  <a:gd name="T21" fmla="*/ 28 h 42"/>
                  <a:gd name="T22" fmla="*/ 23 w 52"/>
                  <a:gd name="T23" fmla="*/ 22 h 42"/>
                  <a:gd name="T24" fmla="*/ 9 w 52"/>
                  <a:gd name="T25" fmla="*/ 40 h 42"/>
                  <a:gd name="T26" fmla="*/ 14 w 52"/>
                  <a:gd name="T27" fmla="*/ 40 h 42"/>
                  <a:gd name="T28" fmla="*/ 26 w 52"/>
                  <a:gd name="T29" fmla="*/ 24 h 42"/>
                  <a:gd name="T30" fmla="*/ 30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9 w 52"/>
                  <a:gd name="T39" fmla="*/ 32 h 42"/>
                  <a:gd name="T40" fmla="*/ 28 w 52"/>
                  <a:gd name="T41" fmla="*/ 22 h 42"/>
                  <a:gd name="T42" fmla="*/ 52 w 52"/>
                  <a:gd name="T43" fmla="*/ 18 h 42"/>
                  <a:gd name="T44" fmla="*/ 49 w 52"/>
                  <a:gd name="T45" fmla="*/ 16 h 42"/>
                  <a:gd name="T46" fmla="*/ 28 w 52"/>
                  <a:gd name="T47" fmla="*/ 20 h 42"/>
                  <a:gd name="T48" fmla="*/ 40 w 52"/>
                  <a:gd name="T49" fmla="*/ 4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3" y="22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4" y="40"/>
                    </a:lnTo>
                    <a:lnTo>
                      <a:pt x="26" y="24"/>
                    </a:lnTo>
                    <a:lnTo>
                      <a:pt x="30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8" name="Freeform 275"/>
              <p:cNvSpPr>
                <a:spLocks/>
              </p:cNvSpPr>
              <p:nvPr/>
            </p:nvSpPr>
            <p:spPr bwMode="auto">
              <a:xfrm>
                <a:off x="4326" y="1996"/>
                <a:ext cx="52" cy="42"/>
              </a:xfrm>
              <a:custGeom>
                <a:avLst/>
                <a:gdLst>
                  <a:gd name="T0" fmla="*/ 40 w 52"/>
                  <a:gd name="T1" fmla="*/ 4 h 42"/>
                  <a:gd name="T2" fmla="*/ 37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3 w 52"/>
                  <a:gd name="T11" fmla="*/ 20 h 42"/>
                  <a:gd name="T12" fmla="*/ 4 w 52"/>
                  <a:gd name="T13" fmla="*/ 8 h 42"/>
                  <a:gd name="T14" fmla="*/ 2 w 52"/>
                  <a:gd name="T15" fmla="*/ 10 h 42"/>
                  <a:gd name="T16" fmla="*/ 23 w 52"/>
                  <a:gd name="T17" fmla="*/ 22 h 42"/>
                  <a:gd name="T18" fmla="*/ 0 w 52"/>
                  <a:gd name="T19" fmla="*/ 24 h 42"/>
                  <a:gd name="T20" fmla="*/ 2 w 52"/>
                  <a:gd name="T21" fmla="*/ 28 h 42"/>
                  <a:gd name="T22" fmla="*/ 23 w 52"/>
                  <a:gd name="T23" fmla="*/ 22 h 42"/>
                  <a:gd name="T24" fmla="*/ 9 w 52"/>
                  <a:gd name="T25" fmla="*/ 40 h 42"/>
                  <a:gd name="T26" fmla="*/ 14 w 52"/>
                  <a:gd name="T27" fmla="*/ 40 h 42"/>
                  <a:gd name="T28" fmla="*/ 26 w 52"/>
                  <a:gd name="T29" fmla="*/ 24 h 42"/>
                  <a:gd name="T30" fmla="*/ 30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9 w 52"/>
                  <a:gd name="T39" fmla="*/ 32 h 42"/>
                  <a:gd name="T40" fmla="*/ 28 w 52"/>
                  <a:gd name="T41" fmla="*/ 22 h 42"/>
                  <a:gd name="T42" fmla="*/ 52 w 52"/>
                  <a:gd name="T43" fmla="*/ 18 h 42"/>
                  <a:gd name="T44" fmla="*/ 49 w 52"/>
                  <a:gd name="T45" fmla="*/ 16 h 42"/>
                  <a:gd name="T46" fmla="*/ 28 w 52"/>
                  <a:gd name="T47" fmla="*/ 20 h 42"/>
                  <a:gd name="T48" fmla="*/ 40 w 52"/>
                  <a:gd name="T49" fmla="*/ 4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3" y="22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4" y="40"/>
                    </a:lnTo>
                    <a:lnTo>
                      <a:pt x="26" y="24"/>
                    </a:lnTo>
                    <a:lnTo>
                      <a:pt x="30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9" name="Freeform 276"/>
              <p:cNvSpPr>
                <a:spLocks/>
              </p:cNvSpPr>
              <p:nvPr/>
            </p:nvSpPr>
            <p:spPr bwMode="auto">
              <a:xfrm>
                <a:off x="4408" y="1961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8 w 50"/>
                  <a:gd name="T3" fmla="*/ 2 h 43"/>
                  <a:gd name="T4" fmla="*/ 26 w 50"/>
                  <a:gd name="T5" fmla="*/ 19 h 43"/>
                  <a:gd name="T6" fmla="*/ 21 w 50"/>
                  <a:gd name="T7" fmla="*/ 0 h 43"/>
                  <a:gd name="T8" fmla="*/ 19 w 50"/>
                  <a:gd name="T9" fmla="*/ 0 h 43"/>
                  <a:gd name="T10" fmla="*/ 24 w 50"/>
                  <a:gd name="T11" fmla="*/ 19 h 43"/>
                  <a:gd name="T12" fmla="*/ 5 w 50"/>
                  <a:gd name="T13" fmla="*/ 9 h 43"/>
                  <a:gd name="T14" fmla="*/ 3 w 50"/>
                  <a:gd name="T15" fmla="*/ 11 h 43"/>
                  <a:gd name="T16" fmla="*/ 24 w 50"/>
                  <a:gd name="T17" fmla="*/ 21 h 43"/>
                  <a:gd name="T18" fmla="*/ 0 w 50"/>
                  <a:gd name="T19" fmla="*/ 25 h 43"/>
                  <a:gd name="T20" fmla="*/ 0 w 50"/>
                  <a:gd name="T21" fmla="*/ 27 h 43"/>
                  <a:gd name="T22" fmla="*/ 24 w 50"/>
                  <a:gd name="T23" fmla="*/ 23 h 43"/>
                  <a:gd name="T24" fmla="*/ 10 w 50"/>
                  <a:gd name="T25" fmla="*/ 39 h 43"/>
                  <a:gd name="T26" fmla="*/ 12 w 50"/>
                  <a:gd name="T27" fmla="*/ 41 h 43"/>
                  <a:gd name="T28" fmla="*/ 24 w 50"/>
                  <a:gd name="T29" fmla="*/ 23 h 43"/>
                  <a:gd name="T30" fmla="*/ 28 w 50"/>
                  <a:gd name="T31" fmla="*/ 43 h 43"/>
                  <a:gd name="T32" fmla="*/ 33 w 50"/>
                  <a:gd name="T33" fmla="*/ 41 h 43"/>
                  <a:gd name="T34" fmla="*/ 26 w 50"/>
                  <a:gd name="T35" fmla="*/ 23 h 43"/>
                  <a:gd name="T36" fmla="*/ 47 w 50"/>
                  <a:gd name="T37" fmla="*/ 33 h 43"/>
                  <a:gd name="T38" fmla="*/ 47 w 50"/>
                  <a:gd name="T39" fmla="*/ 31 h 43"/>
                  <a:gd name="T40" fmla="*/ 28 w 50"/>
                  <a:gd name="T41" fmla="*/ 21 h 43"/>
                  <a:gd name="T42" fmla="*/ 50 w 50"/>
                  <a:gd name="T43" fmla="*/ 17 h 43"/>
                  <a:gd name="T44" fmla="*/ 50 w 50"/>
                  <a:gd name="T45" fmla="*/ 15 h 43"/>
                  <a:gd name="T46" fmla="*/ 26 w 50"/>
                  <a:gd name="T47" fmla="*/ 19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19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24" y="23"/>
                    </a:lnTo>
                    <a:lnTo>
                      <a:pt x="28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50" y="17"/>
                    </a:lnTo>
                    <a:lnTo>
                      <a:pt x="50" y="15"/>
                    </a:lnTo>
                    <a:lnTo>
                      <a:pt x="26" y="19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0" name="Freeform 277"/>
              <p:cNvSpPr>
                <a:spLocks/>
              </p:cNvSpPr>
              <p:nvPr/>
            </p:nvSpPr>
            <p:spPr bwMode="auto">
              <a:xfrm>
                <a:off x="4408" y="1961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8 w 50"/>
                  <a:gd name="T3" fmla="*/ 2 h 43"/>
                  <a:gd name="T4" fmla="*/ 26 w 50"/>
                  <a:gd name="T5" fmla="*/ 19 h 43"/>
                  <a:gd name="T6" fmla="*/ 21 w 50"/>
                  <a:gd name="T7" fmla="*/ 0 h 43"/>
                  <a:gd name="T8" fmla="*/ 19 w 50"/>
                  <a:gd name="T9" fmla="*/ 0 h 43"/>
                  <a:gd name="T10" fmla="*/ 24 w 50"/>
                  <a:gd name="T11" fmla="*/ 19 h 43"/>
                  <a:gd name="T12" fmla="*/ 5 w 50"/>
                  <a:gd name="T13" fmla="*/ 9 h 43"/>
                  <a:gd name="T14" fmla="*/ 3 w 50"/>
                  <a:gd name="T15" fmla="*/ 11 h 43"/>
                  <a:gd name="T16" fmla="*/ 24 w 50"/>
                  <a:gd name="T17" fmla="*/ 21 h 43"/>
                  <a:gd name="T18" fmla="*/ 0 w 50"/>
                  <a:gd name="T19" fmla="*/ 25 h 43"/>
                  <a:gd name="T20" fmla="*/ 0 w 50"/>
                  <a:gd name="T21" fmla="*/ 27 h 43"/>
                  <a:gd name="T22" fmla="*/ 24 w 50"/>
                  <a:gd name="T23" fmla="*/ 23 h 43"/>
                  <a:gd name="T24" fmla="*/ 10 w 50"/>
                  <a:gd name="T25" fmla="*/ 39 h 43"/>
                  <a:gd name="T26" fmla="*/ 12 w 50"/>
                  <a:gd name="T27" fmla="*/ 41 h 43"/>
                  <a:gd name="T28" fmla="*/ 24 w 50"/>
                  <a:gd name="T29" fmla="*/ 23 h 43"/>
                  <a:gd name="T30" fmla="*/ 28 w 50"/>
                  <a:gd name="T31" fmla="*/ 43 h 43"/>
                  <a:gd name="T32" fmla="*/ 33 w 50"/>
                  <a:gd name="T33" fmla="*/ 41 h 43"/>
                  <a:gd name="T34" fmla="*/ 26 w 50"/>
                  <a:gd name="T35" fmla="*/ 23 h 43"/>
                  <a:gd name="T36" fmla="*/ 47 w 50"/>
                  <a:gd name="T37" fmla="*/ 33 h 43"/>
                  <a:gd name="T38" fmla="*/ 47 w 50"/>
                  <a:gd name="T39" fmla="*/ 31 h 43"/>
                  <a:gd name="T40" fmla="*/ 28 w 50"/>
                  <a:gd name="T41" fmla="*/ 21 h 43"/>
                  <a:gd name="T42" fmla="*/ 50 w 50"/>
                  <a:gd name="T43" fmla="*/ 17 h 43"/>
                  <a:gd name="T44" fmla="*/ 50 w 50"/>
                  <a:gd name="T45" fmla="*/ 15 h 43"/>
                  <a:gd name="T46" fmla="*/ 26 w 50"/>
                  <a:gd name="T47" fmla="*/ 19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19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24" y="23"/>
                    </a:lnTo>
                    <a:lnTo>
                      <a:pt x="28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50" y="17"/>
                    </a:lnTo>
                    <a:lnTo>
                      <a:pt x="50" y="15"/>
                    </a:lnTo>
                    <a:lnTo>
                      <a:pt x="26" y="19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1" name="Freeform 278"/>
              <p:cNvSpPr>
                <a:spLocks/>
              </p:cNvSpPr>
              <p:nvPr/>
            </p:nvSpPr>
            <p:spPr bwMode="auto">
              <a:xfrm>
                <a:off x="4394" y="2148"/>
                <a:ext cx="52" cy="44"/>
              </a:xfrm>
              <a:custGeom>
                <a:avLst/>
                <a:gdLst>
                  <a:gd name="T0" fmla="*/ 42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2 h 44"/>
                  <a:gd name="T10" fmla="*/ 26 w 52"/>
                  <a:gd name="T11" fmla="*/ 20 h 44"/>
                  <a:gd name="T12" fmla="*/ 5 w 52"/>
                  <a:gd name="T13" fmla="*/ 10 h 44"/>
                  <a:gd name="T14" fmla="*/ 5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2 w 52"/>
                  <a:gd name="T21" fmla="*/ 30 h 44"/>
                  <a:gd name="T22" fmla="*/ 24 w 52"/>
                  <a:gd name="T23" fmla="*/ 24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4 h 44"/>
                  <a:gd name="T34" fmla="*/ 28 w 52"/>
                  <a:gd name="T35" fmla="*/ 24 h 44"/>
                  <a:gd name="T36" fmla="*/ 47 w 52"/>
                  <a:gd name="T37" fmla="*/ 36 h 44"/>
                  <a:gd name="T38" fmla="*/ 49 w 52"/>
                  <a:gd name="T39" fmla="*/ 32 h 44"/>
                  <a:gd name="T40" fmla="*/ 28 w 52"/>
                  <a:gd name="T41" fmla="*/ 22 h 44"/>
                  <a:gd name="T42" fmla="*/ 52 w 52"/>
                  <a:gd name="T43" fmla="*/ 20 h 44"/>
                  <a:gd name="T44" fmla="*/ 52 w 52"/>
                  <a:gd name="T45" fmla="*/ 16 h 44"/>
                  <a:gd name="T46" fmla="*/ 28 w 52"/>
                  <a:gd name="T47" fmla="*/ 22 h 44"/>
                  <a:gd name="T48" fmla="*/ 42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2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20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4" y="24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4"/>
                    </a:lnTo>
                    <a:lnTo>
                      <a:pt x="28" y="24"/>
                    </a:lnTo>
                    <a:lnTo>
                      <a:pt x="47" y="36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52" y="16"/>
                    </a:lnTo>
                    <a:lnTo>
                      <a:pt x="28" y="22"/>
                    </a:lnTo>
                    <a:lnTo>
                      <a:pt x="42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2" name="Freeform 279"/>
              <p:cNvSpPr>
                <a:spLocks/>
              </p:cNvSpPr>
              <p:nvPr/>
            </p:nvSpPr>
            <p:spPr bwMode="auto">
              <a:xfrm>
                <a:off x="4394" y="2148"/>
                <a:ext cx="52" cy="44"/>
              </a:xfrm>
              <a:custGeom>
                <a:avLst/>
                <a:gdLst>
                  <a:gd name="T0" fmla="*/ 42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2 h 44"/>
                  <a:gd name="T10" fmla="*/ 26 w 52"/>
                  <a:gd name="T11" fmla="*/ 20 h 44"/>
                  <a:gd name="T12" fmla="*/ 5 w 52"/>
                  <a:gd name="T13" fmla="*/ 10 h 44"/>
                  <a:gd name="T14" fmla="*/ 5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2 w 52"/>
                  <a:gd name="T21" fmla="*/ 30 h 44"/>
                  <a:gd name="T22" fmla="*/ 24 w 52"/>
                  <a:gd name="T23" fmla="*/ 24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4 h 44"/>
                  <a:gd name="T34" fmla="*/ 28 w 52"/>
                  <a:gd name="T35" fmla="*/ 24 h 44"/>
                  <a:gd name="T36" fmla="*/ 47 w 52"/>
                  <a:gd name="T37" fmla="*/ 36 h 44"/>
                  <a:gd name="T38" fmla="*/ 49 w 52"/>
                  <a:gd name="T39" fmla="*/ 32 h 44"/>
                  <a:gd name="T40" fmla="*/ 28 w 52"/>
                  <a:gd name="T41" fmla="*/ 22 h 44"/>
                  <a:gd name="T42" fmla="*/ 52 w 52"/>
                  <a:gd name="T43" fmla="*/ 20 h 44"/>
                  <a:gd name="T44" fmla="*/ 52 w 52"/>
                  <a:gd name="T45" fmla="*/ 16 h 44"/>
                  <a:gd name="T46" fmla="*/ 28 w 52"/>
                  <a:gd name="T47" fmla="*/ 22 h 44"/>
                  <a:gd name="T48" fmla="*/ 42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2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20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4" y="24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4"/>
                    </a:lnTo>
                    <a:lnTo>
                      <a:pt x="28" y="24"/>
                    </a:lnTo>
                    <a:lnTo>
                      <a:pt x="47" y="36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20"/>
                    </a:lnTo>
                    <a:lnTo>
                      <a:pt x="52" y="16"/>
                    </a:lnTo>
                    <a:lnTo>
                      <a:pt x="28" y="22"/>
                    </a:lnTo>
                    <a:lnTo>
                      <a:pt x="42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3" name="Freeform 280"/>
              <p:cNvSpPr>
                <a:spLocks/>
              </p:cNvSpPr>
              <p:nvPr/>
            </p:nvSpPr>
            <p:spPr bwMode="auto">
              <a:xfrm>
                <a:off x="4413" y="1864"/>
                <a:ext cx="49" cy="41"/>
              </a:xfrm>
              <a:custGeom>
                <a:avLst/>
                <a:gdLst>
                  <a:gd name="T0" fmla="*/ 40 w 49"/>
                  <a:gd name="T1" fmla="*/ 2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9 w 49"/>
                  <a:gd name="T9" fmla="*/ 0 h 41"/>
                  <a:gd name="T10" fmla="*/ 23 w 49"/>
                  <a:gd name="T11" fmla="*/ 19 h 41"/>
                  <a:gd name="T12" fmla="*/ 5 w 49"/>
                  <a:gd name="T13" fmla="*/ 8 h 41"/>
                  <a:gd name="T14" fmla="*/ 2 w 49"/>
                  <a:gd name="T15" fmla="*/ 10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7 h 41"/>
                  <a:gd name="T26" fmla="*/ 12 w 49"/>
                  <a:gd name="T27" fmla="*/ 39 h 41"/>
                  <a:gd name="T28" fmla="*/ 23 w 49"/>
                  <a:gd name="T29" fmla="*/ 21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7 w 49"/>
                  <a:gd name="T37" fmla="*/ 33 h 41"/>
                  <a:gd name="T38" fmla="*/ 47 w 49"/>
                  <a:gd name="T39" fmla="*/ 31 h 41"/>
                  <a:gd name="T40" fmla="*/ 28 w 49"/>
                  <a:gd name="T41" fmla="*/ 21 h 41"/>
                  <a:gd name="T42" fmla="*/ 49 w 49"/>
                  <a:gd name="T43" fmla="*/ 17 h 41"/>
                  <a:gd name="T44" fmla="*/ 49 w 49"/>
                  <a:gd name="T45" fmla="*/ 14 h 41"/>
                  <a:gd name="T46" fmla="*/ 26 w 49"/>
                  <a:gd name="T47" fmla="*/ 19 h 41"/>
                  <a:gd name="T48" fmla="*/ 40 w 49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2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19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7"/>
                    </a:lnTo>
                    <a:lnTo>
                      <a:pt x="12" y="39"/>
                    </a:lnTo>
                    <a:lnTo>
                      <a:pt x="23" y="21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7"/>
                    </a:lnTo>
                    <a:lnTo>
                      <a:pt x="49" y="14"/>
                    </a:lnTo>
                    <a:lnTo>
                      <a:pt x="26" y="19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4" name="Freeform 281"/>
              <p:cNvSpPr>
                <a:spLocks/>
              </p:cNvSpPr>
              <p:nvPr/>
            </p:nvSpPr>
            <p:spPr bwMode="auto">
              <a:xfrm>
                <a:off x="4413" y="1864"/>
                <a:ext cx="49" cy="41"/>
              </a:xfrm>
              <a:custGeom>
                <a:avLst/>
                <a:gdLst>
                  <a:gd name="T0" fmla="*/ 40 w 49"/>
                  <a:gd name="T1" fmla="*/ 2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9 w 49"/>
                  <a:gd name="T9" fmla="*/ 0 h 41"/>
                  <a:gd name="T10" fmla="*/ 23 w 49"/>
                  <a:gd name="T11" fmla="*/ 19 h 41"/>
                  <a:gd name="T12" fmla="*/ 5 w 49"/>
                  <a:gd name="T13" fmla="*/ 8 h 41"/>
                  <a:gd name="T14" fmla="*/ 2 w 49"/>
                  <a:gd name="T15" fmla="*/ 10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7 h 41"/>
                  <a:gd name="T26" fmla="*/ 12 w 49"/>
                  <a:gd name="T27" fmla="*/ 39 h 41"/>
                  <a:gd name="T28" fmla="*/ 23 w 49"/>
                  <a:gd name="T29" fmla="*/ 21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7 w 49"/>
                  <a:gd name="T37" fmla="*/ 33 h 41"/>
                  <a:gd name="T38" fmla="*/ 47 w 49"/>
                  <a:gd name="T39" fmla="*/ 31 h 41"/>
                  <a:gd name="T40" fmla="*/ 28 w 49"/>
                  <a:gd name="T41" fmla="*/ 21 h 41"/>
                  <a:gd name="T42" fmla="*/ 49 w 49"/>
                  <a:gd name="T43" fmla="*/ 17 h 41"/>
                  <a:gd name="T44" fmla="*/ 49 w 49"/>
                  <a:gd name="T45" fmla="*/ 14 h 41"/>
                  <a:gd name="T46" fmla="*/ 26 w 49"/>
                  <a:gd name="T47" fmla="*/ 19 h 41"/>
                  <a:gd name="T48" fmla="*/ 40 w 49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2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19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7"/>
                    </a:lnTo>
                    <a:lnTo>
                      <a:pt x="12" y="39"/>
                    </a:lnTo>
                    <a:lnTo>
                      <a:pt x="23" y="21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7"/>
                    </a:lnTo>
                    <a:lnTo>
                      <a:pt x="49" y="14"/>
                    </a:lnTo>
                    <a:lnTo>
                      <a:pt x="26" y="19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5" name="Freeform 282"/>
              <p:cNvSpPr>
                <a:spLocks/>
              </p:cNvSpPr>
              <p:nvPr/>
            </p:nvSpPr>
            <p:spPr bwMode="auto">
              <a:xfrm>
                <a:off x="4505" y="2079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6 w 49"/>
                  <a:gd name="T5" fmla="*/ 20 h 44"/>
                  <a:gd name="T6" fmla="*/ 21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4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4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3 w 49"/>
                  <a:gd name="T33" fmla="*/ 44 h 44"/>
                  <a:gd name="T34" fmla="*/ 26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6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6" name="Freeform 283"/>
              <p:cNvSpPr>
                <a:spLocks/>
              </p:cNvSpPr>
              <p:nvPr/>
            </p:nvSpPr>
            <p:spPr bwMode="auto">
              <a:xfrm>
                <a:off x="4505" y="2079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6 w 49"/>
                  <a:gd name="T5" fmla="*/ 20 h 44"/>
                  <a:gd name="T6" fmla="*/ 21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4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4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3 w 49"/>
                  <a:gd name="T33" fmla="*/ 44 h 44"/>
                  <a:gd name="T34" fmla="*/ 26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6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7" name="Freeform 284"/>
              <p:cNvSpPr>
                <a:spLocks/>
              </p:cNvSpPr>
              <p:nvPr/>
            </p:nvSpPr>
            <p:spPr bwMode="auto">
              <a:xfrm>
                <a:off x="4218" y="2247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5 w 49"/>
                  <a:gd name="T5" fmla="*/ 20 h 44"/>
                  <a:gd name="T6" fmla="*/ 21 w 49"/>
                  <a:gd name="T7" fmla="*/ 0 h 44"/>
                  <a:gd name="T8" fmla="*/ 18 w 49"/>
                  <a:gd name="T9" fmla="*/ 0 h 44"/>
                  <a:gd name="T10" fmla="*/ 23 w 49"/>
                  <a:gd name="T11" fmla="*/ 20 h 44"/>
                  <a:gd name="T12" fmla="*/ 4 w 49"/>
                  <a:gd name="T13" fmla="*/ 8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2 h 44"/>
                  <a:gd name="T24" fmla="*/ 9 w 49"/>
                  <a:gd name="T25" fmla="*/ 40 h 44"/>
                  <a:gd name="T26" fmla="*/ 11 w 49"/>
                  <a:gd name="T27" fmla="*/ 40 h 44"/>
                  <a:gd name="T28" fmla="*/ 23 w 49"/>
                  <a:gd name="T29" fmla="*/ 24 h 44"/>
                  <a:gd name="T30" fmla="*/ 28 w 49"/>
                  <a:gd name="T31" fmla="*/ 44 h 44"/>
                  <a:gd name="T32" fmla="*/ 32 w 49"/>
                  <a:gd name="T33" fmla="*/ 42 h 44"/>
                  <a:gd name="T34" fmla="*/ 25 w 49"/>
                  <a:gd name="T35" fmla="*/ 24 h 44"/>
                  <a:gd name="T36" fmla="*/ 47 w 49"/>
                  <a:gd name="T37" fmla="*/ 34 h 44"/>
                  <a:gd name="T38" fmla="*/ 47 w 49"/>
                  <a:gd name="T39" fmla="*/ 32 h 44"/>
                  <a:gd name="T40" fmla="*/ 28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1" y="40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8" name="Freeform 285"/>
              <p:cNvSpPr>
                <a:spLocks/>
              </p:cNvSpPr>
              <p:nvPr/>
            </p:nvSpPr>
            <p:spPr bwMode="auto">
              <a:xfrm>
                <a:off x="4218" y="2247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5 w 49"/>
                  <a:gd name="T5" fmla="*/ 20 h 44"/>
                  <a:gd name="T6" fmla="*/ 21 w 49"/>
                  <a:gd name="T7" fmla="*/ 0 h 44"/>
                  <a:gd name="T8" fmla="*/ 18 w 49"/>
                  <a:gd name="T9" fmla="*/ 0 h 44"/>
                  <a:gd name="T10" fmla="*/ 23 w 49"/>
                  <a:gd name="T11" fmla="*/ 20 h 44"/>
                  <a:gd name="T12" fmla="*/ 4 w 49"/>
                  <a:gd name="T13" fmla="*/ 8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2 h 44"/>
                  <a:gd name="T24" fmla="*/ 9 w 49"/>
                  <a:gd name="T25" fmla="*/ 40 h 44"/>
                  <a:gd name="T26" fmla="*/ 11 w 49"/>
                  <a:gd name="T27" fmla="*/ 40 h 44"/>
                  <a:gd name="T28" fmla="*/ 23 w 49"/>
                  <a:gd name="T29" fmla="*/ 24 h 44"/>
                  <a:gd name="T30" fmla="*/ 28 w 49"/>
                  <a:gd name="T31" fmla="*/ 44 h 44"/>
                  <a:gd name="T32" fmla="*/ 32 w 49"/>
                  <a:gd name="T33" fmla="*/ 42 h 44"/>
                  <a:gd name="T34" fmla="*/ 25 w 49"/>
                  <a:gd name="T35" fmla="*/ 24 h 44"/>
                  <a:gd name="T36" fmla="*/ 47 w 49"/>
                  <a:gd name="T37" fmla="*/ 34 h 44"/>
                  <a:gd name="T38" fmla="*/ 47 w 49"/>
                  <a:gd name="T39" fmla="*/ 32 h 44"/>
                  <a:gd name="T40" fmla="*/ 28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1" y="40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89" name="Freeform 286"/>
              <p:cNvSpPr>
                <a:spLocks/>
              </p:cNvSpPr>
              <p:nvPr/>
            </p:nvSpPr>
            <p:spPr bwMode="auto">
              <a:xfrm>
                <a:off x="4283" y="1919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2 w 52"/>
                  <a:gd name="T7" fmla="*/ 0 h 44"/>
                  <a:gd name="T8" fmla="*/ 19 w 52"/>
                  <a:gd name="T9" fmla="*/ 0 h 44"/>
                  <a:gd name="T10" fmla="*/ 24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0 w 52"/>
                  <a:gd name="T25" fmla="*/ 40 h 44"/>
                  <a:gd name="T26" fmla="*/ 15 w 52"/>
                  <a:gd name="T27" fmla="*/ 40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47 w 52"/>
                  <a:gd name="T39" fmla="*/ 32 h 44"/>
                  <a:gd name="T40" fmla="*/ 29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9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5" y="40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9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0" name="Freeform 287"/>
              <p:cNvSpPr>
                <a:spLocks/>
              </p:cNvSpPr>
              <p:nvPr/>
            </p:nvSpPr>
            <p:spPr bwMode="auto">
              <a:xfrm>
                <a:off x="4283" y="1919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2 w 52"/>
                  <a:gd name="T7" fmla="*/ 0 h 44"/>
                  <a:gd name="T8" fmla="*/ 19 w 52"/>
                  <a:gd name="T9" fmla="*/ 0 h 44"/>
                  <a:gd name="T10" fmla="*/ 24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0 w 52"/>
                  <a:gd name="T25" fmla="*/ 40 h 44"/>
                  <a:gd name="T26" fmla="*/ 15 w 52"/>
                  <a:gd name="T27" fmla="*/ 40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47 w 52"/>
                  <a:gd name="T39" fmla="*/ 32 h 44"/>
                  <a:gd name="T40" fmla="*/ 29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9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5" y="40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9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1" name="Freeform 288"/>
              <p:cNvSpPr>
                <a:spLocks/>
              </p:cNvSpPr>
              <p:nvPr/>
            </p:nvSpPr>
            <p:spPr bwMode="auto">
              <a:xfrm>
                <a:off x="4611" y="1723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2 h 44"/>
                  <a:gd name="T4" fmla="*/ 23 w 49"/>
                  <a:gd name="T5" fmla="*/ 20 h 44"/>
                  <a:gd name="T6" fmla="*/ 18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2 w 49"/>
                  <a:gd name="T13" fmla="*/ 8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1 w 49"/>
                  <a:gd name="T23" fmla="*/ 22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0 w 49"/>
                  <a:gd name="T33" fmla="*/ 42 h 44"/>
                  <a:gd name="T34" fmla="*/ 25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5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2"/>
                    </a:lnTo>
                    <a:lnTo>
                      <a:pt x="23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1" y="22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0" y="42"/>
                    </a:lnTo>
                    <a:lnTo>
                      <a:pt x="25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5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2" name="Freeform 289"/>
              <p:cNvSpPr>
                <a:spLocks/>
              </p:cNvSpPr>
              <p:nvPr/>
            </p:nvSpPr>
            <p:spPr bwMode="auto">
              <a:xfrm>
                <a:off x="4611" y="1723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2 h 44"/>
                  <a:gd name="T4" fmla="*/ 23 w 49"/>
                  <a:gd name="T5" fmla="*/ 20 h 44"/>
                  <a:gd name="T6" fmla="*/ 18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2 w 49"/>
                  <a:gd name="T13" fmla="*/ 8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1 w 49"/>
                  <a:gd name="T23" fmla="*/ 22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0 w 49"/>
                  <a:gd name="T33" fmla="*/ 42 h 44"/>
                  <a:gd name="T34" fmla="*/ 25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5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2"/>
                    </a:lnTo>
                    <a:lnTo>
                      <a:pt x="23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1" y="22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0" y="42"/>
                    </a:lnTo>
                    <a:lnTo>
                      <a:pt x="25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5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3" name="Freeform 290"/>
              <p:cNvSpPr>
                <a:spLocks/>
              </p:cNvSpPr>
              <p:nvPr/>
            </p:nvSpPr>
            <p:spPr bwMode="auto">
              <a:xfrm>
                <a:off x="4712" y="1850"/>
                <a:ext cx="52" cy="41"/>
              </a:xfrm>
              <a:custGeom>
                <a:avLst/>
                <a:gdLst>
                  <a:gd name="T0" fmla="*/ 40 w 52"/>
                  <a:gd name="T1" fmla="*/ 2 h 41"/>
                  <a:gd name="T2" fmla="*/ 37 w 52"/>
                  <a:gd name="T3" fmla="*/ 2 h 41"/>
                  <a:gd name="T4" fmla="*/ 26 w 52"/>
                  <a:gd name="T5" fmla="*/ 20 h 41"/>
                  <a:gd name="T6" fmla="*/ 21 w 52"/>
                  <a:gd name="T7" fmla="*/ 0 h 41"/>
                  <a:gd name="T8" fmla="*/ 19 w 52"/>
                  <a:gd name="T9" fmla="*/ 0 h 41"/>
                  <a:gd name="T10" fmla="*/ 26 w 52"/>
                  <a:gd name="T11" fmla="*/ 20 h 41"/>
                  <a:gd name="T12" fmla="*/ 4 w 52"/>
                  <a:gd name="T13" fmla="*/ 8 h 41"/>
                  <a:gd name="T14" fmla="*/ 4 w 52"/>
                  <a:gd name="T15" fmla="*/ 10 h 41"/>
                  <a:gd name="T16" fmla="*/ 23 w 52"/>
                  <a:gd name="T17" fmla="*/ 20 h 41"/>
                  <a:gd name="T18" fmla="*/ 0 w 52"/>
                  <a:gd name="T19" fmla="*/ 24 h 41"/>
                  <a:gd name="T20" fmla="*/ 2 w 52"/>
                  <a:gd name="T21" fmla="*/ 28 h 41"/>
                  <a:gd name="T22" fmla="*/ 23 w 52"/>
                  <a:gd name="T23" fmla="*/ 22 h 41"/>
                  <a:gd name="T24" fmla="*/ 12 w 52"/>
                  <a:gd name="T25" fmla="*/ 37 h 41"/>
                  <a:gd name="T26" fmla="*/ 14 w 52"/>
                  <a:gd name="T27" fmla="*/ 39 h 41"/>
                  <a:gd name="T28" fmla="*/ 26 w 52"/>
                  <a:gd name="T29" fmla="*/ 22 h 41"/>
                  <a:gd name="T30" fmla="*/ 30 w 52"/>
                  <a:gd name="T31" fmla="*/ 41 h 41"/>
                  <a:gd name="T32" fmla="*/ 33 w 52"/>
                  <a:gd name="T33" fmla="*/ 41 h 41"/>
                  <a:gd name="T34" fmla="*/ 28 w 52"/>
                  <a:gd name="T35" fmla="*/ 22 h 41"/>
                  <a:gd name="T36" fmla="*/ 47 w 52"/>
                  <a:gd name="T37" fmla="*/ 33 h 41"/>
                  <a:gd name="T38" fmla="*/ 49 w 52"/>
                  <a:gd name="T39" fmla="*/ 31 h 41"/>
                  <a:gd name="T40" fmla="*/ 28 w 52"/>
                  <a:gd name="T41" fmla="*/ 22 h 41"/>
                  <a:gd name="T42" fmla="*/ 52 w 52"/>
                  <a:gd name="T43" fmla="*/ 18 h 41"/>
                  <a:gd name="T44" fmla="*/ 49 w 52"/>
                  <a:gd name="T45" fmla="*/ 14 h 41"/>
                  <a:gd name="T46" fmla="*/ 28 w 52"/>
                  <a:gd name="T47" fmla="*/ 20 h 41"/>
                  <a:gd name="T48" fmla="*/ 40 w 52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1">
                    <a:moveTo>
                      <a:pt x="40" y="2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2" y="37"/>
                    </a:lnTo>
                    <a:lnTo>
                      <a:pt x="14" y="39"/>
                    </a:lnTo>
                    <a:lnTo>
                      <a:pt x="26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4" name="Freeform 291"/>
              <p:cNvSpPr>
                <a:spLocks/>
              </p:cNvSpPr>
              <p:nvPr/>
            </p:nvSpPr>
            <p:spPr bwMode="auto">
              <a:xfrm>
                <a:off x="4712" y="1850"/>
                <a:ext cx="52" cy="41"/>
              </a:xfrm>
              <a:custGeom>
                <a:avLst/>
                <a:gdLst>
                  <a:gd name="T0" fmla="*/ 40 w 52"/>
                  <a:gd name="T1" fmla="*/ 2 h 41"/>
                  <a:gd name="T2" fmla="*/ 37 w 52"/>
                  <a:gd name="T3" fmla="*/ 2 h 41"/>
                  <a:gd name="T4" fmla="*/ 26 w 52"/>
                  <a:gd name="T5" fmla="*/ 20 h 41"/>
                  <a:gd name="T6" fmla="*/ 21 w 52"/>
                  <a:gd name="T7" fmla="*/ 0 h 41"/>
                  <a:gd name="T8" fmla="*/ 19 w 52"/>
                  <a:gd name="T9" fmla="*/ 0 h 41"/>
                  <a:gd name="T10" fmla="*/ 26 w 52"/>
                  <a:gd name="T11" fmla="*/ 20 h 41"/>
                  <a:gd name="T12" fmla="*/ 4 w 52"/>
                  <a:gd name="T13" fmla="*/ 8 h 41"/>
                  <a:gd name="T14" fmla="*/ 4 w 52"/>
                  <a:gd name="T15" fmla="*/ 10 h 41"/>
                  <a:gd name="T16" fmla="*/ 23 w 52"/>
                  <a:gd name="T17" fmla="*/ 20 h 41"/>
                  <a:gd name="T18" fmla="*/ 0 w 52"/>
                  <a:gd name="T19" fmla="*/ 24 h 41"/>
                  <a:gd name="T20" fmla="*/ 2 w 52"/>
                  <a:gd name="T21" fmla="*/ 28 h 41"/>
                  <a:gd name="T22" fmla="*/ 23 w 52"/>
                  <a:gd name="T23" fmla="*/ 22 h 41"/>
                  <a:gd name="T24" fmla="*/ 12 w 52"/>
                  <a:gd name="T25" fmla="*/ 37 h 41"/>
                  <a:gd name="T26" fmla="*/ 14 w 52"/>
                  <a:gd name="T27" fmla="*/ 39 h 41"/>
                  <a:gd name="T28" fmla="*/ 26 w 52"/>
                  <a:gd name="T29" fmla="*/ 22 h 41"/>
                  <a:gd name="T30" fmla="*/ 30 w 52"/>
                  <a:gd name="T31" fmla="*/ 41 h 41"/>
                  <a:gd name="T32" fmla="*/ 33 w 52"/>
                  <a:gd name="T33" fmla="*/ 41 h 41"/>
                  <a:gd name="T34" fmla="*/ 28 w 52"/>
                  <a:gd name="T35" fmla="*/ 22 h 41"/>
                  <a:gd name="T36" fmla="*/ 47 w 52"/>
                  <a:gd name="T37" fmla="*/ 33 h 41"/>
                  <a:gd name="T38" fmla="*/ 49 w 52"/>
                  <a:gd name="T39" fmla="*/ 31 h 41"/>
                  <a:gd name="T40" fmla="*/ 28 w 52"/>
                  <a:gd name="T41" fmla="*/ 22 h 41"/>
                  <a:gd name="T42" fmla="*/ 52 w 52"/>
                  <a:gd name="T43" fmla="*/ 18 h 41"/>
                  <a:gd name="T44" fmla="*/ 49 w 52"/>
                  <a:gd name="T45" fmla="*/ 14 h 41"/>
                  <a:gd name="T46" fmla="*/ 28 w 52"/>
                  <a:gd name="T47" fmla="*/ 20 h 41"/>
                  <a:gd name="T48" fmla="*/ 40 w 52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1">
                    <a:moveTo>
                      <a:pt x="40" y="2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2" y="37"/>
                    </a:lnTo>
                    <a:lnTo>
                      <a:pt x="14" y="39"/>
                    </a:lnTo>
                    <a:lnTo>
                      <a:pt x="26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5" name="Freeform 292"/>
              <p:cNvSpPr>
                <a:spLocks/>
              </p:cNvSpPr>
              <p:nvPr/>
            </p:nvSpPr>
            <p:spPr bwMode="auto">
              <a:xfrm>
                <a:off x="4684" y="2065"/>
                <a:ext cx="51" cy="44"/>
              </a:xfrm>
              <a:custGeom>
                <a:avLst/>
                <a:gdLst>
                  <a:gd name="T0" fmla="*/ 40 w 51"/>
                  <a:gd name="T1" fmla="*/ 4 h 44"/>
                  <a:gd name="T2" fmla="*/ 37 w 51"/>
                  <a:gd name="T3" fmla="*/ 2 h 44"/>
                  <a:gd name="T4" fmla="*/ 25 w 51"/>
                  <a:gd name="T5" fmla="*/ 20 h 44"/>
                  <a:gd name="T6" fmla="*/ 21 w 51"/>
                  <a:gd name="T7" fmla="*/ 0 h 44"/>
                  <a:gd name="T8" fmla="*/ 18 w 51"/>
                  <a:gd name="T9" fmla="*/ 0 h 44"/>
                  <a:gd name="T10" fmla="*/ 23 w 51"/>
                  <a:gd name="T11" fmla="*/ 20 h 44"/>
                  <a:gd name="T12" fmla="*/ 4 w 51"/>
                  <a:gd name="T13" fmla="*/ 10 h 44"/>
                  <a:gd name="T14" fmla="*/ 2 w 51"/>
                  <a:gd name="T15" fmla="*/ 12 h 44"/>
                  <a:gd name="T16" fmla="*/ 23 w 51"/>
                  <a:gd name="T17" fmla="*/ 22 h 44"/>
                  <a:gd name="T18" fmla="*/ 0 w 51"/>
                  <a:gd name="T19" fmla="*/ 26 h 44"/>
                  <a:gd name="T20" fmla="*/ 0 w 51"/>
                  <a:gd name="T21" fmla="*/ 28 h 44"/>
                  <a:gd name="T22" fmla="*/ 23 w 51"/>
                  <a:gd name="T23" fmla="*/ 24 h 44"/>
                  <a:gd name="T24" fmla="*/ 9 w 51"/>
                  <a:gd name="T25" fmla="*/ 40 h 44"/>
                  <a:gd name="T26" fmla="*/ 14 w 51"/>
                  <a:gd name="T27" fmla="*/ 42 h 44"/>
                  <a:gd name="T28" fmla="*/ 25 w 51"/>
                  <a:gd name="T29" fmla="*/ 24 h 44"/>
                  <a:gd name="T30" fmla="*/ 30 w 51"/>
                  <a:gd name="T31" fmla="*/ 44 h 44"/>
                  <a:gd name="T32" fmla="*/ 32 w 51"/>
                  <a:gd name="T33" fmla="*/ 42 h 44"/>
                  <a:gd name="T34" fmla="*/ 25 w 51"/>
                  <a:gd name="T35" fmla="*/ 24 h 44"/>
                  <a:gd name="T36" fmla="*/ 47 w 51"/>
                  <a:gd name="T37" fmla="*/ 34 h 44"/>
                  <a:gd name="T38" fmla="*/ 47 w 51"/>
                  <a:gd name="T39" fmla="*/ 32 h 44"/>
                  <a:gd name="T40" fmla="*/ 28 w 51"/>
                  <a:gd name="T41" fmla="*/ 22 h 44"/>
                  <a:gd name="T42" fmla="*/ 51 w 51"/>
                  <a:gd name="T43" fmla="*/ 18 h 44"/>
                  <a:gd name="T44" fmla="*/ 49 w 51"/>
                  <a:gd name="T45" fmla="*/ 16 h 44"/>
                  <a:gd name="T46" fmla="*/ 28 w 51"/>
                  <a:gd name="T47" fmla="*/ 20 h 44"/>
                  <a:gd name="T48" fmla="*/ 40 w 51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4" y="42"/>
                    </a:lnTo>
                    <a:lnTo>
                      <a:pt x="25" y="2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6" name="Freeform 293"/>
              <p:cNvSpPr>
                <a:spLocks/>
              </p:cNvSpPr>
              <p:nvPr/>
            </p:nvSpPr>
            <p:spPr bwMode="auto">
              <a:xfrm>
                <a:off x="4684" y="2065"/>
                <a:ext cx="51" cy="44"/>
              </a:xfrm>
              <a:custGeom>
                <a:avLst/>
                <a:gdLst>
                  <a:gd name="T0" fmla="*/ 40 w 51"/>
                  <a:gd name="T1" fmla="*/ 4 h 44"/>
                  <a:gd name="T2" fmla="*/ 37 w 51"/>
                  <a:gd name="T3" fmla="*/ 2 h 44"/>
                  <a:gd name="T4" fmla="*/ 25 w 51"/>
                  <a:gd name="T5" fmla="*/ 20 h 44"/>
                  <a:gd name="T6" fmla="*/ 21 w 51"/>
                  <a:gd name="T7" fmla="*/ 0 h 44"/>
                  <a:gd name="T8" fmla="*/ 18 w 51"/>
                  <a:gd name="T9" fmla="*/ 0 h 44"/>
                  <a:gd name="T10" fmla="*/ 23 w 51"/>
                  <a:gd name="T11" fmla="*/ 20 h 44"/>
                  <a:gd name="T12" fmla="*/ 4 w 51"/>
                  <a:gd name="T13" fmla="*/ 10 h 44"/>
                  <a:gd name="T14" fmla="*/ 2 w 51"/>
                  <a:gd name="T15" fmla="*/ 12 h 44"/>
                  <a:gd name="T16" fmla="*/ 23 w 51"/>
                  <a:gd name="T17" fmla="*/ 22 h 44"/>
                  <a:gd name="T18" fmla="*/ 0 w 51"/>
                  <a:gd name="T19" fmla="*/ 26 h 44"/>
                  <a:gd name="T20" fmla="*/ 0 w 51"/>
                  <a:gd name="T21" fmla="*/ 28 h 44"/>
                  <a:gd name="T22" fmla="*/ 23 w 51"/>
                  <a:gd name="T23" fmla="*/ 24 h 44"/>
                  <a:gd name="T24" fmla="*/ 9 w 51"/>
                  <a:gd name="T25" fmla="*/ 40 h 44"/>
                  <a:gd name="T26" fmla="*/ 14 w 51"/>
                  <a:gd name="T27" fmla="*/ 42 h 44"/>
                  <a:gd name="T28" fmla="*/ 25 w 51"/>
                  <a:gd name="T29" fmla="*/ 24 h 44"/>
                  <a:gd name="T30" fmla="*/ 30 w 51"/>
                  <a:gd name="T31" fmla="*/ 44 h 44"/>
                  <a:gd name="T32" fmla="*/ 32 w 51"/>
                  <a:gd name="T33" fmla="*/ 42 h 44"/>
                  <a:gd name="T34" fmla="*/ 25 w 51"/>
                  <a:gd name="T35" fmla="*/ 24 h 44"/>
                  <a:gd name="T36" fmla="*/ 47 w 51"/>
                  <a:gd name="T37" fmla="*/ 34 h 44"/>
                  <a:gd name="T38" fmla="*/ 47 w 51"/>
                  <a:gd name="T39" fmla="*/ 32 h 44"/>
                  <a:gd name="T40" fmla="*/ 28 w 51"/>
                  <a:gd name="T41" fmla="*/ 22 h 44"/>
                  <a:gd name="T42" fmla="*/ 51 w 51"/>
                  <a:gd name="T43" fmla="*/ 18 h 44"/>
                  <a:gd name="T44" fmla="*/ 49 w 51"/>
                  <a:gd name="T45" fmla="*/ 16 h 44"/>
                  <a:gd name="T46" fmla="*/ 28 w 51"/>
                  <a:gd name="T47" fmla="*/ 20 h 44"/>
                  <a:gd name="T48" fmla="*/ 40 w 51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4" y="42"/>
                    </a:lnTo>
                    <a:lnTo>
                      <a:pt x="25" y="2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7" name="Freeform 294"/>
              <p:cNvSpPr>
                <a:spLocks/>
              </p:cNvSpPr>
              <p:nvPr/>
            </p:nvSpPr>
            <p:spPr bwMode="auto">
              <a:xfrm>
                <a:off x="4396" y="2234"/>
                <a:ext cx="52" cy="43"/>
              </a:xfrm>
              <a:custGeom>
                <a:avLst/>
                <a:gdLst>
                  <a:gd name="T0" fmla="*/ 43 w 52"/>
                  <a:gd name="T1" fmla="*/ 3 h 43"/>
                  <a:gd name="T2" fmla="*/ 38 w 52"/>
                  <a:gd name="T3" fmla="*/ 2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0 h 43"/>
                  <a:gd name="T10" fmla="*/ 26 w 52"/>
                  <a:gd name="T11" fmla="*/ 19 h 43"/>
                  <a:gd name="T12" fmla="*/ 5 w 52"/>
                  <a:gd name="T13" fmla="*/ 7 h 43"/>
                  <a:gd name="T14" fmla="*/ 5 w 52"/>
                  <a:gd name="T15" fmla="*/ 9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1 h 43"/>
                  <a:gd name="T24" fmla="*/ 12 w 52"/>
                  <a:gd name="T25" fmla="*/ 39 h 43"/>
                  <a:gd name="T26" fmla="*/ 15 w 52"/>
                  <a:gd name="T27" fmla="*/ 39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1 h 43"/>
                  <a:gd name="T34" fmla="*/ 29 w 52"/>
                  <a:gd name="T35" fmla="*/ 21 h 43"/>
                  <a:gd name="T36" fmla="*/ 47 w 52"/>
                  <a:gd name="T37" fmla="*/ 33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9 w 52"/>
                  <a:gd name="T47" fmla="*/ 19 h 43"/>
                  <a:gd name="T48" fmla="*/ 43 w 52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3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6" y="19"/>
                    </a:lnTo>
                    <a:lnTo>
                      <a:pt x="5" y="7"/>
                    </a:lnTo>
                    <a:lnTo>
                      <a:pt x="5" y="9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1"/>
                    </a:lnTo>
                    <a:lnTo>
                      <a:pt x="12" y="39"/>
                    </a:lnTo>
                    <a:lnTo>
                      <a:pt x="15" y="39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1"/>
                    </a:lnTo>
                    <a:lnTo>
                      <a:pt x="29" y="21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9" y="19"/>
                    </a:lnTo>
                    <a:lnTo>
                      <a:pt x="43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8" name="Freeform 295"/>
              <p:cNvSpPr>
                <a:spLocks/>
              </p:cNvSpPr>
              <p:nvPr/>
            </p:nvSpPr>
            <p:spPr bwMode="auto">
              <a:xfrm>
                <a:off x="4396" y="2234"/>
                <a:ext cx="52" cy="43"/>
              </a:xfrm>
              <a:custGeom>
                <a:avLst/>
                <a:gdLst>
                  <a:gd name="T0" fmla="*/ 43 w 52"/>
                  <a:gd name="T1" fmla="*/ 3 h 43"/>
                  <a:gd name="T2" fmla="*/ 38 w 52"/>
                  <a:gd name="T3" fmla="*/ 2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0 h 43"/>
                  <a:gd name="T10" fmla="*/ 26 w 52"/>
                  <a:gd name="T11" fmla="*/ 19 h 43"/>
                  <a:gd name="T12" fmla="*/ 5 w 52"/>
                  <a:gd name="T13" fmla="*/ 7 h 43"/>
                  <a:gd name="T14" fmla="*/ 5 w 52"/>
                  <a:gd name="T15" fmla="*/ 9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1 h 43"/>
                  <a:gd name="T24" fmla="*/ 12 w 52"/>
                  <a:gd name="T25" fmla="*/ 39 h 43"/>
                  <a:gd name="T26" fmla="*/ 15 w 52"/>
                  <a:gd name="T27" fmla="*/ 39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1 h 43"/>
                  <a:gd name="T34" fmla="*/ 29 w 52"/>
                  <a:gd name="T35" fmla="*/ 21 h 43"/>
                  <a:gd name="T36" fmla="*/ 47 w 52"/>
                  <a:gd name="T37" fmla="*/ 33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9 w 52"/>
                  <a:gd name="T47" fmla="*/ 19 h 43"/>
                  <a:gd name="T48" fmla="*/ 43 w 52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3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6" y="19"/>
                    </a:lnTo>
                    <a:lnTo>
                      <a:pt x="5" y="7"/>
                    </a:lnTo>
                    <a:lnTo>
                      <a:pt x="5" y="9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1"/>
                    </a:lnTo>
                    <a:lnTo>
                      <a:pt x="12" y="39"/>
                    </a:lnTo>
                    <a:lnTo>
                      <a:pt x="15" y="39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1"/>
                    </a:lnTo>
                    <a:lnTo>
                      <a:pt x="29" y="21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9" y="19"/>
                    </a:lnTo>
                    <a:lnTo>
                      <a:pt x="43" y="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9" name="Freeform 296"/>
              <p:cNvSpPr>
                <a:spLocks/>
              </p:cNvSpPr>
              <p:nvPr/>
            </p:nvSpPr>
            <p:spPr bwMode="auto">
              <a:xfrm>
                <a:off x="4695" y="1611"/>
                <a:ext cx="52" cy="43"/>
              </a:xfrm>
              <a:custGeom>
                <a:avLst/>
                <a:gdLst>
                  <a:gd name="T0" fmla="*/ 40 w 52"/>
                  <a:gd name="T1" fmla="*/ 3 h 43"/>
                  <a:gd name="T2" fmla="*/ 38 w 52"/>
                  <a:gd name="T3" fmla="*/ 3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1 h 43"/>
                  <a:gd name="T10" fmla="*/ 24 w 52"/>
                  <a:gd name="T11" fmla="*/ 21 h 43"/>
                  <a:gd name="T12" fmla="*/ 5 w 52"/>
                  <a:gd name="T13" fmla="*/ 9 h 43"/>
                  <a:gd name="T14" fmla="*/ 3 w 52"/>
                  <a:gd name="T15" fmla="*/ 11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47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3"/>
                    </a:moveTo>
                    <a:lnTo>
                      <a:pt x="38" y="3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1"/>
                    </a:lnTo>
                    <a:lnTo>
                      <a:pt x="24" y="21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0" name="Freeform 297"/>
              <p:cNvSpPr>
                <a:spLocks/>
              </p:cNvSpPr>
              <p:nvPr/>
            </p:nvSpPr>
            <p:spPr bwMode="auto">
              <a:xfrm>
                <a:off x="4695" y="1611"/>
                <a:ext cx="52" cy="43"/>
              </a:xfrm>
              <a:custGeom>
                <a:avLst/>
                <a:gdLst>
                  <a:gd name="T0" fmla="*/ 40 w 52"/>
                  <a:gd name="T1" fmla="*/ 3 h 43"/>
                  <a:gd name="T2" fmla="*/ 38 w 52"/>
                  <a:gd name="T3" fmla="*/ 3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1 h 43"/>
                  <a:gd name="T10" fmla="*/ 24 w 52"/>
                  <a:gd name="T11" fmla="*/ 21 h 43"/>
                  <a:gd name="T12" fmla="*/ 5 w 52"/>
                  <a:gd name="T13" fmla="*/ 9 h 43"/>
                  <a:gd name="T14" fmla="*/ 3 w 52"/>
                  <a:gd name="T15" fmla="*/ 11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47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3"/>
                    </a:moveTo>
                    <a:lnTo>
                      <a:pt x="38" y="3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1"/>
                    </a:lnTo>
                    <a:lnTo>
                      <a:pt x="24" y="21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1" name="Freeform 298"/>
              <p:cNvSpPr>
                <a:spLocks/>
              </p:cNvSpPr>
              <p:nvPr/>
            </p:nvSpPr>
            <p:spPr bwMode="auto">
              <a:xfrm>
                <a:off x="4408" y="1779"/>
                <a:ext cx="52" cy="43"/>
              </a:xfrm>
              <a:custGeom>
                <a:avLst/>
                <a:gdLst>
                  <a:gd name="T0" fmla="*/ 43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2 h 43"/>
                  <a:gd name="T10" fmla="*/ 26 w 52"/>
                  <a:gd name="T11" fmla="*/ 19 h 43"/>
                  <a:gd name="T12" fmla="*/ 5 w 52"/>
                  <a:gd name="T13" fmla="*/ 10 h 43"/>
                  <a:gd name="T14" fmla="*/ 5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3 h 43"/>
                  <a:gd name="T24" fmla="*/ 12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8 w 52"/>
                  <a:gd name="T35" fmla="*/ 23 h 43"/>
                  <a:gd name="T36" fmla="*/ 47 w 52"/>
                  <a:gd name="T37" fmla="*/ 33 h 43"/>
                  <a:gd name="T38" fmla="*/ 50 w 52"/>
                  <a:gd name="T39" fmla="*/ 31 h 43"/>
                  <a:gd name="T40" fmla="*/ 28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8 w 52"/>
                  <a:gd name="T47" fmla="*/ 21 h 43"/>
                  <a:gd name="T48" fmla="*/ 43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19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3"/>
                    </a:lnTo>
                    <a:lnTo>
                      <a:pt x="12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8" y="23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8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8" y="21"/>
                    </a:lnTo>
                    <a:lnTo>
                      <a:pt x="43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2" name="Freeform 299"/>
              <p:cNvSpPr>
                <a:spLocks/>
              </p:cNvSpPr>
              <p:nvPr/>
            </p:nvSpPr>
            <p:spPr bwMode="auto">
              <a:xfrm>
                <a:off x="4408" y="1779"/>
                <a:ext cx="52" cy="43"/>
              </a:xfrm>
              <a:custGeom>
                <a:avLst/>
                <a:gdLst>
                  <a:gd name="T0" fmla="*/ 43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2 h 43"/>
                  <a:gd name="T10" fmla="*/ 26 w 52"/>
                  <a:gd name="T11" fmla="*/ 19 h 43"/>
                  <a:gd name="T12" fmla="*/ 5 w 52"/>
                  <a:gd name="T13" fmla="*/ 10 h 43"/>
                  <a:gd name="T14" fmla="*/ 5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3 h 43"/>
                  <a:gd name="T24" fmla="*/ 12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8 w 52"/>
                  <a:gd name="T35" fmla="*/ 23 h 43"/>
                  <a:gd name="T36" fmla="*/ 47 w 52"/>
                  <a:gd name="T37" fmla="*/ 33 h 43"/>
                  <a:gd name="T38" fmla="*/ 50 w 52"/>
                  <a:gd name="T39" fmla="*/ 31 h 43"/>
                  <a:gd name="T40" fmla="*/ 28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8 w 52"/>
                  <a:gd name="T47" fmla="*/ 21 h 43"/>
                  <a:gd name="T48" fmla="*/ 43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19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3"/>
                    </a:lnTo>
                    <a:lnTo>
                      <a:pt x="12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8" y="23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8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8" y="21"/>
                    </a:lnTo>
                    <a:lnTo>
                      <a:pt x="43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3" name="Freeform 300"/>
              <p:cNvSpPr>
                <a:spLocks/>
              </p:cNvSpPr>
              <p:nvPr/>
            </p:nvSpPr>
            <p:spPr bwMode="auto">
              <a:xfrm>
                <a:off x="4571" y="1759"/>
                <a:ext cx="51" cy="41"/>
              </a:xfrm>
              <a:custGeom>
                <a:avLst/>
                <a:gdLst>
                  <a:gd name="T0" fmla="*/ 40 w 51"/>
                  <a:gd name="T1" fmla="*/ 2 h 41"/>
                  <a:gd name="T2" fmla="*/ 37 w 51"/>
                  <a:gd name="T3" fmla="*/ 2 h 41"/>
                  <a:gd name="T4" fmla="*/ 25 w 51"/>
                  <a:gd name="T5" fmla="*/ 20 h 41"/>
                  <a:gd name="T6" fmla="*/ 21 w 51"/>
                  <a:gd name="T7" fmla="*/ 0 h 41"/>
                  <a:gd name="T8" fmla="*/ 18 w 51"/>
                  <a:gd name="T9" fmla="*/ 0 h 41"/>
                  <a:gd name="T10" fmla="*/ 25 w 51"/>
                  <a:gd name="T11" fmla="*/ 20 h 41"/>
                  <a:gd name="T12" fmla="*/ 4 w 51"/>
                  <a:gd name="T13" fmla="*/ 8 h 41"/>
                  <a:gd name="T14" fmla="*/ 4 w 51"/>
                  <a:gd name="T15" fmla="*/ 10 h 41"/>
                  <a:gd name="T16" fmla="*/ 23 w 51"/>
                  <a:gd name="T17" fmla="*/ 20 h 41"/>
                  <a:gd name="T18" fmla="*/ 0 w 51"/>
                  <a:gd name="T19" fmla="*/ 24 h 41"/>
                  <a:gd name="T20" fmla="*/ 2 w 51"/>
                  <a:gd name="T21" fmla="*/ 28 h 41"/>
                  <a:gd name="T22" fmla="*/ 23 w 51"/>
                  <a:gd name="T23" fmla="*/ 22 h 41"/>
                  <a:gd name="T24" fmla="*/ 11 w 51"/>
                  <a:gd name="T25" fmla="*/ 39 h 41"/>
                  <a:gd name="T26" fmla="*/ 14 w 51"/>
                  <a:gd name="T27" fmla="*/ 39 h 41"/>
                  <a:gd name="T28" fmla="*/ 25 w 51"/>
                  <a:gd name="T29" fmla="*/ 22 h 41"/>
                  <a:gd name="T30" fmla="*/ 30 w 51"/>
                  <a:gd name="T31" fmla="*/ 41 h 41"/>
                  <a:gd name="T32" fmla="*/ 33 w 51"/>
                  <a:gd name="T33" fmla="*/ 41 h 41"/>
                  <a:gd name="T34" fmla="*/ 28 w 51"/>
                  <a:gd name="T35" fmla="*/ 22 h 41"/>
                  <a:gd name="T36" fmla="*/ 47 w 51"/>
                  <a:gd name="T37" fmla="*/ 33 h 41"/>
                  <a:gd name="T38" fmla="*/ 49 w 51"/>
                  <a:gd name="T39" fmla="*/ 32 h 41"/>
                  <a:gd name="T40" fmla="*/ 28 w 51"/>
                  <a:gd name="T41" fmla="*/ 22 h 41"/>
                  <a:gd name="T42" fmla="*/ 51 w 51"/>
                  <a:gd name="T43" fmla="*/ 18 h 41"/>
                  <a:gd name="T44" fmla="*/ 49 w 51"/>
                  <a:gd name="T45" fmla="*/ 14 h 41"/>
                  <a:gd name="T46" fmla="*/ 28 w 51"/>
                  <a:gd name="T47" fmla="*/ 20 h 41"/>
                  <a:gd name="T48" fmla="*/ 40 w 51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1">
                    <a:moveTo>
                      <a:pt x="40" y="2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5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1" y="39"/>
                    </a:lnTo>
                    <a:lnTo>
                      <a:pt x="14" y="39"/>
                    </a:lnTo>
                    <a:lnTo>
                      <a:pt x="25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4" name="Freeform 301"/>
              <p:cNvSpPr>
                <a:spLocks/>
              </p:cNvSpPr>
              <p:nvPr/>
            </p:nvSpPr>
            <p:spPr bwMode="auto">
              <a:xfrm>
                <a:off x="4571" y="1759"/>
                <a:ext cx="51" cy="41"/>
              </a:xfrm>
              <a:custGeom>
                <a:avLst/>
                <a:gdLst>
                  <a:gd name="T0" fmla="*/ 40 w 51"/>
                  <a:gd name="T1" fmla="*/ 2 h 41"/>
                  <a:gd name="T2" fmla="*/ 37 w 51"/>
                  <a:gd name="T3" fmla="*/ 2 h 41"/>
                  <a:gd name="T4" fmla="*/ 25 w 51"/>
                  <a:gd name="T5" fmla="*/ 20 h 41"/>
                  <a:gd name="T6" fmla="*/ 21 w 51"/>
                  <a:gd name="T7" fmla="*/ 0 h 41"/>
                  <a:gd name="T8" fmla="*/ 18 w 51"/>
                  <a:gd name="T9" fmla="*/ 0 h 41"/>
                  <a:gd name="T10" fmla="*/ 25 w 51"/>
                  <a:gd name="T11" fmla="*/ 20 h 41"/>
                  <a:gd name="T12" fmla="*/ 4 w 51"/>
                  <a:gd name="T13" fmla="*/ 8 h 41"/>
                  <a:gd name="T14" fmla="*/ 4 w 51"/>
                  <a:gd name="T15" fmla="*/ 10 h 41"/>
                  <a:gd name="T16" fmla="*/ 23 w 51"/>
                  <a:gd name="T17" fmla="*/ 20 h 41"/>
                  <a:gd name="T18" fmla="*/ 0 w 51"/>
                  <a:gd name="T19" fmla="*/ 24 h 41"/>
                  <a:gd name="T20" fmla="*/ 2 w 51"/>
                  <a:gd name="T21" fmla="*/ 28 h 41"/>
                  <a:gd name="T22" fmla="*/ 23 w 51"/>
                  <a:gd name="T23" fmla="*/ 22 h 41"/>
                  <a:gd name="T24" fmla="*/ 11 w 51"/>
                  <a:gd name="T25" fmla="*/ 39 h 41"/>
                  <a:gd name="T26" fmla="*/ 14 w 51"/>
                  <a:gd name="T27" fmla="*/ 39 h 41"/>
                  <a:gd name="T28" fmla="*/ 25 w 51"/>
                  <a:gd name="T29" fmla="*/ 22 h 41"/>
                  <a:gd name="T30" fmla="*/ 30 w 51"/>
                  <a:gd name="T31" fmla="*/ 41 h 41"/>
                  <a:gd name="T32" fmla="*/ 33 w 51"/>
                  <a:gd name="T33" fmla="*/ 41 h 41"/>
                  <a:gd name="T34" fmla="*/ 28 w 51"/>
                  <a:gd name="T35" fmla="*/ 22 h 41"/>
                  <a:gd name="T36" fmla="*/ 47 w 51"/>
                  <a:gd name="T37" fmla="*/ 33 h 41"/>
                  <a:gd name="T38" fmla="*/ 49 w 51"/>
                  <a:gd name="T39" fmla="*/ 32 h 41"/>
                  <a:gd name="T40" fmla="*/ 28 w 51"/>
                  <a:gd name="T41" fmla="*/ 22 h 41"/>
                  <a:gd name="T42" fmla="*/ 51 w 51"/>
                  <a:gd name="T43" fmla="*/ 18 h 41"/>
                  <a:gd name="T44" fmla="*/ 49 w 51"/>
                  <a:gd name="T45" fmla="*/ 14 h 41"/>
                  <a:gd name="T46" fmla="*/ 28 w 51"/>
                  <a:gd name="T47" fmla="*/ 20 h 41"/>
                  <a:gd name="T48" fmla="*/ 40 w 51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1">
                    <a:moveTo>
                      <a:pt x="40" y="2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5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1" y="39"/>
                    </a:lnTo>
                    <a:lnTo>
                      <a:pt x="14" y="39"/>
                    </a:lnTo>
                    <a:lnTo>
                      <a:pt x="25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5" name="Freeform 302"/>
              <p:cNvSpPr>
                <a:spLocks/>
              </p:cNvSpPr>
              <p:nvPr/>
            </p:nvSpPr>
            <p:spPr bwMode="auto">
              <a:xfrm>
                <a:off x="3440" y="2300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9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2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4 h 44"/>
                  <a:gd name="T34" fmla="*/ 26 w 50"/>
                  <a:gd name="T35" fmla="*/ 24 h 44"/>
                  <a:gd name="T36" fmla="*/ 47 w 50"/>
                  <a:gd name="T37" fmla="*/ 34 h 44"/>
                  <a:gd name="T38" fmla="*/ 47 w 50"/>
                  <a:gd name="T39" fmla="*/ 32 h 44"/>
                  <a:gd name="T40" fmla="*/ 28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6" name="Freeform 303"/>
              <p:cNvSpPr>
                <a:spLocks/>
              </p:cNvSpPr>
              <p:nvPr/>
            </p:nvSpPr>
            <p:spPr bwMode="auto">
              <a:xfrm>
                <a:off x="3440" y="2300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9 w 50"/>
                  <a:gd name="T9" fmla="*/ 2 h 44"/>
                  <a:gd name="T10" fmla="*/ 24 w 50"/>
                  <a:gd name="T11" fmla="*/ 20 h 44"/>
                  <a:gd name="T12" fmla="*/ 5 w 50"/>
                  <a:gd name="T13" fmla="*/ 10 h 44"/>
                  <a:gd name="T14" fmla="*/ 2 w 50"/>
                  <a:gd name="T15" fmla="*/ 12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4 h 44"/>
                  <a:gd name="T24" fmla="*/ 10 w 50"/>
                  <a:gd name="T25" fmla="*/ 40 h 44"/>
                  <a:gd name="T26" fmla="*/ 12 w 50"/>
                  <a:gd name="T27" fmla="*/ 42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4 h 44"/>
                  <a:gd name="T34" fmla="*/ 26 w 50"/>
                  <a:gd name="T35" fmla="*/ 24 h 44"/>
                  <a:gd name="T36" fmla="*/ 47 w 50"/>
                  <a:gd name="T37" fmla="*/ 34 h 44"/>
                  <a:gd name="T38" fmla="*/ 47 w 50"/>
                  <a:gd name="T39" fmla="*/ 32 h 44"/>
                  <a:gd name="T40" fmla="*/ 28 w 50"/>
                  <a:gd name="T41" fmla="*/ 22 h 44"/>
                  <a:gd name="T42" fmla="*/ 50 w 50"/>
                  <a:gd name="T43" fmla="*/ 20 h 44"/>
                  <a:gd name="T44" fmla="*/ 50 w 50"/>
                  <a:gd name="T45" fmla="*/ 16 h 44"/>
                  <a:gd name="T46" fmla="*/ 26 w 50"/>
                  <a:gd name="T47" fmla="*/ 22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4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4"/>
                    </a:lnTo>
                    <a:lnTo>
                      <a:pt x="10" y="40"/>
                    </a:lnTo>
                    <a:lnTo>
                      <a:pt x="12" y="42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0" y="20"/>
                    </a:lnTo>
                    <a:lnTo>
                      <a:pt x="50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7" name="Freeform 304"/>
              <p:cNvSpPr>
                <a:spLocks/>
              </p:cNvSpPr>
              <p:nvPr/>
            </p:nvSpPr>
            <p:spPr bwMode="auto">
              <a:xfrm>
                <a:off x="3918" y="2281"/>
                <a:ext cx="49" cy="41"/>
              </a:xfrm>
              <a:custGeom>
                <a:avLst/>
                <a:gdLst>
                  <a:gd name="T0" fmla="*/ 40 w 49"/>
                  <a:gd name="T1" fmla="*/ 3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6 w 49"/>
                  <a:gd name="T9" fmla="*/ 0 h 41"/>
                  <a:gd name="T10" fmla="*/ 23 w 49"/>
                  <a:gd name="T11" fmla="*/ 19 h 41"/>
                  <a:gd name="T12" fmla="*/ 5 w 49"/>
                  <a:gd name="T13" fmla="*/ 7 h 41"/>
                  <a:gd name="T14" fmla="*/ 2 w 49"/>
                  <a:gd name="T15" fmla="*/ 9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9 h 41"/>
                  <a:gd name="T26" fmla="*/ 12 w 49"/>
                  <a:gd name="T27" fmla="*/ 39 h 41"/>
                  <a:gd name="T28" fmla="*/ 23 w 49"/>
                  <a:gd name="T29" fmla="*/ 23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5 w 49"/>
                  <a:gd name="T37" fmla="*/ 33 h 41"/>
                  <a:gd name="T38" fmla="*/ 47 w 49"/>
                  <a:gd name="T39" fmla="*/ 31 h 41"/>
                  <a:gd name="T40" fmla="*/ 26 w 49"/>
                  <a:gd name="T41" fmla="*/ 21 h 41"/>
                  <a:gd name="T42" fmla="*/ 49 w 49"/>
                  <a:gd name="T43" fmla="*/ 17 h 41"/>
                  <a:gd name="T44" fmla="*/ 49 w 49"/>
                  <a:gd name="T45" fmla="*/ 15 h 41"/>
                  <a:gd name="T46" fmla="*/ 26 w 49"/>
                  <a:gd name="T47" fmla="*/ 19 h 41"/>
                  <a:gd name="T48" fmla="*/ 40 w 49"/>
                  <a:gd name="T49" fmla="*/ 3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3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19"/>
                    </a:lnTo>
                    <a:lnTo>
                      <a:pt x="5" y="7"/>
                    </a:lnTo>
                    <a:lnTo>
                      <a:pt x="2" y="9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9"/>
                    </a:lnTo>
                    <a:lnTo>
                      <a:pt x="12" y="39"/>
                    </a:lnTo>
                    <a:lnTo>
                      <a:pt x="23" y="23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1"/>
                    </a:lnTo>
                    <a:lnTo>
                      <a:pt x="49" y="17"/>
                    </a:lnTo>
                    <a:lnTo>
                      <a:pt x="49" y="15"/>
                    </a:lnTo>
                    <a:lnTo>
                      <a:pt x="26" y="19"/>
                    </a:lnTo>
                    <a:lnTo>
                      <a:pt x="4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8" name="Freeform 305"/>
              <p:cNvSpPr>
                <a:spLocks/>
              </p:cNvSpPr>
              <p:nvPr/>
            </p:nvSpPr>
            <p:spPr bwMode="auto">
              <a:xfrm>
                <a:off x="3918" y="2281"/>
                <a:ext cx="49" cy="41"/>
              </a:xfrm>
              <a:custGeom>
                <a:avLst/>
                <a:gdLst>
                  <a:gd name="T0" fmla="*/ 40 w 49"/>
                  <a:gd name="T1" fmla="*/ 3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6 w 49"/>
                  <a:gd name="T9" fmla="*/ 0 h 41"/>
                  <a:gd name="T10" fmla="*/ 23 w 49"/>
                  <a:gd name="T11" fmla="*/ 19 h 41"/>
                  <a:gd name="T12" fmla="*/ 5 w 49"/>
                  <a:gd name="T13" fmla="*/ 7 h 41"/>
                  <a:gd name="T14" fmla="*/ 2 w 49"/>
                  <a:gd name="T15" fmla="*/ 9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9 h 41"/>
                  <a:gd name="T26" fmla="*/ 12 w 49"/>
                  <a:gd name="T27" fmla="*/ 39 h 41"/>
                  <a:gd name="T28" fmla="*/ 23 w 49"/>
                  <a:gd name="T29" fmla="*/ 23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5 w 49"/>
                  <a:gd name="T37" fmla="*/ 33 h 41"/>
                  <a:gd name="T38" fmla="*/ 47 w 49"/>
                  <a:gd name="T39" fmla="*/ 31 h 41"/>
                  <a:gd name="T40" fmla="*/ 26 w 49"/>
                  <a:gd name="T41" fmla="*/ 21 h 41"/>
                  <a:gd name="T42" fmla="*/ 49 w 49"/>
                  <a:gd name="T43" fmla="*/ 17 h 41"/>
                  <a:gd name="T44" fmla="*/ 49 w 49"/>
                  <a:gd name="T45" fmla="*/ 15 h 41"/>
                  <a:gd name="T46" fmla="*/ 26 w 49"/>
                  <a:gd name="T47" fmla="*/ 19 h 41"/>
                  <a:gd name="T48" fmla="*/ 40 w 49"/>
                  <a:gd name="T49" fmla="*/ 3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3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19"/>
                    </a:lnTo>
                    <a:lnTo>
                      <a:pt x="5" y="7"/>
                    </a:lnTo>
                    <a:lnTo>
                      <a:pt x="2" y="9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9"/>
                    </a:lnTo>
                    <a:lnTo>
                      <a:pt x="12" y="39"/>
                    </a:lnTo>
                    <a:lnTo>
                      <a:pt x="23" y="23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5" y="33"/>
                    </a:lnTo>
                    <a:lnTo>
                      <a:pt x="47" y="31"/>
                    </a:lnTo>
                    <a:lnTo>
                      <a:pt x="26" y="21"/>
                    </a:lnTo>
                    <a:lnTo>
                      <a:pt x="49" y="17"/>
                    </a:lnTo>
                    <a:lnTo>
                      <a:pt x="49" y="15"/>
                    </a:lnTo>
                    <a:lnTo>
                      <a:pt x="26" y="19"/>
                    </a:lnTo>
                    <a:lnTo>
                      <a:pt x="40" y="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09" name="Freeform 306"/>
              <p:cNvSpPr>
                <a:spLocks/>
              </p:cNvSpPr>
              <p:nvPr/>
            </p:nvSpPr>
            <p:spPr bwMode="auto">
              <a:xfrm>
                <a:off x="3315" y="2447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4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2 h 43"/>
                  <a:gd name="T10" fmla="*/ 24 w 52"/>
                  <a:gd name="T11" fmla="*/ 21 h 43"/>
                  <a:gd name="T12" fmla="*/ 5 w 52"/>
                  <a:gd name="T13" fmla="*/ 10 h 43"/>
                  <a:gd name="T14" fmla="*/ 3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5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4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2"/>
                    </a:lnTo>
                    <a:lnTo>
                      <a:pt x="24" y="21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5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0" name="Freeform 307"/>
              <p:cNvSpPr>
                <a:spLocks/>
              </p:cNvSpPr>
              <p:nvPr/>
            </p:nvSpPr>
            <p:spPr bwMode="auto">
              <a:xfrm>
                <a:off x="3315" y="2447"/>
                <a:ext cx="52" cy="43"/>
              </a:xfrm>
              <a:custGeom>
                <a:avLst/>
                <a:gdLst>
                  <a:gd name="T0" fmla="*/ 40 w 52"/>
                  <a:gd name="T1" fmla="*/ 4 h 43"/>
                  <a:gd name="T2" fmla="*/ 38 w 52"/>
                  <a:gd name="T3" fmla="*/ 4 h 43"/>
                  <a:gd name="T4" fmla="*/ 26 w 52"/>
                  <a:gd name="T5" fmla="*/ 19 h 43"/>
                  <a:gd name="T6" fmla="*/ 22 w 52"/>
                  <a:gd name="T7" fmla="*/ 0 h 43"/>
                  <a:gd name="T8" fmla="*/ 19 w 52"/>
                  <a:gd name="T9" fmla="*/ 2 h 43"/>
                  <a:gd name="T10" fmla="*/ 24 w 52"/>
                  <a:gd name="T11" fmla="*/ 21 h 43"/>
                  <a:gd name="T12" fmla="*/ 5 w 52"/>
                  <a:gd name="T13" fmla="*/ 10 h 43"/>
                  <a:gd name="T14" fmla="*/ 3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5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50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4"/>
                    </a:moveTo>
                    <a:lnTo>
                      <a:pt x="38" y="4"/>
                    </a:lnTo>
                    <a:lnTo>
                      <a:pt x="26" y="19"/>
                    </a:lnTo>
                    <a:lnTo>
                      <a:pt x="22" y="0"/>
                    </a:lnTo>
                    <a:lnTo>
                      <a:pt x="19" y="2"/>
                    </a:lnTo>
                    <a:lnTo>
                      <a:pt x="24" y="21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5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50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1" name="Freeform 308"/>
              <p:cNvSpPr>
                <a:spLocks/>
              </p:cNvSpPr>
              <p:nvPr/>
            </p:nvSpPr>
            <p:spPr bwMode="auto">
              <a:xfrm>
                <a:off x="3560" y="2413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2 h 44"/>
                  <a:gd name="T34" fmla="*/ 26 w 50"/>
                  <a:gd name="T35" fmla="*/ 22 h 44"/>
                  <a:gd name="T36" fmla="*/ 45 w 50"/>
                  <a:gd name="T37" fmla="*/ 34 h 44"/>
                  <a:gd name="T38" fmla="*/ 47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2" name="Freeform 309"/>
              <p:cNvSpPr>
                <a:spLocks/>
              </p:cNvSpPr>
              <p:nvPr/>
            </p:nvSpPr>
            <p:spPr bwMode="auto">
              <a:xfrm>
                <a:off x="3560" y="2413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1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8 w 50"/>
                  <a:gd name="T31" fmla="*/ 44 h 44"/>
                  <a:gd name="T32" fmla="*/ 33 w 50"/>
                  <a:gd name="T33" fmla="*/ 42 h 44"/>
                  <a:gd name="T34" fmla="*/ 26 w 50"/>
                  <a:gd name="T35" fmla="*/ 22 h 44"/>
                  <a:gd name="T36" fmla="*/ 45 w 50"/>
                  <a:gd name="T37" fmla="*/ 34 h 44"/>
                  <a:gd name="T38" fmla="*/ 47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8" y="44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3" name="Freeform 310"/>
              <p:cNvSpPr>
                <a:spLocks/>
              </p:cNvSpPr>
              <p:nvPr/>
            </p:nvSpPr>
            <p:spPr bwMode="auto">
              <a:xfrm>
                <a:off x="3654" y="2148"/>
                <a:ext cx="52" cy="42"/>
              </a:xfrm>
              <a:custGeom>
                <a:avLst/>
                <a:gdLst>
                  <a:gd name="T0" fmla="*/ 40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4 w 52"/>
                  <a:gd name="T11" fmla="*/ 20 h 42"/>
                  <a:gd name="T12" fmla="*/ 5 w 52"/>
                  <a:gd name="T13" fmla="*/ 8 h 42"/>
                  <a:gd name="T14" fmla="*/ 3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0 w 52"/>
                  <a:gd name="T21" fmla="*/ 28 h 42"/>
                  <a:gd name="T22" fmla="*/ 24 w 52"/>
                  <a:gd name="T23" fmla="*/ 22 h 42"/>
                  <a:gd name="T24" fmla="*/ 10 w 52"/>
                  <a:gd name="T25" fmla="*/ 38 h 42"/>
                  <a:gd name="T26" fmla="*/ 14 w 52"/>
                  <a:gd name="T27" fmla="*/ 40 h 42"/>
                  <a:gd name="T28" fmla="*/ 26 w 52"/>
                  <a:gd name="T29" fmla="*/ 22 h 42"/>
                  <a:gd name="T30" fmla="*/ 31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7 w 52"/>
                  <a:gd name="T39" fmla="*/ 32 h 42"/>
                  <a:gd name="T40" fmla="*/ 29 w 52"/>
                  <a:gd name="T41" fmla="*/ 22 h 42"/>
                  <a:gd name="T42" fmla="*/ 52 w 52"/>
                  <a:gd name="T43" fmla="*/ 18 h 42"/>
                  <a:gd name="T44" fmla="*/ 50 w 52"/>
                  <a:gd name="T45" fmla="*/ 14 h 42"/>
                  <a:gd name="T46" fmla="*/ 29 w 52"/>
                  <a:gd name="T47" fmla="*/ 20 h 42"/>
                  <a:gd name="T48" fmla="*/ 40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4" y="40"/>
                    </a:lnTo>
                    <a:lnTo>
                      <a:pt x="26" y="22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4"/>
                    </a:lnTo>
                    <a:lnTo>
                      <a:pt x="29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4" name="Freeform 311"/>
              <p:cNvSpPr>
                <a:spLocks/>
              </p:cNvSpPr>
              <p:nvPr/>
            </p:nvSpPr>
            <p:spPr bwMode="auto">
              <a:xfrm>
                <a:off x="3654" y="2148"/>
                <a:ext cx="52" cy="42"/>
              </a:xfrm>
              <a:custGeom>
                <a:avLst/>
                <a:gdLst>
                  <a:gd name="T0" fmla="*/ 40 w 52"/>
                  <a:gd name="T1" fmla="*/ 2 h 42"/>
                  <a:gd name="T2" fmla="*/ 38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4 w 52"/>
                  <a:gd name="T11" fmla="*/ 20 h 42"/>
                  <a:gd name="T12" fmla="*/ 5 w 52"/>
                  <a:gd name="T13" fmla="*/ 8 h 42"/>
                  <a:gd name="T14" fmla="*/ 3 w 52"/>
                  <a:gd name="T15" fmla="*/ 10 h 42"/>
                  <a:gd name="T16" fmla="*/ 24 w 52"/>
                  <a:gd name="T17" fmla="*/ 20 h 42"/>
                  <a:gd name="T18" fmla="*/ 0 w 52"/>
                  <a:gd name="T19" fmla="*/ 24 h 42"/>
                  <a:gd name="T20" fmla="*/ 0 w 52"/>
                  <a:gd name="T21" fmla="*/ 28 h 42"/>
                  <a:gd name="T22" fmla="*/ 24 w 52"/>
                  <a:gd name="T23" fmla="*/ 22 h 42"/>
                  <a:gd name="T24" fmla="*/ 10 w 52"/>
                  <a:gd name="T25" fmla="*/ 38 h 42"/>
                  <a:gd name="T26" fmla="*/ 14 w 52"/>
                  <a:gd name="T27" fmla="*/ 40 h 42"/>
                  <a:gd name="T28" fmla="*/ 26 w 52"/>
                  <a:gd name="T29" fmla="*/ 22 h 42"/>
                  <a:gd name="T30" fmla="*/ 31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7 w 52"/>
                  <a:gd name="T39" fmla="*/ 32 h 42"/>
                  <a:gd name="T40" fmla="*/ 29 w 52"/>
                  <a:gd name="T41" fmla="*/ 22 h 42"/>
                  <a:gd name="T42" fmla="*/ 52 w 52"/>
                  <a:gd name="T43" fmla="*/ 18 h 42"/>
                  <a:gd name="T44" fmla="*/ 50 w 52"/>
                  <a:gd name="T45" fmla="*/ 14 h 42"/>
                  <a:gd name="T46" fmla="*/ 29 w 52"/>
                  <a:gd name="T47" fmla="*/ 20 h 42"/>
                  <a:gd name="T48" fmla="*/ 40 w 52"/>
                  <a:gd name="T49" fmla="*/ 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2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38"/>
                    </a:lnTo>
                    <a:lnTo>
                      <a:pt x="14" y="40"/>
                    </a:lnTo>
                    <a:lnTo>
                      <a:pt x="26" y="22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4"/>
                    </a:lnTo>
                    <a:lnTo>
                      <a:pt x="29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5" name="Freeform 312"/>
              <p:cNvSpPr>
                <a:spLocks/>
              </p:cNvSpPr>
              <p:nvPr/>
            </p:nvSpPr>
            <p:spPr bwMode="auto">
              <a:xfrm>
                <a:off x="3555" y="2203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2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9 w 50"/>
                  <a:gd name="T31" fmla="*/ 44 h 44"/>
                  <a:gd name="T32" fmla="*/ 33 w 50"/>
                  <a:gd name="T33" fmla="*/ 42 h 44"/>
                  <a:gd name="T34" fmla="*/ 26 w 50"/>
                  <a:gd name="T35" fmla="*/ 24 h 44"/>
                  <a:gd name="T36" fmla="*/ 45 w 50"/>
                  <a:gd name="T37" fmla="*/ 34 h 44"/>
                  <a:gd name="T38" fmla="*/ 48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9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8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6" name="Freeform 313"/>
              <p:cNvSpPr>
                <a:spLocks/>
              </p:cNvSpPr>
              <p:nvPr/>
            </p:nvSpPr>
            <p:spPr bwMode="auto">
              <a:xfrm>
                <a:off x="3555" y="2203"/>
                <a:ext cx="50" cy="44"/>
              </a:xfrm>
              <a:custGeom>
                <a:avLst/>
                <a:gdLst>
                  <a:gd name="T0" fmla="*/ 40 w 50"/>
                  <a:gd name="T1" fmla="*/ 4 h 44"/>
                  <a:gd name="T2" fmla="*/ 38 w 50"/>
                  <a:gd name="T3" fmla="*/ 2 h 44"/>
                  <a:gd name="T4" fmla="*/ 26 w 50"/>
                  <a:gd name="T5" fmla="*/ 20 h 44"/>
                  <a:gd name="T6" fmla="*/ 22 w 50"/>
                  <a:gd name="T7" fmla="*/ 0 h 44"/>
                  <a:gd name="T8" fmla="*/ 17 w 50"/>
                  <a:gd name="T9" fmla="*/ 0 h 44"/>
                  <a:gd name="T10" fmla="*/ 24 w 50"/>
                  <a:gd name="T11" fmla="*/ 20 h 44"/>
                  <a:gd name="T12" fmla="*/ 5 w 50"/>
                  <a:gd name="T13" fmla="*/ 8 h 44"/>
                  <a:gd name="T14" fmla="*/ 3 w 50"/>
                  <a:gd name="T15" fmla="*/ 10 h 44"/>
                  <a:gd name="T16" fmla="*/ 24 w 50"/>
                  <a:gd name="T17" fmla="*/ 22 h 44"/>
                  <a:gd name="T18" fmla="*/ 0 w 50"/>
                  <a:gd name="T19" fmla="*/ 26 h 44"/>
                  <a:gd name="T20" fmla="*/ 0 w 50"/>
                  <a:gd name="T21" fmla="*/ 28 h 44"/>
                  <a:gd name="T22" fmla="*/ 24 w 50"/>
                  <a:gd name="T23" fmla="*/ 22 h 44"/>
                  <a:gd name="T24" fmla="*/ 10 w 50"/>
                  <a:gd name="T25" fmla="*/ 40 h 44"/>
                  <a:gd name="T26" fmla="*/ 12 w 50"/>
                  <a:gd name="T27" fmla="*/ 40 h 44"/>
                  <a:gd name="T28" fmla="*/ 24 w 50"/>
                  <a:gd name="T29" fmla="*/ 24 h 44"/>
                  <a:gd name="T30" fmla="*/ 29 w 50"/>
                  <a:gd name="T31" fmla="*/ 44 h 44"/>
                  <a:gd name="T32" fmla="*/ 33 w 50"/>
                  <a:gd name="T33" fmla="*/ 42 h 44"/>
                  <a:gd name="T34" fmla="*/ 26 w 50"/>
                  <a:gd name="T35" fmla="*/ 24 h 44"/>
                  <a:gd name="T36" fmla="*/ 45 w 50"/>
                  <a:gd name="T37" fmla="*/ 34 h 44"/>
                  <a:gd name="T38" fmla="*/ 48 w 50"/>
                  <a:gd name="T39" fmla="*/ 32 h 44"/>
                  <a:gd name="T40" fmla="*/ 26 w 50"/>
                  <a:gd name="T41" fmla="*/ 22 h 44"/>
                  <a:gd name="T42" fmla="*/ 50 w 50"/>
                  <a:gd name="T43" fmla="*/ 18 h 44"/>
                  <a:gd name="T44" fmla="*/ 50 w 50"/>
                  <a:gd name="T45" fmla="*/ 16 h 44"/>
                  <a:gd name="T46" fmla="*/ 26 w 50"/>
                  <a:gd name="T47" fmla="*/ 20 h 44"/>
                  <a:gd name="T48" fmla="*/ 40 w 50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0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2" y="40"/>
                    </a:lnTo>
                    <a:lnTo>
                      <a:pt x="24" y="24"/>
                    </a:lnTo>
                    <a:lnTo>
                      <a:pt x="29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8" y="32"/>
                    </a:lnTo>
                    <a:lnTo>
                      <a:pt x="26" y="22"/>
                    </a:lnTo>
                    <a:lnTo>
                      <a:pt x="50" y="18"/>
                    </a:lnTo>
                    <a:lnTo>
                      <a:pt x="50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7" name="Freeform 314"/>
              <p:cNvSpPr>
                <a:spLocks/>
              </p:cNvSpPr>
              <p:nvPr/>
            </p:nvSpPr>
            <p:spPr bwMode="auto">
              <a:xfrm>
                <a:off x="3334" y="2559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0 h 44"/>
                  <a:gd name="T10" fmla="*/ 26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50 w 52"/>
                  <a:gd name="T39" fmla="*/ 32 h 44"/>
                  <a:gd name="T40" fmla="*/ 28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8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50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8" name="Freeform 315"/>
              <p:cNvSpPr>
                <a:spLocks/>
              </p:cNvSpPr>
              <p:nvPr/>
            </p:nvSpPr>
            <p:spPr bwMode="auto">
              <a:xfrm>
                <a:off x="3334" y="2559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1 w 52"/>
                  <a:gd name="T7" fmla="*/ 0 h 44"/>
                  <a:gd name="T8" fmla="*/ 19 w 52"/>
                  <a:gd name="T9" fmla="*/ 0 h 44"/>
                  <a:gd name="T10" fmla="*/ 26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2 w 52"/>
                  <a:gd name="T25" fmla="*/ 40 h 44"/>
                  <a:gd name="T26" fmla="*/ 14 w 52"/>
                  <a:gd name="T27" fmla="*/ 42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50 w 52"/>
                  <a:gd name="T39" fmla="*/ 32 h 44"/>
                  <a:gd name="T40" fmla="*/ 28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8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2" y="40"/>
                    </a:lnTo>
                    <a:lnTo>
                      <a:pt x="14" y="42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50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19" name="Freeform 316"/>
              <p:cNvSpPr>
                <a:spLocks/>
              </p:cNvSpPr>
              <p:nvPr/>
            </p:nvSpPr>
            <p:spPr bwMode="auto">
              <a:xfrm>
                <a:off x="3645" y="2063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8 w 49"/>
                  <a:gd name="T3" fmla="*/ 2 h 43"/>
                  <a:gd name="T4" fmla="*/ 23 w 49"/>
                  <a:gd name="T5" fmla="*/ 20 h 43"/>
                  <a:gd name="T6" fmla="*/ 21 w 49"/>
                  <a:gd name="T7" fmla="*/ 0 h 43"/>
                  <a:gd name="T8" fmla="*/ 16 w 49"/>
                  <a:gd name="T9" fmla="*/ 2 h 43"/>
                  <a:gd name="T10" fmla="*/ 23 w 49"/>
                  <a:gd name="T11" fmla="*/ 20 h 43"/>
                  <a:gd name="T12" fmla="*/ 5 w 49"/>
                  <a:gd name="T13" fmla="*/ 10 h 43"/>
                  <a:gd name="T14" fmla="*/ 2 w 49"/>
                  <a:gd name="T15" fmla="*/ 12 h 43"/>
                  <a:gd name="T16" fmla="*/ 21 w 49"/>
                  <a:gd name="T17" fmla="*/ 22 h 43"/>
                  <a:gd name="T18" fmla="*/ 0 w 49"/>
                  <a:gd name="T19" fmla="*/ 26 h 43"/>
                  <a:gd name="T20" fmla="*/ 0 w 49"/>
                  <a:gd name="T21" fmla="*/ 28 h 43"/>
                  <a:gd name="T22" fmla="*/ 23 w 49"/>
                  <a:gd name="T23" fmla="*/ 24 h 43"/>
                  <a:gd name="T24" fmla="*/ 9 w 49"/>
                  <a:gd name="T25" fmla="*/ 40 h 43"/>
                  <a:gd name="T26" fmla="*/ 12 w 49"/>
                  <a:gd name="T27" fmla="*/ 41 h 43"/>
                  <a:gd name="T28" fmla="*/ 23 w 49"/>
                  <a:gd name="T29" fmla="*/ 24 h 43"/>
                  <a:gd name="T30" fmla="*/ 28 w 49"/>
                  <a:gd name="T31" fmla="*/ 43 h 43"/>
                  <a:gd name="T32" fmla="*/ 30 w 49"/>
                  <a:gd name="T33" fmla="*/ 43 h 43"/>
                  <a:gd name="T34" fmla="*/ 26 w 49"/>
                  <a:gd name="T35" fmla="*/ 24 h 43"/>
                  <a:gd name="T36" fmla="*/ 45 w 49"/>
                  <a:gd name="T37" fmla="*/ 34 h 43"/>
                  <a:gd name="T38" fmla="*/ 47 w 49"/>
                  <a:gd name="T39" fmla="*/ 32 h 43"/>
                  <a:gd name="T40" fmla="*/ 26 w 49"/>
                  <a:gd name="T41" fmla="*/ 22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22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8" y="2"/>
                    </a:lnTo>
                    <a:lnTo>
                      <a:pt x="23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2" y="41"/>
                    </a:lnTo>
                    <a:lnTo>
                      <a:pt x="23" y="24"/>
                    </a:lnTo>
                    <a:lnTo>
                      <a:pt x="28" y="43"/>
                    </a:lnTo>
                    <a:lnTo>
                      <a:pt x="30" y="43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0" name="Freeform 317"/>
              <p:cNvSpPr>
                <a:spLocks/>
              </p:cNvSpPr>
              <p:nvPr/>
            </p:nvSpPr>
            <p:spPr bwMode="auto">
              <a:xfrm>
                <a:off x="3645" y="2063"/>
                <a:ext cx="49" cy="43"/>
              </a:xfrm>
              <a:custGeom>
                <a:avLst/>
                <a:gdLst>
                  <a:gd name="T0" fmla="*/ 40 w 49"/>
                  <a:gd name="T1" fmla="*/ 4 h 43"/>
                  <a:gd name="T2" fmla="*/ 38 w 49"/>
                  <a:gd name="T3" fmla="*/ 2 h 43"/>
                  <a:gd name="T4" fmla="*/ 23 w 49"/>
                  <a:gd name="T5" fmla="*/ 20 h 43"/>
                  <a:gd name="T6" fmla="*/ 21 w 49"/>
                  <a:gd name="T7" fmla="*/ 0 h 43"/>
                  <a:gd name="T8" fmla="*/ 16 w 49"/>
                  <a:gd name="T9" fmla="*/ 2 h 43"/>
                  <a:gd name="T10" fmla="*/ 23 w 49"/>
                  <a:gd name="T11" fmla="*/ 20 h 43"/>
                  <a:gd name="T12" fmla="*/ 5 w 49"/>
                  <a:gd name="T13" fmla="*/ 10 h 43"/>
                  <a:gd name="T14" fmla="*/ 2 w 49"/>
                  <a:gd name="T15" fmla="*/ 12 h 43"/>
                  <a:gd name="T16" fmla="*/ 21 w 49"/>
                  <a:gd name="T17" fmla="*/ 22 h 43"/>
                  <a:gd name="T18" fmla="*/ 0 w 49"/>
                  <a:gd name="T19" fmla="*/ 26 h 43"/>
                  <a:gd name="T20" fmla="*/ 0 w 49"/>
                  <a:gd name="T21" fmla="*/ 28 h 43"/>
                  <a:gd name="T22" fmla="*/ 23 w 49"/>
                  <a:gd name="T23" fmla="*/ 24 h 43"/>
                  <a:gd name="T24" fmla="*/ 9 w 49"/>
                  <a:gd name="T25" fmla="*/ 40 h 43"/>
                  <a:gd name="T26" fmla="*/ 12 w 49"/>
                  <a:gd name="T27" fmla="*/ 41 h 43"/>
                  <a:gd name="T28" fmla="*/ 23 w 49"/>
                  <a:gd name="T29" fmla="*/ 24 h 43"/>
                  <a:gd name="T30" fmla="*/ 28 w 49"/>
                  <a:gd name="T31" fmla="*/ 43 h 43"/>
                  <a:gd name="T32" fmla="*/ 30 w 49"/>
                  <a:gd name="T33" fmla="*/ 43 h 43"/>
                  <a:gd name="T34" fmla="*/ 26 w 49"/>
                  <a:gd name="T35" fmla="*/ 24 h 43"/>
                  <a:gd name="T36" fmla="*/ 45 w 49"/>
                  <a:gd name="T37" fmla="*/ 34 h 43"/>
                  <a:gd name="T38" fmla="*/ 47 w 49"/>
                  <a:gd name="T39" fmla="*/ 32 h 43"/>
                  <a:gd name="T40" fmla="*/ 26 w 49"/>
                  <a:gd name="T41" fmla="*/ 22 h 43"/>
                  <a:gd name="T42" fmla="*/ 49 w 49"/>
                  <a:gd name="T43" fmla="*/ 18 h 43"/>
                  <a:gd name="T44" fmla="*/ 49 w 49"/>
                  <a:gd name="T45" fmla="*/ 16 h 43"/>
                  <a:gd name="T46" fmla="*/ 26 w 49"/>
                  <a:gd name="T47" fmla="*/ 22 h 43"/>
                  <a:gd name="T48" fmla="*/ 40 w 49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3">
                    <a:moveTo>
                      <a:pt x="40" y="4"/>
                    </a:moveTo>
                    <a:lnTo>
                      <a:pt x="38" y="2"/>
                    </a:lnTo>
                    <a:lnTo>
                      <a:pt x="23" y="2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23" y="20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2" y="41"/>
                    </a:lnTo>
                    <a:lnTo>
                      <a:pt x="23" y="24"/>
                    </a:lnTo>
                    <a:lnTo>
                      <a:pt x="28" y="43"/>
                    </a:lnTo>
                    <a:lnTo>
                      <a:pt x="30" y="43"/>
                    </a:lnTo>
                    <a:lnTo>
                      <a:pt x="26" y="24"/>
                    </a:lnTo>
                    <a:lnTo>
                      <a:pt x="45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2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1" name="Freeform 318"/>
              <p:cNvSpPr>
                <a:spLocks/>
              </p:cNvSpPr>
              <p:nvPr/>
            </p:nvSpPr>
            <p:spPr bwMode="auto">
              <a:xfrm>
                <a:off x="3478" y="2399"/>
                <a:ext cx="52" cy="42"/>
              </a:xfrm>
              <a:custGeom>
                <a:avLst/>
                <a:gdLst>
                  <a:gd name="T0" fmla="*/ 40 w 52"/>
                  <a:gd name="T1" fmla="*/ 4 h 42"/>
                  <a:gd name="T2" fmla="*/ 37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3 w 52"/>
                  <a:gd name="T11" fmla="*/ 20 h 42"/>
                  <a:gd name="T12" fmla="*/ 4 w 52"/>
                  <a:gd name="T13" fmla="*/ 8 h 42"/>
                  <a:gd name="T14" fmla="*/ 2 w 52"/>
                  <a:gd name="T15" fmla="*/ 10 h 42"/>
                  <a:gd name="T16" fmla="*/ 23 w 52"/>
                  <a:gd name="T17" fmla="*/ 22 h 42"/>
                  <a:gd name="T18" fmla="*/ 0 w 52"/>
                  <a:gd name="T19" fmla="*/ 24 h 42"/>
                  <a:gd name="T20" fmla="*/ 2 w 52"/>
                  <a:gd name="T21" fmla="*/ 28 h 42"/>
                  <a:gd name="T22" fmla="*/ 23 w 52"/>
                  <a:gd name="T23" fmla="*/ 22 h 42"/>
                  <a:gd name="T24" fmla="*/ 9 w 52"/>
                  <a:gd name="T25" fmla="*/ 40 h 42"/>
                  <a:gd name="T26" fmla="*/ 14 w 52"/>
                  <a:gd name="T27" fmla="*/ 40 h 42"/>
                  <a:gd name="T28" fmla="*/ 26 w 52"/>
                  <a:gd name="T29" fmla="*/ 24 h 42"/>
                  <a:gd name="T30" fmla="*/ 30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9 w 52"/>
                  <a:gd name="T39" fmla="*/ 32 h 42"/>
                  <a:gd name="T40" fmla="*/ 28 w 52"/>
                  <a:gd name="T41" fmla="*/ 22 h 42"/>
                  <a:gd name="T42" fmla="*/ 52 w 52"/>
                  <a:gd name="T43" fmla="*/ 18 h 42"/>
                  <a:gd name="T44" fmla="*/ 49 w 52"/>
                  <a:gd name="T45" fmla="*/ 16 h 42"/>
                  <a:gd name="T46" fmla="*/ 28 w 52"/>
                  <a:gd name="T47" fmla="*/ 20 h 42"/>
                  <a:gd name="T48" fmla="*/ 40 w 52"/>
                  <a:gd name="T49" fmla="*/ 4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3" y="22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4" y="40"/>
                    </a:lnTo>
                    <a:lnTo>
                      <a:pt x="26" y="24"/>
                    </a:lnTo>
                    <a:lnTo>
                      <a:pt x="30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2" name="Freeform 319"/>
              <p:cNvSpPr>
                <a:spLocks/>
              </p:cNvSpPr>
              <p:nvPr/>
            </p:nvSpPr>
            <p:spPr bwMode="auto">
              <a:xfrm>
                <a:off x="3478" y="2399"/>
                <a:ext cx="52" cy="42"/>
              </a:xfrm>
              <a:custGeom>
                <a:avLst/>
                <a:gdLst>
                  <a:gd name="T0" fmla="*/ 40 w 52"/>
                  <a:gd name="T1" fmla="*/ 4 h 42"/>
                  <a:gd name="T2" fmla="*/ 37 w 52"/>
                  <a:gd name="T3" fmla="*/ 2 h 42"/>
                  <a:gd name="T4" fmla="*/ 26 w 52"/>
                  <a:gd name="T5" fmla="*/ 20 h 42"/>
                  <a:gd name="T6" fmla="*/ 21 w 52"/>
                  <a:gd name="T7" fmla="*/ 0 h 42"/>
                  <a:gd name="T8" fmla="*/ 19 w 52"/>
                  <a:gd name="T9" fmla="*/ 0 h 42"/>
                  <a:gd name="T10" fmla="*/ 23 w 52"/>
                  <a:gd name="T11" fmla="*/ 20 h 42"/>
                  <a:gd name="T12" fmla="*/ 4 w 52"/>
                  <a:gd name="T13" fmla="*/ 8 h 42"/>
                  <a:gd name="T14" fmla="*/ 2 w 52"/>
                  <a:gd name="T15" fmla="*/ 10 h 42"/>
                  <a:gd name="T16" fmla="*/ 23 w 52"/>
                  <a:gd name="T17" fmla="*/ 22 h 42"/>
                  <a:gd name="T18" fmla="*/ 0 w 52"/>
                  <a:gd name="T19" fmla="*/ 24 h 42"/>
                  <a:gd name="T20" fmla="*/ 2 w 52"/>
                  <a:gd name="T21" fmla="*/ 28 h 42"/>
                  <a:gd name="T22" fmla="*/ 23 w 52"/>
                  <a:gd name="T23" fmla="*/ 22 h 42"/>
                  <a:gd name="T24" fmla="*/ 9 w 52"/>
                  <a:gd name="T25" fmla="*/ 40 h 42"/>
                  <a:gd name="T26" fmla="*/ 14 w 52"/>
                  <a:gd name="T27" fmla="*/ 40 h 42"/>
                  <a:gd name="T28" fmla="*/ 26 w 52"/>
                  <a:gd name="T29" fmla="*/ 24 h 42"/>
                  <a:gd name="T30" fmla="*/ 30 w 52"/>
                  <a:gd name="T31" fmla="*/ 42 h 42"/>
                  <a:gd name="T32" fmla="*/ 33 w 52"/>
                  <a:gd name="T33" fmla="*/ 42 h 42"/>
                  <a:gd name="T34" fmla="*/ 26 w 52"/>
                  <a:gd name="T35" fmla="*/ 22 h 42"/>
                  <a:gd name="T36" fmla="*/ 47 w 52"/>
                  <a:gd name="T37" fmla="*/ 34 h 42"/>
                  <a:gd name="T38" fmla="*/ 49 w 52"/>
                  <a:gd name="T39" fmla="*/ 32 h 42"/>
                  <a:gd name="T40" fmla="*/ 28 w 52"/>
                  <a:gd name="T41" fmla="*/ 22 h 42"/>
                  <a:gd name="T42" fmla="*/ 52 w 52"/>
                  <a:gd name="T43" fmla="*/ 18 h 42"/>
                  <a:gd name="T44" fmla="*/ 49 w 52"/>
                  <a:gd name="T45" fmla="*/ 16 h 42"/>
                  <a:gd name="T46" fmla="*/ 28 w 52"/>
                  <a:gd name="T47" fmla="*/ 20 h 42"/>
                  <a:gd name="T48" fmla="*/ 40 w 52"/>
                  <a:gd name="T49" fmla="*/ 4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2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3" y="22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4" y="40"/>
                    </a:lnTo>
                    <a:lnTo>
                      <a:pt x="26" y="24"/>
                    </a:lnTo>
                    <a:lnTo>
                      <a:pt x="30" y="42"/>
                    </a:lnTo>
                    <a:lnTo>
                      <a:pt x="33" y="42"/>
                    </a:lnTo>
                    <a:lnTo>
                      <a:pt x="26" y="22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3" name="Freeform 320"/>
              <p:cNvSpPr>
                <a:spLocks/>
              </p:cNvSpPr>
              <p:nvPr/>
            </p:nvSpPr>
            <p:spPr bwMode="auto">
              <a:xfrm>
                <a:off x="3560" y="2364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8 w 50"/>
                  <a:gd name="T3" fmla="*/ 2 h 43"/>
                  <a:gd name="T4" fmla="*/ 26 w 50"/>
                  <a:gd name="T5" fmla="*/ 19 h 43"/>
                  <a:gd name="T6" fmla="*/ 21 w 50"/>
                  <a:gd name="T7" fmla="*/ 0 h 43"/>
                  <a:gd name="T8" fmla="*/ 19 w 50"/>
                  <a:gd name="T9" fmla="*/ 0 h 43"/>
                  <a:gd name="T10" fmla="*/ 24 w 50"/>
                  <a:gd name="T11" fmla="*/ 19 h 43"/>
                  <a:gd name="T12" fmla="*/ 5 w 50"/>
                  <a:gd name="T13" fmla="*/ 9 h 43"/>
                  <a:gd name="T14" fmla="*/ 3 w 50"/>
                  <a:gd name="T15" fmla="*/ 11 h 43"/>
                  <a:gd name="T16" fmla="*/ 24 w 50"/>
                  <a:gd name="T17" fmla="*/ 21 h 43"/>
                  <a:gd name="T18" fmla="*/ 0 w 50"/>
                  <a:gd name="T19" fmla="*/ 25 h 43"/>
                  <a:gd name="T20" fmla="*/ 0 w 50"/>
                  <a:gd name="T21" fmla="*/ 27 h 43"/>
                  <a:gd name="T22" fmla="*/ 24 w 50"/>
                  <a:gd name="T23" fmla="*/ 23 h 43"/>
                  <a:gd name="T24" fmla="*/ 10 w 50"/>
                  <a:gd name="T25" fmla="*/ 39 h 43"/>
                  <a:gd name="T26" fmla="*/ 12 w 50"/>
                  <a:gd name="T27" fmla="*/ 41 h 43"/>
                  <a:gd name="T28" fmla="*/ 24 w 50"/>
                  <a:gd name="T29" fmla="*/ 23 h 43"/>
                  <a:gd name="T30" fmla="*/ 28 w 50"/>
                  <a:gd name="T31" fmla="*/ 43 h 43"/>
                  <a:gd name="T32" fmla="*/ 33 w 50"/>
                  <a:gd name="T33" fmla="*/ 41 h 43"/>
                  <a:gd name="T34" fmla="*/ 26 w 50"/>
                  <a:gd name="T35" fmla="*/ 23 h 43"/>
                  <a:gd name="T36" fmla="*/ 47 w 50"/>
                  <a:gd name="T37" fmla="*/ 33 h 43"/>
                  <a:gd name="T38" fmla="*/ 47 w 50"/>
                  <a:gd name="T39" fmla="*/ 31 h 43"/>
                  <a:gd name="T40" fmla="*/ 28 w 50"/>
                  <a:gd name="T41" fmla="*/ 21 h 43"/>
                  <a:gd name="T42" fmla="*/ 50 w 50"/>
                  <a:gd name="T43" fmla="*/ 17 h 43"/>
                  <a:gd name="T44" fmla="*/ 50 w 50"/>
                  <a:gd name="T45" fmla="*/ 15 h 43"/>
                  <a:gd name="T46" fmla="*/ 26 w 50"/>
                  <a:gd name="T47" fmla="*/ 19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19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24" y="23"/>
                    </a:lnTo>
                    <a:lnTo>
                      <a:pt x="28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50" y="17"/>
                    </a:lnTo>
                    <a:lnTo>
                      <a:pt x="50" y="15"/>
                    </a:lnTo>
                    <a:lnTo>
                      <a:pt x="26" y="19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4" name="Freeform 321"/>
              <p:cNvSpPr>
                <a:spLocks/>
              </p:cNvSpPr>
              <p:nvPr/>
            </p:nvSpPr>
            <p:spPr bwMode="auto">
              <a:xfrm>
                <a:off x="3560" y="2364"/>
                <a:ext cx="50" cy="43"/>
              </a:xfrm>
              <a:custGeom>
                <a:avLst/>
                <a:gdLst>
                  <a:gd name="T0" fmla="*/ 40 w 50"/>
                  <a:gd name="T1" fmla="*/ 4 h 43"/>
                  <a:gd name="T2" fmla="*/ 38 w 50"/>
                  <a:gd name="T3" fmla="*/ 2 h 43"/>
                  <a:gd name="T4" fmla="*/ 26 w 50"/>
                  <a:gd name="T5" fmla="*/ 19 h 43"/>
                  <a:gd name="T6" fmla="*/ 21 w 50"/>
                  <a:gd name="T7" fmla="*/ 0 h 43"/>
                  <a:gd name="T8" fmla="*/ 19 w 50"/>
                  <a:gd name="T9" fmla="*/ 0 h 43"/>
                  <a:gd name="T10" fmla="*/ 24 w 50"/>
                  <a:gd name="T11" fmla="*/ 19 h 43"/>
                  <a:gd name="T12" fmla="*/ 5 w 50"/>
                  <a:gd name="T13" fmla="*/ 9 h 43"/>
                  <a:gd name="T14" fmla="*/ 3 w 50"/>
                  <a:gd name="T15" fmla="*/ 11 h 43"/>
                  <a:gd name="T16" fmla="*/ 24 w 50"/>
                  <a:gd name="T17" fmla="*/ 21 h 43"/>
                  <a:gd name="T18" fmla="*/ 0 w 50"/>
                  <a:gd name="T19" fmla="*/ 25 h 43"/>
                  <a:gd name="T20" fmla="*/ 0 w 50"/>
                  <a:gd name="T21" fmla="*/ 27 h 43"/>
                  <a:gd name="T22" fmla="*/ 24 w 50"/>
                  <a:gd name="T23" fmla="*/ 23 h 43"/>
                  <a:gd name="T24" fmla="*/ 10 w 50"/>
                  <a:gd name="T25" fmla="*/ 39 h 43"/>
                  <a:gd name="T26" fmla="*/ 12 w 50"/>
                  <a:gd name="T27" fmla="*/ 41 h 43"/>
                  <a:gd name="T28" fmla="*/ 24 w 50"/>
                  <a:gd name="T29" fmla="*/ 23 h 43"/>
                  <a:gd name="T30" fmla="*/ 28 w 50"/>
                  <a:gd name="T31" fmla="*/ 43 h 43"/>
                  <a:gd name="T32" fmla="*/ 33 w 50"/>
                  <a:gd name="T33" fmla="*/ 41 h 43"/>
                  <a:gd name="T34" fmla="*/ 26 w 50"/>
                  <a:gd name="T35" fmla="*/ 23 h 43"/>
                  <a:gd name="T36" fmla="*/ 47 w 50"/>
                  <a:gd name="T37" fmla="*/ 33 h 43"/>
                  <a:gd name="T38" fmla="*/ 47 w 50"/>
                  <a:gd name="T39" fmla="*/ 31 h 43"/>
                  <a:gd name="T40" fmla="*/ 28 w 50"/>
                  <a:gd name="T41" fmla="*/ 21 h 43"/>
                  <a:gd name="T42" fmla="*/ 50 w 50"/>
                  <a:gd name="T43" fmla="*/ 17 h 43"/>
                  <a:gd name="T44" fmla="*/ 50 w 50"/>
                  <a:gd name="T45" fmla="*/ 15 h 43"/>
                  <a:gd name="T46" fmla="*/ 26 w 50"/>
                  <a:gd name="T47" fmla="*/ 19 h 43"/>
                  <a:gd name="T48" fmla="*/ 40 w 50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0" h="43">
                    <a:moveTo>
                      <a:pt x="40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4" y="19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24" y="23"/>
                    </a:lnTo>
                    <a:lnTo>
                      <a:pt x="28" y="43"/>
                    </a:lnTo>
                    <a:lnTo>
                      <a:pt x="33" y="41"/>
                    </a:lnTo>
                    <a:lnTo>
                      <a:pt x="26" y="23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50" y="17"/>
                    </a:lnTo>
                    <a:lnTo>
                      <a:pt x="50" y="15"/>
                    </a:lnTo>
                    <a:lnTo>
                      <a:pt x="26" y="19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5" name="Freeform 322"/>
              <p:cNvSpPr>
                <a:spLocks/>
              </p:cNvSpPr>
              <p:nvPr/>
            </p:nvSpPr>
            <p:spPr bwMode="auto">
              <a:xfrm>
                <a:off x="3565" y="2267"/>
                <a:ext cx="49" cy="41"/>
              </a:xfrm>
              <a:custGeom>
                <a:avLst/>
                <a:gdLst>
                  <a:gd name="T0" fmla="*/ 40 w 49"/>
                  <a:gd name="T1" fmla="*/ 2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9 w 49"/>
                  <a:gd name="T9" fmla="*/ 0 h 41"/>
                  <a:gd name="T10" fmla="*/ 23 w 49"/>
                  <a:gd name="T11" fmla="*/ 19 h 41"/>
                  <a:gd name="T12" fmla="*/ 5 w 49"/>
                  <a:gd name="T13" fmla="*/ 8 h 41"/>
                  <a:gd name="T14" fmla="*/ 2 w 49"/>
                  <a:gd name="T15" fmla="*/ 10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7 h 41"/>
                  <a:gd name="T26" fmla="*/ 12 w 49"/>
                  <a:gd name="T27" fmla="*/ 39 h 41"/>
                  <a:gd name="T28" fmla="*/ 23 w 49"/>
                  <a:gd name="T29" fmla="*/ 21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7 w 49"/>
                  <a:gd name="T37" fmla="*/ 33 h 41"/>
                  <a:gd name="T38" fmla="*/ 47 w 49"/>
                  <a:gd name="T39" fmla="*/ 31 h 41"/>
                  <a:gd name="T40" fmla="*/ 28 w 49"/>
                  <a:gd name="T41" fmla="*/ 21 h 41"/>
                  <a:gd name="T42" fmla="*/ 49 w 49"/>
                  <a:gd name="T43" fmla="*/ 17 h 41"/>
                  <a:gd name="T44" fmla="*/ 49 w 49"/>
                  <a:gd name="T45" fmla="*/ 14 h 41"/>
                  <a:gd name="T46" fmla="*/ 26 w 49"/>
                  <a:gd name="T47" fmla="*/ 19 h 41"/>
                  <a:gd name="T48" fmla="*/ 40 w 49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2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19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7"/>
                    </a:lnTo>
                    <a:lnTo>
                      <a:pt x="12" y="39"/>
                    </a:lnTo>
                    <a:lnTo>
                      <a:pt x="23" y="21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7"/>
                    </a:lnTo>
                    <a:lnTo>
                      <a:pt x="49" y="14"/>
                    </a:lnTo>
                    <a:lnTo>
                      <a:pt x="26" y="19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6" name="Freeform 323"/>
              <p:cNvSpPr>
                <a:spLocks/>
              </p:cNvSpPr>
              <p:nvPr/>
            </p:nvSpPr>
            <p:spPr bwMode="auto">
              <a:xfrm>
                <a:off x="3565" y="2267"/>
                <a:ext cx="49" cy="41"/>
              </a:xfrm>
              <a:custGeom>
                <a:avLst/>
                <a:gdLst>
                  <a:gd name="T0" fmla="*/ 40 w 49"/>
                  <a:gd name="T1" fmla="*/ 2 h 41"/>
                  <a:gd name="T2" fmla="*/ 38 w 49"/>
                  <a:gd name="T3" fmla="*/ 2 h 41"/>
                  <a:gd name="T4" fmla="*/ 26 w 49"/>
                  <a:gd name="T5" fmla="*/ 19 h 41"/>
                  <a:gd name="T6" fmla="*/ 21 w 49"/>
                  <a:gd name="T7" fmla="*/ 0 h 41"/>
                  <a:gd name="T8" fmla="*/ 19 w 49"/>
                  <a:gd name="T9" fmla="*/ 0 h 41"/>
                  <a:gd name="T10" fmla="*/ 23 w 49"/>
                  <a:gd name="T11" fmla="*/ 19 h 41"/>
                  <a:gd name="T12" fmla="*/ 5 w 49"/>
                  <a:gd name="T13" fmla="*/ 8 h 41"/>
                  <a:gd name="T14" fmla="*/ 2 w 49"/>
                  <a:gd name="T15" fmla="*/ 10 h 41"/>
                  <a:gd name="T16" fmla="*/ 23 w 49"/>
                  <a:gd name="T17" fmla="*/ 19 h 41"/>
                  <a:gd name="T18" fmla="*/ 0 w 49"/>
                  <a:gd name="T19" fmla="*/ 23 h 41"/>
                  <a:gd name="T20" fmla="*/ 0 w 49"/>
                  <a:gd name="T21" fmla="*/ 27 h 41"/>
                  <a:gd name="T22" fmla="*/ 23 w 49"/>
                  <a:gd name="T23" fmla="*/ 21 h 41"/>
                  <a:gd name="T24" fmla="*/ 9 w 49"/>
                  <a:gd name="T25" fmla="*/ 37 h 41"/>
                  <a:gd name="T26" fmla="*/ 12 w 49"/>
                  <a:gd name="T27" fmla="*/ 39 h 41"/>
                  <a:gd name="T28" fmla="*/ 23 w 49"/>
                  <a:gd name="T29" fmla="*/ 21 h 41"/>
                  <a:gd name="T30" fmla="*/ 28 w 49"/>
                  <a:gd name="T31" fmla="*/ 41 h 41"/>
                  <a:gd name="T32" fmla="*/ 33 w 49"/>
                  <a:gd name="T33" fmla="*/ 41 h 41"/>
                  <a:gd name="T34" fmla="*/ 26 w 49"/>
                  <a:gd name="T35" fmla="*/ 21 h 41"/>
                  <a:gd name="T36" fmla="*/ 47 w 49"/>
                  <a:gd name="T37" fmla="*/ 33 h 41"/>
                  <a:gd name="T38" fmla="*/ 47 w 49"/>
                  <a:gd name="T39" fmla="*/ 31 h 41"/>
                  <a:gd name="T40" fmla="*/ 28 w 49"/>
                  <a:gd name="T41" fmla="*/ 21 h 41"/>
                  <a:gd name="T42" fmla="*/ 49 w 49"/>
                  <a:gd name="T43" fmla="*/ 17 h 41"/>
                  <a:gd name="T44" fmla="*/ 49 w 49"/>
                  <a:gd name="T45" fmla="*/ 14 h 41"/>
                  <a:gd name="T46" fmla="*/ 26 w 49"/>
                  <a:gd name="T47" fmla="*/ 19 h 41"/>
                  <a:gd name="T48" fmla="*/ 40 w 49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1">
                    <a:moveTo>
                      <a:pt x="40" y="2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3" y="19"/>
                    </a:lnTo>
                    <a:lnTo>
                      <a:pt x="5" y="8"/>
                    </a:lnTo>
                    <a:lnTo>
                      <a:pt x="2" y="10"/>
                    </a:lnTo>
                    <a:lnTo>
                      <a:pt x="23" y="19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23" y="21"/>
                    </a:lnTo>
                    <a:lnTo>
                      <a:pt x="9" y="37"/>
                    </a:lnTo>
                    <a:lnTo>
                      <a:pt x="12" y="39"/>
                    </a:lnTo>
                    <a:lnTo>
                      <a:pt x="23" y="21"/>
                    </a:lnTo>
                    <a:lnTo>
                      <a:pt x="28" y="41"/>
                    </a:lnTo>
                    <a:lnTo>
                      <a:pt x="33" y="41"/>
                    </a:lnTo>
                    <a:lnTo>
                      <a:pt x="26" y="21"/>
                    </a:lnTo>
                    <a:lnTo>
                      <a:pt x="47" y="33"/>
                    </a:lnTo>
                    <a:lnTo>
                      <a:pt x="47" y="31"/>
                    </a:lnTo>
                    <a:lnTo>
                      <a:pt x="28" y="21"/>
                    </a:lnTo>
                    <a:lnTo>
                      <a:pt x="49" y="17"/>
                    </a:lnTo>
                    <a:lnTo>
                      <a:pt x="49" y="14"/>
                    </a:lnTo>
                    <a:lnTo>
                      <a:pt x="26" y="19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7" name="Freeform 324"/>
              <p:cNvSpPr>
                <a:spLocks/>
              </p:cNvSpPr>
              <p:nvPr/>
            </p:nvSpPr>
            <p:spPr bwMode="auto">
              <a:xfrm>
                <a:off x="3657" y="2482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6 w 49"/>
                  <a:gd name="T5" fmla="*/ 20 h 44"/>
                  <a:gd name="T6" fmla="*/ 21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4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4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3 w 49"/>
                  <a:gd name="T33" fmla="*/ 44 h 44"/>
                  <a:gd name="T34" fmla="*/ 26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6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8" name="Freeform 325"/>
              <p:cNvSpPr>
                <a:spLocks/>
              </p:cNvSpPr>
              <p:nvPr/>
            </p:nvSpPr>
            <p:spPr bwMode="auto">
              <a:xfrm>
                <a:off x="3657" y="2482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6 w 49"/>
                  <a:gd name="T5" fmla="*/ 20 h 44"/>
                  <a:gd name="T6" fmla="*/ 21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4 w 49"/>
                  <a:gd name="T13" fmla="*/ 10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4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3 w 49"/>
                  <a:gd name="T33" fmla="*/ 44 h 44"/>
                  <a:gd name="T34" fmla="*/ 26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6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6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3" y="44"/>
                    </a:lnTo>
                    <a:lnTo>
                      <a:pt x="26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6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6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29" name="Freeform 326"/>
              <p:cNvSpPr>
                <a:spLocks/>
              </p:cNvSpPr>
              <p:nvPr/>
            </p:nvSpPr>
            <p:spPr bwMode="auto">
              <a:xfrm>
                <a:off x="3370" y="2650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5 w 49"/>
                  <a:gd name="T5" fmla="*/ 20 h 44"/>
                  <a:gd name="T6" fmla="*/ 21 w 49"/>
                  <a:gd name="T7" fmla="*/ 0 h 44"/>
                  <a:gd name="T8" fmla="*/ 18 w 49"/>
                  <a:gd name="T9" fmla="*/ 0 h 44"/>
                  <a:gd name="T10" fmla="*/ 23 w 49"/>
                  <a:gd name="T11" fmla="*/ 20 h 44"/>
                  <a:gd name="T12" fmla="*/ 4 w 49"/>
                  <a:gd name="T13" fmla="*/ 8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2 h 44"/>
                  <a:gd name="T24" fmla="*/ 9 w 49"/>
                  <a:gd name="T25" fmla="*/ 40 h 44"/>
                  <a:gd name="T26" fmla="*/ 11 w 49"/>
                  <a:gd name="T27" fmla="*/ 40 h 44"/>
                  <a:gd name="T28" fmla="*/ 23 w 49"/>
                  <a:gd name="T29" fmla="*/ 24 h 44"/>
                  <a:gd name="T30" fmla="*/ 28 w 49"/>
                  <a:gd name="T31" fmla="*/ 44 h 44"/>
                  <a:gd name="T32" fmla="*/ 32 w 49"/>
                  <a:gd name="T33" fmla="*/ 42 h 44"/>
                  <a:gd name="T34" fmla="*/ 25 w 49"/>
                  <a:gd name="T35" fmla="*/ 24 h 44"/>
                  <a:gd name="T36" fmla="*/ 47 w 49"/>
                  <a:gd name="T37" fmla="*/ 34 h 44"/>
                  <a:gd name="T38" fmla="*/ 47 w 49"/>
                  <a:gd name="T39" fmla="*/ 32 h 44"/>
                  <a:gd name="T40" fmla="*/ 28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1" y="40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0" name="Freeform 327"/>
              <p:cNvSpPr>
                <a:spLocks/>
              </p:cNvSpPr>
              <p:nvPr/>
            </p:nvSpPr>
            <p:spPr bwMode="auto">
              <a:xfrm>
                <a:off x="3370" y="2650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7 w 49"/>
                  <a:gd name="T3" fmla="*/ 2 h 44"/>
                  <a:gd name="T4" fmla="*/ 25 w 49"/>
                  <a:gd name="T5" fmla="*/ 20 h 44"/>
                  <a:gd name="T6" fmla="*/ 21 w 49"/>
                  <a:gd name="T7" fmla="*/ 0 h 44"/>
                  <a:gd name="T8" fmla="*/ 18 w 49"/>
                  <a:gd name="T9" fmla="*/ 0 h 44"/>
                  <a:gd name="T10" fmla="*/ 23 w 49"/>
                  <a:gd name="T11" fmla="*/ 20 h 44"/>
                  <a:gd name="T12" fmla="*/ 4 w 49"/>
                  <a:gd name="T13" fmla="*/ 8 h 44"/>
                  <a:gd name="T14" fmla="*/ 2 w 49"/>
                  <a:gd name="T15" fmla="*/ 12 h 44"/>
                  <a:gd name="T16" fmla="*/ 23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3 w 49"/>
                  <a:gd name="T23" fmla="*/ 22 h 44"/>
                  <a:gd name="T24" fmla="*/ 9 w 49"/>
                  <a:gd name="T25" fmla="*/ 40 h 44"/>
                  <a:gd name="T26" fmla="*/ 11 w 49"/>
                  <a:gd name="T27" fmla="*/ 40 h 44"/>
                  <a:gd name="T28" fmla="*/ 23 w 49"/>
                  <a:gd name="T29" fmla="*/ 24 h 44"/>
                  <a:gd name="T30" fmla="*/ 28 w 49"/>
                  <a:gd name="T31" fmla="*/ 44 h 44"/>
                  <a:gd name="T32" fmla="*/ 32 w 49"/>
                  <a:gd name="T33" fmla="*/ 42 h 44"/>
                  <a:gd name="T34" fmla="*/ 25 w 49"/>
                  <a:gd name="T35" fmla="*/ 24 h 44"/>
                  <a:gd name="T36" fmla="*/ 47 w 49"/>
                  <a:gd name="T37" fmla="*/ 34 h 44"/>
                  <a:gd name="T38" fmla="*/ 47 w 49"/>
                  <a:gd name="T39" fmla="*/ 32 h 44"/>
                  <a:gd name="T40" fmla="*/ 28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2"/>
                    </a:lnTo>
                    <a:lnTo>
                      <a:pt x="9" y="40"/>
                    </a:lnTo>
                    <a:lnTo>
                      <a:pt x="11" y="40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1" name="Freeform 328"/>
              <p:cNvSpPr>
                <a:spLocks/>
              </p:cNvSpPr>
              <p:nvPr/>
            </p:nvSpPr>
            <p:spPr bwMode="auto">
              <a:xfrm>
                <a:off x="3435" y="2322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2 w 52"/>
                  <a:gd name="T7" fmla="*/ 0 h 44"/>
                  <a:gd name="T8" fmla="*/ 19 w 52"/>
                  <a:gd name="T9" fmla="*/ 0 h 44"/>
                  <a:gd name="T10" fmla="*/ 24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0 w 52"/>
                  <a:gd name="T25" fmla="*/ 40 h 44"/>
                  <a:gd name="T26" fmla="*/ 15 w 52"/>
                  <a:gd name="T27" fmla="*/ 40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47 w 52"/>
                  <a:gd name="T39" fmla="*/ 32 h 44"/>
                  <a:gd name="T40" fmla="*/ 29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9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5" y="40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9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2" name="Freeform 329"/>
              <p:cNvSpPr>
                <a:spLocks/>
              </p:cNvSpPr>
              <p:nvPr/>
            </p:nvSpPr>
            <p:spPr bwMode="auto">
              <a:xfrm>
                <a:off x="3435" y="2322"/>
                <a:ext cx="52" cy="44"/>
              </a:xfrm>
              <a:custGeom>
                <a:avLst/>
                <a:gdLst>
                  <a:gd name="T0" fmla="*/ 40 w 52"/>
                  <a:gd name="T1" fmla="*/ 4 h 44"/>
                  <a:gd name="T2" fmla="*/ 38 w 52"/>
                  <a:gd name="T3" fmla="*/ 2 h 44"/>
                  <a:gd name="T4" fmla="*/ 26 w 52"/>
                  <a:gd name="T5" fmla="*/ 20 h 44"/>
                  <a:gd name="T6" fmla="*/ 22 w 52"/>
                  <a:gd name="T7" fmla="*/ 0 h 44"/>
                  <a:gd name="T8" fmla="*/ 19 w 52"/>
                  <a:gd name="T9" fmla="*/ 0 h 44"/>
                  <a:gd name="T10" fmla="*/ 24 w 52"/>
                  <a:gd name="T11" fmla="*/ 20 h 44"/>
                  <a:gd name="T12" fmla="*/ 5 w 52"/>
                  <a:gd name="T13" fmla="*/ 8 h 44"/>
                  <a:gd name="T14" fmla="*/ 3 w 52"/>
                  <a:gd name="T15" fmla="*/ 12 h 44"/>
                  <a:gd name="T16" fmla="*/ 24 w 52"/>
                  <a:gd name="T17" fmla="*/ 22 h 44"/>
                  <a:gd name="T18" fmla="*/ 0 w 52"/>
                  <a:gd name="T19" fmla="*/ 26 h 44"/>
                  <a:gd name="T20" fmla="*/ 3 w 52"/>
                  <a:gd name="T21" fmla="*/ 28 h 44"/>
                  <a:gd name="T22" fmla="*/ 24 w 52"/>
                  <a:gd name="T23" fmla="*/ 22 h 44"/>
                  <a:gd name="T24" fmla="*/ 10 w 52"/>
                  <a:gd name="T25" fmla="*/ 40 h 44"/>
                  <a:gd name="T26" fmla="*/ 15 w 52"/>
                  <a:gd name="T27" fmla="*/ 40 h 44"/>
                  <a:gd name="T28" fmla="*/ 26 w 52"/>
                  <a:gd name="T29" fmla="*/ 24 h 44"/>
                  <a:gd name="T30" fmla="*/ 31 w 52"/>
                  <a:gd name="T31" fmla="*/ 44 h 44"/>
                  <a:gd name="T32" fmla="*/ 33 w 52"/>
                  <a:gd name="T33" fmla="*/ 42 h 44"/>
                  <a:gd name="T34" fmla="*/ 26 w 52"/>
                  <a:gd name="T35" fmla="*/ 24 h 44"/>
                  <a:gd name="T36" fmla="*/ 47 w 52"/>
                  <a:gd name="T37" fmla="*/ 34 h 44"/>
                  <a:gd name="T38" fmla="*/ 47 w 52"/>
                  <a:gd name="T39" fmla="*/ 32 h 44"/>
                  <a:gd name="T40" fmla="*/ 29 w 52"/>
                  <a:gd name="T41" fmla="*/ 22 h 44"/>
                  <a:gd name="T42" fmla="*/ 52 w 52"/>
                  <a:gd name="T43" fmla="*/ 18 h 44"/>
                  <a:gd name="T44" fmla="*/ 50 w 52"/>
                  <a:gd name="T45" fmla="*/ 16 h 44"/>
                  <a:gd name="T46" fmla="*/ 29 w 52"/>
                  <a:gd name="T47" fmla="*/ 20 h 44"/>
                  <a:gd name="T48" fmla="*/ 40 w 52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40" y="4"/>
                    </a:moveTo>
                    <a:lnTo>
                      <a:pt x="38" y="2"/>
                    </a:lnTo>
                    <a:lnTo>
                      <a:pt x="26" y="2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24" y="20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24" y="22"/>
                    </a:lnTo>
                    <a:lnTo>
                      <a:pt x="0" y="26"/>
                    </a:lnTo>
                    <a:lnTo>
                      <a:pt x="3" y="28"/>
                    </a:lnTo>
                    <a:lnTo>
                      <a:pt x="24" y="22"/>
                    </a:lnTo>
                    <a:lnTo>
                      <a:pt x="10" y="40"/>
                    </a:lnTo>
                    <a:lnTo>
                      <a:pt x="15" y="40"/>
                    </a:lnTo>
                    <a:lnTo>
                      <a:pt x="26" y="24"/>
                    </a:lnTo>
                    <a:lnTo>
                      <a:pt x="31" y="44"/>
                    </a:lnTo>
                    <a:lnTo>
                      <a:pt x="33" y="42"/>
                    </a:lnTo>
                    <a:lnTo>
                      <a:pt x="26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9" y="22"/>
                    </a:lnTo>
                    <a:lnTo>
                      <a:pt x="52" y="18"/>
                    </a:lnTo>
                    <a:lnTo>
                      <a:pt x="50" y="16"/>
                    </a:lnTo>
                    <a:lnTo>
                      <a:pt x="29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3" name="Freeform 330"/>
              <p:cNvSpPr>
                <a:spLocks/>
              </p:cNvSpPr>
              <p:nvPr/>
            </p:nvSpPr>
            <p:spPr bwMode="auto">
              <a:xfrm>
                <a:off x="3763" y="2126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2 h 44"/>
                  <a:gd name="T4" fmla="*/ 23 w 49"/>
                  <a:gd name="T5" fmla="*/ 20 h 44"/>
                  <a:gd name="T6" fmla="*/ 18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2 w 49"/>
                  <a:gd name="T13" fmla="*/ 8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1 w 49"/>
                  <a:gd name="T23" fmla="*/ 22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0 w 49"/>
                  <a:gd name="T33" fmla="*/ 42 h 44"/>
                  <a:gd name="T34" fmla="*/ 25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5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2"/>
                    </a:lnTo>
                    <a:lnTo>
                      <a:pt x="23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1" y="22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0" y="42"/>
                    </a:lnTo>
                    <a:lnTo>
                      <a:pt x="25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5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4" name="Freeform 331"/>
              <p:cNvSpPr>
                <a:spLocks/>
              </p:cNvSpPr>
              <p:nvPr/>
            </p:nvSpPr>
            <p:spPr bwMode="auto">
              <a:xfrm>
                <a:off x="3763" y="2126"/>
                <a:ext cx="49" cy="44"/>
              </a:xfrm>
              <a:custGeom>
                <a:avLst/>
                <a:gdLst>
                  <a:gd name="T0" fmla="*/ 40 w 49"/>
                  <a:gd name="T1" fmla="*/ 4 h 44"/>
                  <a:gd name="T2" fmla="*/ 35 w 49"/>
                  <a:gd name="T3" fmla="*/ 2 h 44"/>
                  <a:gd name="T4" fmla="*/ 23 w 49"/>
                  <a:gd name="T5" fmla="*/ 20 h 44"/>
                  <a:gd name="T6" fmla="*/ 18 w 49"/>
                  <a:gd name="T7" fmla="*/ 0 h 44"/>
                  <a:gd name="T8" fmla="*/ 16 w 49"/>
                  <a:gd name="T9" fmla="*/ 0 h 44"/>
                  <a:gd name="T10" fmla="*/ 23 w 49"/>
                  <a:gd name="T11" fmla="*/ 20 h 44"/>
                  <a:gd name="T12" fmla="*/ 2 w 49"/>
                  <a:gd name="T13" fmla="*/ 8 h 44"/>
                  <a:gd name="T14" fmla="*/ 2 w 49"/>
                  <a:gd name="T15" fmla="*/ 12 h 44"/>
                  <a:gd name="T16" fmla="*/ 21 w 49"/>
                  <a:gd name="T17" fmla="*/ 22 h 44"/>
                  <a:gd name="T18" fmla="*/ 0 w 49"/>
                  <a:gd name="T19" fmla="*/ 26 h 44"/>
                  <a:gd name="T20" fmla="*/ 0 w 49"/>
                  <a:gd name="T21" fmla="*/ 28 h 44"/>
                  <a:gd name="T22" fmla="*/ 21 w 49"/>
                  <a:gd name="T23" fmla="*/ 22 h 44"/>
                  <a:gd name="T24" fmla="*/ 9 w 49"/>
                  <a:gd name="T25" fmla="*/ 40 h 44"/>
                  <a:gd name="T26" fmla="*/ 11 w 49"/>
                  <a:gd name="T27" fmla="*/ 42 h 44"/>
                  <a:gd name="T28" fmla="*/ 23 w 49"/>
                  <a:gd name="T29" fmla="*/ 24 h 44"/>
                  <a:gd name="T30" fmla="*/ 28 w 49"/>
                  <a:gd name="T31" fmla="*/ 44 h 44"/>
                  <a:gd name="T32" fmla="*/ 30 w 49"/>
                  <a:gd name="T33" fmla="*/ 42 h 44"/>
                  <a:gd name="T34" fmla="*/ 25 w 49"/>
                  <a:gd name="T35" fmla="*/ 24 h 44"/>
                  <a:gd name="T36" fmla="*/ 44 w 49"/>
                  <a:gd name="T37" fmla="*/ 34 h 44"/>
                  <a:gd name="T38" fmla="*/ 47 w 49"/>
                  <a:gd name="T39" fmla="*/ 32 h 44"/>
                  <a:gd name="T40" fmla="*/ 25 w 49"/>
                  <a:gd name="T41" fmla="*/ 22 h 44"/>
                  <a:gd name="T42" fmla="*/ 49 w 49"/>
                  <a:gd name="T43" fmla="*/ 18 h 44"/>
                  <a:gd name="T44" fmla="*/ 49 w 49"/>
                  <a:gd name="T45" fmla="*/ 16 h 44"/>
                  <a:gd name="T46" fmla="*/ 25 w 49"/>
                  <a:gd name="T47" fmla="*/ 20 h 44"/>
                  <a:gd name="T48" fmla="*/ 40 w 49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9" h="44">
                    <a:moveTo>
                      <a:pt x="40" y="4"/>
                    </a:moveTo>
                    <a:lnTo>
                      <a:pt x="35" y="2"/>
                    </a:lnTo>
                    <a:lnTo>
                      <a:pt x="23" y="2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23" y="20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21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1" y="22"/>
                    </a:lnTo>
                    <a:lnTo>
                      <a:pt x="9" y="40"/>
                    </a:lnTo>
                    <a:lnTo>
                      <a:pt x="11" y="42"/>
                    </a:lnTo>
                    <a:lnTo>
                      <a:pt x="23" y="24"/>
                    </a:lnTo>
                    <a:lnTo>
                      <a:pt x="28" y="44"/>
                    </a:lnTo>
                    <a:lnTo>
                      <a:pt x="30" y="42"/>
                    </a:lnTo>
                    <a:lnTo>
                      <a:pt x="25" y="24"/>
                    </a:lnTo>
                    <a:lnTo>
                      <a:pt x="44" y="34"/>
                    </a:lnTo>
                    <a:lnTo>
                      <a:pt x="47" y="32"/>
                    </a:lnTo>
                    <a:lnTo>
                      <a:pt x="25" y="22"/>
                    </a:lnTo>
                    <a:lnTo>
                      <a:pt x="49" y="18"/>
                    </a:lnTo>
                    <a:lnTo>
                      <a:pt x="49" y="16"/>
                    </a:lnTo>
                    <a:lnTo>
                      <a:pt x="25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5" name="Freeform 332"/>
              <p:cNvSpPr>
                <a:spLocks/>
              </p:cNvSpPr>
              <p:nvPr/>
            </p:nvSpPr>
            <p:spPr bwMode="auto">
              <a:xfrm>
                <a:off x="3864" y="2253"/>
                <a:ext cx="52" cy="41"/>
              </a:xfrm>
              <a:custGeom>
                <a:avLst/>
                <a:gdLst>
                  <a:gd name="T0" fmla="*/ 40 w 52"/>
                  <a:gd name="T1" fmla="*/ 2 h 41"/>
                  <a:gd name="T2" fmla="*/ 37 w 52"/>
                  <a:gd name="T3" fmla="*/ 2 h 41"/>
                  <a:gd name="T4" fmla="*/ 26 w 52"/>
                  <a:gd name="T5" fmla="*/ 20 h 41"/>
                  <a:gd name="T6" fmla="*/ 21 w 52"/>
                  <a:gd name="T7" fmla="*/ 0 h 41"/>
                  <a:gd name="T8" fmla="*/ 19 w 52"/>
                  <a:gd name="T9" fmla="*/ 0 h 41"/>
                  <a:gd name="T10" fmla="*/ 26 w 52"/>
                  <a:gd name="T11" fmla="*/ 20 h 41"/>
                  <a:gd name="T12" fmla="*/ 4 w 52"/>
                  <a:gd name="T13" fmla="*/ 8 h 41"/>
                  <a:gd name="T14" fmla="*/ 4 w 52"/>
                  <a:gd name="T15" fmla="*/ 10 h 41"/>
                  <a:gd name="T16" fmla="*/ 23 w 52"/>
                  <a:gd name="T17" fmla="*/ 20 h 41"/>
                  <a:gd name="T18" fmla="*/ 0 w 52"/>
                  <a:gd name="T19" fmla="*/ 24 h 41"/>
                  <a:gd name="T20" fmla="*/ 2 w 52"/>
                  <a:gd name="T21" fmla="*/ 28 h 41"/>
                  <a:gd name="T22" fmla="*/ 23 w 52"/>
                  <a:gd name="T23" fmla="*/ 22 h 41"/>
                  <a:gd name="T24" fmla="*/ 12 w 52"/>
                  <a:gd name="T25" fmla="*/ 37 h 41"/>
                  <a:gd name="T26" fmla="*/ 14 w 52"/>
                  <a:gd name="T27" fmla="*/ 39 h 41"/>
                  <a:gd name="T28" fmla="*/ 26 w 52"/>
                  <a:gd name="T29" fmla="*/ 22 h 41"/>
                  <a:gd name="T30" fmla="*/ 30 w 52"/>
                  <a:gd name="T31" fmla="*/ 41 h 41"/>
                  <a:gd name="T32" fmla="*/ 33 w 52"/>
                  <a:gd name="T33" fmla="*/ 41 h 41"/>
                  <a:gd name="T34" fmla="*/ 28 w 52"/>
                  <a:gd name="T35" fmla="*/ 22 h 41"/>
                  <a:gd name="T36" fmla="*/ 47 w 52"/>
                  <a:gd name="T37" fmla="*/ 33 h 41"/>
                  <a:gd name="T38" fmla="*/ 49 w 52"/>
                  <a:gd name="T39" fmla="*/ 31 h 41"/>
                  <a:gd name="T40" fmla="*/ 28 w 52"/>
                  <a:gd name="T41" fmla="*/ 22 h 41"/>
                  <a:gd name="T42" fmla="*/ 52 w 52"/>
                  <a:gd name="T43" fmla="*/ 18 h 41"/>
                  <a:gd name="T44" fmla="*/ 49 w 52"/>
                  <a:gd name="T45" fmla="*/ 14 h 41"/>
                  <a:gd name="T46" fmla="*/ 28 w 52"/>
                  <a:gd name="T47" fmla="*/ 20 h 41"/>
                  <a:gd name="T48" fmla="*/ 40 w 52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1">
                    <a:moveTo>
                      <a:pt x="40" y="2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2" y="37"/>
                    </a:lnTo>
                    <a:lnTo>
                      <a:pt x="14" y="39"/>
                    </a:lnTo>
                    <a:lnTo>
                      <a:pt x="26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6" name="Freeform 333"/>
              <p:cNvSpPr>
                <a:spLocks/>
              </p:cNvSpPr>
              <p:nvPr/>
            </p:nvSpPr>
            <p:spPr bwMode="auto">
              <a:xfrm>
                <a:off x="3864" y="2253"/>
                <a:ext cx="52" cy="41"/>
              </a:xfrm>
              <a:custGeom>
                <a:avLst/>
                <a:gdLst>
                  <a:gd name="T0" fmla="*/ 40 w 52"/>
                  <a:gd name="T1" fmla="*/ 2 h 41"/>
                  <a:gd name="T2" fmla="*/ 37 w 52"/>
                  <a:gd name="T3" fmla="*/ 2 h 41"/>
                  <a:gd name="T4" fmla="*/ 26 w 52"/>
                  <a:gd name="T5" fmla="*/ 20 h 41"/>
                  <a:gd name="T6" fmla="*/ 21 w 52"/>
                  <a:gd name="T7" fmla="*/ 0 h 41"/>
                  <a:gd name="T8" fmla="*/ 19 w 52"/>
                  <a:gd name="T9" fmla="*/ 0 h 41"/>
                  <a:gd name="T10" fmla="*/ 26 w 52"/>
                  <a:gd name="T11" fmla="*/ 20 h 41"/>
                  <a:gd name="T12" fmla="*/ 4 w 52"/>
                  <a:gd name="T13" fmla="*/ 8 h 41"/>
                  <a:gd name="T14" fmla="*/ 4 w 52"/>
                  <a:gd name="T15" fmla="*/ 10 h 41"/>
                  <a:gd name="T16" fmla="*/ 23 w 52"/>
                  <a:gd name="T17" fmla="*/ 20 h 41"/>
                  <a:gd name="T18" fmla="*/ 0 w 52"/>
                  <a:gd name="T19" fmla="*/ 24 h 41"/>
                  <a:gd name="T20" fmla="*/ 2 w 52"/>
                  <a:gd name="T21" fmla="*/ 28 h 41"/>
                  <a:gd name="T22" fmla="*/ 23 w 52"/>
                  <a:gd name="T23" fmla="*/ 22 h 41"/>
                  <a:gd name="T24" fmla="*/ 12 w 52"/>
                  <a:gd name="T25" fmla="*/ 37 h 41"/>
                  <a:gd name="T26" fmla="*/ 14 w 52"/>
                  <a:gd name="T27" fmla="*/ 39 h 41"/>
                  <a:gd name="T28" fmla="*/ 26 w 52"/>
                  <a:gd name="T29" fmla="*/ 22 h 41"/>
                  <a:gd name="T30" fmla="*/ 30 w 52"/>
                  <a:gd name="T31" fmla="*/ 41 h 41"/>
                  <a:gd name="T32" fmla="*/ 33 w 52"/>
                  <a:gd name="T33" fmla="*/ 41 h 41"/>
                  <a:gd name="T34" fmla="*/ 28 w 52"/>
                  <a:gd name="T35" fmla="*/ 22 h 41"/>
                  <a:gd name="T36" fmla="*/ 47 w 52"/>
                  <a:gd name="T37" fmla="*/ 33 h 41"/>
                  <a:gd name="T38" fmla="*/ 49 w 52"/>
                  <a:gd name="T39" fmla="*/ 31 h 41"/>
                  <a:gd name="T40" fmla="*/ 28 w 52"/>
                  <a:gd name="T41" fmla="*/ 22 h 41"/>
                  <a:gd name="T42" fmla="*/ 52 w 52"/>
                  <a:gd name="T43" fmla="*/ 18 h 41"/>
                  <a:gd name="T44" fmla="*/ 49 w 52"/>
                  <a:gd name="T45" fmla="*/ 14 h 41"/>
                  <a:gd name="T46" fmla="*/ 28 w 52"/>
                  <a:gd name="T47" fmla="*/ 20 h 41"/>
                  <a:gd name="T48" fmla="*/ 40 w 52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1">
                    <a:moveTo>
                      <a:pt x="40" y="2"/>
                    </a:moveTo>
                    <a:lnTo>
                      <a:pt x="37" y="2"/>
                    </a:lnTo>
                    <a:lnTo>
                      <a:pt x="26" y="2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26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2" y="37"/>
                    </a:lnTo>
                    <a:lnTo>
                      <a:pt x="14" y="39"/>
                    </a:lnTo>
                    <a:lnTo>
                      <a:pt x="26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1"/>
                    </a:lnTo>
                    <a:lnTo>
                      <a:pt x="28" y="22"/>
                    </a:lnTo>
                    <a:lnTo>
                      <a:pt x="52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7" name="Freeform 334"/>
              <p:cNvSpPr>
                <a:spLocks/>
              </p:cNvSpPr>
              <p:nvPr/>
            </p:nvSpPr>
            <p:spPr bwMode="auto">
              <a:xfrm>
                <a:off x="3836" y="2468"/>
                <a:ext cx="51" cy="44"/>
              </a:xfrm>
              <a:custGeom>
                <a:avLst/>
                <a:gdLst>
                  <a:gd name="T0" fmla="*/ 40 w 51"/>
                  <a:gd name="T1" fmla="*/ 4 h 44"/>
                  <a:gd name="T2" fmla="*/ 37 w 51"/>
                  <a:gd name="T3" fmla="*/ 2 h 44"/>
                  <a:gd name="T4" fmla="*/ 25 w 51"/>
                  <a:gd name="T5" fmla="*/ 20 h 44"/>
                  <a:gd name="T6" fmla="*/ 21 w 51"/>
                  <a:gd name="T7" fmla="*/ 0 h 44"/>
                  <a:gd name="T8" fmla="*/ 18 w 51"/>
                  <a:gd name="T9" fmla="*/ 0 h 44"/>
                  <a:gd name="T10" fmla="*/ 23 w 51"/>
                  <a:gd name="T11" fmla="*/ 20 h 44"/>
                  <a:gd name="T12" fmla="*/ 4 w 51"/>
                  <a:gd name="T13" fmla="*/ 10 h 44"/>
                  <a:gd name="T14" fmla="*/ 2 w 51"/>
                  <a:gd name="T15" fmla="*/ 12 h 44"/>
                  <a:gd name="T16" fmla="*/ 23 w 51"/>
                  <a:gd name="T17" fmla="*/ 22 h 44"/>
                  <a:gd name="T18" fmla="*/ 0 w 51"/>
                  <a:gd name="T19" fmla="*/ 26 h 44"/>
                  <a:gd name="T20" fmla="*/ 0 w 51"/>
                  <a:gd name="T21" fmla="*/ 28 h 44"/>
                  <a:gd name="T22" fmla="*/ 23 w 51"/>
                  <a:gd name="T23" fmla="*/ 24 h 44"/>
                  <a:gd name="T24" fmla="*/ 9 w 51"/>
                  <a:gd name="T25" fmla="*/ 40 h 44"/>
                  <a:gd name="T26" fmla="*/ 14 w 51"/>
                  <a:gd name="T27" fmla="*/ 42 h 44"/>
                  <a:gd name="T28" fmla="*/ 25 w 51"/>
                  <a:gd name="T29" fmla="*/ 24 h 44"/>
                  <a:gd name="T30" fmla="*/ 30 w 51"/>
                  <a:gd name="T31" fmla="*/ 44 h 44"/>
                  <a:gd name="T32" fmla="*/ 32 w 51"/>
                  <a:gd name="T33" fmla="*/ 42 h 44"/>
                  <a:gd name="T34" fmla="*/ 25 w 51"/>
                  <a:gd name="T35" fmla="*/ 24 h 44"/>
                  <a:gd name="T36" fmla="*/ 47 w 51"/>
                  <a:gd name="T37" fmla="*/ 34 h 44"/>
                  <a:gd name="T38" fmla="*/ 47 w 51"/>
                  <a:gd name="T39" fmla="*/ 32 h 44"/>
                  <a:gd name="T40" fmla="*/ 28 w 51"/>
                  <a:gd name="T41" fmla="*/ 22 h 44"/>
                  <a:gd name="T42" fmla="*/ 51 w 51"/>
                  <a:gd name="T43" fmla="*/ 18 h 44"/>
                  <a:gd name="T44" fmla="*/ 49 w 51"/>
                  <a:gd name="T45" fmla="*/ 16 h 44"/>
                  <a:gd name="T46" fmla="*/ 28 w 51"/>
                  <a:gd name="T47" fmla="*/ 20 h 44"/>
                  <a:gd name="T48" fmla="*/ 40 w 51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4" y="42"/>
                    </a:lnTo>
                    <a:lnTo>
                      <a:pt x="25" y="2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8" name="Freeform 335"/>
              <p:cNvSpPr>
                <a:spLocks/>
              </p:cNvSpPr>
              <p:nvPr/>
            </p:nvSpPr>
            <p:spPr bwMode="auto">
              <a:xfrm>
                <a:off x="3836" y="2468"/>
                <a:ext cx="51" cy="44"/>
              </a:xfrm>
              <a:custGeom>
                <a:avLst/>
                <a:gdLst>
                  <a:gd name="T0" fmla="*/ 40 w 51"/>
                  <a:gd name="T1" fmla="*/ 4 h 44"/>
                  <a:gd name="T2" fmla="*/ 37 w 51"/>
                  <a:gd name="T3" fmla="*/ 2 h 44"/>
                  <a:gd name="T4" fmla="*/ 25 w 51"/>
                  <a:gd name="T5" fmla="*/ 20 h 44"/>
                  <a:gd name="T6" fmla="*/ 21 w 51"/>
                  <a:gd name="T7" fmla="*/ 0 h 44"/>
                  <a:gd name="T8" fmla="*/ 18 w 51"/>
                  <a:gd name="T9" fmla="*/ 0 h 44"/>
                  <a:gd name="T10" fmla="*/ 23 w 51"/>
                  <a:gd name="T11" fmla="*/ 20 h 44"/>
                  <a:gd name="T12" fmla="*/ 4 w 51"/>
                  <a:gd name="T13" fmla="*/ 10 h 44"/>
                  <a:gd name="T14" fmla="*/ 2 w 51"/>
                  <a:gd name="T15" fmla="*/ 12 h 44"/>
                  <a:gd name="T16" fmla="*/ 23 w 51"/>
                  <a:gd name="T17" fmla="*/ 22 h 44"/>
                  <a:gd name="T18" fmla="*/ 0 w 51"/>
                  <a:gd name="T19" fmla="*/ 26 h 44"/>
                  <a:gd name="T20" fmla="*/ 0 w 51"/>
                  <a:gd name="T21" fmla="*/ 28 h 44"/>
                  <a:gd name="T22" fmla="*/ 23 w 51"/>
                  <a:gd name="T23" fmla="*/ 24 h 44"/>
                  <a:gd name="T24" fmla="*/ 9 w 51"/>
                  <a:gd name="T25" fmla="*/ 40 h 44"/>
                  <a:gd name="T26" fmla="*/ 14 w 51"/>
                  <a:gd name="T27" fmla="*/ 42 h 44"/>
                  <a:gd name="T28" fmla="*/ 25 w 51"/>
                  <a:gd name="T29" fmla="*/ 24 h 44"/>
                  <a:gd name="T30" fmla="*/ 30 w 51"/>
                  <a:gd name="T31" fmla="*/ 44 h 44"/>
                  <a:gd name="T32" fmla="*/ 32 w 51"/>
                  <a:gd name="T33" fmla="*/ 42 h 44"/>
                  <a:gd name="T34" fmla="*/ 25 w 51"/>
                  <a:gd name="T35" fmla="*/ 24 h 44"/>
                  <a:gd name="T36" fmla="*/ 47 w 51"/>
                  <a:gd name="T37" fmla="*/ 34 h 44"/>
                  <a:gd name="T38" fmla="*/ 47 w 51"/>
                  <a:gd name="T39" fmla="*/ 32 h 44"/>
                  <a:gd name="T40" fmla="*/ 28 w 51"/>
                  <a:gd name="T41" fmla="*/ 22 h 44"/>
                  <a:gd name="T42" fmla="*/ 51 w 51"/>
                  <a:gd name="T43" fmla="*/ 18 h 44"/>
                  <a:gd name="T44" fmla="*/ 49 w 51"/>
                  <a:gd name="T45" fmla="*/ 16 h 44"/>
                  <a:gd name="T46" fmla="*/ 28 w 51"/>
                  <a:gd name="T47" fmla="*/ 20 h 44"/>
                  <a:gd name="T48" fmla="*/ 40 w 51"/>
                  <a:gd name="T49" fmla="*/ 4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4">
                    <a:moveTo>
                      <a:pt x="40" y="4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3" y="20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3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3" y="24"/>
                    </a:lnTo>
                    <a:lnTo>
                      <a:pt x="9" y="40"/>
                    </a:lnTo>
                    <a:lnTo>
                      <a:pt x="14" y="42"/>
                    </a:lnTo>
                    <a:lnTo>
                      <a:pt x="25" y="2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25" y="24"/>
                    </a:lnTo>
                    <a:lnTo>
                      <a:pt x="47" y="34"/>
                    </a:lnTo>
                    <a:lnTo>
                      <a:pt x="47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28" y="20"/>
                    </a:lnTo>
                    <a:lnTo>
                      <a:pt x="40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39" name="Freeform 336"/>
              <p:cNvSpPr>
                <a:spLocks/>
              </p:cNvSpPr>
              <p:nvPr/>
            </p:nvSpPr>
            <p:spPr bwMode="auto">
              <a:xfrm>
                <a:off x="3847" y="2014"/>
                <a:ext cx="52" cy="43"/>
              </a:xfrm>
              <a:custGeom>
                <a:avLst/>
                <a:gdLst>
                  <a:gd name="T0" fmla="*/ 40 w 52"/>
                  <a:gd name="T1" fmla="*/ 3 h 43"/>
                  <a:gd name="T2" fmla="*/ 38 w 52"/>
                  <a:gd name="T3" fmla="*/ 3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1 h 43"/>
                  <a:gd name="T10" fmla="*/ 24 w 52"/>
                  <a:gd name="T11" fmla="*/ 21 h 43"/>
                  <a:gd name="T12" fmla="*/ 5 w 52"/>
                  <a:gd name="T13" fmla="*/ 9 h 43"/>
                  <a:gd name="T14" fmla="*/ 3 w 52"/>
                  <a:gd name="T15" fmla="*/ 11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47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3"/>
                    </a:moveTo>
                    <a:lnTo>
                      <a:pt x="38" y="3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1"/>
                    </a:lnTo>
                    <a:lnTo>
                      <a:pt x="24" y="21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0" name="Freeform 337"/>
              <p:cNvSpPr>
                <a:spLocks/>
              </p:cNvSpPr>
              <p:nvPr/>
            </p:nvSpPr>
            <p:spPr bwMode="auto">
              <a:xfrm>
                <a:off x="3847" y="2014"/>
                <a:ext cx="52" cy="43"/>
              </a:xfrm>
              <a:custGeom>
                <a:avLst/>
                <a:gdLst>
                  <a:gd name="T0" fmla="*/ 40 w 52"/>
                  <a:gd name="T1" fmla="*/ 3 h 43"/>
                  <a:gd name="T2" fmla="*/ 38 w 52"/>
                  <a:gd name="T3" fmla="*/ 3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1 h 43"/>
                  <a:gd name="T10" fmla="*/ 24 w 52"/>
                  <a:gd name="T11" fmla="*/ 21 h 43"/>
                  <a:gd name="T12" fmla="*/ 5 w 52"/>
                  <a:gd name="T13" fmla="*/ 9 h 43"/>
                  <a:gd name="T14" fmla="*/ 3 w 52"/>
                  <a:gd name="T15" fmla="*/ 11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9 h 43"/>
                  <a:gd name="T22" fmla="*/ 24 w 52"/>
                  <a:gd name="T23" fmla="*/ 23 h 43"/>
                  <a:gd name="T24" fmla="*/ 10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6 w 52"/>
                  <a:gd name="T35" fmla="*/ 23 h 43"/>
                  <a:gd name="T36" fmla="*/ 47 w 52"/>
                  <a:gd name="T37" fmla="*/ 35 h 43"/>
                  <a:gd name="T38" fmla="*/ 47 w 52"/>
                  <a:gd name="T39" fmla="*/ 31 h 43"/>
                  <a:gd name="T40" fmla="*/ 29 w 52"/>
                  <a:gd name="T41" fmla="*/ 21 h 43"/>
                  <a:gd name="T42" fmla="*/ 52 w 52"/>
                  <a:gd name="T43" fmla="*/ 19 h 43"/>
                  <a:gd name="T44" fmla="*/ 50 w 52"/>
                  <a:gd name="T45" fmla="*/ 15 h 43"/>
                  <a:gd name="T46" fmla="*/ 29 w 52"/>
                  <a:gd name="T47" fmla="*/ 21 h 43"/>
                  <a:gd name="T48" fmla="*/ 40 w 52"/>
                  <a:gd name="T49" fmla="*/ 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0" y="3"/>
                    </a:moveTo>
                    <a:lnTo>
                      <a:pt x="38" y="3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1"/>
                    </a:lnTo>
                    <a:lnTo>
                      <a:pt x="24" y="21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9"/>
                    </a:lnTo>
                    <a:lnTo>
                      <a:pt x="24" y="23"/>
                    </a:lnTo>
                    <a:lnTo>
                      <a:pt x="10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6" y="23"/>
                    </a:lnTo>
                    <a:lnTo>
                      <a:pt x="47" y="35"/>
                    </a:lnTo>
                    <a:lnTo>
                      <a:pt x="47" y="31"/>
                    </a:lnTo>
                    <a:lnTo>
                      <a:pt x="29" y="21"/>
                    </a:lnTo>
                    <a:lnTo>
                      <a:pt x="52" y="19"/>
                    </a:lnTo>
                    <a:lnTo>
                      <a:pt x="50" y="15"/>
                    </a:lnTo>
                    <a:lnTo>
                      <a:pt x="29" y="21"/>
                    </a:lnTo>
                    <a:lnTo>
                      <a:pt x="40" y="3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1" name="Freeform 338"/>
              <p:cNvSpPr>
                <a:spLocks/>
              </p:cNvSpPr>
              <p:nvPr/>
            </p:nvSpPr>
            <p:spPr bwMode="auto">
              <a:xfrm>
                <a:off x="3560" y="2182"/>
                <a:ext cx="52" cy="43"/>
              </a:xfrm>
              <a:custGeom>
                <a:avLst/>
                <a:gdLst>
                  <a:gd name="T0" fmla="*/ 43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2 h 43"/>
                  <a:gd name="T10" fmla="*/ 26 w 52"/>
                  <a:gd name="T11" fmla="*/ 19 h 43"/>
                  <a:gd name="T12" fmla="*/ 5 w 52"/>
                  <a:gd name="T13" fmla="*/ 10 h 43"/>
                  <a:gd name="T14" fmla="*/ 5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3 h 43"/>
                  <a:gd name="T24" fmla="*/ 12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8 w 52"/>
                  <a:gd name="T35" fmla="*/ 23 h 43"/>
                  <a:gd name="T36" fmla="*/ 47 w 52"/>
                  <a:gd name="T37" fmla="*/ 33 h 43"/>
                  <a:gd name="T38" fmla="*/ 50 w 52"/>
                  <a:gd name="T39" fmla="*/ 31 h 43"/>
                  <a:gd name="T40" fmla="*/ 28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8 w 52"/>
                  <a:gd name="T47" fmla="*/ 21 h 43"/>
                  <a:gd name="T48" fmla="*/ 43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19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3"/>
                    </a:lnTo>
                    <a:lnTo>
                      <a:pt x="12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8" y="23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8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8" y="21"/>
                    </a:lnTo>
                    <a:lnTo>
                      <a:pt x="43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2" name="Freeform 339"/>
              <p:cNvSpPr>
                <a:spLocks/>
              </p:cNvSpPr>
              <p:nvPr/>
            </p:nvSpPr>
            <p:spPr bwMode="auto">
              <a:xfrm>
                <a:off x="3560" y="2182"/>
                <a:ext cx="52" cy="43"/>
              </a:xfrm>
              <a:custGeom>
                <a:avLst/>
                <a:gdLst>
                  <a:gd name="T0" fmla="*/ 43 w 52"/>
                  <a:gd name="T1" fmla="*/ 4 h 43"/>
                  <a:gd name="T2" fmla="*/ 38 w 52"/>
                  <a:gd name="T3" fmla="*/ 2 h 43"/>
                  <a:gd name="T4" fmla="*/ 26 w 52"/>
                  <a:gd name="T5" fmla="*/ 19 h 43"/>
                  <a:gd name="T6" fmla="*/ 21 w 52"/>
                  <a:gd name="T7" fmla="*/ 0 h 43"/>
                  <a:gd name="T8" fmla="*/ 19 w 52"/>
                  <a:gd name="T9" fmla="*/ 2 h 43"/>
                  <a:gd name="T10" fmla="*/ 26 w 52"/>
                  <a:gd name="T11" fmla="*/ 19 h 43"/>
                  <a:gd name="T12" fmla="*/ 5 w 52"/>
                  <a:gd name="T13" fmla="*/ 10 h 43"/>
                  <a:gd name="T14" fmla="*/ 5 w 52"/>
                  <a:gd name="T15" fmla="*/ 12 h 43"/>
                  <a:gd name="T16" fmla="*/ 24 w 52"/>
                  <a:gd name="T17" fmla="*/ 21 h 43"/>
                  <a:gd name="T18" fmla="*/ 0 w 52"/>
                  <a:gd name="T19" fmla="*/ 25 h 43"/>
                  <a:gd name="T20" fmla="*/ 3 w 52"/>
                  <a:gd name="T21" fmla="*/ 27 h 43"/>
                  <a:gd name="T22" fmla="*/ 24 w 52"/>
                  <a:gd name="T23" fmla="*/ 23 h 43"/>
                  <a:gd name="T24" fmla="*/ 12 w 52"/>
                  <a:gd name="T25" fmla="*/ 39 h 43"/>
                  <a:gd name="T26" fmla="*/ 14 w 52"/>
                  <a:gd name="T27" fmla="*/ 41 h 43"/>
                  <a:gd name="T28" fmla="*/ 26 w 52"/>
                  <a:gd name="T29" fmla="*/ 23 h 43"/>
                  <a:gd name="T30" fmla="*/ 31 w 52"/>
                  <a:gd name="T31" fmla="*/ 43 h 43"/>
                  <a:gd name="T32" fmla="*/ 33 w 52"/>
                  <a:gd name="T33" fmla="*/ 43 h 43"/>
                  <a:gd name="T34" fmla="*/ 28 w 52"/>
                  <a:gd name="T35" fmla="*/ 23 h 43"/>
                  <a:gd name="T36" fmla="*/ 47 w 52"/>
                  <a:gd name="T37" fmla="*/ 33 h 43"/>
                  <a:gd name="T38" fmla="*/ 50 w 52"/>
                  <a:gd name="T39" fmla="*/ 31 h 43"/>
                  <a:gd name="T40" fmla="*/ 28 w 52"/>
                  <a:gd name="T41" fmla="*/ 21 h 43"/>
                  <a:gd name="T42" fmla="*/ 52 w 52"/>
                  <a:gd name="T43" fmla="*/ 17 h 43"/>
                  <a:gd name="T44" fmla="*/ 52 w 52"/>
                  <a:gd name="T45" fmla="*/ 15 h 43"/>
                  <a:gd name="T46" fmla="*/ 28 w 52"/>
                  <a:gd name="T47" fmla="*/ 21 h 43"/>
                  <a:gd name="T48" fmla="*/ 43 w 52"/>
                  <a:gd name="T49" fmla="*/ 4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3">
                    <a:moveTo>
                      <a:pt x="43" y="4"/>
                    </a:moveTo>
                    <a:lnTo>
                      <a:pt x="38" y="2"/>
                    </a:lnTo>
                    <a:lnTo>
                      <a:pt x="26" y="19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26" y="19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24" y="21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24" y="23"/>
                    </a:lnTo>
                    <a:lnTo>
                      <a:pt x="12" y="39"/>
                    </a:lnTo>
                    <a:lnTo>
                      <a:pt x="14" y="41"/>
                    </a:lnTo>
                    <a:lnTo>
                      <a:pt x="26" y="23"/>
                    </a:lnTo>
                    <a:lnTo>
                      <a:pt x="31" y="43"/>
                    </a:lnTo>
                    <a:lnTo>
                      <a:pt x="33" y="43"/>
                    </a:lnTo>
                    <a:lnTo>
                      <a:pt x="28" y="23"/>
                    </a:lnTo>
                    <a:lnTo>
                      <a:pt x="47" y="33"/>
                    </a:lnTo>
                    <a:lnTo>
                      <a:pt x="50" y="31"/>
                    </a:lnTo>
                    <a:lnTo>
                      <a:pt x="28" y="21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28" y="21"/>
                    </a:lnTo>
                    <a:lnTo>
                      <a:pt x="43" y="4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3" name="Freeform 340"/>
              <p:cNvSpPr>
                <a:spLocks/>
              </p:cNvSpPr>
              <p:nvPr/>
            </p:nvSpPr>
            <p:spPr bwMode="auto">
              <a:xfrm>
                <a:off x="3723" y="2162"/>
                <a:ext cx="51" cy="41"/>
              </a:xfrm>
              <a:custGeom>
                <a:avLst/>
                <a:gdLst>
                  <a:gd name="T0" fmla="*/ 40 w 51"/>
                  <a:gd name="T1" fmla="*/ 2 h 41"/>
                  <a:gd name="T2" fmla="*/ 37 w 51"/>
                  <a:gd name="T3" fmla="*/ 2 h 41"/>
                  <a:gd name="T4" fmla="*/ 25 w 51"/>
                  <a:gd name="T5" fmla="*/ 20 h 41"/>
                  <a:gd name="T6" fmla="*/ 21 w 51"/>
                  <a:gd name="T7" fmla="*/ 0 h 41"/>
                  <a:gd name="T8" fmla="*/ 18 w 51"/>
                  <a:gd name="T9" fmla="*/ 0 h 41"/>
                  <a:gd name="T10" fmla="*/ 25 w 51"/>
                  <a:gd name="T11" fmla="*/ 20 h 41"/>
                  <a:gd name="T12" fmla="*/ 4 w 51"/>
                  <a:gd name="T13" fmla="*/ 8 h 41"/>
                  <a:gd name="T14" fmla="*/ 4 w 51"/>
                  <a:gd name="T15" fmla="*/ 10 h 41"/>
                  <a:gd name="T16" fmla="*/ 23 w 51"/>
                  <a:gd name="T17" fmla="*/ 20 h 41"/>
                  <a:gd name="T18" fmla="*/ 0 w 51"/>
                  <a:gd name="T19" fmla="*/ 24 h 41"/>
                  <a:gd name="T20" fmla="*/ 2 w 51"/>
                  <a:gd name="T21" fmla="*/ 28 h 41"/>
                  <a:gd name="T22" fmla="*/ 23 w 51"/>
                  <a:gd name="T23" fmla="*/ 22 h 41"/>
                  <a:gd name="T24" fmla="*/ 11 w 51"/>
                  <a:gd name="T25" fmla="*/ 39 h 41"/>
                  <a:gd name="T26" fmla="*/ 14 w 51"/>
                  <a:gd name="T27" fmla="*/ 39 h 41"/>
                  <a:gd name="T28" fmla="*/ 25 w 51"/>
                  <a:gd name="T29" fmla="*/ 22 h 41"/>
                  <a:gd name="T30" fmla="*/ 30 w 51"/>
                  <a:gd name="T31" fmla="*/ 41 h 41"/>
                  <a:gd name="T32" fmla="*/ 33 w 51"/>
                  <a:gd name="T33" fmla="*/ 41 h 41"/>
                  <a:gd name="T34" fmla="*/ 28 w 51"/>
                  <a:gd name="T35" fmla="*/ 22 h 41"/>
                  <a:gd name="T36" fmla="*/ 47 w 51"/>
                  <a:gd name="T37" fmla="*/ 33 h 41"/>
                  <a:gd name="T38" fmla="*/ 49 w 51"/>
                  <a:gd name="T39" fmla="*/ 32 h 41"/>
                  <a:gd name="T40" fmla="*/ 28 w 51"/>
                  <a:gd name="T41" fmla="*/ 22 h 41"/>
                  <a:gd name="T42" fmla="*/ 51 w 51"/>
                  <a:gd name="T43" fmla="*/ 18 h 41"/>
                  <a:gd name="T44" fmla="*/ 49 w 51"/>
                  <a:gd name="T45" fmla="*/ 14 h 41"/>
                  <a:gd name="T46" fmla="*/ 28 w 51"/>
                  <a:gd name="T47" fmla="*/ 20 h 41"/>
                  <a:gd name="T48" fmla="*/ 40 w 51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1">
                    <a:moveTo>
                      <a:pt x="40" y="2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5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1" y="39"/>
                    </a:lnTo>
                    <a:lnTo>
                      <a:pt x="14" y="39"/>
                    </a:lnTo>
                    <a:lnTo>
                      <a:pt x="25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44" name="Freeform 341"/>
              <p:cNvSpPr>
                <a:spLocks/>
              </p:cNvSpPr>
              <p:nvPr/>
            </p:nvSpPr>
            <p:spPr bwMode="auto">
              <a:xfrm>
                <a:off x="3723" y="2162"/>
                <a:ext cx="51" cy="41"/>
              </a:xfrm>
              <a:custGeom>
                <a:avLst/>
                <a:gdLst>
                  <a:gd name="T0" fmla="*/ 40 w 51"/>
                  <a:gd name="T1" fmla="*/ 2 h 41"/>
                  <a:gd name="T2" fmla="*/ 37 w 51"/>
                  <a:gd name="T3" fmla="*/ 2 h 41"/>
                  <a:gd name="T4" fmla="*/ 25 w 51"/>
                  <a:gd name="T5" fmla="*/ 20 h 41"/>
                  <a:gd name="T6" fmla="*/ 21 w 51"/>
                  <a:gd name="T7" fmla="*/ 0 h 41"/>
                  <a:gd name="T8" fmla="*/ 18 w 51"/>
                  <a:gd name="T9" fmla="*/ 0 h 41"/>
                  <a:gd name="T10" fmla="*/ 25 w 51"/>
                  <a:gd name="T11" fmla="*/ 20 h 41"/>
                  <a:gd name="T12" fmla="*/ 4 w 51"/>
                  <a:gd name="T13" fmla="*/ 8 h 41"/>
                  <a:gd name="T14" fmla="*/ 4 w 51"/>
                  <a:gd name="T15" fmla="*/ 10 h 41"/>
                  <a:gd name="T16" fmla="*/ 23 w 51"/>
                  <a:gd name="T17" fmla="*/ 20 h 41"/>
                  <a:gd name="T18" fmla="*/ 0 w 51"/>
                  <a:gd name="T19" fmla="*/ 24 h 41"/>
                  <a:gd name="T20" fmla="*/ 2 w 51"/>
                  <a:gd name="T21" fmla="*/ 28 h 41"/>
                  <a:gd name="T22" fmla="*/ 23 w 51"/>
                  <a:gd name="T23" fmla="*/ 22 h 41"/>
                  <a:gd name="T24" fmla="*/ 11 w 51"/>
                  <a:gd name="T25" fmla="*/ 39 h 41"/>
                  <a:gd name="T26" fmla="*/ 14 w 51"/>
                  <a:gd name="T27" fmla="*/ 39 h 41"/>
                  <a:gd name="T28" fmla="*/ 25 w 51"/>
                  <a:gd name="T29" fmla="*/ 22 h 41"/>
                  <a:gd name="T30" fmla="*/ 30 w 51"/>
                  <a:gd name="T31" fmla="*/ 41 h 41"/>
                  <a:gd name="T32" fmla="*/ 33 w 51"/>
                  <a:gd name="T33" fmla="*/ 41 h 41"/>
                  <a:gd name="T34" fmla="*/ 28 w 51"/>
                  <a:gd name="T35" fmla="*/ 22 h 41"/>
                  <a:gd name="T36" fmla="*/ 47 w 51"/>
                  <a:gd name="T37" fmla="*/ 33 h 41"/>
                  <a:gd name="T38" fmla="*/ 49 w 51"/>
                  <a:gd name="T39" fmla="*/ 32 h 41"/>
                  <a:gd name="T40" fmla="*/ 28 w 51"/>
                  <a:gd name="T41" fmla="*/ 22 h 41"/>
                  <a:gd name="T42" fmla="*/ 51 w 51"/>
                  <a:gd name="T43" fmla="*/ 18 h 41"/>
                  <a:gd name="T44" fmla="*/ 49 w 51"/>
                  <a:gd name="T45" fmla="*/ 14 h 41"/>
                  <a:gd name="T46" fmla="*/ 28 w 51"/>
                  <a:gd name="T47" fmla="*/ 20 h 41"/>
                  <a:gd name="T48" fmla="*/ 40 w 51"/>
                  <a:gd name="T49" fmla="*/ 2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" h="41">
                    <a:moveTo>
                      <a:pt x="40" y="2"/>
                    </a:moveTo>
                    <a:lnTo>
                      <a:pt x="37" y="2"/>
                    </a:lnTo>
                    <a:lnTo>
                      <a:pt x="25" y="2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25" y="20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23" y="20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23" y="22"/>
                    </a:lnTo>
                    <a:lnTo>
                      <a:pt x="11" y="39"/>
                    </a:lnTo>
                    <a:lnTo>
                      <a:pt x="14" y="39"/>
                    </a:lnTo>
                    <a:lnTo>
                      <a:pt x="25" y="22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28" y="22"/>
                    </a:lnTo>
                    <a:lnTo>
                      <a:pt x="47" y="33"/>
                    </a:lnTo>
                    <a:lnTo>
                      <a:pt x="49" y="32"/>
                    </a:lnTo>
                    <a:lnTo>
                      <a:pt x="28" y="22"/>
                    </a:lnTo>
                    <a:lnTo>
                      <a:pt x="51" y="18"/>
                    </a:lnTo>
                    <a:lnTo>
                      <a:pt x="49" y="14"/>
                    </a:lnTo>
                    <a:lnTo>
                      <a:pt x="28" y="20"/>
                    </a:lnTo>
                    <a:lnTo>
                      <a:pt x="40" y="2"/>
                    </a:lnTo>
                  </a:path>
                </a:pathLst>
              </a:custGeom>
              <a:noFill/>
              <a:ln w="0">
                <a:solidFill>
                  <a:schemeClr val="tx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sp>
          <p:nvSpPr>
            <p:cNvPr id="15" name="Freeform 342"/>
            <p:cNvSpPr>
              <a:spLocks/>
            </p:cNvSpPr>
            <p:nvPr/>
          </p:nvSpPr>
          <p:spPr bwMode="auto">
            <a:xfrm>
              <a:off x="3894" y="2710"/>
              <a:ext cx="120" cy="269"/>
            </a:xfrm>
            <a:custGeom>
              <a:avLst/>
              <a:gdLst>
                <a:gd name="T0" fmla="*/ 83 w 111"/>
                <a:gd name="T1" fmla="*/ 229 h 269"/>
                <a:gd name="T2" fmla="*/ 81 w 111"/>
                <a:gd name="T3" fmla="*/ 239 h 269"/>
                <a:gd name="T4" fmla="*/ 77 w 111"/>
                <a:gd name="T5" fmla="*/ 249 h 269"/>
                <a:gd name="T6" fmla="*/ 68 w 111"/>
                <a:gd name="T7" fmla="*/ 259 h 269"/>
                <a:gd name="T8" fmla="*/ 59 w 111"/>
                <a:gd name="T9" fmla="*/ 263 h 269"/>
                <a:gd name="T10" fmla="*/ 48 w 111"/>
                <a:gd name="T11" fmla="*/ 265 h 269"/>
                <a:gd name="T12" fmla="*/ 32 w 111"/>
                <a:gd name="T13" fmla="*/ 269 h 269"/>
                <a:gd name="T14" fmla="*/ 17 w 111"/>
                <a:gd name="T15" fmla="*/ 269 h 269"/>
                <a:gd name="T16" fmla="*/ 3 w 111"/>
                <a:gd name="T17" fmla="*/ 269 h 269"/>
                <a:gd name="T18" fmla="*/ 10 w 111"/>
                <a:gd name="T19" fmla="*/ 261 h 269"/>
                <a:gd name="T20" fmla="*/ 21 w 111"/>
                <a:gd name="T21" fmla="*/ 259 h 269"/>
                <a:gd name="T22" fmla="*/ 32 w 111"/>
                <a:gd name="T23" fmla="*/ 257 h 269"/>
                <a:gd name="T24" fmla="*/ 40 w 111"/>
                <a:gd name="T25" fmla="*/ 251 h 269"/>
                <a:gd name="T26" fmla="*/ 44 w 111"/>
                <a:gd name="T27" fmla="*/ 245 h 269"/>
                <a:gd name="T28" fmla="*/ 48 w 111"/>
                <a:gd name="T29" fmla="*/ 237 h 269"/>
                <a:gd name="T30" fmla="*/ 48 w 111"/>
                <a:gd name="T31" fmla="*/ 228 h 269"/>
                <a:gd name="T32" fmla="*/ 48 w 111"/>
                <a:gd name="T33" fmla="*/ 186 h 269"/>
                <a:gd name="T34" fmla="*/ 48 w 111"/>
                <a:gd name="T35" fmla="*/ 176 h 269"/>
                <a:gd name="T36" fmla="*/ 50 w 111"/>
                <a:gd name="T37" fmla="*/ 166 h 269"/>
                <a:gd name="T38" fmla="*/ 54 w 111"/>
                <a:gd name="T39" fmla="*/ 156 h 269"/>
                <a:gd name="T40" fmla="*/ 59 w 111"/>
                <a:gd name="T41" fmla="*/ 150 h 269"/>
                <a:gd name="T42" fmla="*/ 68 w 111"/>
                <a:gd name="T43" fmla="*/ 146 h 269"/>
                <a:gd name="T44" fmla="*/ 77 w 111"/>
                <a:gd name="T45" fmla="*/ 142 h 269"/>
                <a:gd name="T46" fmla="*/ 90 w 111"/>
                <a:gd name="T47" fmla="*/ 139 h 269"/>
                <a:gd name="T48" fmla="*/ 105 w 111"/>
                <a:gd name="T49" fmla="*/ 137 h 269"/>
                <a:gd name="T50" fmla="*/ 101 w 111"/>
                <a:gd name="T51" fmla="*/ 133 h 269"/>
                <a:gd name="T52" fmla="*/ 86 w 111"/>
                <a:gd name="T53" fmla="*/ 131 h 269"/>
                <a:gd name="T54" fmla="*/ 75 w 111"/>
                <a:gd name="T55" fmla="*/ 127 h 269"/>
                <a:gd name="T56" fmla="*/ 63 w 111"/>
                <a:gd name="T57" fmla="*/ 121 h 269"/>
                <a:gd name="T58" fmla="*/ 57 w 111"/>
                <a:gd name="T59" fmla="*/ 113 h 269"/>
                <a:gd name="T60" fmla="*/ 50 w 111"/>
                <a:gd name="T61" fmla="*/ 105 h 269"/>
                <a:gd name="T62" fmla="*/ 48 w 111"/>
                <a:gd name="T63" fmla="*/ 97 h 269"/>
                <a:gd name="T64" fmla="*/ 48 w 111"/>
                <a:gd name="T65" fmla="*/ 87 h 269"/>
                <a:gd name="T66" fmla="*/ 48 w 111"/>
                <a:gd name="T67" fmla="*/ 77 h 269"/>
                <a:gd name="T68" fmla="*/ 48 w 111"/>
                <a:gd name="T69" fmla="*/ 36 h 269"/>
                <a:gd name="T70" fmla="*/ 44 w 111"/>
                <a:gd name="T71" fmla="*/ 28 h 269"/>
                <a:gd name="T72" fmla="*/ 42 w 111"/>
                <a:gd name="T73" fmla="*/ 18 h 269"/>
                <a:gd name="T74" fmla="*/ 32 w 111"/>
                <a:gd name="T75" fmla="*/ 14 h 269"/>
                <a:gd name="T76" fmla="*/ 17 w 111"/>
                <a:gd name="T77" fmla="*/ 10 h 269"/>
                <a:gd name="T78" fmla="*/ 5 w 111"/>
                <a:gd name="T79" fmla="*/ 8 h 269"/>
                <a:gd name="T80" fmla="*/ 5 w 111"/>
                <a:gd name="T81" fmla="*/ 0 h 269"/>
                <a:gd name="T82" fmla="*/ 21 w 111"/>
                <a:gd name="T83" fmla="*/ 0 h 269"/>
                <a:gd name="T84" fmla="*/ 35 w 111"/>
                <a:gd name="T85" fmla="*/ 2 h 269"/>
                <a:gd name="T86" fmla="*/ 50 w 111"/>
                <a:gd name="T87" fmla="*/ 4 h 269"/>
                <a:gd name="T88" fmla="*/ 63 w 111"/>
                <a:gd name="T89" fmla="*/ 8 h 269"/>
                <a:gd name="T90" fmla="*/ 75 w 111"/>
                <a:gd name="T91" fmla="*/ 16 h 269"/>
                <a:gd name="T92" fmla="*/ 81 w 111"/>
                <a:gd name="T93" fmla="*/ 26 h 269"/>
                <a:gd name="T94" fmla="*/ 83 w 111"/>
                <a:gd name="T95" fmla="*/ 36 h 269"/>
                <a:gd name="T96" fmla="*/ 83 w 111"/>
                <a:gd name="T97" fmla="*/ 46 h 269"/>
                <a:gd name="T98" fmla="*/ 83 w 111"/>
                <a:gd name="T99" fmla="*/ 97 h 269"/>
                <a:gd name="T100" fmla="*/ 86 w 111"/>
                <a:gd name="T101" fmla="*/ 107 h 269"/>
                <a:gd name="T102" fmla="*/ 90 w 111"/>
                <a:gd name="T103" fmla="*/ 115 h 269"/>
                <a:gd name="T104" fmla="*/ 98 w 111"/>
                <a:gd name="T105" fmla="*/ 123 h 269"/>
                <a:gd name="T106" fmla="*/ 110 w 111"/>
                <a:gd name="T107" fmla="*/ 127 h 269"/>
                <a:gd name="T108" fmla="*/ 123 w 111"/>
                <a:gd name="T109" fmla="*/ 129 h 269"/>
                <a:gd name="T110" fmla="*/ 134 w 111"/>
                <a:gd name="T111" fmla="*/ 131 h 269"/>
                <a:gd name="T112" fmla="*/ 134 w 111"/>
                <a:gd name="T113" fmla="*/ 140 h 269"/>
                <a:gd name="T114" fmla="*/ 119 w 111"/>
                <a:gd name="T115" fmla="*/ 140 h 269"/>
                <a:gd name="T116" fmla="*/ 105 w 111"/>
                <a:gd name="T117" fmla="*/ 144 h 269"/>
                <a:gd name="T118" fmla="*/ 92 w 111"/>
                <a:gd name="T119" fmla="*/ 150 h 269"/>
                <a:gd name="T120" fmla="*/ 86 w 111"/>
                <a:gd name="T121" fmla="*/ 156 h 269"/>
                <a:gd name="T122" fmla="*/ 83 w 111"/>
                <a:gd name="T123" fmla="*/ 166 h 269"/>
                <a:gd name="T124" fmla="*/ 83 w 111"/>
                <a:gd name="T125" fmla="*/ 176 h 26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11" h="269">
                  <a:moveTo>
                    <a:pt x="66" y="222"/>
                  </a:moveTo>
                  <a:lnTo>
                    <a:pt x="66" y="224"/>
                  </a:lnTo>
                  <a:lnTo>
                    <a:pt x="66" y="226"/>
                  </a:lnTo>
                  <a:lnTo>
                    <a:pt x="66" y="228"/>
                  </a:lnTo>
                  <a:lnTo>
                    <a:pt x="66" y="229"/>
                  </a:lnTo>
                  <a:lnTo>
                    <a:pt x="66" y="231"/>
                  </a:lnTo>
                  <a:lnTo>
                    <a:pt x="66" y="233"/>
                  </a:lnTo>
                  <a:lnTo>
                    <a:pt x="64" y="235"/>
                  </a:lnTo>
                  <a:lnTo>
                    <a:pt x="64" y="237"/>
                  </a:lnTo>
                  <a:lnTo>
                    <a:pt x="64" y="239"/>
                  </a:lnTo>
                  <a:lnTo>
                    <a:pt x="64" y="241"/>
                  </a:lnTo>
                  <a:lnTo>
                    <a:pt x="64" y="243"/>
                  </a:lnTo>
                  <a:lnTo>
                    <a:pt x="61" y="245"/>
                  </a:lnTo>
                  <a:lnTo>
                    <a:pt x="61" y="247"/>
                  </a:lnTo>
                  <a:lnTo>
                    <a:pt x="61" y="249"/>
                  </a:lnTo>
                  <a:lnTo>
                    <a:pt x="59" y="251"/>
                  </a:lnTo>
                  <a:lnTo>
                    <a:pt x="59" y="253"/>
                  </a:lnTo>
                  <a:lnTo>
                    <a:pt x="57" y="255"/>
                  </a:lnTo>
                  <a:lnTo>
                    <a:pt x="54" y="257"/>
                  </a:lnTo>
                  <a:lnTo>
                    <a:pt x="54" y="259"/>
                  </a:lnTo>
                  <a:lnTo>
                    <a:pt x="52" y="259"/>
                  </a:lnTo>
                  <a:lnTo>
                    <a:pt x="52" y="261"/>
                  </a:lnTo>
                  <a:lnTo>
                    <a:pt x="50" y="261"/>
                  </a:lnTo>
                  <a:lnTo>
                    <a:pt x="47" y="261"/>
                  </a:lnTo>
                  <a:lnTo>
                    <a:pt x="47" y="263"/>
                  </a:lnTo>
                  <a:lnTo>
                    <a:pt x="45" y="263"/>
                  </a:lnTo>
                  <a:lnTo>
                    <a:pt x="43" y="263"/>
                  </a:lnTo>
                  <a:lnTo>
                    <a:pt x="43" y="265"/>
                  </a:lnTo>
                  <a:lnTo>
                    <a:pt x="40" y="265"/>
                  </a:lnTo>
                  <a:lnTo>
                    <a:pt x="38" y="265"/>
                  </a:lnTo>
                  <a:lnTo>
                    <a:pt x="35" y="267"/>
                  </a:lnTo>
                  <a:lnTo>
                    <a:pt x="33" y="267"/>
                  </a:lnTo>
                  <a:lnTo>
                    <a:pt x="31" y="267"/>
                  </a:lnTo>
                  <a:lnTo>
                    <a:pt x="28" y="267"/>
                  </a:lnTo>
                  <a:lnTo>
                    <a:pt x="26" y="269"/>
                  </a:lnTo>
                  <a:lnTo>
                    <a:pt x="24" y="269"/>
                  </a:lnTo>
                  <a:lnTo>
                    <a:pt x="21" y="269"/>
                  </a:lnTo>
                  <a:lnTo>
                    <a:pt x="19" y="269"/>
                  </a:lnTo>
                  <a:lnTo>
                    <a:pt x="17" y="269"/>
                  </a:lnTo>
                  <a:lnTo>
                    <a:pt x="14" y="269"/>
                  </a:lnTo>
                  <a:lnTo>
                    <a:pt x="12" y="269"/>
                  </a:lnTo>
                  <a:lnTo>
                    <a:pt x="10" y="269"/>
                  </a:lnTo>
                  <a:lnTo>
                    <a:pt x="7" y="269"/>
                  </a:lnTo>
                  <a:lnTo>
                    <a:pt x="5" y="269"/>
                  </a:lnTo>
                  <a:lnTo>
                    <a:pt x="3" y="269"/>
                  </a:lnTo>
                  <a:lnTo>
                    <a:pt x="0" y="269"/>
                  </a:lnTo>
                  <a:lnTo>
                    <a:pt x="0" y="261"/>
                  </a:lnTo>
                  <a:lnTo>
                    <a:pt x="3" y="261"/>
                  </a:lnTo>
                  <a:lnTo>
                    <a:pt x="5" y="261"/>
                  </a:lnTo>
                  <a:lnTo>
                    <a:pt x="7" y="261"/>
                  </a:lnTo>
                  <a:lnTo>
                    <a:pt x="10" y="261"/>
                  </a:lnTo>
                  <a:lnTo>
                    <a:pt x="12" y="261"/>
                  </a:lnTo>
                  <a:lnTo>
                    <a:pt x="12" y="259"/>
                  </a:lnTo>
                  <a:lnTo>
                    <a:pt x="14" y="259"/>
                  </a:lnTo>
                  <a:lnTo>
                    <a:pt x="17" y="259"/>
                  </a:lnTo>
                  <a:lnTo>
                    <a:pt x="19" y="259"/>
                  </a:lnTo>
                  <a:lnTo>
                    <a:pt x="21" y="259"/>
                  </a:lnTo>
                  <a:lnTo>
                    <a:pt x="21" y="257"/>
                  </a:lnTo>
                  <a:lnTo>
                    <a:pt x="24" y="257"/>
                  </a:lnTo>
                  <a:lnTo>
                    <a:pt x="26" y="257"/>
                  </a:lnTo>
                  <a:lnTo>
                    <a:pt x="26" y="255"/>
                  </a:lnTo>
                  <a:lnTo>
                    <a:pt x="28" y="255"/>
                  </a:lnTo>
                  <a:lnTo>
                    <a:pt x="28" y="253"/>
                  </a:lnTo>
                  <a:lnTo>
                    <a:pt x="31" y="253"/>
                  </a:lnTo>
                  <a:lnTo>
                    <a:pt x="31" y="251"/>
                  </a:lnTo>
                  <a:lnTo>
                    <a:pt x="33" y="251"/>
                  </a:lnTo>
                  <a:lnTo>
                    <a:pt x="33" y="249"/>
                  </a:lnTo>
                  <a:lnTo>
                    <a:pt x="33" y="247"/>
                  </a:lnTo>
                  <a:lnTo>
                    <a:pt x="35" y="247"/>
                  </a:lnTo>
                  <a:lnTo>
                    <a:pt x="35" y="245"/>
                  </a:lnTo>
                  <a:lnTo>
                    <a:pt x="35" y="243"/>
                  </a:lnTo>
                  <a:lnTo>
                    <a:pt x="35" y="241"/>
                  </a:lnTo>
                  <a:lnTo>
                    <a:pt x="35" y="239"/>
                  </a:lnTo>
                  <a:lnTo>
                    <a:pt x="35" y="237"/>
                  </a:lnTo>
                  <a:lnTo>
                    <a:pt x="38" y="237"/>
                  </a:lnTo>
                  <a:lnTo>
                    <a:pt x="38" y="235"/>
                  </a:lnTo>
                  <a:lnTo>
                    <a:pt x="38" y="233"/>
                  </a:lnTo>
                  <a:lnTo>
                    <a:pt x="38" y="231"/>
                  </a:lnTo>
                  <a:lnTo>
                    <a:pt x="38" y="229"/>
                  </a:lnTo>
                  <a:lnTo>
                    <a:pt x="38" y="228"/>
                  </a:lnTo>
                  <a:lnTo>
                    <a:pt x="38" y="226"/>
                  </a:lnTo>
                  <a:lnTo>
                    <a:pt x="38" y="192"/>
                  </a:lnTo>
                  <a:lnTo>
                    <a:pt x="38" y="190"/>
                  </a:lnTo>
                  <a:lnTo>
                    <a:pt x="38" y="188"/>
                  </a:lnTo>
                  <a:lnTo>
                    <a:pt x="38" y="186"/>
                  </a:lnTo>
                  <a:lnTo>
                    <a:pt x="38" y="184"/>
                  </a:lnTo>
                  <a:lnTo>
                    <a:pt x="38" y="182"/>
                  </a:lnTo>
                  <a:lnTo>
                    <a:pt x="38" y="180"/>
                  </a:lnTo>
                  <a:lnTo>
                    <a:pt x="38" y="178"/>
                  </a:lnTo>
                  <a:lnTo>
                    <a:pt x="38" y="176"/>
                  </a:lnTo>
                  <a:lnTo>
                    <a:pt x="38" y="174"/>
                  </a:lnTo>
                  <a:lnTo>
                    <a:pt x="40" y="172"/>
                  </a:lnTo>
                  <a:lnTo>
                    <a:pt x="40" y="170"/>
                  </a:lnTo>
                  <a:lnTo>
                    <a:pt x="40" y="168"/>
                  </a:lnTo>
                  <a:lnTo>
                    <a:pt x="40" y="166"/>
                  </a:lnTo>
                  <a:lnTo>
                    <a:pt x="40" y="164"/>
                  </a:lnTo>
                  <a:lnTo>
                    <a:pt x="40" y="162"/>
                  </a:lnTo>
                  <a:lnTo>
                    <a:pt x="43" y="160"/>
                  </a:lnTo>
                  <a:lnTo>
                    <a:pt x="43" y="158"/>
                  </a:lnTo>
                  <a:lnTo>
                    <a:pt x="43" y="156"/>
                  </a:lnTo>
                  <a:lnTo>
                    <a:pt x="45" y="156"/>
                  </a:lnTo>
                  <a:lnTo>
                    <a:pt x="45" y="154"/>
                  </a:lnTo>
                  <a:lnTo>
                    <a:pt x="45" y="152"/>
                  </a:lnTo>
                  <a:lnTo>
                    <a:pt x="47" y="152"/>
                  </a:lnTo>
                  <a:lnTo>
                    <a:pt x="47" y="150"/>
                  </a:lnTo>
                  <a:lnTo>
                    <a:pt x="50" y="150"/>
                  </a:lnTo>
                  <a:lnTo>
                    <a:pt x="50" y="148"/>
                  </a:lnTo>
                  <a:lnTo>
                    <a:pt x="52" y="148"/>
                  </a:lnTo>
                  <a:lnTo>
                    <a:pt x="52" y="146"/>
                  </a:lnTo>
                  <a:lnTo>
                    <a:pt x="54" y="146"/>
                  </a:lnTo>
                  <a:lnTo>
                    <a:pt x="54" y="144"/>
                  </a:lnTo>
                  <a:lnTo>
                    <a:pt x="57" y="144"/>
                  </a:lnTo>
                  <a:lnTo>
                    <a:pt x="57" y="142"/>
                  </a:lnTo>
                  <a:lnTo>
                    <a:pt x="59" y="142"/>
                  </a:lnTo>
                  <a:lnTo>
                    <a:pt x="61" y="142"/>
                  </a:lnTo>
                  <a:lnTo>
                    <a:pt x="61" y="140"/>
                  </a:lnTo>
                  <a:lnTo>
                    <a:pt x="64" y="140"/>
                  </a:lnTo>
                  <a:lnTo>
                    <a:pt x="66" y="140"/>
                  </a:lnTo>
                  <a:lnTo>
                    <a:pt x="68" y="139"/>
                  </a:lnTo>
                  <a:lnTo>
                    <a:pt x="71" y="139"/>
                  </a:lnTo>
                  <a:lnTo>
                    <a:pt x="73" y="139"/>
                  </a:lnTo>
                  <a:lnTo>
                    <a:pt x="75" y="137"/>
                  </a:lnTo>
                  <a:lnTo>
                    <a:pt x="78" y="137"/>
                  </a:lnTo>
                  <a:lnTo>
                    <a:pt x="80" y="137"/>
                  </a:lnTo>
                  <a:lnTo>
                    <a:pt x="83" y="137"/>
                  </a:lnTo>
                  <a:lnTo>
                    <a:pt x="85" y="135"/>
                  </a:lnTo>
                  <a:lnTo>
                    <a:pt x="87" y="135"/>
                  </a:lnTo>
                  <a:lnTo>
                    <a:pt x="85" y="135"/>
                  </a:lnTo>
                  <a:lnTo>
                    <a:pt x="83" y="135"/>
                  </a:lnTo>
                  <a:lnTo>
                    <a:pt x="80" y="133"/>
                  </a:lnTo>
                  <a:lnTo>
                    <a:pt x="78" y="133"/>
                  </a:lnTo>
                  <a:lnTo>
                    <a:pt x="75" y="133"/>
                  </a:lnTo>
                  <a:lnTo>
                    <a:pt x="73" y="131"/>
                  </a:lnTo>
                  <a:lnTo>
                    <a:pt x="71" y="131"/>
                  </a:lnTo>
                  <a:lnTo>
                    <a:pt x="68" y="131"/>
                  </a:lnTo>
                  <a:lnTo>
                    <a:pt x="66" y="129"/>
                  </a:lnTo>
                  <a:lnTo>
                    <a:pt x="64" y="129"/>
                  </a:lnTo>
                  <a:lnTo>
                    <a:pt x="61" y="129"/>
                  </a:lnTo>
                  <a:lnTo>
                    <a:pt x="61" y="127"/>
                  </a:lnTo>
                  <a:lnTo>
                    <a:pt x="59" y="127"/>
                  </a:lnTo>
                  <a:lnTo>
                    <a:pt x="57" y="127"/>
                  </a:lnTo>
                  <a:lnTo>
                    <a:pt x="57" y="125"/>
                  </a:lnTo>
                  <a:lnTo>
                    <a:pt x="54" y="125"/>
                  </a:lnTo>
                  <a:lnTo>
                    <a:pt x="52" y="123"/>
                  </a:lnTo>
                  <a:lnTo>
                    <a:pt x="50" y="121"/>
                  </a:lnTo>
                  <a:lnTo>
                    <a:pt x="47" y="119"/>
                  </a:lnTo>
                  <a:lnTo>
                    <a:pt x="47" y="117"/>
                  </a:lnTo>
                  <a:lnTo>
                    <a:pt x="45" y="117"/>
                  </a:lnTo>
                  <a:lnTo>
                    <a:pt x="45" y="115"/>
                  </a:lnTo>
                  <a:lnTo>
                    <a:pt x="45" y="113"/>
                  </a:lnTo>
                  <a:lnTo>
                    <a:pt x="43" y="113"/>
                  </a:lnTo>
                  <a:lnTo>
                    <a:pt x="43" y="111"/>
                  </a:lnTo>
                  <a:lnTo>
                    <a:pt x="43" y="109"/>
                  </a:lnTo>
                  <a:lnTo>
                    <a:pt x="40" y="107"/>
                  </a:lnTo>
                  <a:lnTo>
                    <a:pt x="40" y="105"/>
                  </a:lnTo>
                  <a:lnTo>
                    <a:pt x="40" y="103"/>
                  </a:lnTo>
                  <a:lnTo>
                    <a:pt x="40" y="101"/>
                  </a:lnTo>
                  <a:lnTo>
                    <a:pt x="40" y="99"/>
                  </a:lnTo>
                  <a:lnTo>
                    <a:pt x="40" y="97"/>
                  </a:lnTo>
                  <a:lnTo>
                    <a:pt x="38" y="97"/>
                  </a:lnTo>
                  <a:lnTo>
                    <a:pt x="38" y="95"/>
                  </a:lnTo>
                  <a:lnTo>
                    <a:pt x="38" y="93"/>
                  </a:lnTo>
                  <a:lnTo>
                    <a:pt x="38" y="91"/>
                  </a:lnTo>
                  <a:lnTo>
                    <a:pt x="38" y="89"/>
                  </a:lnTo>
                  <a:lnTo>
                    <a:pt x="38" y="87"/>
                  </a:lnTo>
                  <a:lnTo>
                    <a:pt x="38" y="85"/>
                  </a:lnTo>
                  <a:lnTo>
                    <a:pt x="38" y="83"/>
                  </a:lnTo>
                  <a:lnTo>
                    <a:pt x="38" y="81"/>
                  </a:lnTo>
                  <a:lnTo>
                    <a:pt x="38" y="79"/>
                  </a:lnTo>
                  <a:lnTo>
                    <a:pt x="38" y="77"/>
                  </a:lnTo>
                  <a:lnTo>
                    <a:pt x="38" y="44"/>
                  </a:lnTo>
                  <a:lnTo>
                    <a:pt x="38" y="42"/>
                  </a:lnTo>
                  <a:lnTo>
                    <a:pt x="38" y="40"/>
                  </a:lnTo>
                  <a:lnTo>
                    <a:pt x="38" y="38"/>
                  </a:lnTo>
                  <a:lnTo>
                    <a:pt x="38" y="36"/>
                  </a:lnTo>
                  <a:lnTo>
                    <a:pt x="38" y="34"/>
                  </a:lnTo>
                  <a:lnTo>
                    <a:pt x="38" y="32"/>
                  </a:lnTo>
                  <a:lnTo>
                    <a:pt x="35" y="32"/>
                  </a:lnTo>
                  <a:lnTo>
                    <a:pt x="35" y="30"/>
                  </a:lnTo>
                  <a:lnTo>
                    <a:pt x="35" y="28"/>
                  </a:lnTo>
                  <a:lnTo>
                    <a:pt x="35" y="26"/>
                  </a:lnTo>
                  <a:lnTo>
                    <a:pt x="35" y="24"/>
                  </a:lnTo>
                  <a:lnTo>
                    <a:pt x="33" y="22"/>
                  </a:lnTo>
                  <a:lnTo>
                    <a:pt x="33" y="20"/>
                  </a:lnTo>
                  <a:lnTo>
                    <a:pt x="33" y="18"/>
                  </a:lnTo>
                  <a:lnTo>
                    <a:pt x="31" y="18"/>
                  </a:lnTo>
                  <a:lnTo>
                    <a:pt x="31" y="16"/>
                  </a:lnTo>
                  <a:lnTo>
                    <a:pt x="28" y="16"/>
                  </a:lnTo>
                  <a:lnTo>
                    <a:pt x="28" y="14"/>
                  </a:lnTo>
                  <a:lnTo>
                    <a:pt x="26" y="14"/>
                  </a:lnTo>
                  <a:lnTo>
                    <a:pt x="24" y="12"/>
                  </a:lnTo>
                  <a:lnTo>
                    <a:pt x="21" y="12"/>
                  </a:lnTo>
                  <a:lnTo>
                    <a:pt x="19" y="10"/>
                  </a:lnTo>
                  <a:lnTo>
                    <a:pt x="17" y="10"/>
                  </a:lnTo>
                  <a:lnTo>
                    <a:pt x="14" y="10"/>
                  </a:lnTo>
                  <a:lnTo>
                    <a:pt x="12" y="10"/>
                  </a:lnTo>
                  <a:lnTo>
                    <a:pt x="10" y="10"/>
                  </a:lnTo>
                  <a:lnTo>
                    <a:pt x="10" y="8"/>
                  </a:lnTo>
                  <a:lnTo>
                    <a:pt x="7" y="8"/>
                  </a:lnTo>
                  <a:lnTo>
                    <a:pt x="5" y="8"/>
                  </a:lnTo>
                  <a:lnTo>
                    <a:pt x="3" y="8"/>
                  </a:lnTo>
                  <a:lnTo>
                    <a:pt x="0" y="8"/>
                  </a:lnTo>
                  <a:lnTo>
                    <a:pt x="0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5" y="4"/>
                  </a:lnTo>
                  <a:lnTo>
                    <a:pt x="38" y="4"/>
                  </a:lnTo>
                  <a:lnTo>
                    <a:pt x="40" y="4"/>
                  </a:lnTo>
                  <a:lnTo>
                    <a:pt x="43" y="6"/>
                  </a:lnTo>
                  <a:lnTo>
                    <a:pt x="45" y="6"/>
                  </a:lnTo>
                  <a:lnTo>
                    <a:pt x="47" y="6"/>
                  </a:lnTo>
                  <a:lnTo>
                    <a:pt x="47" y="8"/>
                  </a:lnTo>
                  <a:lnTo>
                    <a:pt x="50" y="8"/>
                  </a:lnTo>
                  <a:lnTo>
                    <a:pt x="52" y="10"/>
                  </a:lnTo>
                  <a:lnTo>
                    <a:pt x="54" y="12"/>
                  </a:lnTo>
                  <a:lnTo>
                    <a:pt x="57" y="14"/>
                  </a:lnTo>
                  <a:lnTo>
                    <a:pt x="57" y="16"/>
                  </a:lnTo>
                  <a:lnTo>
                    <a:pt x="59" y="16"/>
                  </a:lnTo>
                  <a:lnTo>
                    <a:pt x="59" y="18"/>
                  </a:lnTo>
                  <a:lnTo>
                    <a:pt x="61" y="20"/>
                  </a:lnTo>
                  <a:lnTo>
                    <a:pt x="61" y="22"/>
                  </a:lnTo>
                  <a:lnTo>
                    <a:pt x="61" y="24"/>
                  </a:lnTo>
                  <a:lnTo>
                    <a:pt x="64" y="26"/>
                  </a:lnTo>
                  <a:lnTo>
                    <a:pt x="64" y="28"/>
                  </a:lnTo>
                  <a:lnTo>
                    <a:pt x="64" y="30"/>
                  </a:lnTo>
                  <a:lnTo>
                    <a:pt x="64" y="32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6" y="40"/>
                  </a:lnTo>
                  <a:lnTo>
                    <a:pt x="66" y="42"/>
                  </a:lnTo>
                  <a:lnTo>
                    <a:pt x="66" y="44"/>
                  </a:lnTo>
                  <a:lnTo>
                    <a:pt x="66" y="46"/>
                  </a:lnTo>
                  <a:lnTo>
                    <a:pt x="66" y="48"/>
                  </a:lnTo>
                  <a:lnTo>
                    <a:pt x="66" y="91"/>
                  </a:lnTo>
                  <a:lnTo>
                    <a:pt x="66" y="93"/>
                  </a:lnTo>
                  <a:lnTo>
                    <a:pt x="66" y="95"/>
                  </a:lnTo>
                  <a:lnTo>
                    <a:pt x="66" y="97"/>
                  </a:lnTo>
                  <a:lnTo>
                    <a:pt x="66" y="99"/>
                  </a:lnTo>
                  <a:lnTo>
                    <a:pt x="66" y="101"/>
                  </a:lnTo>
                  <a:lnTo>
                    <a:pt x="66" y="103"/>
                  </a:lnTo>
                  <a:lnTo>
                    <a:pt x="66" y="105"/>
                  </a:lnTo>
                  <a:lnTo>
                    <a:pt x="68" y="107"/>
                  </a:lnTo>
                  <a:lnTo>
                    <a:pt x="68" y="109"/>
                  </a:lnTo>
                  <a:lnTo>
                    <a:pt x="68" y="111"/>
                  </a:lnTo>
                  <a:lnTo>
                    <a:pt x="68" y="113"/>
                  </a:lnTo>
                  <a:lnTo>
                    <a:pt x="71" y="113"/>
                  </a:lnTo>
                  <a:lnTo>
                    <a:pt x="71" y="115"/>
                  </a:lnTo>
                  <a:lnTo>
                    <a:pt x="71" y="117"/>
                  </a:lnTo>
                  <a:lnTo>
                    <a:pt x="73" y="117"/>
                  </a:lnTo>
                  <a:lnTo>
                    <a:pt x="73" y="119"/>
                  </a:lnTo>
                  <a:lnTo>
                    <a:pt x="75" y="121"/>
                  </a:lnTo>
                  <a:lnTo>
                    <a:pt x="78" y="123"/>
                  </a:lnTo>
                  <a:lnTo>
                    <a:pt x="80" y="123"/>
                  </a:lnTo>
                  <a:lnTo>
                    <a:pt x="80" y="125"/>
                  </a:lnTo>
                  <a:lnTo>
                    <a:pt x="83" y="125"/>
                  </a:lnTo>
                  <a:lnTo>
                    <a:pt x="85" y="125"/>
                  </a:lnTo>
                  <a:lnTo>
                    <a:pt x="87" y="127"/>
                  </a:lnTo>
                  <a:lnTo>
                    <a:pt x="90" y="127"/>
                  </a:lnTo>
                  <a:lnTo>
                    <a:pt x="92" y="127"/>
                  </a:lnTo>
                  <a:lnTo>
                    <a:pt x="92" y="129"/>
                  </a:lnTo>
                  <a:lnTo>
                    <a:pt x="94" y="129"/>
                  </a:lnTo>
                  <a:lnTo>
                    <a:pt x="97" y="129"/>
                  </a:lnTo>
                  <a:lnTo>
                    <a:pt x="99" y="129"/>
                  </a:lnTo>
                  <a:lnTo>
                    <a:pt x="101" y="129"/>
                  </a:lnTo>
                  <a:lnTo>
                    <a:pt x="104" y="129"/>
                  </a:lnTo>
                  <a:lnTo>
                    <a:pt x="104" y="131"/>
                  </a:lnTo>
                  <a:lnTo>
                    <a:pt x="106" y="131"/>
                  </a:lnTo>
                  <a:lnTo>
                    <a:pt x="108" y="131"/>
                  </a:lnTo>
                  <a:lnTo>
                    <a:pt x="111" y="131"/>
                  </a:lnTo>
                  <a:lnTo>
                    <a:pt x="111" y="139"/>
                  </a:lnTo>
                  <a:lnTo>
                    <a:pt x="108" y="139"/>
                  </a:lnTo>
                  <a:lnTo>
                    <a:pt x="106" y="140"/>
                  </a:lnTo>
                  <a:lnTo>
                    <a:pt x="104" y="140"/>
                  </a:lnTo>
                  <a:lnTo>
                    <a:pt x="101" y="140"/>
                  </a:lnTo>
                  <a:lnTo>
                    <a:pt x="99" y="140"/>
                  </a:lnTo>
                  <a:lnTo>
                    <a:pt x="97" y="140"/>
                  </a:lnTo>
                  <a:lnTo>
                    <a:pt x="94" y="140"/>
                  </a:lnTo>
                  <a:lnTo>
                    <a:pt x="92" y="142"/>
                  </a:lnTo>
                  <a:lnTo>
                    <a:pt x="90" y="142"/>
                  </a:lnTo>
                  <a:lnTo>
                    <a:pt x="87" y="142"/>
                  </a:lnTo>
                  <a:lnTo>
                    <a:pt x="85" y="144"/>
                  </a:lnTo>
                  <a:lnTo>
                    <a:pt x="83" y="144"/>
                  </a:lnTo>
                  <a:lnTo>
                    <a:pt x="80" y="146"/>
                  </a:lnTo>
                  <a:lnTo>
                    <a:pt x="78" y="146"/>
                  </a:lnTo>
                  <a:lnTo>
                    <a:pt x="78" y="148"/>
                  </a:lnTo>
                  <a:lnTo>
                    <a:pt x="75" y="148"/>
                  </a:lnTo>
                  <a:lnTo>
                    <a:pt x="73" y="150"/>
                  </a:lnTo>
                  <a:lnTo>
                    <a:pt x="73" y="152"/>
                  </a:lnTo>
                  <a:lnTo>
                    <a:pt x="71" y="152"/>
                  </a:lnTo>
                  <a:lnTo>
                    <a:pt x="71" y="154"/>
                  </a:lnTo>
                  <a:lnTo>
                    <a:pt x="71" y="156"/>
                  </a:lnTo>
                  <a:lnTo>
                    <a:pt x="68" y="156"/>
                  </a:lnTo>
                  <a:lnTo>
                    <a:pt x="68" y="158"/>
                  </a:lnTo>
                  <a:lnTo>
                    <a:pt x="68" y="160"/>
                  </a:lnTo>
                  <a:lnTo>
                    <a:pt x="68" y="162"/>
                  </a:lnTo>
                  <a:lnTo>
                    <a:pt x="66" y="164"/>
                  </a:lnTo>
                  <a:lnTo>
                    <a:pt x="66" y="166"/>
                  </a:lnTo>
                  <a:lnTo>
                    <a:pt x="66" y="168"/>
                  </a:lnTo>
                  <a:lnTo>
                    <a:pt x="66" y="170"/>
                  </a:lnTo>
                  <a:lnTo>
                    <a:pt x="66" y="172"/>
                  </a:lnTo>
                  <a:lnTo>
                    <a:pt x="66" y="174"/>
                  </a:lnTo>
                  <a:lnTo>
                    <a:pt x="66" y="176"/>
                  </a:lnTo>
                  <a:lnTo>
                    <a:pt x="66" y="178"/>
                  </a:lnTo>
                  <a:lnTo>
                    <a:pt x="66" y="180"/>
                  </a:lnTo>
                  <a:lnTo>
                    <a:pt x="66" y="222"/>
                  </a:lnTo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grpSp>
          <p:nvGrpSpPr>
            <p:cNvPr id="16" name="Group 343"/>
            <p:cNvGrpSpPr>
              <a:grpSpLocks/>
            </p:cNvGrpSpPr>
            <p:nvPr/>
          </p:nvGrpSpPr>
          <p:grpSpPr bwMode="auto">
            <a:xfrm>
              <a:off x="2458" y="2166"/>
              <a:ext cx="1347" cy="807"/>
              <a:chOff x="2173" y="1866"/>
              <a:chExt cx="1243" cy="807"/>
            </a:xfrm>
          </p:grpSpPr>
          <p:sp>
            <p:nvSpPr>
              <p:cNvPr id="21" name="Text Box 344"/>
              <p:cNvSpPr txBox="1">
                <a:spLocks noChangeArrowheads="1"/>
              </p:cNvSpPr>
              <p:nvPr/>
            </p:nvSpPr>
            <p:spPr bwMode="auto">
              <a:xfrm>
                <a:off x="2173" y="1986"/>
                <a:ext cx="1088" cy="5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rgbClr val="FF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 typeface="Marlett" pitchFamily="2" charset="2"/>
                  <a:buNone/>
                </a:pPr>
                <a:r>
                  <a:rPr lang="sk-SK" altLang="sk-SK" sz="2400" b="1">
                    <a:solidFill>
                      <a:srgbClr val="000099"/>
                    </a:solidFill>
                    <a:latin typeface="Tahoma" panose="020B0604030504040204" pitchFamily="34" charset="0"/>
                  </a:rPr>
                  <a:t>Celková</a:t>
                </a:r>
                <a:br>
                  <a:rPr lang="sk-SK" altLang="sk-SK" sz="2400" b="1">
                    <a:solidFill>
                      <a:srgbClr val="000099"/>
                    </a:solidFill>
                    <a:latin typeface="Tahoma" panose="020B0604030504040204" pitchFamily="34" charset="0"/>
                  </a:rPr>
                </a:br>
                <a:r>
                  <a:rPr lang="sk-SK" altLang="sk-SK" sz="2400" b="1">
                    <a:solidFill>
                      <a:srgbClr val="000099"/>
                    </a:solidFill>
                    <a:latin typeface="Tahoma" panose="020B0604030504040204" pitchFamily="34" charset="0"/>
                  </a:rPr>
                  <a:t>variabilita</a:t>
                </a:r>
              </a:p>
            </p:txBody>
          </p:sp>
          <p:sp>
            <p:nvSpPr>
              <p:cNvPr id="22" name="Freeform 345"/>
              <p:cNvSpPr>
                <a:spLocks/>
              </p:cNvSpPr>
              <p:nvPr/>
            </p:nvSpPr>
            <p:spPr bwMode="auto">
              <a:xfrm>
                <a:off x="3242" y="1866"/>
                <a:ext cx="174" cy="807"/>
              </a:xfrm>
              <a:custGeom>
                <a:avLst/>
                <a:gdLst>
                  <a:gd name="T0" fmla="*/ 70 w 174"/>
                  <a:gd name="T1" fmla="*/ 698 h 807"/>
                  <a:gd name="T2" fmla="*/ 75 w 174"/>
                  <a:gd name="T3" fmla="*/ 732 h 807"/>
                  <a:gd name="T4" fmla="*/ 80 w 174"/>
                  <a:gd name="T5" fmla="*/ 758 h 807"/>
                  <a:gd name="T6" fmla="*/ 89 w 174"/>
                  <a:gd name="T7" fmla="*/ 775 h 807"/>
                  <a:gd name="T8" fmla="*/ 103 w 174"/>
                  <a:gd name="T9" fmla="*/ 789 h 807"/>
                  <a:gd name="T10" fmla="*/ 120 w 174"/>
                  <a:gd name="T11" fmla="*/ 799 h 807"/>
                  <a:gd name="T12" fmla="*/ 141 w 174"/>
                  <a:gd name="T13" fmla="*/ 805 h 807"/>
                  <a:gd name="T14" fmla="*/ 167 w 174"/>
                  <a:gd name="T15" fmla="*/ 807 h 807"/>
                  <a:gd name="T16" fmla="*/ 162 w 174"/>
                  <a:gd name="T17" fmla="*/ 781 h 807"/>
                  <a:gd name="T18" fmla="*/ 143 w 174"/>
                  <a:gd name="T19" fmla="*/ 777 h 807"/>
                  <a:gd name="T20" fmla="*/ 134 w 174"/>
                  <a:gd name="T21" fmla="*/ 770 h 807"/>
                  <a:gd name="T22" fmla="*/ 124 w 174"/>
                  <a:gd name="T23" fmla="*/ 760 h 807"/>
                  <a:gd name="T24" fmla="*/ 120 w 174"/>
                  <a:gd name="T25" fmla="*/ 746 h 807"/>
                  <a:gd name="T26" fmla="*/ 117 w 174"/>
                  <a:gd name="T27" fmla="*/ 726 h 807"/>
                  <a:gd name="T28" fmla="*/ 115 w 174"/>
                  <a:gd name="T29" fmla="*/ 700 h 807"/>
                  <a:gd name="T30" fmla="*/ 113 w 174"/>
                  <a:gd name="T31" fmla="*/ 578 h 807"/>
                  <a:gd name="T32" fmla="*/ 113 w 174"/>
                  <a:gd name="T33" fmla="*/ 534 h 807"/>
                  <a:gd name="T34" fmla="*/ 110 w 174"/>
                  <a:gd name="T35" fmla="*/ 499 h 807"/>
                  <a:gd name="T36" fmla="*/ 103 w 174"/>
                  <a:gd name="T37" fmla="*/ 469 h 807"/>
                  <a:gd name="T38" fmla="*/ 96 w 174"/>
                  <a:gd name="T39" fmla="*/ 449 h 807"/>
                  <a:gd name="T40" fmla="*/ 84 w 174"/>
                  <a:gd name="T41" fmla="*/ 433 h 807"/>
                  <a:gd name="T42" fmla="*/ 68 w 174"/>
                  <a:gd name="T43" fmla="*/ 419 h 807"/>
                  <a:gd name="T44" fmla="*/ 51 w 174"/>
                  <a:gd name="T45" fmla="*/ 410 h 807"/>
                  <a:gd name="T46" fmla="*/ 40 w 174"/>
                  <a:gd name="T47" fmla="*/ 402 h 807"/>
                  <a:gd name="T48" fmla="*/ 61 w 174"/>
                  <a:gd name="T49" fmla="*/ 394 h 807"/>
                  <a:gd name="T50" fmla="*/ 77 w 174"/>
                  <a:gd name="T51" fmla="*/ 382 h 807"/>
                  <a:gd name="T52" fmla="*/ 91 w 174"/>
                  <a:gd name="T53" fmla="*/ 366 h 807"/>
                  <a:gd name="T54" fmla="*/ 101 w 174"/>
                  <a:gd name="T55" fmla="*/ 348 h 807"/>
                  <a:gd name="T56" fmla="*/ 108 w 174"/>
                  <a:gd name="T57" fmla="*/ 325 h 807"/>
                  <a:gd name="T58" fmla="*/ 110 w 174"/>
                  <a:gd name="T59" fmla="*/ 293 h 807"/>
                  <a:gd name="T60" fmla="*/ 113 w 174"/>
                  <a:gd name="T61" fmla="*/ 253 h 807"/>
                  <a:gd name="T62" fmla="*/ 113 w 174"/>
                  <a:gd name="T63" fmla="*/ 121 h 807"/>
                  <a:gd name="T64" fmla="*/ 115 w 174"/>
                  <a:gd name="T65" fmla="*/ 93 h 807"/>
                  <a:gd name="T66" fmla="*/ 117 w 174"/>
                  <a:gd name="T67" fmla="*/ 71 h 807"/>
                  <a:gd name="T68" fmla="*/ 122 w 174"/>
                  <a:gd name="T69" fmla="*/ 56 h 807"/>
                  <a:gd name="T70" fmla="*/ 131 w 174"/>
                  <a:gd name="T71" fmla="*/ 42 h 807"/>
                  <a:gd name="T72" fmla="*/ 148 w 174"/>
                  <a:gd name="T73" fmla="*/ 30 h 807"/>
                  <a:gd name="T74" fmla="*/ 167 w 174"/>
                  <a:gd name="T75" fmla="*/ 26 h 807"/>
                  <a:gd name="T76" fmla="*/ 160 w 174"/>
                  <a:gd name="T77" fmla="*/ 0 h 807"/>
                  <a:gd name="T78" fmla="*/ 136 w 174"/>
                  <a:gd name="T79" fmla="*/ 4 h 807"/>
                  <a:gd name="T80" fmla="*/ 115 w 174"/>
                  <a:gd name="T81" fmla="*/ 10 h 807"/>
                  <a:gd name="T82" fmla="*/ 98 w 174"/>
                  <a:gd name="T83" fmla="*/ 22 h 807"/>
                  <a:gd name="T84" fmla="*/ 87 w 174"/>
                  <a:gd name="T85" fmla="*/ 36 h 807"/>
                  <a:gd name="T86" fmla="*/ 80 w 174"/>
                  <a:gd name="T87" fmla="*/ 56 h 807"/>
                  <a:gd name="T88" fmla="*/ 73 w 174"/>
                  <a:gd name="T89" fmla="*/ 83 h 807"/>
                  <a:gd name="T90" fmla="*/ 70 w 174"/>
                  <a:gd name="T91" fmla="*/ 117 h 807"/>
                  <a:gd name="T92" fmla="*/ 70 w 174"/>
                  <a:gd name="T93" fmla="*/ 279 h 807"/>
                  <a:gd name="T94" fmla="*/ 68 w 174"/>
                  <a:gd name="T95" fmla="*/ 307 h 807"/>
                  <a:gd name="T96" fmla="*/ 66 w 174"/>
                  <a:gd name="T97" fmla="*/ 330 h 807"/>
                  <a:gd name="T98" fmla="*/ 61 w 174"/>
                  <a:gd name="T99" fmla="*/ 350 h 807"/>
                  <a:gd name="T100" fmla="*/ 51 w 174"/>
                  <a:gd name="T101" fmla="*/ 366 h 807"/>
                  <a:gd name="T102" fmla="*/ 37 w 174"/>
                  <a:gd name="T103" fmla="*/ 378 h 807"/>
                  <a:gd name="T104" fmla="*/ 23 w 174"/>
                  <a:gd name="T105" fmla="*/ 384 h 807"/>
                  <a:gd name="T106" fmla="*/ 4 w 174"/>
                  <a:gd name="T107" fmla="*/ 390 h 807"/>
                  <a:gd name="T108" fmla="*/ 11 w 174"/>
                  <a:gd name="T109" fmla="*/ 419 h 807"/>
                  <a:gd name="T110" fmla="*/ 28 w 174"/>
                  <a:gd name="T111" fmla="*/ 425 h 807"/>
                  <a:gd name="T112" fmla="*/ 44 w 174"/>
                  <a:gd name="T113" fmla="*/ 433 h 807"/>
                  <a:gd name="T114" fmla="*/ 56 w 174"/>
                  <a:gd name="T115" fmla="*/ 447 h 807"/>
                  <a:gd name="T116" fmla="*/ 63 w 174"/>
                  <a:gd name="T117" fmla="*/ 465 h 807"/>
                  <a:gd name="T118" fmla="*/ 66 w 174"/>
                  <a:gd name="T119" fmla="*/ 485 h 807"/>
                  <a:gd name="T120" fmla="*/ 68 w 174"/>
                  <a:gd name="T121" fmla="*/ 510 h 807"/>
                  <a:gd name="T122" fmla="*/ 70 w 174"/>
                  <a:gd name="T123" fmla="*/ 665 h 807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174" h="807">
                    <a:moveTo>
                      <a:pt x="70" y="665"/>
                    </a:moveTo>
                    <a:lnTo>
                      <a:pt x="70" y="671"/>
                    </a:lnTo>
                    <a:lnTo>
                      <a:pt x="70" y="677"/>
                    </a:lnTo>
                    <a:lnTo>
                      <a:pt x="70" y="681"/>
                    </a:lnTo>
                    <a:lnTo>
                      <a:pt x="70" y="684"/>
                    </a:lnTo>
                    <a:lnTo>
                      <a:pt x="70" y="690"/>
                    </a:lnTo>
                    <a:lnTo>
                      <a:pt x="70" y="694"/>
                    </a:lnTo>
                    <a:lnTo>
                      <a:pt x="70" y="698"/>
                    </a:lnTo>
                    <a:lnTo>
                      <a:pt x="70" y="704"/>
                    </a:lnTo>
                    <a:lnTo>
                      <a:pt x="70" y="708"/>
                    </a:lnTo>
                    <a:lnTo>
                      <a:pt x="73" y="712"/>
                    </a:lnTo>
                    <a:lnTo>
                      <a:pt x="73" y="716"/>
                    </a:lnTo>
                    <a:lnTo>
                      <a:pt x="73" y="720"/>
                    </a:lnTo>
                    <a:lnTo>
                      <a:pt x="73" y="724"/>
                    </a:lnTo>
                    <a:lnTo>
                      <a:pt x="75" y="728"/>
                    </a:lnTo>
                    <a:lnTo>
                      <a:pt x="75" y="732"/>
                    </a:lnTo>
                    <a:lnTo>
                      <a:pt x="75" y="736"/>
                    </a:lnTo>
                    <a:lnTo>
                      <a:pt x="75" y="738"/>
                    </a:lnTo>
                    <a:lnTo>
                      <a:pt x="77" y="742"/>
                    </a:lnTo>
                    <a:lnTo>
                      <a:pt x="77" y="746"/>
                    </a:lnTo>
                    <a:lnTo>
                      <a:pt x="77" y="748"/>
                    </a:lnTo>
                    <a:lnTo>
                      <a:pt x="80" y="752"/>
                    </a:lnTo>
                    <a:lnTo>
                      <a:pt x="80" y="754"/>
                    </a:lnTo>
                    <a:lnTo>
                      <a:pt x="80" y="758"/>
                    </a:lnTo>
                    <a:lnTo>
                      <a:pt x="82" y="760"/>
                    </a:lnTo>
                    <a:lnTo>
                      <a:pt x="82" y="762"/>
                    </a:lnTo>
                    <a:lnTo>
                      <a:pt x="84" y="766"/>
                    </a:lnTo>
                    <a:lnTo>
                      <a:pt x="84" y="768"/>
                    </a:lnTo>
                    <a:lnTo>
                      <a:pt x="87" y="770"/>
                    </a:lnTo>
                    <a:lnTo>
                      <a:pt x="87" y="772"/>
                    </a:lnTo>
                    <a:lnTo>
                      <a:pt x="89" y="773"/>
                    </a:lnTo>
                    <a:lnTo>
                      <a:pt x="89" y="775"/>
                    </a:lnTo>
                    <a:lnTo>
                      <a:pt x="91" y="777"/>
                    </a:lnTo>
                    <a:lnTo>
                      <a:pt x="91" y="779"/>
                    </a:lnTo>
                    <a:lnTo>
                      <a:pt x="94" y="781"/>
                    </a:lnTo>
                    <a:lnTo>
                      <a:pt x="96" y="783"/>
                    </a:lnTo>
                    <a:lnTo>
                      <a:pt x="96" y="785"/>
                    </a:lnTo>
                    <a:lnTo>
                      <a:pt x="98" y="787"/>
                    </a:lnTo>
                    <a:lnTo>
                      <a:pt x="101" y="787"/>
                    </a:lnTo>
                    <a:lnTo>
                      <a:pt x="103" y="789"/>
                    </a:lnTo>
                    <a:lnTo>
                      <a:pt x="103" y="791"/>
                    </a:lnTo>
                    <a:lnTo>
                      <a:pt x="106" y="793"/>
                    </a:lnTo>
                    <a:lnTo>
                      <a:pt x="108" y="793"/>
                    </a:lnTo>
                    <a:lnTo>
                      <a:pt x="110" y="795"/>
                    </a:lnTo>
                    <a:lnTo>
                      <a:pt x="113" y="795"/>
                    </a:lnTo>
                    <a:lnTo>
                      <a:pt x="115" y="797"/>
                    </a:lnTo>
                    <a:lnTo>
                      <a:pt x="117" y="799"/>
                    </a:lnTo>
                    <a:lnTo>
                      <a:pt x="120" y="799"/>
                    </a:lnTo>
                    <a:lnTo>
                      <a:pt x="122" y="799"/>
                    </a:lnTo>
                    <a:lnTo>
                      <a:pt x="124" y="801"/>
                    </a:lnTo>
                    <a:lnTo>
                      <a:pt x="127" y="801"/>
                    </a:lnTo>
                    <a:lnTo>
                      <a:pt x="129" y="803"/>
                    </a:lnTo>
                    <a:lnTo>
                      <a:pt x="131" y="803"/>
                    </a:lnTo>
                    <a:lnTo>
                      <a:pt x="136" y="803"/>
                    </a:lnTo>
                    <a:lnTo>
                      <a:pt x="138" y="805"/>
                    </a:lnTo>
                    <a:lnTo>
                      <a:pt x="141" y="805"/>
                    </a:lnTo>
                    <a:lnTo>
                      <a:pt x="143" y="805"/>
                    </a:lnTo>
                    <a:lnTo>
                      <a:pt x="148" y="807"/>
                    </a:lnTo>
                    <a:lnTo>
                      <a:pt x="150" y="807"/>
                    </a:lnTo>
                    <a:lnTo>
                      <a:pt x="153" y="807"/>
                    </a:lnTo>
                    <a:lnTo>
                      <a:pt x="157" y="807"/>
                    </a:lnTo>
                    <a:lnTo>
                      <a:pt x="160" y="807"/>
                    </a:lnTo>
                    <a:lnTo>
                      <a:pt x="164" y="807"/>
                    </a:lnTo>
                    <a:lnTo>
                      <a:pt x="167" y="807"/>
                    </a:lnTo>
                    <a:lnTo>
                      <a:pt x="171" y="807"/>
                    </a:lnTo>
                    <a:lnTo>
                      <a:pt x="174" y="807"/>
                    </a:lnTo>
                    <a:lnTo>
                      <a:pt x="174" y="783"/>
                    </a:lnTo>
                    <a:lnTo>
                      <a:pt x="171" y="783"/>
                    </a:lnTo>
                    <a:lnTo>
                      <a:pt x="169" y="781"/>
                    </a:lnTo>
                    <a:lnTo>
                      <a:pt x="167" y="781"/>
                    </a:lnTo>
                    <a:lnTo>
                      <a:pt x="164" y="781"/>
                    </a:lnTo>
                    <a:lnTo>
                      <a:pt x="162" y="781"/>
                    </a:lnTo>
                    <a:lnTo>
                      <a:pt x="160" y="781"/>
                    </a:lnTo>
                    <a:lnTo>
                      <a:pt x="157" y="781"/>
                    </a:lnTo>
                    <a:lnTo>
                      <a:pt x="155" y="779"/>
                    </a:lnTo>
                    <a:lnTo>
                      <a:pt x="153" y="779"/>
                    </a:lnTo>
                    <a:lnTo>
                      <a:pt x="150" y="779"/>
                    </a:lnTo>
                    <a:lnTo>
                      <a:pt x="148" y="777"/>
                    </a:lnTo>
                    <a:lnTo>
                      <a:pt x="146" y="777"/>
                    </a:lnTo>
                    <a:lnTo>
                      <a:pt x="143" y="777"/>
                    </a:lnTo>
                    <a:lnTo>
                      <a:pt x="143" y="775"/>
                    </a:lnTo>
                    <a:lnTo>
                      <a:pt x="141" y="775"/>
                    </a:lnTo>
                    <a:lnTo>
                      <a:pt x="141" y="773"/>
                    </a:lnTo>
                    <a:lnTo>
                      <a:pt x="138" y="773"/>
                    </a:lnTo>
                    <a:lnTo>
                      <a:pt x="136" y="773"/>
                    </a:lnTo>
                    <a:lnTo>
                      <a:pt x="136" y="772"/>
                    </a:lnTo>
                    <a:lnTo>
                      <a:pt x="134" y="772"/>
                    </a:lnTo>
                    <a:lnTo>
                      <a:pt x="134" y="770"/>
                    </a:lnTo>
                    <a:lnTo>
                      <a:pt x="131" y="770"/>
                    </a:lnTo>
                    <a:lnTo>
                      <a:pt x="131" y="768"/>
                    </a:lnTo>
                    <a:lnTo>
                      <a:pt x="129" y="766"/>
                    </a:lnTo>
                    <a:lnTo>
                      <a:pt x="129" y="764"/>
                    </a:lnTo>
                    <a:lnTo>
                      <a:pt x="127" y="764"/>
                    </a:lnTo>
                    <a:lnTo>
                      <a:pt x="127" y="762"/>
                    </a:lnTo>
                    <a:lnTo>
                      <a:pt x="127" y="760"/>
                    </a:lnTo>
                    <a:lnTo>
                      <a:pt x="124" y="760"/>
                    </a:lnTo>
                    <a:lnTo>
                      <a:pt x="124" y="758"/>
                    </a:lnTo>
                    <a:lnTo>
                      <a:pt x="124" y="756"/>
                    </a:lnTo>
                    <a:lnTo>
                      <a:pt x="122" y="756"/>
                    </a:lnTo>
                    <a:lnTo>
                      <a:pt x="122" y="754"/>
                    </a:lnTo>
                    <a:lnTo>
                      <a:pt x="122" y="752"/>
                    </a:lnTo>
                    <a:lnTo>
                      <a:pt x="122" y="750"/>
                    </a:lnTo>
                    <a:lnTo>
                      <a:pt x="120" y="748"/>
                    </a:lnTo>
                    <a:lnTo>
                      <a:pt x="120" y="746"/>
                    </a:lnTo>
                    <a:lnTo>
                      <a:pt x="120" y="744"/>
                    </a:lnTo>
                    <a:lnTo>
                      <a:pt x="120" y="742"/>
                    </a:lnTo>
                    <a:lnTo>
                      <a:pt x="117" y="738"/>
                    </a:lnTo>
                    <a:lnTo>
                      <a:pt x="117" y="736"/>
                    </a:lnTo>
                    <a:lnTo>
                      <a:pt x="117" y="734"/>
                    </a:lnTo>
                    <a:lnTo>
                      <a:pt x="117" y="732"/>
                    </a:lnTo>
                    <a:lnTo>
                      <a:pt x="117" y="728"/>
                    </a:lnTo>
                    <a:lnTo>
                      <a:pt x="117" y="726"/>
                    </a:lnTo>
                    <a:lnTo>
                      <a:pt x="115" y="724"/>
                    </a:lnTo>
                    <a:lnTo>
                      <a:pt x="115" y="720"/>
                    </a:lnTo>
                    <a:lnTo>
                      <a:pt x="115" y="718"/>
                    </a:lnTo>
                    <a:lnTo>
                      <a:pt x="115" y="714"/>
                    </a:lnTo>
                    <a:lnTo>
                      <a:pt x="115" y="712"/>
                    </a:lnTo>
                    <a:lnTo>
                      <a:pt x="115" y="708"/>
                    </a:lnTo>
                    <a:lnTo>
                      <a:pt x="115" y="704"/>
                    </a:lnTo>
                    <a:lnTo>
                      <a:pt x="115" y="700"/>
                    </a:lnTo>
                    <a:lnTo>
                      <a:pt x="115" y="698"/>
                    </a:lnTo>
                    <a:lnTo>
                      <a:pt x="115" y="694"/>
                    </a:lnTo>
                    <a:lnTo>
                      <a:pt x="113" y="690"/>
                    </a:lnTo>
                    <a:lnTo>
                      <a:pt x="113" y="686"/>
                    </a:lnTo>
                    <a:lnTo>
                      <a:pt x="113" y="683"/>
                    </a:lnTo>
                    <a:lnTo>
                      <a:pt x="113" y="679"/>
                    </a:lnTo>
                    <a:lnTo>
                      <a:pt x="113" y="675"/>
                    </a:lnTo>
                    <a:lnTo>
                      <a:pt x="113" y="578"/>
                    </a:lnTo>
                    <a:lnTo>
                      <a:pt x="113" y="572"/>
                    </a:lnTo>
                    <a:lnTo>
                      <a:pt x="113" y="566"/>
                    </a:lnTo>
                    <a:lnTo>
                      <a:pt x="113" y="560"/>
                    </a:lnTo>
                    <a:lnTo>
                      <a:pt x="113" y="554"/>
                    </a:lnTo>
                    <a:lnTo>
                      <a:pt x="113" y="548"/>
                    </a:lnTo>
                    <a:lnTo>
                      <a:pt x="113" y="544"/>
                    </a:lnTo>
                    <a:lnTo>
                      <a:pt x="113" y="538"/>
                    </a:lnTo>
                    <a:lnTo>
                      <a:pt x="113" y="534"/>
                    </a:lnTo>
                    <a:lnTo>
                      <a:pt x="113" y="528"/>
                    </a:lnTo>
                    <a:lnTo>
                      <a:pt x="113" y="524"/>
                    </a:lnTo>
                    <a:lnTo>
                      <a:pt x="113" y="518"/>
                    </a:lnTo>
                    <a:lnTo>
                      <a:pt x="110" y="514"/>
                    </a:lnTo>
                    <a:lnTo>
                      <a:pt x="110" y="510"/>
                    </a:lnTo>
                    <a:lnTo>
                      <a:pt x="110" y="506"/>
                    </a:lnTo>
                    <a:lnTo>
                      <a:pt x="110" y="503"/>
                    </a:lnTo>
                    <a:lnTo>
                      <a:pt x="110" y="499"/>
                    </a:lnTo>
                    <a:lnTo>
                      <a:pt x="108" y="495"/>
                    </a:lnTo>
                    <a:lnTo>
                      <a:pt x="108" y="491"/>
                    </a:lnTo>
                    <a:lnTo>
                      <a:pt x="108" y="487"/>
                    </a:lnTo>
                    <a:lnTo>
                      <a:pt x="108" y="483"/>
                    </a:lnTo>
                    <a:lnTo>
                      <a:pt x="106" y="479"/>
                    </a:lnTo>
                    <a:lnTo>
                      <a:pt x="106" y="477"/>
                    </a:lnTo>
                    <a:lnTo>
                      <a:pt x="106" y="473"/>
                    </a:lnTo>
                    <a:lnTo>
                      <a:pt x="103" y="469"/>
                    </a:lnTo>
                    <a:lnTo>
                      <a:pt x="103" y="467"/>
                    </a:lnTo>
                    <a:lnTo>
                      <a:pt x="103" y="465"/>
                    </a:lnTo>
                    <a:lnTo>
                      <a:pt x="101" y="461"/>
                    </a:lnTo>
                    <a:lnTo>
                      <a:pt x="101" y="459"/>
                    </a:lnTo>
                    <a:lnTo>
                      <a:pt x="101" y="457"/>
                    </a:lnTo>
                    <a:lnTo>
                      <a:pt x="98" y="455"/>
                    </a:lnTo>
                    <a:lnTo>
                      <a:pt x="98" y="451"/>
                    </a:lnTo>
                    <a:lnTo>
                      <a:pt x="96" y="449"/>
                    </a:lnTo>
                    <a:lnTo>
                      <a:pt x="96" y="447"/>
                    </a:lnTo>
                    <a:lnTo>
                      <a:pt x="94" y="445"/>
                    </a:lnTo>
                    <a:lnTo>
                      <a:pt x="94" y="443"/>
                    </a:lnTo>
                    <a:lnTo>
                      <a:pt x="91" y="441"/>
                    </a:lnTo>
                    <a:lnTo>
                      <a:pt x="89" y="439"/>
                    </a:lnTo>
                    <a:lnTo>
                      <a:pt x="89" y="437"/>
                    </a:lnTo>
                    <a:lnTo>
                      <a:pt x="87" y="435"/>
                    </a:lnTo>
                    <a:lnTo>
                      <a:pt x="84" y="433"/>
                    </a:lnTo>
                    <a:lnTo>
                      <a:pt x="84" y="431"/>
                    </a:lnTo>
                    <a:lnTo>
                      <a:pt x="82" y="429"/>
                    </a:lnTo>
                    <a:lnTo>
                      <a:pt x="80" y="427"/>
                    </a:lnTo>
                    <a:lnTo>
                      <a:pt x="77" y="425"/>
                    </a:lnTo>
                    <a:lnTo>
                      <a:pt x="75" y="423"/>
                    </a:lnTo>
                    <a:lnTo>
                      <a:pt x="73" y="421"/>
                    </a:lnTo>
                    <a:lnTo>
                      <a:pt x="70" y="421"/>
                    </a:lnTo>
                    <a:lnTo>
                      <a:pt x="68" y="419"/>
                    </a:lnTo>
                    <a:lnTo>
                      <a:pt x="68" y="417"/>
                    </a:lnTo>
                    <a:lnTo>
                      <a:pt x="66" y="417"/>
                    </a:lnTo>
                    <a:lnTo>
                      <a:pt x="63" y="415"/>
                    </a:lnTo>
                    <a:lnTo>
                      <a:pt x="61" y="414"/>
                    </a:lnTo>
                    <a:lnTo>
                      <a:pt x="58" y="414"/>
                    </a:lnTo>
                    <a:lnTo>
                      <a:pt x="56" y="412"/>
                    </a:lnTo>
                    <a:lnTo>
                      <a:pt x="54" y="412"/>
                    </a:lnTo>
                    <a:lnTo>
                      <a:pt x="51" y="410"/>
                    </a:lnTo>
                    <a:lnTo>
                      <a:pt x="49" y="410"/>
                    </a:lnTo>
                    <a:lnTo>
                      <a:pt x="44" y="408"/>
                    </a:lnTo>
                    <a:lnTo>
                      <a:pt x="42" y="406"/>
                    </a:lnTo>
                    <a:lnTo>
                      <a:pt x="40" y="406"/>
                    </a:lnTo>
                    <a:lnTo>
                      <a:pt x="37" y="406"/>
                    </a:lnTo>
                    <a:lnTo>
                      <a:pt x="35" y="404"/>
                    </a:lnTo>
                    <a:lnTo>
                      <a:pt x="37" y="404"/>
                    </a:lnTo>
                    <a:lnTo>
                      <a:pt x="40" y="402"/>
                    </a:lnTo>
                    <a:lnTo>
                      <a:pt x="42" y="402"/>
                    </a:lnTo>
                    <a:lnTo>
                      <a:pt x="44" y="400"/>
                    </a:lnTo>
                    <a:lnTo>
                      <a:pt x="49" y="400"/>
                    </a:lnTo>
                    <a:lnTo>
                      <a:pt x="51" y="398"/>
                    </a:lnTo>
                    <a:lnTo>
                      <a:pt x="54" y="398"/>
                    </a:lnTo>
                    <a:lnTo>
                      <a:pt x="56" y="396"/>
                    </a:lnTo>
                    <a:lnTo>
                      <a:pt x="58" y="394"/>
                    </a:lnTo>
                    <a:lnTo>
                      <a:pt x="61" y="394"/>
                    </a:lnTo>
                    <a:lnTo>
                      <a:pt x="63" y="392"/>
                    </a:lnTo>
                    <a:lnTo>
                      <a:pt x="66" y="390"/>
                    </a:lnTo>
                    <a:lnTo>
                      <a:pt x="68" y="390"/>
                    </a:lnTo>
                    <a:lnTo>
                      <a:pt x="68" y="388"/>
                    </a:lnTo>
                    <a:lnTo>
                      <a:pt x="70" y="386"/>
                    </a:lnTo>
                    <a:lnTo>
                      <a:pt x="73" y="386"/>
                    </a:lnTo>
                    <a:lnTo>
                      <a:pt x="75" y="384"/>
                    </a:lnTo>
                    <a:lnTo>
                      <a:pt x="77" y="382"/>
                    </a:lnTo>
                    <a:lnTo>
                      <a:pt x="80" y="380"/>
                    </a:lnTo>
                    <a:lnTo>
                      <a:pt x="82" y="378"/>
                    </a:lnTo>
                    <a:lnTo>
                      <a:pt x="84" y="376"/>
                    </a:lnTo>
                    <a:lnTo>
                      <a:pt x="84" y="374"/>
                    </a:lnTo>
                    <a:lnTo>
                      <a:pt x="87" y="372"/>
                    </a:lnTo>
                    <a:lnTo>
                      <a:pt x="89" y="370"/>
                    </a:lnTo>
                    <a:lnTo>
                      <a:pt x="91" y="368"/>
                    </a:lnTo>
                    <a:lnTo>
                      <a:pt x="91" y="366"/>
                    </a:lnTo>
                    <a:lnTo>
                      <a:pt x="94" y="364"/>
                    </a:lnTo>
                    <a:lnTo>
                      <a:pt x="94" y="362"/>
                    </a:lnTo>
                    <a:lnTo>
                      <a:pt x="96" y="360"/>
                    </a:lnTo>
                    <a:lnTo>
                      <a:pt x="96" y="358"/>
                    </a:lnTo>
                    <a:lnTo>
                      <a:pt x="98" y="356"/>
                    </a:lnTo>
                    <a:lnTo>
                      <a:pt x="98" y="354"/>
                    </a:lnTo>
                    <a:lnTo>
                      <a:pt x="101" y="352"/>
                    </a:lnTo>
                    <a:lnTo>
                      <a:pt x="101" y="348"/>
                    </a:lnTo>
                    <a:lnTo>
                      <a:pt x="101" y="346"/>
                    </a:lnTo>
                    <a:lnTo>
                      <a:pt x="103" y="344"/>
                    </a:lnTo>
                    <a:lnTo>
                      <a:pt x="103" y="340"/>
                    </a:lnTo>
                    <a:lnTo>
                      <a:pt x="103" y="338"/>
                    </a:lnTo>
                    <a:lnTo>
                      <a:pt x="106" y="334"/>
                    </a:lnTo>
                    <a:lnTo>
                      <a:pt x="106" y="332"/>
                    </a:lnTo>
                    <a:lnTo>
                      <a:pt x="106" y="328"/>
                    </a:lnTo>
                    <a:lnTo>
                      <a:pt x="108" y="325"/>
                    </a:lnTo>
                    <a:lnTo>
                      <a:pt x="108" y="323"/>
                    </a:lnTo>
                    <a:lnTo>
                      <a:pt x="108" y="319"/>
                    </a:lnTo>
                    <a:lnTo>
                      <a:pt x="108" y="315"/>
                    </a:lnTo>
                    <a:lnTo>
                      <a:pt x="110" y="311"/>
                    </a:lnTo>
                    <a:lnTo>
                      <a:pt x="110" y="307"/>
                    </a:lnTo>
                    <a:lnTo>
                      <a:pt x="110" y="303"/>
                    </a:lnTo>
                    <a:lnTo>
                      <a:pt x="110" y="299"/>
                    </a:lnTo>
                    <a:lnTo>
                      <a:pt x="110" y="293"/>
                    </a:lnTo>
                    <a:lnTo>
                      <a:pt x="113" y="289"/>
                    </a:lnTo>
                    <a:lnTo>
                      <a:pt x="113" y="285"/>
                    </a:lnTo>
                    <a:lnTo>
                      <a:pt x="113" y="279"/>
                    </a:lnTo>
                    <a:lnTo>
                      <a:pt x="113" y="275"/>
                    </a:lnTo>
                    <a:lnTo>
                      <a:pt x="113" y="269"/>
                    </a:lnTo>
                    <a:lnTo>
                      <a:pt x="113" y="265"/>
                    </a:lnTo>
                    <a:lnTo>
                      <a:pt x="113" y="259"/>
                    </a:lnTo>
                    <a:lnTo>
                      <a:pt x="113" y="253"/>
                    </a:lnTo>
                    <a:lnTo>
                      <a:pt x="113" y="249"/>
                    </a:lnTo>
                    <a:lnTo>
                      <a:pt x="113" y="243"/>
                    </a:lnTo>
                    <a:lnTo>
                      <a:pt x="113" y="237"/>
                    </a:lnTo>
                    <a:lnTo>
                      <a:pt x="113" y="232"/>
                    </a:lnTo>
                    <a:lnTo>
                      <a:pt x="113" y="133"/>
                    </a:lnTo>
                    <a:lnTo>
                      <a:pt x="113" y="129"/>
                    </a:lnTo>
                    <a:lnTo>
                      <a:pt x="113" y="125"/>
                    </a:lnTo>
                    <a:lnTo>
                      <a:pt x="113" y="121"/>
                    </a:lnTo>
                    <a:lnTo>
                      <a:pt x="113" y="117"/>
                    </a:lnTo>
                    <a:lnTo>
                      <a:pt x="115" y="113"/>
                    </a:lnTo>
                    <a:lnTo>
                      <a:pt x="115" y="111"/>
                    </a:lnTo>
                    <a:lnTo>
                      <a:pt x="115" y="107"/>
                    </a:lnTo>
                    <a:lnTo>
                      <a:pt x="115" y="103"/>
                    </a:lnTo>
                    <a:lnTo>
                      <a:pt x="115" y="99"/>
                    </a:lnTo>
                    <a:lnTo>
                      <a:pt x="115" y="97"/>
                    </a:lnTo>
                    <a:lnTo>
                      <a:pt x="115" y="93"/>
                    </a:lnTo>
                    <a:lnTo>
                      <a:pt x="115" y="91"/>
                    </a:lnTo>
                    <a:lnTo>
                      <a:pt x="115" y="87"/>
                    </a:lnTo>
                    <a:lnTo>
                      <a:pt x="115" y="85"/>
                    </a:lnTo>
                    <a:lnTo>
                      <a:pt x="117" y="81"/>
                    </a:lnTo>
                    <a:lnTo>
                      <a:pt x="117" y="79"/>
                    </a:lnTo>
                    <a:lnTo>
                      <a:pt x="117" y="77"/>
                    </a:lnTo>
                    <a:lnTo>
                      <a:pt x="117" y="73"/>
                    </a:lnTo>
                    <a:lnTo>
                      <a:pt x="117" y="71"/>
                    </a:lnTo>
                    <a:lnTo>
                      <a:pt x="117" y="69"/>
                    </a:lnTo>
                    <a:lnTo>
                      <a:pt x="120" y="67"/>
                    </a:lnTo>
                    <a:lnTo>
                      <a:pt x="120" y="65"/>
                    </a:lnTo>
                    <a:lnTo>
                      <a:pt x="120" y="63"/>
                    </a:lnTo>
                    <a:lnTo>
                      <a:pt x="120" y="61"/>
                    </a:lnTo>
                    <a:lnTo>
                      <a:pt x="122" y="59"/>
                    </a:lnTo>
                    <a:lnTo>
                      <a:pt x="122" y="58"/>
                    </a:lnTo>
                    <a:lnTo>
                      <a:pt x="122" y="56"/>
                    </a:lnTo>
                    <a:lnTo>
                      <a:pt x="122" y="54"/>
                    </a:lnTo>
                    <a:lnTo>
                      <a:pt x="124" y="52"/>
                    </a:lnTo>
                    <a:lnTo>
                      <a:pt x="124" y="50"/>
                    </a:lnTo>
                    <a:lnTo>
                      <a:pt x="127" y="48"/>
                    </a:lnTo>
                    <a:lnTo>
                      <a:pt x="127" y="46"/>
                    </a:lnTo>
                    <a:lnTo>
                      <a:pt x="129" y="44"/>
                    </a:lnTo>
                    <a:lnTo>
                      <a:pt x="129" y="42"/>
                    </a:lnTo>
                    <a:lnTo>
                      <a:pt x="131" y="42"/>
                    </a:lnTo>
                    <a:lnTo>
                      <a:pt x="131" y="40"/>
                    </a:lnTo>
                    <a:lnTo>
                      <a:pt x="134" y="38"/>
                    </a:lnTo>
                    <a:lnTo>
                      <a:pt x="136" y="36"/>
                    </a:lnTo>
                    <a:lnTo>
                      <a:pt x="138" y="34"/>
                    </a:lnTo>
                    <a:lnTo>
                      <a:pt x="141" y="34"/>
                    </a:lnTo>
                    <a:lnTo>
                      <a:pt x="143" y="32"/>
                    </a:lnTo>
                    <a:lnTo>
                      <a:pt x="146" y="30"/>
                    </a:lnTo>
                    <a:lnTo>
                      <a:pt x="148" y="30"/>
                    </a:lnTo>
                    <a:lnTo>
                      <a:pt x="150" y="30"/>
                    </a:lnTo>
                    <a:lnTo>
                      <a:pt x="153" y="28"/>
                    </a:lnTo>
                    <a:lnTo>
                      <a:pt x="155" y="28"/>
                    </a:lnTo>
                    <a:lnTo>
                      <a:pt x="157" y="28"/>
                    </a:lnTo>
                    <a:lnTo>
                      <a:pt x="160" y="26"/>
                    </a:lnTo>
                    <a:lnTo>
                      <a:pt x="162" y="26"/>
                    </a:lnTo>
                    <a:lnTo>
                      <a:pt x="164" y="26"/>
                    </a:lnTo>
                    <a:lnTo>
                      <a:pt x="167" y="26"/>
                    </a:lnTo>
                    <a:lnTo>
                      <a:pt x="169" y="26"/>
                    </a:lnTo>
                    <a:lnTo>
                      <a:pt x="171" y="26"/>
                    </a:lnTo>
                    <a:lnTo>
                      <a:pt x="174" y="26"/>
                    </a:lnTo>
                    <a:lnTo>
                      <a:pt x="174" y="0"/>
                    </a:lnTo>
                    <a:lnTo>
                      <a:pt x="171" y="0"/>
                    </a:lnTo>
                    <a:lnTo>
                      <a:pt x="167" y="0"/>
                    </a:lnTo>
                    <a:lnTo>
                      <a:pt x="164" y="0"/>
                    </a:lnTo>
                    <a:lnTo>
                      <a:pt x="160" y="0"/>
                    </a:lnTo>
                    <a:lnTo>
                      <a:pt x="157" y="0"/>
                    </a:lnTo>
                    <a:lnTo>
                      <a:pt x="153" y="0"/>
                    </a:lnTo>
                    <a:lnTo>
                      <a:pt x="150" y="0"/>
                    </a:lnTo>
                    <a:lnTo>
                      <a:pt x="148" y="2"/>
                    </a:lnTo>
                    <a:lnTo>
                      <a:pt x="143" y="2"/>
                    </a:lnTo>
                    <a:lnTo>
                      <a:pt x="141" y="2"/>
                    </a:lnTo>
                    <a:lnTo>
                      <a:pt x="138" y="2"/>
                    </a:lnTo>
                    <a:lnTo>
                      <a:pt x="136" y="4"/>
                    </a:lnTo>
                    <a:lnTo>
                      <a:pt x="131" y="4"/>
                    </a:lnTo>
                    <a:lnTo>
                      <a:pt x="129" y="4"/>
                    </a:lnTo>
                    <a:lnTo>
                      <a:pt x="127" y="6"/>
                    </a:lnTo>
                    <a:lnTo>
                      <a:pt x="124" y="6"/>
                    </a:lnTo>
                    <a:lnTo>
                      <a:pt x="122" y="8"/>
                    </a:lnTo>
                    <a:lnTo>
                      <a:pt x="120" y="8"/>
                    </a:lnTo>
                    <a:lnTo>
                      <a:pt x="117" y="10"/>
                    </a:lnTo>
                    <a:lnTo>
                      <a:pt x="115" y="10"/>
                    </a:lnTo>
                    <a:lnTo>
                      <a:pt x="113" y="12"/>
                    </a:lnTo>
                    <a:lnTo>
                      <a:pt x="110" y="12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103" y="16"/>
                    </a:lnTo>
                    <a:lnTo>
                      <a:pt x="103" y="18"/>
                    </a:lnTo>
                    <a:lnTo>
                      <a:pt x="101" y="20"/>
                    </a:lnTo>
                    <a:lnTo>
                      <a:pt x="98" y="22"/>
                    </a:lnTo>
                    <a:lnTo>
                      <a:pt x="96" y="22"/>
                    </a:lnTo>
                    <a:lnTo>
                      <a:pt x="96" y="24"/>
                    </a:lnTo>
                    <a:lnTo>
                      <a:pt x="94" y="26"/>
                    </a:lnTo>
                    <a:lnTo>
                      <a:pt x="91" y="28"/>
                    </a:lnTo>
                    <a:lnTo>
                      <a:pt x="91" y="30"/>
                    </a:lnTo>
                    <a:lnTo>
                      <a:pt x="89" y="32"/>
                    </a:lnTo>
                    <a:lnTo>
                      <a:pt x="89" y="34"/>
                    </a:lnTo>
                    <a:lnTo>
                      <a:pt x="87" y="36"/>
                    </a:lnTo>
                    <a:lnTo>
                      <a:pt x="87" y="38"/>
                    </a:lnTo>
                    <a:lnTo>
                      <a:pt x="84" y="40"/>
                    </a:lnTo>
                    <a:lnTo>
                      <a:pt x="84" y="44"/>
                    </a:lnTo>
                    <a:lnTo>
                      <a:pt x="82" y="46"/>
                    </a:lnTo>
                    <a:lnTo>
                      <a:pt x="82" y="48"/>
                    </a:lnTo>
                    <a:lnTo>
                      <a:pt x="80" y="52"/>
                    </a:lnTo>
                    <a:lnTo>
                      <a:pt x="80" y="54"/>
                    </a:lnTo>
                    <a:lnTo>
                      <a:pt x="80" y="56"/>
                    </a:lnTo>
                    <a:lnTo>
                      <a:pt x="77" y="59"/>
                    </a:lnTo>
                    <a:lnTo>
                      <a:pt x="77" y="63"/>
                    </a:lnTo>
                    <a:lnTo>
                      <a:pt x="77" y="65"/>
                    </a:lnTo>
                    <a:lnTo>
                      <a:pt x="75" y="69"/>
                    </a:lnTo>
                    <a:lnTo>
                      <a:pt x="75" y="73"/>
                    </a:lnTo>
                    <a:lnTo>
                      <a:pt x="75" y="75"/>
                    </a:lnTo>
                    <a:lnTo>
                      <a:pt x="75" y="79"/>
                    </a:lnTo>
                    <a:lnTo>
                      <a:pt x="73" y="83"/>
                    </a:lnTo>
                    <a:lnTo>
                      <a:pt x="73" y="87"/>
                    </a:lnTo>
                    <a:lnTo>
                      <a:pt x="73" y="91"/>
                    </a:lnTo>
                    <a:lnTo>
                      <a:pt x="73" y="95"/>
                    </a:lnTo>
                    <a:lnTo>
                      <a:pt x="70" y="99"/>
                    </a:lnTo>
                    <a:lnTo>
                      <a:pt x="70" y="105"/>
                    </a:lnTo>
                    <a:lnTo>
                      <a:pt x="70" y="109"/>
                    </a:lnTo>
                    <a:lnTo>
                      <a:pt x="70" y="113"/>
                    </a:lnTo>
                    <a:lnTo>
                      <a:pt x="70" y="117"/>
                    </a:lnTo>
                    <a:lnTo>
                      <a:pt x="70" y="123"/>
                    </a:lnTo>
                    <a:lnTo>
                      <a:pt x="70" y="127"/>
                    </a:lnTo>
                    <a:lnTo>
                      <a:pt x="70" y="133"/>
                    </a:lnTo>
                    <a:lnTo>
                      <a:pt x="70" y="137"/>
                    </a:lnTo>
                    <a:lnTo>
                      <a:pt x="70" y="143"/>
                    </a:lnTo>
                    <a:lnTo>
                      <a:pt x="70" y="271"/>
                    </a:lnTo>
                    <a:lnTo>
                      <a:pt x="70" y="275"/>
                    </a:lnTo>
                    <a:lnTo>
                      <a:pt x="70" y="279"/>
                    </a:lnTo>
                    <a:lnTo>
                      <a:pt x="70" y="283"/>
                    </a:lnTo>
                    <a:lnTo>
                      <a:pt x="70" y="287"/>
                    </a:lnTo>
                    <a:lnTo>
                      <a:pt x="70" y="289"/>
                    </a:lnTo>
                    <a:lnTo>
                      <a:pt x="70" y="293"/>
                    </a:lnTo>
                    <a:lnTo>
                      <a:pt x="68" y="297"/>
                    </a:lnTo>
                    <a:lnTo>
                      <a:pt x="68" y="301"/>
                    </a:lnTo>
                    <a:lnTo>
                      <a:pt x="68" y="305"/>
                    </a:lnTo>
                    <a:lnTo>
                      <a:pt x="68" y="307"/>
                    </a:lnTo>
                    <a:lnTo>
                      <a:pt x="68" y="311"/>
                    </a:lnTo>
                    <a:lnTo>
                      <a:pt x="68" y="315"/>
                    </a:lnTo>
                    <a:lnTo>
                      <a:pt x="68" y="317"/>
                    </a:lnTo>
                    <a:lnTo>
                      <a:pt x="68" y="321"/>
                    </a:lnTo>
                    <a:lnTo>
                      <a:pt x="66" y="323"/>
                    </a:lnTo>
                    <a:lnTo>
                      <a:pt x="66" y="326"/>
                    </a:lnTo>
                    <a:lnTo>
                      <a:pt x="66" y="328"/>
                    </a:lnTo>
                    <a:lnTo>
                      <a:pt x="66" y="330"/>
                    </a:lnTo>
                    <a:lnTo>
                      <a:pt x="66" y="334"/>
                    </a:lnTo>
                    <a:lnTo>
                      <a:pt x="63" y="336"/>
                    </a:lnTo>
                    <a:lnTo>
                      <a:pt x="63" y="338"/>
                    </a:lnTo>
                    <a:lnTo>
                      <a:pt x="63" y="340"/>
                    </a:lnTo>
                    <a:lnTo>
                      <a:pt x="63" y="342"/>
                    </a:lnTo>
                    <a:lnTo>
                      <a:pt x="61" y="346"/>
                    </a:lnTo>
                    <a:lnTo>
                      <a:pt x="61" y="348"/>
                    </a:lnTo>
                    <a:lnTo>
                      <a:pt x="61" y="350"/>
                    </a:lnTo>
                    <a:lnTo>
                      <a:pt x="58" y="352"/>
                    </a:lnTo>
                    <a:lnTo>
                      <a:pt x="58" y="354"/>
                    </a:lnTo>
                    <a:lnTo>
                      <a:pt x="56" y="356"/>
                    </a:lnTo>
                    <a:lnTo>
                      <a:pt x="56" y="358"/>
                    </a:lnTo>
                    <a:lnTo>
                      <a:pt x="56" y="360"/>
                    </a:lnTo>
                    <a:lnTo>
                      <a:pt x="54" y="362"/>
                    </a:lnTo>
                    <a:lnTo>
                      <a:pt x="51" y="364"/>
                    </a:lnTo>
                    <a:lnTo>
                      <a:pt x="51" y="366"/>
                    </a:lnTo>
                    <a:lnTo>
                      <a:pt x="49" y="368"/>
                    </a:lnTo>
                    <a:lnTo>
                      <a:pt x="47" y="370"/>
                    </a:lnTo>
                    <a:lnTo>
                      <a:pt x="44" y="372"/>
                    </a:lnTo>
                    <a:lnTo>
                      <a:pt x="44" y="374"/>
                    </a:lnTo>
                    <a:lnTo>
                      <a:pt x="42" y="374"/>
                    </a:lnTo>
                    <a:lnTo>
                      <a:pt x="42" y="376"/>
                    </a:lnTo>
                    <a:lnTo>
                      <a:pt x="40" y="376"/>
                    </a:lnTo>
                    <a:lnTo>
                      <a:pt x="37" y="378"/>
                    </a:lnTo>
                    <a:lnTo>
                      <a:pt x="35" y="378"/>
                    </a:lnTo>
                    <a:lnTo>
                      <a:pt x="35" y="380"/>
                    </a:lnTo>
                    <a:lnTo>
                      <a:pt x="33" y="380"/>
                    </a:lnTo>
                    <a:lnTo>
                      <a:pt x="30" y="382"/>
                    </a:lnTo>
                    <a:lnTo>
                      <a:pt x="28" y="382"/>
                    </a:lnTo>
                    <a:lnTo>
                      <a:pt x="28" y="384"/>
                    </a:lnTo>
                    <a:lnTo>
                      <a:pt x="26" y="384"/>
                    </a:lnTo>
                    <a:lnTo>
                      <a:pt x="23" y="384"/>
                    </a:lnTo>
                    <a:lnTo>
                      <a:pt x="21" y="386"/>
                    </a:lnTo>
                    <a:lnTo>
                      <a:pt x="18" y="386"/>
                    </a:lnTo>
                    <a:lnTo>
                      <a:pt x="16" y="386"/>
                    </a:lnTo>
                    <a:lnTo>
                      <a:pt x="14" y="388"/>
                    </a:lnTo>
                    <a:lnTo>
                      <a:pt x="11" y="388"/>
                    </a:lnTo>
                    <a:lnTo>
                      <a:pt x="9" y="388"/>
                    </a:lnTo>
                    <a:lnTo>
                      <a:pt x="7" y="390"/>
                    </a:lnTo>
                    <a:lnTo>
                      <a:pt x="4" y="390"/>
                    </a:lnTo>
                    <a:lnTo>
                      <a:pt x="2" y="390"/>
                    </a:lnTo>
                    <a:lnTo>
                      <a:pt x="0" y="390"/>
                    </a:lnTo>
                    <a:lnTo>
                      <a:pt x="0" y="417"/>
                    </a:lnTo>
                    <a:lnTo>
                      <a:pt x="2" y="417"/>
                    </a:lnTo>
                    <a:lnTo>
                      <a:pt x="4" y="417"/>
                    </a:lnTo>
                    <a:lnTo>
                      <a:pt x="7" y="419"/>
                    </a:lnTo>
                    <a:lnTo>
                      <a:pt x="9" y="419"/>
                    </a:lnTo>
                    <a:lnTo>
                      <a:pt x="11" y="419"/>
                    </a:lnTo>
                    <a:lnTo>
                      <a:pt x="14" y="419"/>
                    </a:lnTo>
                    <a:lnTo>
                      <a:pt x="16" y="421"/>
                    </a:lnTo>
                    <a:lnTo>
                      <a:pt x="18" y="421"/>
                    </a:lnTo>
                    <a:lnTo>
                      <a:pt x="21" y="421"/>
                    </a:lnTo>
                    <a:lnTo>
                      <a:pt x="23" y="423"/>
                    </a:lnTo>
                    <a:lnTo>
                      <a:pt x="26" y="423"/>
                    </a:lnTo>
                    <a:lnTo>
                      <a:pt x="26" y="425"/>
                    </a:lnTo>
                    <a:lnTo>
                      <a:pt x="28" y="425"/>
                    </a:lnTo>
                    <a:lnTo>
                      <a:pt x="30" y="425"/>
                    </a:lnTo>
                    <a:lnTo>
                      <a:pt x="33" y="427"/>
                    </a:lnTo>
                    <a:lnTo>
                      <a:pt x="35" y="427"/>
                    </a:lnTo>
                    <a:lnTo>
                      <a:pt x="35" y="429"/>
                    </a:lnTo>
                    <a:lnTo>
                      <a:pt x="37" y="429"/>
                    </a:lnTo>
                    <a:lnTo>
                      <a:pt x="40" y="431"/>
                    </a:lnTo>
                    <a:lnTo>
                      <a:pt x="42" y="433"/>
                    </a:lnTo>
                    <a:lnTo>
                      <a:pt x="44" y="433"/>
                    </a:lnTo>
                    <a:lnTo>
                      <a:pt x="44" y="435"/>
                    </a:lnTo>
                    <a:lnTo>
                      <a:pt x="47" y="437"/>
                    </a:lnTo>
                    <a:lnTo>
                      <a:pt x="49" y="439"/>
                    </a:lnTo>
                    <a:lnTo>
                      <a:pt x="49" y="441"/>
                    </a:lnTo>
                    <a:lnTo>
                      <a:pt x="51" y="441"/>
                    </a:lnTo>
                    <a:lnTo>
                      <a:pt x="51" y="443"/>
                    </a:lnTo>
                    <a:lnTo>
                      <a:pt x="54" y="445"/>
                    </a:lnTo>
                    <a:lnTo>
                      <a:pt x="56" y="447"/>
                    </a:lnTo>
                    <a:lnTo>
                      <a:pt x="56" y="449"/>
                    </a:lnTo>
                    <a:lnTo>
                      <a:pt x="56" y="451"/>
                    </a:lnTo>
                    <a:lnTo>
                      <a:pt x="58" y="453"/>
                    </a:lnTo>
                    <a:lnTo>
                      <a:pt x="58" y="455"/>
                    </a:lnTo>
                    <a:lnTo>
                      <a:pt x="61" y="457"/>
                    </a:lnTo>
                    <a:lnTo>
                      <a:pt x="61" y="461"/>
                    </a:lnTo>
                    <a:lnTo>
                      <a:pt x="61" y="463"/>
                    </a:lnTo>
                    <a:lnTo>
                      <a:pt x="63" y="465"/>
                    </a:lnTo>
                    <a:lnTo>
                      <a:pt x="63" y="467"/>
                    </a:lnTo>
                    <a:lnTo>
                      <a:pt x="63" y="469"/>
                    </a:lnTo>
                    <a:lnTo>
                      <a:pt x="63" y="471"/>
                    </a:lnTo>
                    <a:lnTo>
                      <a:pt x="66" y="475"/>
                    </a:lnTo>
                    <a:lnTo>
                      <a:pt x="66" y="477"/>
                    </a:lnTo>
                    <a:lnTo>
                      <a:pt x="66" y="479"/>
                    </a:lnTo>
                    <a:lnTo>
                      <a:pt x="66" y="483"/>
                    </a:lnTo>
                    <a:lnTo>
                      <a:pt x="66" y="485"/>
                    </a:lnTo>
                    <a:lnTo>
                      <a:pt x="68" y="489"/>
                    </a:lnTo>
                    <a:lnTo>
                      <a:pt x="68" y="491"/>
                    </a:lnTo>
                    <a:lnTo>
                      <a:pt x="68" y="495"/>
                    </a:lnTo>
                    <a:lnTo>
                      <a:pt x="68" y="497"/>
                    </a:lnTo>
                    <a:lnTo>
                      <a:pt x="68" y="501"/>
                    </a:lnTo>
                    <a:lnTo>
                      <a:pt x="68" y="504"/>
                    </a:lnTo>
                    <a:lnTo>
                      <a:pt x="68" y="506"/>
                    </a:lnTo>
                    <a:lnTo>
                      <a:pt x="68" y="510"/>
                    </a:lnTo>
                    <a:lnTo>
                      <a:pt x="70" y="514"/>
                    </a:lnTo>
                    <a:lnTo>
                      <a:pt x="70" y="518"/>
                    </a:lnTo>
                    <a:lnTo>
                      <a:pt x="70" y="522"/>
                    </a:lnTo>
                    <a:lnTo>
                      <a:pt x="70" y="526"/>
                    </a:lnTo>
                    <a:lnTo>
                      <a:pt x="70" y="530"/>
                    </a:lnTo>
                    <a:lnTo>
                      <a:pt x="70" y="534"/>
                    </a:lnTo>
                    <a:lnTo>
                      <a:pt x="70" y="538"/>
                    </a:lnTo>
                    <a:lnTo>
                      <a:pt x="70" y="665"/>
                    </a:lnTo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17" name="Group 357"/>
            <p:cNvGrpSpPr>
              <a:grpSpLocks/>
            </p:cNvGrpSpPr>
            <p:nvPr/>
          </p:nvGrpSpPr>
          <p:grpSpPr bwMode="auto">
            <a:xfrm>
              <a:off x="4041" y="2106"/>
              <a:ext cx="1300" cy="984"/>
              <a:chOff x="4065" y="1506"/>
              <a:chExt cx="1396" cy="984"/>
            </a:xfrm>
          </p:grpSpPr>
          <p:sp>
            <p:nvSpPr>
              <p:cNvPr id="18" name="Text Box 349"/>
              <p:cNvSpPr txBox="1">
                <a:spLocks noChangeArrowheads="1"/>
              </p:cNvSpPr>
              <p:nvPr/>
            </p:nvSpPr>
            <p:spPr bwMode="auto">
              <a:xfrm>
                <a:off x="4065" y="1506"/>
                <a:ext cx="1394" cy="46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 typeface="Marlett" pitchFamily="2" charset="2"/>
                  <a:buNone/>
                </a:pPr>
                <a:r>
                  <a:rPr lang="sk-SK" altLang="sk-SK" sz="2000" b="1">
                    <a:solidFill>
                      <a:srgbClr val="FF3300"/>
                    </a:solidFill>
                    <a:latin typeface="Tahoma" panose="020B0604030504040204" pitchFamily="34" charset="0"/>
                  </a:rPr>
                  <a:t>Nevysvetlená</a:t>
                </a:r>
                <a:br>
                  <a:rPr lang="sk-SK" altLang="sk-SK" sz="2000" b="1">
                    <a:solidFill>
                      <a:srgbClr val="FF3300"/>
                    </a:solidFill>
                    <a:latin typeface="Tahoma" panose="020B0604030504040204" pitchFamily="34" charset="0"/>
                  </a:rPr>
                </a:br>
                <a:r>
                  <a:rPr lang="sk-SK" altLang="sk-SK" sz="2000" b="1">
                    <a:solidFill>
                      <a:srgbClr val="FF3300"/>
                    </a:solidFill>
                    <a:latin typeface="Tahoma" panose="020B0604030504040204" pitchFamily="34" charset="0"/>
                  </a:rPr>
                  <a:t>variabilita</a:t>
                </a:r>
              </a:p>
            </p:txBody>
          </p:sp>
          <p:sp>
            <p:nvSpPr>
              <p:cNvPr id="19" name="Rectangle 352"/>
              <p:cNvSpPr>
                <a:spLocks noChangeArrowheads="1"/>
              </p:cNvSpPr>
              <p:nvPr/>
            </p:nvSpPr>
            <p:spPr bwMode="auto">
              <a:xfrm>
                <a:off x="4070" y="1931"/>
                <a:ext cx="1391" cy="55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k-SK" altLang="sk-SK" sz="1800"/>
              </a:p>
            </p:txBody>
          </p:sp>
          <p:sp>
            <p:nvSpPr>
              <p:cNvPr id="20" name="Rectangle 353"/>
              <p:cNvSpPr>
                <a:spLocks noChangeArrowheads="1"/>
              </p:cNvSpPr>
              <p:nvPr/>
            </p:nvSpPr>
            <p:spPr bwMode="auto">
              <a:xfrm>
                <a:off x="4162" y="1968"/>
                <a:ext cx="1126" cy="4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 typeface="Marlett" pitchFamily="2" charset="2"/>
                  <a:buNone/>
                </a:pPr>
                <a:r>
                  <a:rPr lang="sk-SK" altLang="sk-SK" sz="2000" b="1">
                    <a:solidFill>
                      <a:srgbClr val="009900"/>
                    </a:solidFill>
                    <a:latin typeface="Tahoma" panose="020B0604030504040204" pitchFamily="34" charset="0"/>
                  </a:rPr>
                  <a:t>Vysvetlená</a:t>
                </a:r>
                <a:br>
                  <a:rPr lang="sk-SK" altLang="sk-SK" sz="2000" b="1">
                    <a:solidFill>
                      <a:srgbClr val="009900"/>
                    </a:solidFill>
                    <a:latin typeface="Tahoma" panose="020B0604030504040204" pitchFamily="34" charset="0"/>
                  </a:rPr>
                </a:br>
                <a:r>
                  <a:rPr lang="sk-SK" altLang="sk-SK" sz="2000" b="1">
                    <a:solidFill>
                      <a:srgbClr val="009900"/>
                    </a:solidFill>
                    <a:latin typeface="Tahoma" panose="020B0604030504040204" pitchFamily="34" charset="0"/>
                  </a:rPr>
                  <a:t>variabilita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2276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65221"/>
            <a:ext cx="8596668" cy="882316"/>
          </a:xfrm>
        </p:spPr>
        <p:txBody>
          <a:bodyPr/>
          <a:lstStyle/>
          <a:p>
            <a:r>
              <a:rPr lang="sk-SK" altLang="sk-SK" b="1" dirty="0"/>
              <a:t>Overenie kvality modelu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7537"/>
            <a:ext cx="8596668" cy="4693825"/>
          </a:xfrm>
        </p:spPr>
        <p:txBody>
          <a:bodyPr/>
          <a:lstStyle/>
          <a:p>
            <a:r>
              <a:rPr lang="sk-SK" altLang="sk-SK" sz="2400" dirty="0">
                <a:solidFill>
                  <a:schemeClr val="tx1"/>
                </a:solidFill>
              </a:rPr>
              <a:t>ANOVA – analýza rozptylu, ktorá sa využíva na verifikáciu vypovedacej schopnosti </a:t>
            </a:r>
            <a:r>
              <a:rPr lang="sk-SK" altLang="sk-SK" sz="2400" dirty="0" smtClean="0">
                <a:solidFill>
                  <a:schemeClr val="tx1"/>
                </a:solidFill>
              </a:rPr>
              <a:t>modelu</a:t>
            </a:r>
          </a:p>
          <a:p>
            <a:endParaRPr lang="en-GB" altLang="sk-SK" dirty="0"/>
          </a:p>
          <a:p>
            <a:endParaRPr lang="sk-SK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89" y="2447924"/>
            <a:ext cx="7790699" cy="35934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90A4-4C1E-4C05-8B81-C1BBFAC8BC2D}" type="slidenum">
              <a:rPr lang="sk-SK" smtClean="0"/>
              <a:t>35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717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979"/>
          </a:xfrm>
        </p:spPr>
        <p:txBody>
          <a:bodyPr/>
          <a:lstStyle/>
          <a:p>
            <a:r>
              <a:rPr lang="sk-SK" altLang="sk-SK" b="1" dirty="0"/>
              <a:t>Overenie kvality modelu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3579"/>
            <a:ext cx="8596668" cy="4828674"/>
          </a:xfrm>
        </p:spPr>
        <p:txBody>
          <a:bodyPr/>
          <a:lstStyle/>
          <a:p>
            <a:pPr algn="just">
              <a:spcBef>
                <a:spcPct val="0"/>
              </a:spcBef>
              <a:buSzPct val="110000"/>
              <a:buFont typeface="Wingdings" panose="05000000000000000000" pitchFamily="2" charset="2"/>
              <a:buChar char="§"/>
            </a:pPr>
            <a:r>
              <a:rPr lang="sk-SK" altLang="sk-SK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testovacie kritérium v tabuľke je možné využiť k súčasnému testovaniu významnosti celého regresného modelu, indexu determinácie aj indexu korelácie</a:t>
            </a:r>
            <a:endParaRPr lang="sk-SK" altLang="sk-SK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SzPct val="110000"/>
              <a:buFont typeface="Wingdings" panose="05000000000000000000" pitchFamily="2" charset="2"/>
              <a:buChar char="§"/>
            </a:pPr>
            <a:r>
              <a:rPr lang="sk-SK" altLang="sk-SK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vypočítanú hodnotu F testu porovnávame s tabuľkovou F hodnotou (</a:t>
            </a:r>
            <a:r>
              <a:rPr lang="sk-SK" altLang="sk-SK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Fischerove</a:t>
            </a:r>
            <a:r>
              <a:rPr lang="sk-SK" altLang="sk-SK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rozdelenie) </a:t>
            </a:r>
            <a:r>
              <a:rPr lang="sk-SK" altLang="sk-SK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pri</a:t>
            </a:r>
            <a:r>
              <a:rPr lang="sk-SK" altLang="sk-SK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(p-1) a (n – p) stupňov voľnosti </a:t>
            </a:r>
            <a:endParaRPr lang="sk-SK" altLang="sk-SK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SzPct val="110000"/>
              <a:buFont typeface="Wingdings" panose="05000000000000000000" pitchFamily="2" charset="2"/>
              <a:buChar char="§"/>
            </a:pPr>
            <a:r>
              <a:rPr lang="sk-SK" altLang="sk-SK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  F</a:t>
            </a:r>
            <a:r>
              <a:rPr lang="sk-SK" altLang="sk-SK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&lt; </a:t>
            </a:r>
            <a:r>
              <a:rPr lang="sk-SK" altLang="sk-SK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F</a:t>
            </a:r>
            <a:r>
              <a:rPr lang="sk-SK" altLang="sk-SK" sz="2400" baseline="-25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tab</a:t>
            </a:r>
            <a:r>
              <a:rPr lang="sk-SK" altLang="sk-SK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p</a:t>
            </a:r>
            <a:r>
              <a:rPr lang="sk-SK" altLang="sk-SK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ovažujeme regresný model za nevýznamný, podobne aj index determinácie a index korelácie</a:t>
            </a:r>
          </a:p>
          <a:p>
            <a:pPr algn="just">
              <a:spcBef>
                <a:spcPct val="0"/>
              </a:spcBef>
              <a:buSzPct val="110000"/>
              <a:buFont typeface="Wingdings" panose="05000000000000000000" pitchFamily="2" charset="2"/>
              <a:buChar char="§"/>
            </a:pPr>
            <a:r>
              <a:rPr lang="sk-SK" altLang="sk-SK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 F &gt; </a:t>
            </a:r>
            <a:r>
              <a:rPr lang="sk-SK" altLang="sk-SK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k-SK" altLang="sk-SK" sz="24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</a:t>
            </a:r>
            <a:r>
              <a:rPr lang="sk-SK" altLang="sk-SK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altLang="sk-SK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považujeme regresný model za štatisticky významný, podobne aj index determinácie a index korelácie</a:t>
            </a:r>
            <a:r>
              <a:rPr lang="sk-SK" altLang="sk-SK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1754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9811"/>
          </a:xfrm>
        </p:spPr>
        <p:txBody>
          <a:bodyPr>
            <a:normAutofit fontScale="90000"/>
          </a:bodyPr>
          <a:lstStyle/>
          <a:p>
            <a:r>
              <a:rPr lang="sk-SK" altLang="sk-SK" b="1" dirty="0"/>
              <a:t>Nedostatky mier kvality odhadu</a:t>
            </a:r>
            <a:r>
              <a:rPr lang="sk-SK" altLang="sk-SK" b="1" dirty="0">
                <a:solidFill>
                  <a:srgbClr val="FF3300"/>
                </a:solidFill>
              </a:rPr>
              <a:t/>
            </a:r>
            <a:br>
              <a:rPr lang="sk-SK" altLang="sk-SK" b="1" dirty="0">
                <a:solidFill>
                  <a:srgbClr val="FF3300"/>
                </a:solidFill>
              </a:rPr>
            </a:br>
            <a:endParaRPr lang="sk-SK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071" y="1782335"/>
            <a:ext cx="6242740" cy="4137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28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1895"/>
          </a:xfrm>
        </p:spPr>
        <p:txBody>
          <a:bodyPr/>
          <a:lstStyle/>
          <a:p>
            <a:r>
              <a:rPr lang="sk-SK" altLang="sk-SK" b="1" dirty="0"/>
              <a:t>Nedostatky mier kvality odhadu</a:t>
            </a:r>
            <a:endParaRPr lang="sk-SK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836" y="1509014"/>
            <a:ext cx="6291458" cy="4554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321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6063"/>
          </a:xfrm>
        </p:spPr>
        <p:txBody>
          <a:bodyPr/>
          <a:lstStyle/>
          <a:p>
            <a:r>
              <a:rPr lang="sk-SK" altLang="sk-SK" b="1" dirty="0"/>
              <a:t>Nedostatky mier kvality odhadu</a:t>
            </a:r>
            <a:endParaRPr lang="sk-SK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839" y="1591852"/>
            <a:ext cx="6830371" cy="453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599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 b="1" dirty="0" err="1"/>
              <a:t>Skúmanie</a:t>
            </a:r>
            <a:r>
              <a:rPr lang="en-US" altLang="sk-SK" b="1" dirty="0"/>
              <a:t> </a:t>
            </a:r>
            <a:r>
              <a:rPr lang="en-US" altLang="sk-SK" b="1" dirty="0" err="1"/>
              <a:t>vzťahov</a:t>
            </a:r>
            <a:r>
              <a:rPr lang="en-US" altLang="sk-SK" b="1" dirty="0"/>
              <a:t> </a:t>
            </a:r>
            <a:r>
              <a:rPr lang="en-US" altLang="sk-SK" b="1" dirty="0" err="1"/>
              <a:t>medzi</a:t>
            </a:r>
            <a:r>
              <a:rPr lang="en-US" altLang="sk-SK" b="1" dirty="0"/>
              <a:t> </a:t>
            </a:r>
            <a:r>
              <a:rPr lang="en-US" altLang="sk-SK" b="1" dirty="0" err="1"/>
              <a:t>štatistickými</a:t>
            </a:r>
            <a:r>
              <a:rPr lang="en-US" altLang="sk-SK" b="1" dirty="0"/>
              <a:t> </a:t>
            </a:r>
            <a:r>
              <a:rPr lang="en-US" altLang="sk-SK" b="1" dirty="0" err="1"/>
              <a:t>znakmi</a:t>
            </a:r>
            <a:r>
              <a:rPr lang="en-US" altLang="sk-SK" b="1" dirty="0"/>
              <a:t>:</a:t>
            </a:r>
            <a:endParaRPr lang="sk-SK" dirty="0"/>
          </a:p>
        </p:txBody>
      </p:sp>
      <p:pic>
        <p:nvPicPr>
          <p:cNvPr id="4" name="Picture 102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44" y="1855564"/>
            <a:ext cx="7870370" cy="4753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57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7937"/>
          </a:xfrm>
        </p:spPr>
        <p:txBody>
          <a:bodyPr/>
          <a:lstStyle/>
          <a:p>
            <a:r>
              <a:rPr lang="sk-SK" altLang="sk-SK" b="1" dirty="0"/>
              <a:t>Nedostatky mier kvality odhadu</a:t>
            </a:r>
            <a:endParaRPr lang="sk-SK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17" y="1340538"/>
            <a:ext cx="6545178" cy="502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241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6274"/>
          </a:xfrm>
        </p:spPr>
        <p:txBody>
          <a:bodyPr/>
          <a:lstStyle/>
          <a:p>
            <a:r>
              <a:rPr lang="sk-SK" altLang="sk-SK" b="1" dirty="0"/>
              <a:t>Nedostatky mier kvality odhadu</a:t>
            </a:r>
            <a:endParaRPr lang="sk-SK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087" y="1475874"/>
            <a:ext cx="4861310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3137" y="5516563"/>
            <a:ext cx="896486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sk-SK" altLang="sk-SK" sz="2000" dirty="0">
                <a:latin typeface="+mn-lt"/>
              </a:rPr>
              <a:t>Posudzovať kvalitu modelu v oblasti splnenia predpokladov len na základe mier ako je koeficient determinácie a jemu podobným môže byť zavádzajúce. Pre posúdenie splnenia predpokladov je potrebné použiť </a:t>
            </a:r>
            <a:r>
              <a:rPr lang="sk-SK" altLang="sk-SK" sz="2000" b="1" dirty="0">
                <a:solidFill>
                  <a:schemeClr val="accent1"/>
                </a:solidFill>
                <a:latin typeface="+mn-lt"/>
              </a:rPr>
              <a:t>špeciálne nástroje</a:t>
            </a:r>
            <a:r>
              <a:rPr lang="sk-SK" altLang="sk-SK" sz="2000" dirty="0">
                <a:solidFill>
                  <a:schemeClr val="accent1"/>
                </a:solidFill>
                <a:latin typeface="+mn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8573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4189"/>
          </a:xfrm>
        </p:spPr>
        <p:txBody>
          <a:bodyPr/>
          <a:lstStyle/>
          <a:p>
            <a:r>
              <a:rPr lang="sk-SK" altLang="sk-SK" b="1" dirty="0"/>
              <a:t>Test významnosti parametrov RF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3789"/>
            <a:ext cx="8596668" cy="4597573"/>
          </a:xfrm>
        </p:spPr>
        <p:txBody>
          <a:bodyPr/>
          <a:lstStyle/>
          <a:p>
            <a:r>
              <a:rPr lang="sk-SK" altLang="sk-SK" sz="2400" dirty="0">
                <a:solidFill>
                  <a:schemeClr val="tx1"/>
                </a:solidFill>
              </a:rPr>
              <a:t>Testovanie významnosti parametrov modelu</a:t>
            </a:r>
          </a:p>
          <a:p>
            <a:endParaRPr lang="sk-SK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14400" y="2181724"/>
            <a:ext cx="69462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>
                <a:tab pos="5746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tabLst>
                <a:tab pos="5746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tabLst>
                <a:tab pos="5746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tabLst>
                <a:tab pos="574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574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574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574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574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574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 typeface="Marlett" pitchFamily="2" charset="2"/>
              <a:buNone/>
            </a:pPr>
            <a:r>
              <a:rPr lang="sk-SK" altLang="sk-SK" sz="2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H</a:t>
            </a:r>
            <a:r>
              <a:rPr lang="sk-SK" altLang="sk-SK" sz="2000" b="1" baseline="-250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0</a:t>
            </a:r>
            <a:r>
              <a:rPr lang="sk-SK" altLang="sk-SK" sz="2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:</a:t>
            </a:r>
            <a:r>
              <a:rPr lang="sk-SK" altLang="sk-SK" sz="2000" b="1" dirty="0">
                <a:latin typeface="+mn-lt"/>
              </a:rPr>
              <a:t>	</a:t>
            </a:r>
            <a:r>
              <a:rPr lang="sk-SK" altLang="sk-SK" sz="2000" dirty="0">
                <a:latin typeface="+mn-lt"/>
              </a:rPr>
              <a:t>parametre regresnej funkcie</a:t>
            </a:r>
            <a:r>
              <a:rPr lang="en-US" altLang="sk-SK" sz="2000" dirty="0">
                <a:latin typeface="+mn-lt"/>
              </a:rPr>
              <a:t> s</a:t>
            </a:r>
            <a:r>
              <a:rPr lang="sk-SK" altLang="sk-SK" sz="2000" dirty="0">
                <a:latin typeface="+mn-lt"/>
              </a:rPr>
              <a:t>ú štatisticky nevýznamné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Tx/>
              <a:buSzTx/>
              <a:buFont typeface="Marlett" pitchFamily="2" charset="2"/>
              <a:buNone/>
            </a:pPr>
            <a:r>
              <a:rPr lang="sk-SK" altLang="sk-SK" sz="2000" dirty="0">
                <a:latin typeface="Tahoma" panose="020B0604030504040204" pitchFamily="34" charset="0"/>
              </a:rPr>
              <a:t>	</a:t>
            </a:r>
            <a:r>
              <a:rPr lang="en-US" altLang="sk-SK" sz="2000" b="1" dirty="0">
                <a:latin typeface="Symbol" panose="05050102010706020507" pitchFamily="18" charset="2"/>
              </a:rPr>
              <a:t>b</a:t>
            </a:r>
            <a:r>
              <a:rPr lang="sk-SK" altLang="sk-SK" sz="2000" b="1" baseline="-25000" dirty="0">
                <a:latin typeface="Times New Roman" panose="02020603050405020304" pitchFamily="18" charset="0"/>
              </a:rPr>
              <a:t>0</a:t>
            </a:r>
            <a:r>
              <a:rPr lang="en-US" altLang="sk-SK" sz="2000" b="1" dirty="0">
                <a:latin typeface="Symbol" panose="05050102010706020507" pitchFamily="18" charset="2"/>
              </a:rPr>
              <a:t> = 0</a:t>
            </a:r>
            <a:r>
              <a:rPr lang="sk-SK" altLang="sk-SK" sz="2000" b="1" dirty="0">
                <a:latin typeface="Symbol" panose="05050102010706020507" pitchFamily="18" charset="2"/>
              </a:rPr>
              <a:t>       </a:t>
            </a:r>
            <a:r>
              <a:rPr lang="en-US" altLang="sk-SK" sz="2000" b="1" dirty="0">
                <a:latin typeface="Symbol" panose="05050102010706020507" pitchFamily="18" charset="2"/>
              </a:rPr>
              <a:t>b</a:t>
            </a:r>
            <a:r>
              <a:rPr lang="en-US" altLang="sk-SK" sz="2000" b="1" baseline="-25000" dirty="0">
                <a:latin typeface="Times New Roman" panose="02020603050405020304" pitchFamily="18" charset="0"/>
              </a:rPr>
              <a:t>1</a:t>
            </a:r>
            <a:r>
              <a:rPr lang="en-US" altLang="sk-SK" sz="2000" b="1" dirty="0">
                <a:latin typeface="Symbol" panose="05050102010706020507" pitchFamily="18" charset="2"/>
              </a:rPr>
              <a:t> = 0</a:t>
            </a:r>
            <a:endParaRPr lang="sk-SK" altLang="sk-SK" sz="2000" b="1" dirty="0">
              <a:latin typeface="Symbol" panose="05050102010706020507" pitchFamily="18" charset="2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914400" y="3193721"/>
            <a:ext cx="8137525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>
                <a:tab pos="5746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tabLst>
                <a:tab pos="5746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tabLst>
                <a:tab pos="5746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tabLst>
                <a:tab pos="574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574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574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574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574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574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 typeface="Marlett" pitchFamily="2" charset="2"/>
              <a:buNone/>
            </a:pPr>
            <a:r>
              <a:rPr lang="sk-SK" altLang="sk-SK" sz="2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H</a:t>
            </a:r>
            <a:r>
              <a:rPr lang="sk-SK" altLang="sk-SK" sz="2000" b="1" baseline="-250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1</a:t>
            </a:r>
            <a:r>
              <a:rPr lang="sk-SK" altLang="sk-SK" sz="2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:</a:t>
            </a:r>
            <a:r>
              <a:rPr lang="sk-SK" altLang="sk-SK" sz="2000" b="1" dirty="0">
                <a:latin typeface="+mn-lt"/>
              </a:rPr>
              <a:t>	</a:t>
            </a:r>
            <a:r>
              <a:rPr lang="sk-SK" altLang="sk-SK" sz="2000" dirty="0">
                <a:latin typeface="+mn-lt"/>
              </a:rPr>
              <a:t>parametre regresnej funkcie sú štatisticky významné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 typeface="Marlett" pitchFamily="2" charset="2"/>
              <a:buNone/>
            </a:pPr>
            <a:r>
              <a:rPr lang="sk-SK" altLang="sk-SK" sz="2000" dirty="0">
                <a:latin typeface="Tahoma" panose="020B0604030504040204" pitchFamily="34" charset="0"/>
              </a:rPr>
              <a:t>	</a:t>
            </a:r>
            <a:r>
              <a:rPr lang="en-US" altLang="sk-SK" sz="2200" b="1" dirty="0">
                <a:latin typeface="Symbol" panose="05050102010706020507" pitchFamily="18" charset="2"/>
              </a:rPr>
              <a:t>b</a:t>
            </a:r>
            <a:r>
              <a:rPr lang="sk-SK" altLang="sk-SK" sz="1600" b="1" baseline="-25000" dirty="0">
                <a:latin typeface="Times New Roman" panose="02020603050405020304" pitchFamily="18" charset="0"/>
              </a:rPr>
              <a:t>0</a:t>
            </a:r>
            <a:r>
              <a:rPr lang="en-US" altLang="sk-SK" sz="2200" b="1" dirty="0">
                <a:latin typeface="Symbol" panose="05050102010706020507" pitchFamily="18" charset="2"/>
              </a:rPr>
              <a:t> </a:t>
            </a:r>
            <a:r>
              <a:rPr lang="en-US" altLang="sk-SK" sz="2200" b="1" dirty="0">
                <a:latin typeface="Symbol" panose="05050102010706020507" pitchFamily="18" charset="2"/>
                <a:sym typeface="Symbol" panose="05050102010706020507" pitchFamily="18" charset="2"/>
              </a:rPr>
              <a:t></a:t>
            </a:r>
            <a:r>
              <a:rPr lang="en-US" altLang="sk-SK" sz="2200" b="1" dirty="0">
                <a:latin typeface="Symbol" panose="05050102010706020507" pitchFamily="18" charset="2"/>
              </a:rPr>
              <a:t> 0</a:t>
            </a:r>
            <a:r>
              <a:rPr lang="sk-SK" altLang="sk-SK" sz="2200" b="1" dirty="0">
                <a:latin typeface="Symbol" panose="05050102010706020507" pitchFamily="18" charset="2"/>
              </a:rPr>
              <a:t>       </a:t>
            </a:r>
            <a:r>
              <a:rPr lang="en-US" altLang="sk-SK" sz="2200" b="1" dirty="0">
                <a:latin typeface="Symbol" panose="05050102010706020507" pitchFamily="18" charset="2"/>
              </a:rPr>
              <a:t>b</a:t>
            </a:r>
            <a:r>
              <a:rPr lang="en-US" altLang="sk-SK" sz="1600" b="1" baseline="-25000" dirty="0">
                <a:latin typeface="Times New Roman" panose="02020603050405020304" pitchFamily="18" charset="0"/>
              </a:rPr>
              <a:t>1</a:t>
            </a:r>
            <a:r>
              <a:rPr lang="en-US" altLang="sk-SK" sz="2200" b="1" dirty="0">
                <a:latin typeface="Symbol" panose="05050102010706020507" pitchFamily="18" charset="2"/>
              </a:rPr>
              <a:t> </a:t>
            </a:r>
            <a:r>
              <a:rPr lang="en-US" altLang="sk-SK" sz="2200" b="1" dirty="0">
                <a:latin typeface="Symbol" panose="05050102010706020507" pitchFamily="18" charset="2"/>
                <a:sym typeface="Symbol" panose="05050102010706020507" pitchFamily="18" charset="2"/>
              </a:rPr>
              <a:t></a:t>
            </a:r>
            <a:r>
              <a:rPr lang="en-US" altLang="sk-SK" sz="2200" b="1" dirty="0">
                <a:latin typeface="Symbol" panose="05050102010706020507" pitchFamily="18" charset="2"/>
              </a:rPr>
              <a:t> 0</a:t>
            </a:r>
            <a:endParaRPr lang="sk-SK" altLang="sk-SK" sz="2200" b="1" dirty="0">
              <a:latin typeface="Symbol" panose="05050102010706020507" pitchFamily="18" charset="2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14400" y="4303925"/>
            <a:ext cx="3154362" cy="15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 typeface="Marlett" pitchFamily="2" charset="2"/>
              <a:buNone/>
              <a:defRPr/>
            </a:pPr>
            <a:r>
              <a:rPr kumimoji="0" lang="sk-SK" altLang="sk-SK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Testovacia </a:t>
            </a:r>
            <a:br>
              <a:rPr kumimoji="0" lang="sk-SK" altLang="sk-SK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</a:br>
            <a:r>
              <a:rPr kumimoji="0" lang="sk-SK" altLang="sk-SK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charakteristika: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Marlett" pitchFamily="2" charset="2"/>
              <a:buNone/>
              <a:defRPr/>
            </a:pPr>
            <a:r>
              <a:rPr kumimoji="0" lang="sk-SK" altLang="sk-SK" sz="2000" b="1" dirty="0" smtClean="0">
                <a:latin typeface="+mn-lt"/>
              </a:rPr>
              <a:t>	t = b</a:t>
            </a:r>
            <a:r>
              <a:rPr kumimoji="0" lang="sk-SK" altLang="sk-SK" sz="2000" b="1" baseline="-25000" dirty="0" smtClean="0">
                <a:latin typeface="+mn-lt"/>
              </a:rPr>
              <a:t>0</a:t>
            </a:r>
            <a:r>
              <a:rPr kumimoji="0" lang="sk-SK" altLang="sk-SK" sz="2000" b="1" dirty="0" smtClean="0">
                <a:latin typeface="+mn-lt"/>
              </a:rPr>
              <a:t>/s(b</a:t>
            </a:r>
            <a:r>
              <a:rPr kumimoji="0" lang="sk-SK" altLang="sk-SK" sz="2000" b="1" baseline="-25000" dirty="0" smtClean="0">
                <a:latin typeface="+mn-lt"/>
              </a:rPr>
              <a:t>0</a:t>
            </a:r>
            <a:r>
              <a:rPr kumimoji="0" lang="sk-SK" altLang="sk-SK" sz="2000" b="1" dirty="0" smtClean="0">
                <a:latin typeface="+mn-lt"/>
              </a:rPr>
              <a:t>)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Marlett" pitchFamily="2" charset="2"/>
              <a:buNone/>
              <a:defRPr/>
            </a:pPr>
            <a:r>
              <a:rPr kumimoji="0" lang="sk-SK" altLang="sk-SK" sz="2000" b="1" dirty="0" smtClean="0">
                <a:latin typeface="+mn-lt"/>
              </a:rPr>
              <a:t>	t = b</a:t>
            </a:r>
            <a:r>
              <a:rPr kumimoji="0" lang="sk-SK" altLang="sk-SK" sz="2000" b="1" baseline="-25000" dirty="0" smtClean="0">
                <a:latin typeface="+mn-lt"/>
              </a:rPr>
              <a:t>1</a:t>
            </a:r>
            <a:r>
              <a:rPr kumimoji="0" lang="sk-SK" altLang="sk-SK" sz="2000" b="1" dirty="0" smtClean="0">
                <a:latin typeface="+mn-lt"/>
              </a:rPr>
              <a:t>/s(b</a:t>
            </a:r>
            <a:r>
              <a:rPr kumimoji="0" lang="sk-SK" altLang="sk-SK" sz="2000" b="1" baseline="-25000" dirty="0" smtClean="0">
                <a:latin typeface="+mn-lt"/>
              </a:rPr>
              <a:t>1</a:t>
            </a:r>
            <a:r>
              <a:rPr kumimoji="0" lang="sk-SK" altLang="sk-SK" sz="2000" b="1" dirty="0" smtClean="0">
                <a:latin typeface="+mn-lt"/>
              </a:rPr>
              <a:t>)</a:t>
            </a:r>
            <a:endParaRPr kumimoji="0" lang="sk-SK" altLang="sk-SK" sz="2200" dirty="0" smtClean="0">
              <a:latin typeface="+mn-lt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858460" y="4303925"/>
            <a:ext cx="5981700" cy="187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574675" algn="l"/>
                <a:tab pos="1428750" algn="l"/>
              </a:tabLst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574675" algn="l"/>
                <a:tab pos="14287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574675" algn="l"/>
                <a:tab pos="14287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574675" algn="l"/>
                <a:tab pos="14287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574675" algn="l"/>
                <a:tab pos="14287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74675" algn="l"/>
                <a:tab pos="14287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74675" algn="l"/>
                <a:tab pos="14287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74675" algn="l"/>
                <a:tab pos="14287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74675" algn="l"/>
                <a:tab pos="14287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 typeface="Marlett" pitchFamily="2" charset="2"/>
              <a:buNone/>
              <a:defRPr/>
            </a:pPr>
            <a:r>
              <a:rPr kumimoji="0" lang="sk-SK" altLang="sk-SK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Záver: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Marlett" pitchFamily="2" charset="2"/>
              <a:buNone/>
              <a:defRPr/>
            </a:pPr>
            <a:r>
              <a:rPr kumimoji="0" lang="sk-SK" altLang="sk-SK" sz="2000" b="1" dirty="0" smtClean="0">
                <a:latin typeface="+mn-lt"/>
              </a:rPr>
              <a:t>	p hodnota </a:t>
            </a:r>
            <a:r>
              <a:rPr kumimoji="0" lang="en-US" altLang="sk-SK" sz="2000" b="1" dirty="0" smtClean="0">
                <a:latin typeface="+mn-lt"/>
              </a:rPr>
              <a:t>&gt; </a:t>
            </a:r>
            <a:r>
              <a:rPr kumimoji="0" lang="en-US" altLang="sk-SK" sz="2000" b="1" dirty="0" smtClean="0">
                <a:latin typeface="+mn-lt"/>
                <a:sym typeface="Symbol" pitchFamily="18" charset="2"/>
              </a:rPr>
              <a:t></a:t>
            </a:r>
            <a:r>
              <a:rPr kumimoji="0" lang="sk-SK" altLang="sk-SK" sz="2000" b="1" dirty="0" smtClean="0">
                <a:latin typeface="+mn-lt"/>
              </a:rPr>
              <a:t>  	platí  H</a:t>
            </a:r>
            <a:r>
              <a:rPr kumimoji="0" lang="sk-SK" altLang="sk-SK" sz="2000" b="1" baseline="-25000" dirty="0" smtClean="0">
                <a:latin typeface="+mn-lt"/>
              </a:rPr>
              <a:t>0</a:t>
            </a:r>
            <a:r>
              <a:rPr kumimoji="0" lang="sk-SK" altLang="sk-SK" sz="2000" b="1" dirty="0" smtClean="0">
                <a:latin typeface="+mn-lt"/>
              </a:rPr>
              <a:t> </a:t>
            </a:r>
            <a:br>
              <a:rPr kumimoji="0" lang="sk-SK" altLang="sk-SK" sz="2000" b="1" dirty="0" smtClean="0">
                <a:latin typeface="+mn-lt"/>
              </a:rPr>
            </a:br>
            <a:r>
              <a:rPr kumimoji="0" lang="sk-SK" altLang="sk-SK" sz="2000" b="1" dirty="0" smtClean="0">
                <a:latin typeface="+mn-lt"/>
              </a:rPr>
              <a:t>		</a:t>
            </a:r>
            <a:r>
              <a:rPr kumimoji="0" lang="sk-SK" altLang="sk-SK" sz="2000" dirty="0" smtClean="0">
                <a:latin typeface="+mn-lt"/>
              </a:rPr>
              <a:t>parametre nie sú štatisticky 					nevýznamné </a:t>
            </a:r>
            <a:r>
              <a:rPr kumimoji="0" lang="sk-SK" altLang="sk-SK" sz="2000" b="1" dirty="0" smtClean="0">
                <a:latin typeface="+mn-lt"/>
              </a:rPr>
              <a:t> </a:t>
            </a:r>
            <a:r>
              <a:rPr kumimoji="0" lang="sk-SK" altLang="sk-SK" sz="2000" b="1" baseline="-25000" dirty="0" smtClean="0">
                <a:latin typeface="+mn-lt"/>
              </a:rPr>
              <a:t/>
            </a:r>
            <a:br>
              <a:rPr kumimoji="0" lang="sk-SK" altLang="sk-SK" sz="2000" b="1" baseline="-25000" dirty="0" smtClean="0">
                <a:latin typeface="+mn-lt"/>
              </a:rPr>
            </a:br>
            <a:r>
              <a:rPr kumimoji="0" lang="sk-SK" altLang="sk-SK" sz="2000" dirty="0" smtClean="0">
                <a:latin typeface="+mn-lt"/>
              </a:rPr>
              <a:t>	</a:t>
            </a:r>
            <a:r>
              <a:rPr kumimoji="0" lang="sk-SK" altLang="sk-SK" sz="2000" b="1" dirty="0" smtClean="0">
                <a:latin typeface="+mn-lt"/>
              </a:rPr>
              <a:t>p hodnota </a:t>
            </a:r>
            <a:r>
              <a:rPr kumimoji="0" lang="en-US" altLang="sk-SK" sz="2000" b="1" dirty="0" smtClean="0">
                <a:latin typeface="+mn-lt"/>
              </a:rPr>
              <a:t>&lt; </a:t>
            </a:r>
            <a:r>
              <a:rPr kumimoji="0" lang="en-US" altLang="sk-SK" sz="2000" b="1" dirty="0" smtClean="0">
                <a:latin typeface="+mn-lt"/>
                <a:sym typeface="Symbol" pitchFamily="18" charset="2"/>
              </a:rPr>
              <a:t></a:t>
            </a:r>
            <a:r>
              <a:rPr kumimoji="0" lang="sk-SK" altLang="sk-SK" sz="2000" b="1" dirty="0" smtClean="0">
                <a:latin typeface="+mn-lt"/>
              </a:rPr>
              <a:t>  	platí  H</a:t>
            </a:r>
            <a:r>
              <a:rPr kumimoji="0" lang="sk-SK" altLang="sk-SK" sz="2000" b="1" baseline="-25000" dirty="0" smtClean="0">
                <a:latin typeface="+mn-lt"/>
              </a:rPr>
              <a:t>!</a:t>
            </a:r>
            <a:br>
              <a:rPr kumimoji="0" lang="sk-SK" altLang="sk-SK" sz="2000" b="1" baseline="-25000" dirty="0" smtClean="0">
                <a:latin typeface="+mn-lt"/>
              </a:rPr>
            </a:br>
            <a:r>
              <a:rPr kumimoji="0" lang="sk-SK" altLang="sk-SK" sz="2000" b="1" baseline="-25000" dirty="0" smtClean="0">
                <a:latin typeface="+mn-lt"/>
              </a:rPr>
              <a:t>		</a:t>
            </a:r>
            <a:r>
              <a:rPr kumimoji="0" lang="sk-SK" altLang="sk-SK" sz="2000" dirty="0" smtClean="0">
                <a:latin typeface="+mn-lt"/>
              </a:rPr>
              <a:t>parametre sú štatisticky významné </a:t>
            </a:r>
          </a:p>
        </p:txBody>
      </p:sp>
    </p:spTree>
    <p:extLst>
      <p:ext uri="{BB962C8B-B14F-4D97-AF65-F5344CB8AC3E}">
        <p14:creationId xmlns:p14="http://schemas.microsoft.com/office/powerpoint/2010/main" val="90317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29389"/>
            <a:ext cx="8596668" cy="786064"/>
          </a:xfrm>
        </p:spPr>
        <p:txBody>
          <a:bodyPr/>
          <a:lstStyle/>
          <a:p>
            <a:r>
              <a:rPr lang="sk-SK" altLang="sk-SK" b="1" dirty="0" smtClean="0"/>
              <a:t>		Regresný </a:t>
            </a:r>
            <a:r>
              <a:rPr lang="sk-SK" altLang="sk-SK" b="1" dirty="0"/>
              <a:t>výstup v EXCELI</a:t>
            </a:r>
            <a:endParaRPr lang="sk-SK" b="1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682" y="1315453"/>
            <a:ext cx="6008814" cy="524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587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979"/>
          </a:xfrm>
        </p:spPr>
        <p:txBody>
          <a:bodyPr/>
          <a:lstStyle/>
          <a:p>
            <a:r>
              <a:rPr lang="sk-SK" altLang="sk-SK" b="1" dirty="0"/>
              <a:t>Regresný výstup v EXCELI</a:t>
            </a:r>
            <a:endParaRPr lang="sk-SK" dirty="0"/>
          </a:p>
        </p:txBody>
      </p:sp>
      <p:pic>
        <p:nvPicPr>
          <p:cNvPr id="4" name="Picture 61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" y="1780673"/>
            <a:ext cx="8145913" cy="4464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42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0829"/>
            <a:ext cx="8596668" cy="850232"/>
          </a:xfrm>
        </p:spPr>
        <p:txBody>
          <a:bodyPr/>
          <a:lstStyle/>
          <a:p>
            <a:r>
              <a:rPr lang="sk-SK" altLang="sk-SK" b="1" dirty="0"/>
              <a:t>Úvod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50232"/>
            <a:ext cx="8596668" cy="519113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sk-SK" sz="2800" dirty="0" smtClean="0">
                <a:solidFill>
                  <a:schemeClr val="tx1"/>
                </a:solidFill>
              </a:rPr>
              <a:t>Štatistická analýza závislostí	</a:t>
            </a:r>
          </a:p>
          <a:p>
            <a:pPr lvl="1">
              <a:lnSpc>
                <a:spcPct val="90000"/>
              </a:lnSpc>
            </a:pPr>
            <a:r>
              <a:rPr lang="sk-SK" altLang="sk-SK" sz="2400" dirty="0" smtClean="0">
                <a:solidFill>
                  <a:schemeClr val="tx1"/>
                </a:solidFill>
              </a:rPr>
              <a:t>skúmanie vzájomných vzťahov a závislostí medzi jednotlivými hromadnými javmi</a:t>
            </a:r>
          </a:p>
          <a:p>
            <a:pPr lvl="1">
              <a:lnSpc>
                <a:spcPct val="90000"/>
              </a:lnSpc>
            </a:pPr>
            <a:r>
              <a:rPr lang="sk-SK" altLang="sk-SK" sz="2400" dirty="0" smtClean="0">
                <a:solidFill>
                  <a:schemeClr val="tx1"/>
                </a:solidFill>
              </a:rPr>
              <a:t>hromadné javy neexistujú oddelene</a:t>
            </a:r>
          </a:p>
          <a:p>
            <a:pPr lvl="2">
              <a:lnSpc>
                <a:spcPct val="90000"/>
              </a:lnSpc>
            </a:pPr>
            <a:r>
              <a:rPr lang="sk-SK" altLang="sk-SK" sz="2000" dirty="0" smtClean="0">
                <a:solidFill>
                  <a:schemeClr val="tx1"/>
                </a:solidFill>
              </a:rPr>
              <a:t>každý jav je výsledkom spolupôsobenia iných javov</a:t>
            </a:r>
          </a:p>
          <a:p>
            <a:pPr lvl="2">
              <a:lnSpc>
                <a:spcPct val="90000"/>
              </a:lnSpc>
            </a:pPr>
            <a:r>
              <a:rPr lang="sk-SK" altLang="sk-SK" sz="2000" dirty="0" smtClean="0">
                <a:solidFill>
                  <a:schemeClr val="tx1"/>
                </a:solidFill>
              </a:rPr>
              <a:t>charakter a významnosť pôsobenia môžu byť rôzne </a:t>
            </a:r>
          </a:p>
          <a:p>
            <a:pPr lvl="1">
              <a:lnSpc>
                <a:spcPct val="90000"/>
              </a:lnSpc>
            </a:pPr>
            <a:r>
              <a:rPr lang="sk-SK" altLang="sk-SK" sz="2400" dirty="0" smtClean="0">
                <a:solidFill>
                  <a:schemeClr val="tx1"/>
                </a:solidFill>
              </a:rPr>
              <a:t>predmetom skúmania sú </a:t>
            </a:r>
            <a:r>
              <a:rPr lang="sk-SK" altLang="sk-SK" sz="2400" dirty="0" smtClean="0">
                <a:solidFill>
                  <a:schemeClr val="accent2">
                    <a:lumMod val="75000"/>
                  </a:schemeClr>
                </a:solidFill>
              </a:rPr>
              <a:t>príčinné (kauzálne) závislosti</a:t>
            </a:r>
          </a:p>
          <a:p>
            <a:pPr lvl="2">
              <a:lnSpc>
                <a:spcPct val="90000"/>
              </a:lnSpc>
            </a:pPr>
            <a:r>
              <a:rPr lang="sk-SK" altLang="sk-SK" sz="2000" dirty="0" smtClean="0">
                <a:solidFill>
                  <a:schemeClr val="tx1"/>
                </a:solidFill>
              </a:rPr>
              <a:t>jeden jav alebo skupina javov (príčina) vyvoláva iný jav alebo skupinu javov (účinok)</a:t>
            </a:r>
          </a:p>
          <a:p>
            <a:endParaRPr lang="sk-SK" dirty="0"/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262312" y="4545347"/>
            <a:ext cx="836613" cy="1849437"/>
            <a:chOff x="2957" y="2795"/>
            <a:chExt cx="486" cy="1165"/>
          </a:xfrm>
        </p:grpSpPr>
        <p:sp>
          <p:nvSpPr>
            <p:cNvPr id="6" name="Freeform 6"/>
            <p:cNvSpPr>
              <a:spLocks noEditPoints="1"/>
            </p:cNvSpPr>
            <p:nvPr/>
          </p:nvSpPr>
          <p:spPr bwMode="auto">
            <a:xfrm>
              <a:off x="2998" y="2795"/>
              <a:ext cx="409" cy="764"/>
            </a:xfrm>
            <a:custGeom>
              <a:avLst/>
              <a:gdLst>
                <a:gd name="T0" fmla="*/ 213 w 409"/>
                <a:gd name="T1" fmla="*/ 2 h 764"/>
                <a:gd name="T2" fmla="*/ 232 w 409"/>
                <a:gd name="T3" fmla="*/ 8 h 764"/>
                <a:gd name="T4" fmla="*/ 248 w 409"/>
                <a:gd name="T5" fmla="*/ 18 h 764"/>
                <a:gd name="T6" fmla="*/ 260 w 409"/>
                <a:gd name="T7" fmla="*/ 33 h 764"/>
                <a:gd name="T8" fmla="*/ 270 w 409"/>
                <a:gd name="T9" fmla="*/ 49 h 764"/>
                <a:gd name="T10" fmla="*/ 276 w 409"/>
                <a:gd name="T11" fmla="*/ 67 h 764"/>
                <a:gd name="T12" fmla="*/ 276 w 409"/>
                <a:gd name="T13" fmla="*/ 88 h 764"/>
                <a:gd name="T14" fmla="*/ 272 w 409"/>
                <a:gd name="T15" fmla="*/ 106 h 764"/>
                <a:gd name="T16" fmla="*/ 262 w 409"/>
                <a:gd name="T17" fmla="*/ 124 h 764"/>
                <a:gd name="T18" fmla="*/ 250 w 409"/>
                <a:gd name="T19" fmla="*/ 139 h 764"/>
                <a:gd name="T20" fmla="*/ 236 w 409"/>
                <a:gd name="T21" fmla="*/ 149 h 764"/>
                <a:gd name="T22" fmla="*/ 217 w 409"/>
                <a:gd name="T23" fmla="*/ 157 h 764"/>
                <a:gd name="T24" fmla="*/ 197 w 409"/>
                <a:gd name="T25" fmla="*/ 159 h 764"/>
                <a:gd name="T26" fmla="*/ 179 w 409"/>
                <a:gd name="T27" fmla="*/ 157 h 764"/>
                <a:gd name="T28" fmla="*/ 160 w 409"/>
                <a:gd name="T29" fmla="*/ 149 h 764"/>
                <a:gd name="T30" fmla="*/ 144 w 409"/>
                <a:gd name="T31" fmla="*/ 139 h 764"/>
                <a:gd name="T32" fmla="*/ 132 w 409"/>
                <a:gd name="T33" fmla="*/ 124 h 764"/>
                <a:gd name="T34" fmla="*/ 124 w 409"/>
                <a:gd name="T35" fmla="*/ 106 h 764"/>
                <a:gd name="T36" fmla="*/ 120 w 409"/>
                <a:gd name="T37" fmla="*/ 88 h 764"/>
                <a:gd name="T38" fmla="*/ 120 w 409"/>
                <a:gd name="T39" fmla="*/ 67 h 764"/>
                <a:gd name="T40" fmla="*/ 126 w 409"/>
                <a:gd name="T41" fmla="*/ 49 h 764"/>
                <a:gd name="T42" fmla="*/ 134 w 409"/>
                <a:gd name="T43" fmla="*/ 33 h 764"/>
                <a:gd name="T44" fmla="*/ 148 w 409"/>
                <a:gd name="T45" fmla="*/ 18 h 764"/>
                <a:gd name="T46" fmla="*/ 164 w 409"/>
                <a:gd name="T47" fmla="*/ 8 h 764"/>
                <a:gd name="T48" fmla="*/ 183 w 409"/>
                <a:gd name="T49" fmla="*/ 2 h 764"/>
                <a:gd name="T50" fmla="*/ 109 w 409"/>
                <a:gd name="T51" fmla="*/ 183 h 764"/>
                <a:gd name="T52" fmla="*/ 44 w 409"/>
                <a:gd name="T53" fmla="*/ 185 h 764"/>
                <a:gd name="T54" fmla="*/ 32 w 409"/>
                <a:gd name="T55" fmla="*/ 190 h 764"/>
                <a:gd name="T56" fmla="*/ 22 w 409"/>
                <a:gd name="T57" fmla="*/ 198 h 764"/>
                <a:gd name="T58" fmla="*/ 12 w 409"/>
                <a:gd name="T59" fmla="*/ 208 h 764"/>
                <a:gd name="T60" fmla="*/ 6 w 409"/>
                <a:gd name="T61" fmla="*/ 218 h 764"/>
                <a:gd name="T62" fmla="*/ 2 w 409"/>
                <a:gd name="T63" fmla="*/ 230 h 764"/>
                <a:gd name="T64" fmla="*/ 2 w 409"/>
                <a:gd name="T65" fmla="*/ 465 h 764"/>
                <a:gd name="T66" fmla="*/ 4 w 409"/>
                <a:gd name="T67" fmla="*/ 477 h 764"/>
                <a:gd name="T68" fmla="*/ 10 w 409"/>
                <a:gd name="T69" fmla="*/ 487 h 764"/>
                <a:gd name="T70" fmla="*/ 18 w 409"/>
                <a:gd name="T71" fmla="*/ 497 h 764"/>
                <a:gd name="T72" fmla="*/ 28 w 409"/>
                <a:gd name="T73" fmla="*/ 505 h 764"/>
                <a:gd name="T74" fmla="*/ 38 w 409"/>
                <a:gd name="T75" fmla="*/ 511 h 764"/>
                <a:gd name="T76" fmla="*/ 50 w 409"/>
                <a:gd name="T77" fmla="*/ 513 h 764"/>
                <a:gd name="T78" fmla="*/ 195 w 409"/>
                <a:gd name="T79" fmla="*/ 764 h 764"/>
                <a:gd name="T80" fmla="*/ 305 w 409"/>
                <a:gd name="T81" fmla="*/ 277 h 764"/>
                <a:gd name="T82" fmla="*/ 364 w 409"/>
                <a:gd name="T83" fmla="*/ 513 h 764"/>
                <a:gd name="T84" fmla="*/ 376 w 409"/>
                <a:gd name="T85" fmla="*/ 509 h 764"/>
                <a:gd name="T86" fmla="*/ 386 w 409"/>
                <a:gd name="T87" fmla="*/ 503 h 764"/>
                <a:gd name="T88" fmla="*/ 397 w 409"/>
                <a:gd name="T89" fmla="*/ 493 h 764"/>
                <a:gd name="T90" fmla="*/ 403 w 409"/>
                <a:gd name="T91" fmla="*/ 483 h 764"/>
                <a:gd name="T92" fmla="*/ 409 w 409"/>
                <a:gd name="T93" fmla="*/ 471 h 764"/>
                <a:gd name="T94" fmla="*/ 409 w 409"/>
                <a:gd name="T95" fmla="*/ 238 h 764"/>
                <a:gd name="T96" fmla="*/ 407 w 409"/>
                <a:gd name="T97" fmla="*/ 224 h 764"/>
                <a:gd name="T98" fmla="*/ 403 w 409"/>
                <a:gd name="T99" fmla="*/ 214 h 764"/>
                <a:gd name="T100" fmla="*/ 395 w 409"/>
                <a:gd name="T101" fmla="*/ 202 h 764"/>
                <a:gd name="T102" fmla="*/ 384 w 409"/>
                <a:gd name="T103" fmla="*/ 194 h 764"/>
                <a:gd name="T104" fmla="*/ 372 w 409"/>
                <a:gd name="T105" fmla="*/ 188 h 764"/>
                <a:gd name="T106" fmla="*/ 360 w 409"/>
                <a:gd name="T107" fmla="*/ 183 h 76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09" h="764">
                  <a:moveTo>
                    <a:pt x="197" y="0"/>
                  </a:moveTo>
                  <a:lnTo>
                    <a:pt x="201" y="0"/>
                  </a:lnTo>
                  <a:lnTo>
                    <a:pt x="205" y="2"/>
                  </a:lnTo>
                  <a:lnTo>
                    <a:pt x="209" y="2"/>
                  </a:lnTo>
                  <a:lnTo>
                    <a:pt x="213" y="2"/>
                  </a:lnTo>
                  <a:lnTo>
                    <a:pt x="217" y="4"/>
                  </a:lnTo>
                  <a:lnTo>
                    <a:pt x="221" y="4"/>
                  </a:lnTo>
                  <a:lnTo>
                    <a:pt x="226" y="6"/>
                  </a:lnTo>
                  <a:lnTo>
                    <a:pt x="228" y="6"/>
                  </a:lnTo>
                  <a:lnTo>
                    <a:pt x="232" y="8"/>
                  </a:lnTo>
                  <a:lnTo>
                    <a:pt x="236" y="10"/>
                  </a:lnTo>
                  <a:lnTo>
                    <a:pt x="238" y="12"/>
                  </a:lnTo>
                  <a:lnTo>
                    <a:pt x="242" y="14"/>
                  </a:lnTo>
                  <a:lnTo>
                    <a:pt x="244" y="16"/>
                  </a:lnTo>
                  <a:lnTo>
                    <a:pt x="248" y="18"/>
                  </a:lnTo>
                  <a:lnTo>
                    <a:pt x="250" y="20"/>
                  </a:lnTo>
                  <a:lnTo>
                    <a:pt x="254" y="25"/>
                  </a:lnTo>
                  <a:lnTo>
                    <a:pt x="256" y="27"/>
                  </a:lnTo>
                  <a:lnTo>
                    <a:pt x="258" y="29"/>
                  </a:lnTo>
                  <a:lnTo>
                    <a:pt x="260" y="33"/>
                  </a:lnTo>
                  <a:lnTo>
                    <a:pt x="262" y="35"/>
                  </a:lnTo>
                  <a:lnTo>
                    <a:pt x="264" y="39"/>
                  </a:lnTo>
                  <a:lnTo>
                    <a:pt x="266" y="43"/>
                  </a:lnTo>
                  <a:lnTo>
                    <a:pt x="268" y="45"/>
                  </a:lnTo>
                  <a:lnTo>
                    <a:pt x="270" y="49"/>
                  </a:lnTo>
                  <a:lnTo>
                    <a:pt x="272" y="53"/>
                  </a:lnTo>
                  <a:lnTo>
                    <a:pt x="272" y="57"/>
                  </a:lnTo>
                  <a:lnTo>
                    <a:pt x="274" y="59"/>
                  </a:lnTo>
                  <a:lnTo>
                    <a:pt x="274" y="63"/>
                  </a:lnTo>
                  <a:lnTo>
                    <a:pt x="276" y="67"/>
                  </a:lnTo>
                  <a:lnTo>
                    <a:pt x="276" y="71"/>
                  </a:lnTo>
                  <a:lnTo>
                    <a:pt x="276" y="75"/>
                  </a:lnTo>
                  <a:lnTo>
                    <a:pt x="276" y="80"/>
                  </a:lnTo>
                  <a:lnTo>
                    <a:pt x="276" y="84"/>
                  </a:lnTo>
                  <a:lnTo>
                    <a:pt x="276" y="88"/>
                  </a:lnTo>
                  <a:lnTo>
                    <a:pt x="276" y="92"/>
                  </a:lnTo>
                  <a:lnTo>
                    <a:pt x="274" y="96"/>
                  </a:lnTo>
                  <a:lnTo>
                    <a:pt x="274" y="100"/>
                  </a:lnTo>
                  <a:lnTo>
                    <a:pt x="272" y="104"/>
                  </a:lnTo>
                  <a:lnTo>
                    <a:pt x="272" y="106"/>
                  </a:lnTo>
                  <a:lnTo>
                    <a:pt x="270" y="110"/>
                  </a:lnTo>
                  <a:lnTo>
                    <a:pt x="268" y="114"/>
                  </a:lnTo>
                  <a:lnTo>
                    <a:pt x="266" y="116"/>
                  </a:lnTo>
                  <a:lnTo>
                    <a:pt x="264" y="120"/>
                  </a:lnTo>
                  <a:lnTo>
                    <a:pt x="262" y="124"/>
                  </a:lnTo>
                  <a:lnTo>
                    <a:pt x="260" y="126"/>
                  </a:lnTo>
                  <a:lnTo>
                    <a:pt x="258" y="130"/>
                  </a:lnTo>
                  <a:lnTo>
                    <a:pt x="256" y="133"/>
                  </a:lnTo>
                  <a:lnTo>
                    <a:pt x="254" y="135"/>
                  </a:lnTo>
                  <a:lnTo>
                    <a:pt x="250" y="139"/>
                  </a:lnTo>
                  <a:lnTo>
                    <a:pt x="248" y="141"/>
                  </a:lnTo>
                  <a:lnTo>
                    <a:pt x="244" y="143"/>
                  </a:lnTo>
                  <a:lnTo>
                    <a:pt x="242" y="145"/>
                  </a:lnTo>
                  <a:lnTo>
                    <a:pt x="238" y="147"/>
                  </a:lnTo>
                  <a:lnTo>
                    <a:pt x="236" y="149"/>
                  </a:lnTo>
                  <a:lnTo>
                    <a:pt x="232" y="151"/>
                  </a:lnTo>
                  <a:lnTo>
                    <a:pt x="228" y="153"/>
                  </a:lnTo>
                  <a:lnTo>
                    <a:pt x="226" y="153"/>
                  </a:lnTo>
                  <a:lnTo>
                    <a:pt x="221" y="155"/>
                  </a:lnTo>
                  <a:lnTo>
                    <a:pt x="217" y="157"/>
                  </a:lnTo>
                  <a:lnTo>
                    <a:pt x="213" y="157"/>
                  </a:lnTo>
                  <a:lnTo>
                    <a:pt x="209" y="157"/>
                  </a:lnTo>
                  <a:lnTo>
                    <a:pt x="205" y="159"/>
                  </a:lnTo>
                  <a:lnTo>
                    <a:pt x="201" y="159"/>
                  </a:lnTo>
                  <a:lnTo>
                    <a:pt x="197" y="159"/>
                  </a:lnTo>
                  <a:lnTo>
                    <a:pt x="193" y="159"/>
                  </a:lnTo>
                  <a:lnTo>
                    <a:pt x="189" y="159"/>
                  </a:lnTo>
                  <a:lnTo>
                    <a:pt x="187" y="157"/>
                  </a:lnTo>
                  <a:lnTo>
                    <a:pt x="183" y="157"/>
                  </a:lnTo>
                  <a:lnTo>
                    <a:pt x="179" y="157"/>
                  </a:lnTo>
                  <a:lnTo>
                    <a:pt x="175" y="155"/>
                  </a:lnTo>
                  <a:lnTo>
                    <a:pt x="171" y="153"/>
                  </a:lnTo>
                  <a:lnTo>
                    <a:pt x="166" y="153"/>
                  </a:lnTo>
                  <a:lnTo>
                    <a:pt x="164" y="151"/>
                  </a:lnTo>
                  <a:lnTo>
                    <a:pt x="160" y="149"/>
                  </a:lnTo>
                  <a:lnTo>
                    <a:pt x="156" y="147"/>
                  </a:lnTo>
                  <a:lnTo>
                    <a:pt x="154" y="145"/>
                  </a:lnTo>
                  <a:lnTo>
                    <a:pt x="150" y="143"/>
                  </a:lnTo>
                  <a:lnTo>
                    <a:pt x="148" y="141"/>
                  </a:lnTo>
                  <a:lnTo>
                    <a:pt x="144" y="139"/>
                  </a:lnTo>
                  <a:lnTo>
                    <a:pt x="142" y="135"/>
                  </a:lnTo>
                  <a:lnTo>
                    <a:pt x="140" y="133"/>
                  </a:lnTo>
                  <a:lnTo>
                    <a:pt x="138" y="130"/>
                  </a:lnTo>
                  <a:lnTo>
                    <a:pt x="134" y="126"/>
                  </a:lnTo>
                  <a:lnTo>
                    <a:pt x="132" y="124"/>
                  </a:lnTo>
                  <a:lnTo>
                    <a:pt x="130" y="120"/>
                  </a:lnTo>
                  <a:lnTo>
                    <a:pt x="128" y="116"/>
                  </a:lnTo>
                  <a:lnTo>
                    <a:pt x="126" y="114"/>
                  </a:lnTo>
                  <a:lnTo>
                    <a:pt x="126" y="110"/>
                  </a:lnTo>
                  <a:lnTo>
                    <a:pt x="124" y="106"/>
                  </a:lnTo>
                  <a:lnTo>
                    <a:pt x="122" y="104"/>
                  </a:lnTo>
                  <a:lnTo>
                    <a:pt x="122" y="100"/>
                  </a:lnTo>
                  <a:lnTo>
                    <a:pt x="120" y="96"/>
                  </a:lnTo>
                  <a:lnTo>
                    <a:pt x="120" y="92"/>
                  </a:lnTo>
                  <a:lnTo>
                    <a:pt x="120" y="88"/>
                  </a:lnTo>
                  <a:lnTo>
                    <a:pt x="120" y="84"/>
                  </a:lnTo>
                  <a:lnTo>
                    <a:pt x="120" y="80"/>
                  </a:lnTo>
                  <a:lnTo>
                    <a:pt x="120" y="75"/>
                  </a:lnTo>
                  <a:lnTo>
                    <a:pt x="120" y="71"/>
                  </a:lnTo>
                  <a:lnTo>
                    <a:pt x="120" y="67"/>
                  </a:lnTo>
                  <a:lnTo>
                    <a:pt x="120" y="63"/>
                  </a:lnTo>
                  <a:lnTo>
                    <a:pt x="122" y="59"/>
                  </a:lnTo>
                  <a:lnTo>
                    <a:pt x="122" y="57"/>
                  </a:lnTo>
                  <a:lnTo>
                    <a:pt x="124" y="53"/>
                  </a:lnTo>
                  <a:lnTo>
                    <a:pt x="126" y="49"/>
                  </a:lnTo>
                  <a:lnTo>
                    <a:pt x="126" y="45"/>
                  </a:lnTo>
                  <a:lnTo>
                    <a:pt x="128" y="43"/>
                  </a:lnTo>
                  <a:lnTo>
                    <a:pt x="130" y="39"/>
                  </a:lnTo>
                  <a:lnTo>
                    <a:pt x="132" y="35"/>
                  </a:lnTo>
                  <a:lnTo>
                    <a:pt x="134" y="33"/>
                  </a:lnTo>
                  <a:lnTo>
                    <a:pt x="138" y="29"/>
                  </a:lnTo>
                  <a:lnTo>
                    <a:pt x="140" y="27"/>
                  </a:lnTo>
                  <a:lnTo>
                    <a:pt x="142" y="25"/>
                  </a:lnTo>
                  <a:lnTo>
                    <a:pt x="144" y="20"/>
                  </a:lnTo>
                  <a:lnTo>
                    <a:pt x="148" y="18"/>
                  </a:lnTo>
                  <a:lnTo>
                    <a:pt x="150" y="16"/>
                  </a:lnTo>
                  <a:lnTo>
                    <a:pt x="154" y="14"/>
                  </a:lnTo>
                  <a:lnTo>
                    <a:pt x="156" y="12"/>
                  </a:lnTo>
                  <a:lnTo>
                    <a:pt x="160" y="10"/>
                  </a:lnTo>
                  <a:lnTo>
                    <a:pt x="164" y="8"/>
                  </a:lnTo>
                  <a:lnTo>
                    <a:pt x="166" y="6"/>
                  </a:lnTo>
                  <a:lnTo>
                    <a:pt x="171" y="6"/>
                  </a:lnTo>
                  <a:lnTo>
                    <a:pt x="175" y="4"/>
                  </a:lnTo>
                  <a:lnTo>
                    <a:pt x="179" y="4"/>
                  </a:lnTo>
                  <a:lnTo>
                    <a:pt x="183" y="2"/>
                  </a:lnTo>
                  <a:lnTo>
                    <a:pt x="187" y="2"/>
                  </a:lnTo>
                  <a:lnTo>
                    <a:pt x="189" y="2"/>
                  </a:lnTo>
                  <a:lnTo>
                    <a:pt x="193" y="0"/>
                  </a:lnTo>
                  <a:lnTo>
                    <a:pt x="197" y="0"/>
                  </a:lnTo>
                  <a:close/>
                  <a:moveTo>
                    <a:pt x="109" y="183"/>
                  </a:moveTo>
                  <a:lnTo>
                    <a:pt x="55" y="183"/>
                  </a:lnTo>
                  <a:lnTo>
                    <a:pt x="50" y="183"/>
                  </a:lnTo>
                  <a:lnTo>
                    <a:pt x="48" y="183"/>
                  </a:lnTo>
                  <a:lnTo>
                    <a:pt x="46" y="185"/>
                  </a:lnTo>
                  <a:lnTo>
                    <a:pt x="44" y="185"/>
                  </a:lnTo>
                  <a:lnTo>
                    <a:pt x="42" y="185"/>
                  </a:lnTo>
                  <a:lnTo>
                    <a:pt x="38" y="188"/>
                  </a:lnTo>
                  <a:lnTo>
                    <a:pt x="36" y="188"/>
                  </a:lnTo>
                  <a:lnTo>
                    <a:pt x="34" y="190"/>
                  </a:lnTo>
                  <a:lnTo>
                    <a:pt x="32" y="190"/>
                  </a:lnTo>
                  <a:lnTo>
                    <a:pt x="30" y="192"/>
                  </a:lnTo>
                  <a:lnTo>
                    <a:pt x="28" y="192"/>
                  </a:lnTo>
                  <a:lnTo>
                    <a:pt x="26" y="194"/>
                  </a:lnTo>
                  <a:lnTo>
                    <a:pt x="24" y="196"/>
                  </a:lnTo>
                  <a:lnTo>
                    <a:pt x="22" y="198"/>
                  </a:lnTo>
                  <a:lnTo>
                    <a:pt x="20" y="200"/>
                  </a:lnTo>
                  <a:lnTo>
                    <a:pt x="18" y="202"/>
                  </a:lnTo>
                  <a:lnTo>
                    <a:pt x="16" y="204"/>
                  </a:lnTo>
                  <a:lnTo>
                    <a:pt x="14" y="206"/>
                  </a:lnTo>
                  <a:lnTo>
                    <a:pt x="12" y="208"/>
                  </a:lnTo>
                  <a:lnTo>
                    <a:pt x="10" y="210"/>
                  </a:lnTo>
                  <a:lnTo>
                    <a:pt x="10" y="212"/>
                  </a:lnTo>
                  <a:lnTo>
                    <a:pt x="8" y="214"/>
                  </a:lnTo>
                  <a:lnTo>
                    <a:pt x="6" y="216"/>
                  </a:lnTo>
                  <a:lnTo>
                    <a:pt x="6" y="218"/>
                  </a:lnTo>
                  <a:lnTo>
                    <a:pt x="4" y="220"/>
                  </a:lnTo>
                  <a:lnTo>
                    <a:pt x="4" y="222"/>
                  </a:lnTo>
                  <a:lnTo>
                    <a:pt x="2" y="226"/>
                  </a:lnTo>
                  <a:lnTo>
                    <a:pt x="2" y="228"/>
                  </a:lnTo>
                  <a:lnTo>
                    <a:pt x="2" y="230"/>
                  </a:lnTo>
                  <a:lnTo>
                    <a:pt x="2" y="232"/>
                  </a:lnTo>
                  <a:lnTo>
                    <a:pt x="2" y="234"/>
                  </a:lnTo>
                  <a:lnTo>
                    <a:pt x="0" y="238"/>
                  </a:lnTo>
                  <a:lnTo>
                    <a:pt x="0" y="463"/>
                  </a:lnTo>
                  <a:lnTo>
                    <a:pt x="2" y="465"/>
                  </a:lnTo>
                  <a:lnTo>
                    <a:pt x="2" y="467"/>
                  </a:lnTo>
                  <a:lnTo>
                    <a:pt x="2" y="469"/>
                  </a:lnTo>
                  <a:lnTo>
                    <a:pt x="2" y="471"/>
                  </a:lnTo>
                  <a:lnTo>
                    <a:pt x="2" y="475"/>
                  </a:lnTo>
                  <a:lnTo>
                    <a:pt x="4" y="477"/>
                  </a:lnTo>
                  <a:lnTo>
                    <a:pt x="4" y="479"/>
                  </a:lnTo>
                  <a:lnTo>
                    <a:pt x="6" y="481"/>
                  </a:lnTo>
                  <a:lnTo>
                    <a:pt x="6" y="483"/>
                  </a:lnTo>
                  <a:lnTo>
                    <a:pt x="8" y="485"/>
                  </a:lnTo>
                  <a:lnTo>
                    <a:pt x="10" y="487"/>
                  </a:lnTo>
                  <a:lnTo>
                    <a:pt x="10" y="489"/>
                  </a:lnTo>
                  <a:lnTo>
                    <a:pt x="12" y="491"/>
                  </a:lnTo>
                  <a:lnTo>
                    <a:pt x="14" y="493"/>
                  </a:lnTo>
                  <a:lnTo>
                    <a:pt x="16" y="495"/>
                  </a:lnTo>
                  <a:lnTo>
                    <a:pt x="18" y="497"/>
                  </a:lnTo>
                  <a:lnTo>
                    <a:pt x="20" y="499"/>
                  </a:lnTo>
                  <a:lnTo>
                    <a:pt x="20" y="501"/>
                  </a:lnTo>
                  <a:lnTo>
                    <a:pt x="22" y="503"/>
                  </a:lnTo>
                  <a:lnTo>
                    <a:pt x="26" y="505"/>
                  </a:lnTo>
                  <a:lnTo>
                    <a:pt x="28" y="505"/>
                  </a:lnTo>
                  <a:lnTo>
                    <a:pt x="30" y="507"/>
                  </a:lnTo>
                  <a:lnTo>
                    <a:pt x="32" y="509"/>
                  </a:lnTo>
                  <a:lnTo>
                    <a:pt x="34" y="509"/>
                  </a:lnTo>
                  <a:lnTo>
                    <a:pt x="36" y="511"/>
                  </a:lnTo>
                  <a:lnTo>
                    <a:pt x="38" y="511"/>
                  </a:lnTo>
                  <a:lnTo>
                    <a:pt x="40" y="513"/>
                  </a:lnTo>
                  <a:lnTo>
                    <a:pt x="44" y="513"/>
                  </a:lnTo>
                  <a:lnTo>
                    <a:pt x="46" y="513"/>
                  </a:lnTo>
                  <a:lnTo>
                    <a:pt x="48" y="513"/>
                  </a:lnTo>
                  <a:lnTo>
                    <a:pt x="50" y="513"/>
                  </a:lnTo>
                  <a:lnTo>
                    <a:pt x="52" y="516"/>
                  </a:lnTo>
                  <a:lnTo>
                    <a:pt x="52" y="277"/>
                  </a:lnTo>
                  <a:lnTo>
                    <a:pt x="107" y="277"/>
                  </a:lnTo>
                  <a:lnTo>
                    <a:pt x="107" y="764"/>
                  </a:lnTo>
                  <a:lnTo>
                    <a:pt x="195" y="764"/>
                  </a:lnTo>
                  <a:lnTo>
                    <a:pt x="195" y="442"/>
                  </a:lnTo>
                  <a:lnTo>
                    <a:pt x="223" y="444"/>
                  </a:lnTo>
                  <a:lnTo>
                    <a:pt x="223" y="764"/>
                  </a:lnTo>
                  <a:lnTo>
                    <a:pt x="305" y="764"/>
                  </a:lnTo>
                  <a:lnTo>
                    <a:pt x="305" y="277"/>
                  </a:lnTo>
                  <a:lnTo>
                    <a:pt x="356" y="277"/>
                  </a:lnTo>
                  <a:lnTo>
                    <a:pt x="356" y="513"/>
                  </a:lnTo>
                  <a:lnTo>
                    <a:pt x="358" y="513"/>
                  </a:lnTo>
                  <a:lnTo>
                    <a:pt x="362" y="513"/>
                  </a:lnTo>
                  <a:lnTo>
                    <a:pt x="364" y="513"/>
                  </a:lnTo>
                  <a:lnTo>
                    <a:pt x="366" y="513"/>
                  </a:lnTo>
                  <a:lnTo>
                    <a:pt x="368" y="513"/>
                  </a:lnTo>
                  <a:lnTo>
                    <a:pt x="370" y="511"/>
                  </a:lnTo>
                  <a:lnTo>
                    <a:pt x="374" y="511"/>
                  </a:lnTo>
                  <a:lnTo>
                    <a:pt x="376" y="509"/>
                  </a:lnTo>
                  <a:lnTo>
                    <a:pt x="378" y="509"/>
                  </a:lnTo>
                  <a:lnTo>
                    <a:pt x="380" y="507"/>
                  </a:lnTo>
                  <a:lnTo>
                    <a:pt x="382" y="505"/>
                  </a:lnTo>
                  <a:lnTo>
                    <a:pt x="384" y="505"/>
                  </a:lnTo>
                  <a:lnTo>
                    <a:pt x="386" y="503"/>
                  </a:lnTo>
                  <a:lnTo>
                    <a:pt x="388" y="501"/>
                  </a:lnTo>
                  <a:lnTo>
                    <a:pt x="390" y="499"/>
                  </a:lnTo>
                  <a:lnTo>
                    <a:pt x="392" y="497"/>
                  </a:lnTo>
                  <a:lnTo>
                    <a:pt x="395" y="495"/>
                  </a:lnTo>
                  <a:lnTo>
                    <a:pt x="397" y="493"/>
                  </a:lnTo>
                  <a:lnTo>
                    <a:pt x="399" y="491"/>
                  </a:lnTo>
                  <a:lnTo>
                    <a:pt x="399" y="489"/>
                  </a:lnTo>
                  <a:lnTo>
                    <a:pt x="401" y="487"/>
                  </a:lnTo>
                  <a:lnTo>
                    <a:pt x="403" y="485"/>
                  </a:lnTo>
                  <a:lnTo>
                    <a:pt x="403" y="483"/>
                  </a:lnTo>
                  <a:lnTo>
                    <a:pt x="405" y="481"/>
                  </a:lnTo>
                  <a:lnTo>
                    <a:pt x="405" y="479"/>
                  </a:lnTo>
                  <a:lnTo>
                    <a:pt x="407" y="477"/>
                  </a:lnTo>
                  <a:lnTo>
                    <a:pt x="407" y="473"/>
                  </a:lnTo>
                  <a:lnTo>
                    <a:pt x="409" y="471"/>
                  </a:lnTo>
                  <a:lnTo>
                    <a:pt x="409" y="469"/>
                  </a:lnTo>
                  <a:lnTo>
                    <a:pt x="409" y="467"/>
                  </a:lnTo>
                  <a:lnTo>
                    <a:pt x="409" y="465"/>
                  </a:lnTo>
                  <a:lnTo>
                    <a:pt x="409" y="461"/>
                  </a:lnTo>
                  <a:lnTo>
                    <a:pt x="409" y="238"/>
                  </a:lnTo>
                  <a:lnTo>
                    <a:pt x="409" y="234"/>
                  </a:lnTo>
                  <a:lnTo>
                    <a:pt x="409" y="232"/>
                  </a:lnTo>
                  <a:lnTo>
                    <a:pt x="409" y="230"/>
                  </a:lnTo>
                  <a:lnTo>
                    <a:pt x="409" y="228"/>
                  </a:lnTo>
                  <a:lnTo>
                    <a:pt x="407" y="224"/>
                  </a:lnTo>
                  <a:lnTo>
                    <a:pt x="407" y="222"/>
                  </a:lnTo>
                  <a:lnTo>
                    <a:pt x="405" y="220"/>
                  </a:lnTo>
                  <a:lnTo>
                    <a:pt x="405" y="218"/>
                  </a:lnTo>
                  <a:lnTo>
                    <a:pt x="403" y="216"/>
                  </a:lnTo>
                  <a:lnTo>
                    <a:pt x="403" y="214"/>
                  </a:lnTo>
                  <a:lnTo>
                    <a:pt x="401" y="212"/>
                  </a:lnTo>
                  <a:lnTo>
                    <a:pt x="399" y="208"/>
                  </a:lnTo>
                  <a:lnTo>
                    <a:pt x="397" y="206"/>
                  </a:lnTo>
                  <a:lnTo>
                    <a:pt x="397" y="204"/>
                  </a:lnTo>
                  <a:lnTo>
                    <a:pt x="395" y="202"/>
                  </a:lnTo>
                  <a:lnTo>
                    <a:pt x="392" y="200"/>
                  </a:lnTo>
                  <a:lnTo>
                    <a:pt x="390" y="200"/>
                  </a:lnTo>
                  <a:lnTo>
                    <a:pt x="388" y="198"/>
                  </a:lnTo>
                  <a:lnTo>
                    <a:pt x="386" y="196"/>
                  </a:lnTo>
                  <a:lnTo>
                    <a:pt x="384" y="194"/>
                  </a:lnTo>
                  <a:lnTo>
                    <a:pt x="382" y="192"/>
                  </a:lnTo>
                  <a:lnTo>
                    <a:pt x="380" y="192"/>
                  </a:lnTo>
                  <a:lnTo>
                    <a:pt x="378" y="190"/>
                  </a:lnTo>
                  <a:lnTo>
                    <a:pt x="374" y="188"/>
                  </a:lnTo>
                  <a:lnTo>
                    <a:pt x="372" y="188"/>
                  </a:lnTo>
                  <a:lnTo>
                    <a:pt x="370" y="185"/>
                  </a:lnTo>
                  <a:lnTo>
                    <a:pt x="368" y="185"/>
                  </a:lnTo>
                  <a:lnTo>
                    <a:pt x="366" y="185"/>
                  </a:lnTo>
                  <a:lnTo>
                    <a:pt x="362" y="183"/>
                  </a:lnTo>
                  <a:lnTo>
                    <a:pt x="360" y="183"/>
                  </a:lnTo>
                  <a:lnTo>
                    <a:pt x="358" y="183"/>
                  </a:lnTo>
                  <a:lnTo>
                    <a:pt x="356" y="183"/>
                  </a:lnTo>
                  <a:lnTo>
                    <a:pt x="236" y="183"/>
                  </a:lnTo>
                  <a:lnTo>
                    <a:pt x="109" y="1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118" y="2795"/>
              <a:ext cx="156" cy="159"/>
            </a:xfrm>
            <a:custGeom>
              <a:avLst/>
              <a:gdLst>
                <a:gd name="T0" fmla="*/ 85 w 156"/>
                <a:gd name="T1" fmla="*/ 2 h 159"/>
                <a:gd name="T2" fmla="*/ 97 w 156"/>
                <a:gd name="T3" fmla="*/ 4 h 159"/>
                <a:gd name="T4" fmla="*/ 108 w 156"/>
                <a:gd name="T5" fmla="*/ 6 h 159"/>
                <a:gd name="T6" fmla="*/ 118 w 156"/>
                <a:gd name="T7" fmla="*/ 12 h 159"/>
                <a:gd name="T8" fmla="*/ 128 w 156"/>
                <a:gd name="T9" fmla="*/ 18 h 159"/>
                <a:gd name="T10" fmla="*/ 136 w 156"/>
                <a:gd name="T11" fmla="*/ 27 h 159"/>
                <a:gd name="T12" fmla="*/ 142 w 156"/>
                <a:gd name="T13" fmla="*/ 35 h 159"/>
                <a:gd name="T14" fmla="*/ 148 w 156"/>
                <a:gd name="T15" fmla="*/ 45 h 159"/>
                <a:gd name="T16" fmla="*/ 152 w 156"/>
                <a:gd name="T17" fmla="*/ 57 h 159"/>
                <a:gd name="T18" fmla="*/ 156 w 156"/>
                <a:gd name="T19" fmla="*/ 67 h 159"/>
                <a:gd name="T20" fmla="*/ 156 w 156"/>
                <a:gd name="T21" fmla="*/ 80 h 159"/>
                <a:gd name="T22" fmla="*/ 156 w 156"/>
                <a:gd name="T23" fmla="*/ 92 h 159"/>
                <a:gd name="T24" fmla="*/ 152 w 156"/>
                <a:gd name="T25" fmla="*/ 104 h 159"/>
                <a:gd name="T26" fmla="*/ 148 w 156"/>
                <a:gd name="T27" fmla="*/ 114 h 159"/>
                <a:gd name="T28" fmla="*/ 142 w 156"/>
                <a:gd name="T29" fmla="*/ 124 h 159"/>
                <a:gd name="T30" fmla="*/ 136 w 156"/>
                <a:gd name="T31" fmla="*/ 133 h 159"/>
                <a:gd name="T32" fmla="*/ 128 w 156"/>
                <a:gd name="T33" fmla="*/ 141 h 159"/>
                <a:gd name="T34" fmla="*/ 118 w 156"/>
                <a:gd name="T35" fmla="*/ 147 h 159"/>
                <a:gd name="T36" fmla="*/ 108 w 156"/>
                <a:gd name="T37" fmla="*/ 153 h 159"/>
                <a:gd name="T38" fmla="*/ 97 w 156"/>
                <a:gd name="T39" fmla="*/ 157 h 159"/>
                <a:gd name="T40" fmla="*/ 85 w 156"/>
                <a:gd name="T41" fmla="*/ 159 h 159"/>
                <a:gd name="T42" fmla="*/ 73 w 156"/>
                <a:gd name="T43" fmla="*/ 159 h 159"/>
                <a:gd name="T44" fmla="*/ 63 w 156"/>
                <a:gd name="T45" fmla="*/ 157 h 159"/>
                <a:gd name="T46" fmla="*/ 51 w 156"/>
                <a:gd name="T47" fmla="*/ 153 h 159"/>
                <a:gd name="T48" fmla="*/ 40 w 156"/>
                <a:gd name="T49" fmla="*/ 149 h 159"/>
                <a:gd name="T50" fmla="*/ 30 w 156"/>
                <a:gd name="T51" fmla="*/ 143 h 159"/>
                <a:gd name="T52" fmla="*/ 22 w 156"/>
                <a:gd name="T53" fmla="*/ 135 h 159"/>
                <a:gd name="T54" fmla="*/ 14 w 156"/>
                <a:gd name="T55" fmla="*/ 126 h 159"/>
                <a:gd name="T56" fmla="*/ 8 w 156"/>
                <a:gd name="T57" fmla="*/ 116 h 159"/>
                <a:gd name="T58" fmla="*/ 4 w 156"/>
                <a:gd name="T59" fmla="*/ 106 h 159"/>
                <a:gd name="T60" fmla="*/ 0 w 156"/>
                <a:gd name="T61" fmla="*/ 96 h 159"/>
                <a:gd name="T62" fmla="*/ 0 w 156"/>
                <a:gd name="T63" fmla="*/ 84 h 159"/>
                <a:gd name="T64" fmla="*/ 0 w 156"/>
                <a:gd name="T65" fmla="*/ 71 h 159"/>
                <a:gd name="T66" fmla="*/ 2 w 156"/>
                <a:gd name="T67" fmla="*/ 59 h 159"/>
                <a:gd name="T68" fmla="*/ 6 w 156"/>
                <a:gd name="T69" fmla="*/ 49 h 159"/>
                <a:gd name="T70" fmla="*/ 10 w 156"/>
                <a:gd name="T71" fmla="*/ 39 h 159"/>
                <a:gd name="T72" fmla="*/ 18 w 156"/>
                <a:gd name="T73" fmla="*/ 29 h 159"/>
                <a:gd name="T74" fmla="*/ 24 w 156"/>
                <a:gd name="T75" fmla="*/ 20 h 159"/>
                <a:gd name="T76" fmla="*/ 34 w 156"/>
                <a:gd name="T77" fmla="*/ 14 h 159"/>
                <a:gd name="T78" fmla="*/ 44 w 156"/>
                <a:gd name="T79" fmla="*/ 8 h 159"/>
                <a:gd name="T80" fmla="*/ 55 w 156"/>
                <a:gd name="T81" fmla="*/ 4 h 159"/>
                <a:gd name="T82" fmla="*/ 67 w 156"/>
                <a:gd name="T83" fmla="*/ 2 h 159"/>
                <a:gd name="T84" fmla="*/ 77 w 156"/>
                <a:gd name="T85" fmla="*/ 0 h 15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56" h="159">
                  <a:moveTo>
                    <a:pt x="77" y="0"/>
                  </a:moveTo>
                  <a:lnTo>
                    <a:pt x="81" y="0"/>
                  </a:lnTo>
                  <a:lnTo>
                    <a:pt x="85" y="2"/>
                  </a:lnTo>
                  <a:lnTo>
                    <a:pt x="89" y="2"/>
                  </a:lnTo>
                  <a:lnTo>
                    <a:pt x="93" y="2"/>
                  </a:lnTo>
                  <a:lnTo>
                    <a:pt x="97" y="4"/>
                  </a:lnTo>
                  <a:lnTo>
                    <a:pt x="101" y="4"/>
                  </a:lnTo>
                  <a:lnTo>
                    <a:pt x="106" y="6"/>
                  </a:lnTo>
                  <a:lnTo>
                    <a:pt x="108" y="6"/>
                  </a:lnTo>
                  <a:lnTo>
                    <a:pt x="112" y="8"/>
                  </a:lnTo>
                  <a:lnTo>
                    <a:pt x="116" y="10"/>
                  </a:lnTo>
                  <a:lnTo>
                    <a:pt x="118" y="12"/>
                  </a:lnTo>
                  <a:lnTo>
                    <a:pt x="122" y="14"/>
                  </a:lnTo>
                  <a:lnTo>
                    <a:pt x="124" y="16"/>
                  </a:lnTo>
                  <a:lnTo>
                    <a:pt x="128" y="18"/>
                  </a:lnTo>
                  <a:lnTo>
                    <a:pt x="130" y="20"/>
                  </a:lnTo>
                  <a:lnTo>
                    <a:pt x="134" y="25"/>
                  </a:lnTo>
                  <a:lnTo>
                    <a:pt x="136" y="27"/>
                  </a:lnTo>
                  <a:lnTo>
                    <a:pt x="138" y="29"/>
                  </a:lnTo>
                  <a:lnTo>
                    <a:pt x="140" y="33"/>
                  </a:lnTo>
                  <a:lnTo>
                    <a:pt x="142" y="35"/>
                  </a:lnTo>
                  <a:lnTo>
                    <a:pt x="144" y="39"/>
                  </a:lnTo>
                  <a:lnTo>
                    <a:pt x="146" y="43"/>
                  </a:lnTo>
                  <a:lnTo>
                    <a:pt x="148" y="45"/>
                  </a:lnTo>
                  <a:lnTo>
                    <a:pt x="150" y="49"/>
                  </a:lnTo>
                  <a:lnTo>
                    <a:pt x="152" y="53"/>
                  </a:lnTo>
                  <a:lnTo>
                    <a:pt x="152" y="57"/>
                  </a:lnTo>
                  <a:lnTo>
                    <a:pt x="154" y="59"/>
                  </a:lnTo>
                  <a:lnTo>
                    <a:pt x="154" y="63"/>
                  </a:lnTo>
                  <a:lnTo>
                    <a:pt x="156" y="67"/>
                  </a:lnTo>
                  <a:lnTo>
                    <a:pt x="156" y="71"/>
                  </a:lnTo>
                  <a:lnTo>
                    <a:pt x="156" y="75"/>
                  </a:lnTo>
                  <a:lnTo>
                    <a:pt x="156" y="80"/>
                  </a:lnTo>
                  <a:lnTo>
                    <a:pt x="156" y="84"/>
                  </a:lnTo>
                  <a:lnTo>
                    <a:pt x="156" y="88"/>
                  </a:lnTo>
                  <a:lnTo>
                    <a:pt x="156" y="92"/>
                  </a:lnTo>
                  <a:lnTo>
                    <a:pt x="154" y="96"/>
                  </a:lnTo>
                  <a:lnTo>
                    <a:pt x="154" y="100"/>
                  </a:lnTo>
                  <a:lnTo>
                    <a:pt x="152" y="104"/>
                  </a:lnTo>
                  <a:lnTo>
                    <a:pt x="152" y="106"/>
                  </a:lnTo>
                  <a:lnTo>
                    <a:pt x="150" y="110"/>
                  </a:lnTo>
                  <a:lnTo>
                    <a:pt x="148" y="114"/>
                  </a:lnTo>
                  <a:lnTo>
                    <a:pt x="146" y="116"/>
                  </a:lnTo>
                  <a:lnTo>
                    <a:pt x="144" y="120"/>
                  </a:lnTo>
                  <a:lnTo>
                    <a:pt x="142" y="124"/>
                  </a:lnTo>
                  <a:lnTo>
                    <a:pt x="140" y="126"/>
                  </a:lnTo>
                  <a:lnTo>
                    <a:pt x="138" y="130"/>
                  </a:lnTo>
                  <a:lnTo>
                    <a:pt x="136" y="133"/>
                  </a:lnTo>
                  <a:lnTo>
                    <a:pt x="134" y="135"/>
                  </a:lnTo>
                  <a:lnTo>
                    <a:pt x="130" y="139"/>
                  </a:lnTo>
                  <a:lnTo>
                    <a:pt x="128" y="141"/>
                  </a:lnTo>
                  <a:lnTo>
                    <a:pt x="124" y="143"/>
                  </a:lnTo>
                  <a:lnTo>
                    <a:pt x="122" y="145"/>
                  </a:lnTo>
                  <a:lnTo>
                    <a:pt x="118" y="147"/>
                  </a:lnTo>
                  <a:lnTo>
                    <a:pt x="116" y="149"/>
                  </a:lnTo>
                  <a:lnTo>
                    <a:pt x="112" y="151"/>
                  </a:lnTo>
                  <a:lnTo>
                    <a:pt x="108" y="153"/>
                  </a:lnTo>
                  <a:lnTo>
                    <a:pt x="106" y="153"/>
                  </a:lnTo>
                  <a:lnTo>
                    <a:pt x="101" y="155"/>
                  </a:lnTo>
                  <a:lnTo>
                    <a:pt x="97" y="157"/>
                  </a:lnTo>
                  <a:lnTo>
                    <a:pt x="93" y="157"/>
                  </a:lnTo>
                  <a:lnTo>
                    <a:pt x="89" y="157"/>
                  </a:lnTo>
                  <a:lnTo>
                    <a:pt x="85" y="159"/>
                  </a:lnTo>
                  <a:lnTo>
                    <a:pt x="81" y="159"/>
                  </a:lnTo>
                  <a:lnTo>
                    <a:pt x="77" y="159"/>
                  </a:lnTo>
                  <a:lnTo>
                    <a:pt x="73" y="159"/>
                  </a:lnTo>
                  <a:lnTo>
                    <a:pt x="69" y="159"/>
                  </a:lnTo>
                  <a:lnTo>
                    <a:pt x="67" y="157"/>
                  </a:lnTo>
                  <a:lnTo>
                    <a:pt x="63" y="157"/>
                  </a:lnTo>
                  <a:lnTo>
                    <a:pt x="59" y="157"/>
                  </a:lnTo>
                  <a:lnTo>
                    <a:pt x="55" y="155"/>
                  </a:lnTo>
                  <a:lnTo>
                    <a:pt x="51" y="153"/>
                  </a:lnTo>
                  <a:lnTo>
                    <a:pt x="46" y="153"/>
                  </a:lnTo>
                  <a:lnTo>
                    <a:pt x="44" y="151"/>
                  </a:lnTo>
                  <a:lnTo>
                    <a:pt x="40" y="149"/>
                  </a:lnTo>
                  <a:lnTo>
                    <a:pt x="36" y="147"/>
                  </a:lnTo>
                  <a:lnTo>
                    <a:pt x="34" y="145"/>
                  </a:lnTo>
                  <a:lnTo>
                    <a:pt x="30" y="143"/>
                  </a:lnTo>
                  <a:lnTo>
                    <a:pt x="28" y="141"/>
                  </a:lnTo>
                  <a:lnTo>
                    <a:pt x="24" y="139"/>
                  </a:lnTo>
                  <a:lnTo>
                    <a:pt x="22" y="135"/>
                  </a:lnTo>
                  <a:lnTo>
                    <a:pt x="20" y="133"/>
                  </a:lnTo>
                  <a:lnTo>
                    <a:pt x="18" y="130"/>
                  </a:lnTo>
                  <a:lnTo>
                    <a:pt x="14" y="126"/>
                  </a:lnTo>
                  <a:lnTo>
                    <a:pt x="12" y="124"/>
                  </a:lnTo>
                  <a:lnTo>
                    <a:pt x="10" y="120"/>
                  </a:lnTo>
                  <a:lnTo>
                    <a:pt x="8" y="116"/>
                  </a:lnTo>
                  <a:lnTo>
                    <a:pt x="6" y="114"/>
                  </a:lnTo>
                  <a:lnTo>
                    <a:pt x="6" y="110"/>
                  </a:lnTo>
                  <a:lnTo>
                    <a:pt x="4" y="106"/>
                  </a:lnTo>
                  <a:lnTo>
                    <a:pt x="2" y="104"/>
                  </a:lnTo>
                  <a:lnTo>
                    <a:pt x="2" y="100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0" y="88"/>
                  </a:lnTo>
                  <a:lnTo>
                    <a:pt x="0" y="84"/>
                  </a:lnTo>
                  <a:lnTo>
                    <a:pt x="0" y="80"/>
                  </a:lnTo>
                  <a:lnTo>
                    <a:pt x="0" y="75"/>
                  </a:lnTo>
                  <a:lnTo>
                    <a:pt x="0" y="71"/>
                  </a:lnTo>
                  <a:lnTo>
                    <a:pt x="0" y="67"/>
                  </a:lnTo>
                  <a:lnTo>
                    <a:pt x="0" y="63"/>
                  </a:lnTo>
                  <a:lnTo>
                    <a:pt x="2" y="59"/>
                  </a:lnTo>
                  <a:lnTo>
                    <a:pt x="2" y="57"/>
                  </a:lnTo>
                  <a:lnTo>
                    <a:pt x="4" y="53"/>
                  </a:lnTo>
                  <a:lnTo>
                    <a:pt x="6" y="49"/>
                  </a:lnTo>
                  <a:lnTo>
                    <a:pt x="6" y="45"/>
                  </a:lnTo>
                  <a:lnTo>
                    <a:pt x="8" y="43"/>
                  </a:lnTo>
                  <a:lnTo>
                    <a:pt x="10" y="39"/>
                  </a:lnTo>
                  <a:lnTo>
                    <a:pt x="12" y="35"/>
                  </a:lnTo>
                  <a:lnTo>
                    <a:pt x="14" y="33"/>
                  </a:lnTo>
                  <a:lnTo>
                    <a:pt x="18" y="29"/>
                  </a:lnTo>
                  <a:lnTo>
                    <a:pt x="20" y="27"/>
                  </a:lnTo>
                  <a:lnTo>
                    <a:pt x="22" y="25"/>
                  </a:lnTo>
                  <a:lnTo>
                    <a:pt x="24" y="20"/>
                  </a:lnTo>
                  <a:lnTo>
                    <a:pt x="28" y="18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6" y="12"/>
                  </a:lnTo>
                  <a:lnTo>
                    <a:pt x="40" y="10"/>
                  </a:lnTo>
                  <a:lnTo>
                    <a:pt x="44" y="8"/>
                  </a:lnTo>
                  <a:lnTo>
                    <a:pt x="46" y="6"/>
                  </a:lnTo>
                  <a:lnTo>
                    <a:pt x="51" y="6"/>
                  </a:lnTo>
                  <a:lnTo>
                    <a:pt x="55" y="4"/>
                  </a:lnTo>
                  <a:lnTo>
                    <a:pt x="59" y="4"/>
                  </a:lnTo>
                  <a:lnTo>
                    <a:pt x="63" y="2"/>
                  </a:lnTo>
                  <a:lnTo>
                    <a:pt x="67" y="2"/>
                  </a:lnTo>
                  <a:lnTo>
                    <a:pt x="69" y="2"/>
                  </a:lnTo>
                  <a:lnTo>
                    <a:pt x="73" y="0"/>
                  </a:lnTo>
                  <a:lnTo>
                    <a:pt x="7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998" y="2978"/>
              <a:ext cx="409" cy="581"/>
            </a:xfrm>
            <a:custGeom>
              <a:avLst/>
              <a:gdLst>
                <a:gd name="T0" fmla="*/ 50 w 409"/>
                <a:gd name="T1" fmla="*/ 0 h 581"/>
                <a:gd name="T2" fmla="*/ 44 w 409"/>
                <a:gd name="T3" fmla="*/ 2 h 581"/>
                <a:gd name="T4" fmla="*/ 36 w 409"/>
                <a:gd name="T5" fmla="*/ 5 h 581"/>
                <a:gd name="T6" fmla="*/ 30 w 409"/>
                <a:gd name="T7" fmla="*/ 9 h 581"/>
                <a:gd name="T8" fmla="*/ 24 w 409"/>
                <a:gd name="T9" fmla="*/ 13 h 581"/>
                <a:gd name="T10" fmla="*/ 18 w 409"/>
                <a:gd name="T11" fmla="*/ 19 h 581"/>
                <a:gd name="T12" fmla="*/ 12 w 409"/>
                <a:gd name="T13" fmla="*/ 25 h 581"/>
                <a:gd name="T14" fmla="*/ 8 w 409"/>
                <a:gd name="T15" fmla="*/ 31 h 581"/>
                <a:gd name="T16" fmla="*/ 4 w 409"/>
                <a:gd name="T17" fmla="*/ 37 h 581"/>
                <a:gd name="T18" fmla="*/ 2 w 409"/>
                <a:gd name="T19" fmla="*/ 45 h 581"/>
                <a:gd name="T20" fmla="*/ 2 w 409"/>
                <a:gd name="T21" fmla="*/ 51 h 581"/>
                <a:gd name="T22" fmla="*/ 2 w 409"/>
                <a:gd name="T23" fmla="*/ 282 h 581"/>
                <a:gd name="T24" fmla="*/ 2 w 409"/>
                <a:gd name="T25" fmla="*/ 288 h 581"/>
                <a:gd name="T26" fmla="*/ 4 w 409"/>
                <a:gd name="T27" fmla="*/ 296 h 581"/>
                <a:gd name="T28" fmla="*/ 8 w 409"/>
                <a:gd name="T29" fmla="*/ 302 h 581"/>
                <a:gd name="T30" fmla="*/ 12 w 409"/>
                <a:gd name="T31" fmla="*/ 308 h 581"/>
                <a:gd name="T32" fmla="*/ 18 w 409"/>
                <a:gd name="T33" fmla="*/ 314 h 581"/>
                <a:gd name="T34" fmla="*/ 22 w 409"/>
                <a:gd name="T35" fmla="*/ 320 h 581"/>
                <a:gd name="T36" fmla="*/ 30 w 409"/>
                <a:gd name="T37" fmla="*/ 324 h 581"/>
                <a:gd name="T38" fmla="*/ 36 w 409"/>
                <a:gd name="T39" fmla="*/ 328 h 581"/>
                <a:gd name="T40" fmla="*/ 44 w 409"/>
                <a:gd name="T41" fmla="*/ 330 h 581"/>
                <a:gd name="T42" fmla="*/ 50 w 409"/>
                <a:gd name="T43" fmla="*/ 330 h 581"/>
                <a:gd name="T44" fmla="*/ 107 w 409"/>
                <a:gd name="T45" fmla="*/ 94 h 581"/>
                <a:gd name="T46" fmla="*/ 195 w 409"/>
                <a:gd name="T47" fmla="*/ 259 h 581"/>
                <a:gd name="T48" fmla="*/ 305 w 409"/>
                <a:gd name="T49" fmla="*/ 581 h 581"/>
                <a:gd name="T50" fmla="*/ 356 w 409"/>
                <a:gd name="T51" fmla="*/ 330 h 581"/>
                <a:gd name="T52" fmla="*/ 364 w 409"/>
                <a:gd name="T53" fmla="*/ 330 h 581"/>
                <a:gd name="T54" fmla="*/ 370 w 409"/>
                <a:gd name="T55" fmla="*/ 328 h 581"/>
                <a:gd name="T56" fmla="*/ 378 w 409"/>
                <a:gd name="T57" fmla="*/ 326 h 581"/>
                <a:gd name="T58" fmla="*/ 384 w 409"/>
                <a:gd name="T59" fmla="*/ 322 h 581"/>
                <a:gd name="T60" fmla="*/ 390 w 409"/>
                <a:gd name="T61" fmla="*/ 316 h 581"/>
                <a:gd name="T62" fmla="*/ 397 w 409"/>
                <a:gd name="T63" fmla="*/ 310 h 581"/>
                <a:gd name="T64" fmla="*/ 401 w 409"/>
                <a:gd name="T65" fmla="*/ 304 h 581"/>
                <a:gd name="T66" fmla="*/ 405 w 409"/>
                <a:gd name="T67" fmla="*/ 298 h 581"/>
                <a:gd name="T68" fmla="*/ 407 w 409"/>
                <a:gd name="T69" fmla="*/ 290 h 581"/>
                <a:gd name="T70" fmla="*/ 409 w 409"/>
                <a:gd name="T71" fmla="*/ 284 h 581"/>
                <a:gd name="T72" fmla="*/ 409 w 409"/>
                <a:gd name="T73" fmla="*/ 55 h 581"/>
                <a:gd name="T74" fmla="*/ 409 w 409"/>
                <a:gd name="T75" fmla="*/ 47 h 581"/>
                <a:gd name="T76" fmla="*/ 407 w 409"/>
                <a:gd name="T77" fmla="*/ 39 h 581"/>
                <a:gd name="T78" fmla="*/ 403 w 409"/>
                <a:gd name="T79" fmla="*/ 33 h 581"/>
                <a:gd name="T80" fmla="*/ 399 w 409"/>
                <a:gd name="T81" fmla="*/ 25 h 581"/>
                <a:gd name="T82" fmla="*/ 395 w 409"/>
                <a:gd name="T83" fmla="*/ 19 h 581"/>
                <a:gd name="T84" fmla="*/ 388 w 409"/>
                <a:gd name="T85" fmla="*/ 15 h 581"/>
                <a:gd name="T86" fmla="*/ 382 w 409"/>
                <a:gd name="T87" fmla="*/ 9 h 581"/>
                <a:gd name="T88" fmla="*/ 374 w 409"/>
                <a:gd name="T89" fmla="*/ 5 h 581"/>
                <a:gd name="T90" fmla="*/ 368 w 409"/>
                <a:gd name="T91" fmla="*/ 2 h 581"/>
                <a:gd name="T92" fmla="*/ 360 w 409"/>
                <a:gd name="T93" fmla="*/ 0 h 581"/>
                <a:gd name="T94" fmla="*/ 236 w 409"/>
                <a:gd name="T95" fmla="*/ 0 h 58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09" h="581">
                  <a:moveTo>
                    <a:pt x="109" y="0"/>
                  </a:moveTo>
                  <a:lnTo>
                    <a:pt x="55" y="0"/>
                  </a:lnTo>
                  <a:lnTo>
                    <a:pt x="50" y="0"/>
                  </a:lnTo>
                  <a:lnTo>
                    <a:pt x="48" y="0"/>
                  </a:lnTo>
                  <a:lnTo>
                    <a:pt x="46" y="2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38" y="5"/>
                  </a:lnTo>
                  <a:lnTo>
                    <a:pt x="36" y="5"/>
                  </a:lnTo>
                  <a:lnTo>
                    <a:pt x="34" y="7"/>
                  </a:lnTo>
                  <a:lnTo>
                    <a:pt x="32" y="7"/>
                  </a:lnTo>
                  <a:lnTo>
                    <a:pt x="30" y="9"/>
                  </a:lnTo>
                  <a:lnTo>
                    <a:pt x="28" y="9"/>
                  </a:lnTo>
                  <a:lnTo>
                    <a:pt x="26" y="11"/>
                  </a:lnTo>
                  <a:lnTo>
                    <a:pt x="24" y="13"/>
                  </a:lnTo>
                  <a:lnTo>
                    <a:pt x="22" y="15"/>
                  </a:lnTo>
                  <a:lnTo>
                    <a:pt x="20" y="17"/>
                  </a:lnTo>
                  <a:lnTo>
                    <a:pt x="18" y="19"/>
                  </a:lnTo>
                  <a:lnTo>
                    <a:pt x="16" y="21"/>
                  </a:lnTo>
                  <a:lnTo>
                    <a:pt x="14" y="23"/>
                  </a:lnTo>
                  <a:lnTo>
                    <a:pt x="12" y="25"/>
                  </a:lnTo>
                  <a:lnTo>
                    <a:pt x="10" y="27"/>
                  </a:lnTo>
                  <a:lnTo>
                    <a:pt x="10" y="29"/>
                  </a:lnTo>
                  <a:lnTo>
                    <a:pt x="8" y="31"/>
                  </a:lnTo>
                  <a:lnTo>
                    <a:pt x="6" y="33"/>
                  </a:lnTo>
                  <a:lnTo>
                    <a:pt x="6" y="35"/>
                  </a:lnTo>
                  <a:lnTo>
                    <a:pt x="4" y="37"/>
                  </a:lnTo>
                  <a:lnTo>
                    <a:pt x="4" y="39"/>
                  </a:lnTo>
                  <a:lnTo>
                    <a:pt x="2" y="43"/>
                  </a:lnTo>
                  <a:lnTo>
                    <a:pt x="2" y="45"/>
                  </a:lnTo>
                  <a:lnTo>
                    <a:pt x="2" y="47"/>
                  </a:lnTo>
                  <a:lnTo>
                    <a:pt x="2" y="49"/>
                  </a:lnTo>
                  <a:lnTo>
                    <a:pt x="2" y="51"/>
                  </a:lnTo>
                  <a:lnTo>
                    <a:pt x="0" y="55"/>
                  </a:lnTo>
                  <a:lnTo>
                    <a:pt x="0" y="280"/>
                  </a:lnTo>
                  <a:lnTo>
                    <a:pt x="2" y="282"/>
                  </a:lnTo>
                  <a:lnTo>
                    <a:pt x="2" y="284"/>
                  </a:lnTo>
                  <a:lnTo>
                    <a:pt x="2" y="286"/>
                  </a:lnTo>
                  <a:lnTo>
                    <a:pt x="2" y="288"/>
                  </a:lnTo>
                  <a:lnTo>
                    <a:pt x="2" y="292"/>
                  </a:lnTo>
                  <a:lnTo>
                    <a:pt x="4" y="294"/>
                  </a:lnTo>
                  <a:lnTo>
                    <a:pt x="4" y="296"/>
                  </a:lnTo>
                  <a:lnTo>
                    <a:pt x="6" y="298"/>
                  </a:lnTo>
                  <a:lnTo>
                    <a:pt x="6" y="300"/>
                  </a:lnTo>
                  <a:lnTo>
                    <a:pt x="8" y="302"/>
                  </a:lnTo>
                  <a:lnTo>
                    <a:pt x="10" y="304"/>
                  </a:lnTo>
                  <a:lnTo>
                    <a:pt x="10" y="306"/>
                  </a:lnTo>
                  <a:lnTo>
                    <a:pt x="12" y="308"/>
                  </a:lnTo>
                  <a:lnTo>
                    <a:pt x="14" y="310"/>
                  </a:lnTo>
                  <a:lnTo>
                    <a:pt x="16" y="312"/>
                  </a:lnTo>
                  <a:lnTo>
                    <a:pt x="18" y="314"/>
                  </a:lnTo>
                  <a:lnTo>
                    <a:pt x="20" y="316"/>
                  </a:lnTo>
                  <a:lnTo>
                    <a:pt x="20" y="318"/>
                  </a:lnTo>
                  <a:lnTo>
                    <a:pt x="22" y="320"/>
                  </a:lnTo>
                  <a:lnTo>
                    <a:pt x="26" y="322"/>
                  </a:lnTo>
                  <a:lnTo>
                    <a:pt x="28" y="322"/>
                  </a:lnTo>
                  <a:lnTo>
                    <a:pt x="30" y="324"/>
                  </a:lnTo>
                  <a:lnTo>
                    <a:pt x="32" y="326"/>
                  </a:lnTo>
                  <a:lnTo>
                    <a:pt x="34" y="326"/>
                  </a:lnTo>
                  <a:lnTo>
                    <a:pt x="36" y="328"/>
                  </a:lnTo>
                  <a:lnTo>
                    <a:pt x="38" y="328"/>
                  </a:lnTo>
                  <a:lnTo>
                    <a:pt x="40" y="330"/>
                  </a:lnTo>
                  <a:lnTo>
                    <a:pt x="44" y="330"/>
                  </a:lnTo>
                  <a:lnTo>
                    <a:pt x="46" y="330"/>
                  </a:lnTo>
                  <a:lnTo>
                    <a:pt x="48" y="330"/>
                  </a:lnTo>
                  <a:lnTo>
                    <a:pt x="50" y="330"/>
                  </a:lnTo>
                  <a:lnTo>
                    <a:pt x="52" y="333"/>
                  </a:lnTo>
                  <a:lnTo>
                    <a:pt x="52" y="94"/>
                  </a:lnTo>
                  <a:lnTo>
                    <a:pt x="107" y="94"/>
                  </a:lnTo>
                  <a:lnTo>
                    <a:pt x="107" y="581"/>
                  </a:lnTo>
                  <a:lnTo>
                    <a:pt x="195" y="581"/>
                  </a:lnTo>
                  <a:lnTo>
                    <a:pt x="195" y="259"/>
                  </a:lnTo>
                  <a:lnTo>
                    <a:pt x="223" y="261"/>
                  </a:lnTo>
                  <a:lnTo>
                    <a:pt x="223" y="581"/>
                  </a:lnTo>
                  <a:lnTo>
                    <a:pt x="305" y="581"/>
                  </a:lnTo>
                  <a:lnTo>
                    <a:pt x="305" y="94"/>
                  </a:lnTo>
                  <a:lnTo>
                    <a:pt x="356" y="94"/>
                  </a:lnTo>
                  <a:lnTo>
                    <a:pt x="356" y="330"/>
                  </a:lnTo>
                  <a:lnTo>
                    <a:pt x="358" y="330"/>
                  </a:lnTo>
                  <a:lnTo>
                    <a:pt x="362" y="330"/>
                  </a:lnTo>
                  <a:lnTo>
                    <a:pt x="364" y="330"/>
                  </a:lnTo>
                  <a:lnTo>
                    <a:pt x="366" y="330"/>
                  </a:lnTo>
                  <a:lnTo>
                    <a:pt x="368" y="330"/>
                  </a:lnTo>
                  <a:lnTo>
                    <a:pt x="370" y="328"/>
                  </a:lnTo>
                  <a:lnTo>
                    <a:pt x="374" y="328"/>
                  </a:lnTo>
                  <a:lnTo>
                    <a:pt x="376" y="326"/>
                  </a:lnTo>
                  <a:lnTo>
                    <a:pt x="378" y="326"/>
                  </a:lnTo>
                  <a:lnTo>
                    <a:pt x="380" y="324"/>
                  </a:lnTo>
                  <a:lnTo>
                    <a:pt x="382" y="322"/>
                  </a:lnTo>
                  <a:lnTo>
                    <a:pt x="384" y="322"/>
                  </a:lnTo>
                  <a:lnTo>
                    <a:pt x="386" y="320"/>
                  </a:lnTo>
                  <a:lnTo>
                    <a:pt x="388" y="318"/>
                  </a:lnTo>
                  <a:lnTo>
                    <a:pt x="390" y="316"/>
                  </a:lnTo>
                  <a:lnTo>
                    <a:pt x="392" y="314"/>
                  </a:lnTo>
                  <a:lnTo>
                    <a:pt x="395" y="312"/>
                  </a:lnTo>
                  <a:lnTo>
                    <a:pt x="397" y="310"/>
                  </a:lnTo>
                  <a:lnTo>
                    <a:pt x="399" y="308"/>
                  </a:lnTo>
                  <a:lnTo>
                    <a:pt x="399" y="306"/>
                  </a:lnTo>
                  <a:lnTo>
                    <a:pt x="401" y="304"/>
                  </a:lnTo>
                  <a:lnTo>
                    <a:pt x="403" y="302"/>
                  </a:lnTo>
                  <a:lnTo>
                    <a:pt x="403" y="300"/>
                  </a:lnTo>
                  <a:lnTo>
                    <a:pt x="405" y="298"/>
                  </a:lnTo>
                  <a:lnTo>
                    <a:pt x="405" y="296"/>
                  </a:lnTo>
                  <a:lnTo>
                    <a:pt x="407" y="294"/>
                  </a:lnTo>
                  <a:lnTo>
                    <a:pt x="407" y="290"/>
                  </a:lnTo>
                  <a:lnTo>
                    <a:pt x="409" y="288"/>
                  </a:lnTo>
                  <a:lnTo>
                    <a:pt x="409" y="286"/>
                  </a:lnTo>
                  <a:lnTo>
                    <a:pt x="409" y="284"/>
                  </a:lnTo>
                  <a:lnTo>
                    <a:pt x="409" y="282"/>
                  </a:lnTo>
                  <a:lnTo>
                    <a:pt x="409" y="278"/>
                  </a:lnTo>
                  <a:lnTo>
                    <a:pt x="409" y="55"/>
                  </a:lnTo>
                  <a:lnTo>
                    <a:pt x="409" y="51"/>
                  </a:lnTo>
                  <a:lnTo>
                    <a:pt x="409" y="49"/>
                  </a:lnTo>
                  <a:lnTo>
                    <a:pt x="409" y="47"/>
                  </a:lnTo>
                  <a:lnTo>
                    <a:pt x="409" y="45"/>
                  </a:lnTo>
                  <a:lnTo>
                    <a:pt x="407" y="41"/>
                  </a:lnTo>
                  <a:lnTo>
                    <a:pt x="407" y="39"/>
                  </a:lnTo>
                  <a:lnTo>
                    <a:pt x="405" y="37"/>
                  </a:lnTo>
                  <a:lnTo>
                    <a:pt x="405" y="35"/>
                  </a:lnTo>
                  <a:lnTo>
                    <a:pt x="403" y="33"/>
                  </a:lnTo>
                  <a:lnTo>
                    <a:pt x="403" y="31"/>
                  </a:lnTo>
                  <a:lnTo>
                    <a:pt x="401" y="29"/>
                  </a:lnTo>
                  <a:lnTo>
                    <a:pt x="399" y="25"/>
                  </a:lnTo>
                  <a:lnTo>
                    <a:pt x="397" y="23"/>
                  </a:lnTo>
                  <a:lnTo>
                    <a:pt x="397" y="21"/>
                  </a:lnTo>
                  <a:lnTo>
                    <a:pt x="395" y="19"/>
                  </a:lnTo>
                  <a:lnTo>
                    <a:pt x="392" y="17"/>
                  </a:lnTo>
                  <a:lnTo>
                    <a:pt x="390" y="17"/>
                  </a:lnTo>
                  <a:lnTo>
                    <a:pt x="388" y="15"/>
                  </a:lnTo>
                  <a:lnTo>
                    <a:pt x="386" y="13"/>
                  </a:lnTo>
                  <a:lnTo>
                    <a:pt x="384" y="11"/>
                  </a:lnTo>
                  <a:lnTo>
                    <a:pt x="382" y="9"/>
                  </a:lnTo>
                  <a:lnTo>
                    <a:pt x="380" y="9"/>
                  </a:lnTo>
                  <a:lnTo>
                    <a:pt x="378" y="7"/>
                  </a:lnTo>
                  <a:lnTo>
                    <a:pt x="374" y="5"/>
                  </a:lnTo>
                  <a:lnTo>
                    <a:pt x="372" y="5"/>
                  </a:lnTo>
                  <a:lnTo>
                    <a:pt x="370" y="2"/>
                  </a:lnTo>
                  <a:lnTo>
                    <a:pt x="368" y="2"/>
                  </a:lnTo>
                  <a:lnTo>
                    <a:pt x="366" y="2"/>
                  </a:lnTo>
                  <a:lnTo>
                    <a:pt x="362" y="0"/>
                  </a:lnTo>
                  <a:lnTo>
                    <a:pt x="360" y="0"/>
                  </a:lnTo>
                  <a:lnTo>
                    <a:pt x="358" y="0"/>
                  </a:lnTo>
                  <a:lnTo>
                    <a:pt x="356" y="0"/>
                  </a:lnTo>
                  <a:lnTo>
                    <a:pt x="236" y="0"/>
                  </a:lnTo>
                  <a:lnTo>
                    <a:pt x="10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957" y="3673"/>
              <a:ext cx="486" cy="287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Tx/>
                <a:buSzTx/>
                <a:buFont typeface="Marlett" pitchFamily="2" charset="2"/>
                <a:buNone/>
              </a:pPr>
              <a:r>
                <a:rPr lang="cs-CZ" altLang="sk-SK" sz="2400" b="1" dirty="0">
                  <a:solidFill>
                    <a:schemeClr val="bg1"/>
                  </a:solidFill>
                  <a:latin typeface="Tahoma" panose="020B0604030504040204" pitchFamily="34" charset="0"/>
                </a:rPr>
                <a:t>kg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156" y="3630"/>
              <a:ext cx="88" cy="41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156" y="3630"/>
              <a:ext cx="88" cy="41"/>
            </a:xfrm>
            <a:prstGeom prst="rect">
              <a:avLst/>
            </a:prstGeom>
            <a:solidFill>
              <a:srgbClr val="009900"/>
            </a:solidFill>
            <a:ln w="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3036" y="3575"/>
              <a:ext cx="334" cy="55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3036" y="3575"/>
              <a:ext cx="334" cy="55"/>
            </a:xfrm>
            <a:prstGeom prst="rect">
              <a:avLst/>
            </a:prstGeom>
            <a:solidFill>
              <a:srgbClr val="009900"/>
            </a:solidFill>
            <a:ln w="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</p:grpSp>
      <p:grpSp>
        <p:nvGrpSpPr>
          <p:cNvPr id="14" name="Group 26"/>
          <p:cNvGrpSpPr>
            <a:grpSpLocks/>
          </p:cNvGrpSpPr>
          <p:nvPr/>
        </p:nvGrpSpPr>
        <p:grpSpPr bwMode="auto">
          <a:xfrm>
            <a:off x="6381166" y="5151772"/>
            <a:ext cx="990600" cy="466725"/>
            <a:chOff x="2547" y="2000"/>
            <a:chExt cx="576" cy="294"/>
          </a:xfrm>
        </p:grpSpPr>
        <p:sp>
          <p:nvSpPr>
            <p:cNvPr id="15" name="Freeform 27"/>
            <p:cNvSpPr>
              <a:spLocks/>
            </p:cNvSpPr>
            <p:nvPr/>
          </p:nvSpPr>
          <p:spPr bwMode="auto">
            <a:xfrm>
              <a:off x="2720" y="2123"/>
              <a:ext cx="403" cy="49"/>
            </a:xfrm>
            <a:custGeom>
              <a:avLst/>
              <a:gdLst>
                <a:gd name="T0" fmla="*/ 0 w 403"/>
                <a:gd name="T1" fmla="*/ 24 h 49"/>
                <a:gd name="T2" fmla="*/ 0 w 403"/>
                <a:gd name="T3" fmla="*/ 49 h 49"/>
                <a:gd name="T4" fmla="*/ 403 w 403"/>
                <a:gd name="T5" fmla="*/ 49 h 49"/>
                <a:gd name="T6" fmla="*/ 403 w 403"/>
                <a:gd name="T7" fmla="*/ 0 h 49"/>
                <a:gd name="T8" fmla="*/ 0 w 403"/>
                <a:gd name="T9" fmla="*/ 0 h 49"/>
                <a:gd name="T10" fmla="*/ 0 w 403"/>
                <a:gd name="T11" fmla="*/ 24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3" h="49">
                  <a:moveTo>
                    <a:pt x="0" y="24"/>
                  </a:moveTo>
                  <a:lnTo>
                    <a:pt x="0" y="49"/>
                  </a:lnTo>
                  <a:lnTo>
                    <a:pt x="403" y="49"/>
                  </a:lnTo>
                  <a:lnTo>
                    <a:pt x="403" y="0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" name="Freeform 28"/>
            <p:cNvSpPr>
              <a:spLocks/>
            </p:cNvSpPr>
            <p:nvPr/>
          </p:nvSpPr>
          <p:spPr bwMode="auto">
            <a:xfrm>
              <a:off x="2547" y="2000"/>
              <a:ext cx="342" cy="294"/>
            </a:xfrm>
            <a:custGeom>
              <a:avLst/>
              <a:gdLst>
                <a:gd name="T0" fmla="*/ 0 w 342"/>
                <a:gd name="T1" fmla="*/ 147 h 294"/>
                <a:gd name="T2" fmla="*/ 342 w 342"/>
                <a:gd name="T3" fmla="*/ 294 h 294"/>
                <a:gd name="T4" fmla="*/ 338 w 342"/>
                <a:gd name="T5" fmla="*/ 286 h 294"/>
                <a:gd name="T6" fmla="*/ 334 w 342"/>
                <a:gd name="T7" fmla="*/ 275 h 294"/>
                <a:gd name="T8" fmla="*/ 330 w 342"/>
                <a:gd name="T9" fmla="*/ 267 h 294"/>
                <a:gd name="T10" fmla="*/ 326 w 342"/>
                <a:gd name="T11" fmla="*/ 257 h 294"/>
                <a:gd name="T12" fmla="*/ 324 w 342"/>
                <a:gd name="T13" fmla="*/ 249 h 294"/>
                <a:gd name="T14" fmla="*/ 320 w 342"/>
                <a:gd name="T15" fmla="*/ 239 h 294"/>
                <a:gd name="T16" fmla="*/ 318 w 342"/>
                <a:gd name="T17" fmla="*/ 231 h 294"/>
                <a:gd name="T18" fmla="*/ 316 w 342"/>
                <a:gd name="T19" fmla="*/ 220 h 294"/>
                <a:gd name="T20" fmla="*/ 314 w 342"/>
                <a:gd name="T21" fmla="*/ 212 h 294"/>
                <a:gd name="T22" fmla="*/ 312 w 342"/>
                <a:gd name="T23" fmla="*/ 202 h 294"/>
                <a:gd name="T24" fmla="*/ 310 w 342"/>
                <a:gd name="T25" fmla="*/ 194 h 294"/>
                <a:gd name="T26" fmla="*/ 307 w 342"/>
                <a:gd name="T27" fmla="*/ 184 h 294"/>
                <a:gd name="T28" fmla="*/ 307 w 342"/>
                <a:gd name="T29" fmla="*/ 176 h 294"/>
                <a:gd name="T30" fmla="*/ 307 w 342"/>
                <a:gd name="T31" fmla="*/ 165 h 294"/>
                <a:gd name="T32" fmla="*/ 305 w 342"/>
                <a:gd name="T33" fmla="*/ 157 h 294"/>
                <a:gd name="T34" fmla="*/ 305 w 342"/>
                <a:gd name="T35" fmla="*/ 147 h 294"/>
                <a:gd name="T36" fmla="*/ 305 w 342"/>
                <a:gd name="T37" fmla="*/ 139 h 294"/>
                <a:gd name="T38" fmla="*/ 307 w 342"/>
                <a:gd name="T39" fmla="*/ 129 h 294"/>
                <a:gd name="T40" fmla="*/ 307 w 342"/>
                <a:gd name="T41" fmla="*/ 121 h 294"/>
                <a:gd name="T42" fmla="*/ 307 w 342"/>
                <a:gd name="T43" fmla="*/ 110 h 294"/>
                <a:gd name="T44" fmla="*/ 310 w 342"/>
                <a:gd name="T45" fmla="*/ 102 h 294"/>
                <a:gd name="T46" fmla="*/ 312 w 342"/>
                <a:gd name="T47" fmla="*/ 92 h 294"/>
                <a:gd name="T48" fmla="*/ 314 w 342"/>
                <a:gd name="T49" fmla="*/ 84 h 294"/>
                <a:gd name="T50" fmla="*/ 316 w 342"/>
                <a:gd name="T51" fmla="*/ 74 h 294"/>
                <a:gd name="T52" fmla="*/ 318 w 342"/>
                <a:gd name="T53" fmla="*/ 66 h 294"/>
                <a:gd name="T54" fmla="*/ 320 w 342"/>
                <a:gd name="T55" fmla="*/ 55 h 294"/>
                <a:gd name="T56" fmla="*/ 324 w 342"/>
                <a:gd name="T57" fmla="*/ 47 h 294"/>
                <a:gd name="T58" fmla="*/ 326 w 342"/>
                <a:gd name="T59" fmla="*/ 37 h 294"/>
                <a:gd name="T60" fmla="*/ 330 w 342"/>
                <a:gd name="T61" fmla="*/ 29 h 294"/>
                <a:gd name="T62" fmla="*/ 334 w 342"/>
                <a:gd name="T63" fmla="*/ 19 h 294"/>
                <a:gd name="T64" fmla="*/ 338 w 342"/>
                <a:gd name="T65" fmla="*/ 11 h 294"/>
                <a:gd name="T66" fmla="*/ 342 w 342"/>
                <a:gd name="T67" fmla="*/ 0 h 294"/>
                <a:gd name="T68" fmla="*/ 0 w 342"/>
                <a:gd name="T69" fmla="*/ 147 h 29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42" h="294">
                  <a:moveTo>
                    <a:pt x="0" y="147"/>
                  </a:moveTo>
                  <a:lnTo>
                    <a:pt x="342" y="294"/>
                  </a:lnTo>
                  <a:lnTo>
                    <a:pt x="338" y="286"/>
                  </a:lnTo>
                  <a:lnTo>
                    <a:pt x="334" y="275"/>
                  </a:lnTo>
                  <a:lnTo>
                    <a:pt x="330" y="267"/>
                  </a:lnTo>
                  <a:lnTo>
                    <a:pt x="326" y="257"/>
                  </a:lnTo>
                  <a:lnTo>
                    <a:pt x="324" y="249"/>
                  </a:lnTo>
                  <a:lnTo>
                    <a:pt x="320" y="239"/>
                  </a:lnTo>
                  <a:lnTo>
                    <a:pt x="318" y="231"/>
                  </a:lnTo>
                  <a:lnTo>
                    <a:pt x="316" y="220"/>
                  </a:lnTo>
                  <a:lnTo>
                    <a:pt x="314" y="212"/>
                  </a:lnTo>
                  <a:lnTo>
                    <a:pt x="312" y="202"/>
                  </a:lnTo>
                  <a:lnTo>
                    <a:pt x="310" y="194"/>
                  </a:lnTo>
                  <a:lnTo>
                    <a:pt x="307" y="184"/>
                  </a:lnTo>
                  <a:lnTo>
                    <a:pt x="307" y="176"/>
                  </a:lnTo>
                  <a:lnTo>
                    <a:pt x="307" y="165"/>
                  </a:lnTo>
                  <a:lnTo>
                    <a:pt x="305" y="157"/>
                  </a:lnTo>
                  <a:lnTo>
                    <a:pt x="305" y="147"/>
                  </a:lnTo>
                  <a:lnTo>
                    <a:pt x="305" y="139"/>
                  </a:lnTo>
                  <a:lnTo>
                    <a:pt x="307" y="129"/>
                  </a:lnTo>
                  <a:lnTo>
                    <a:pt x="307" y="121"/>
                  </a:lnTo>
                  <a:lnTo>
                    <a:pt x="307" y="110"/>
                  </a:lnTo>
                  <a:lnTo>
                    <a:pt x="310" y="102"/>
                  </a:lnTo>
                  <a:lnTo>
                    <a:pt x="312" y="92"/>
                  </a:lnTo>
                  <a:lnTo>
                    <a:pt x="314" y="84"/>
                  </a:lnTo>
                  <a:lnTo>
                    <a:pt x="316" y="74"/>
                  </a:lnTo>
                  <a:lnTo>
                    <a:pt x="318" y="66"/>
                  </a:lnTo>
                  <a:lnTo>
                    <a:pt x="320" y="55"/>
                  </a:lnTo>
                  <a:lnTo>
                    <a:pt x="324" y="47"/>
                  </a:lnTo>
                  <a:lnTo>
                    <a:pt x="326" y="37"/>
                  </a:lnTo>
                  <a:lnTo>
                    <a:pt x="330" y="29"/>
                  </a:lnTo>
                  <a:lnTo>
                    <a:pt x="334" y="19"/>
                  </a:lnTo>
                  <a:lnTo>
                    <a:pt x="338" y="11"/>
                  </a:lnTo>
                  <a:lnTo>
                    <a:pt x="342" y="0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grpSp>
        <p:nvGrpSpPr>
          <p:cNvPr id="17" name="Group 14"/>
          <p:cNvGrpSpPr>
            <a:grpSpLocks/>
          </p:cNvGrpSpPr>
          <p:nvPr/>
        </p:nvGrpSpPr>
        <p:grpSpPr bwMode="auto">
          <a:xfrm>
            <a:off x="7698610" y="4835859"/>
            <a:ext cx="1412875" cy="1289050"/>
            <a:chOff x="4171" y="2987"/>
            <a:chExt cx="822" cy="812"/>
          </a:xfrm>
        </p:grpSpPr>
        <p:sp>
          <p:nvSpPr>
            <p:cNvPr id="18" name="Freeform 15"/>
            <p:cNvSpPr>
              <a:spLocks noEditPoints="1"/>
            </p:cNvSpPr>
            <p:nvPr/>
          </p:nvSpPr>
          <p:spPr bwMode="auto">
            <a:xfrm>
              <a:off x="4586" y="3009"/>
              <a:ext cx="407" cy="764"/>
            </a:xfrm>
            <a:custGeom>
              <a:avLst/>
              <a:gdLst>
                <a:gd name="T0" fmla="*/ 211 w 407"/>
                <a:gd name="T1" fmla="*/ 2 h 764"/>
                <a:gd name="T2" fmla="*/ 230 w 407"/>
                <a:gd name="T3" fmla="*/ 8 h 764"/>
                <a:gd name="T4" fmla="*/ 246 w 407"/>
                <a:gd name="T5" fmla="*/ 18 h 764"/>
                <a:gd name="T6" fmla="*/ 260 w 407"/>
                <a:gd name="T7" fmla="*/ 33 h 764"/>
                <a:gd name="T8" fmla="*/ 268 w 407"/>
                <a:gd name="T9" fmla="*/ 49 h 764"/>
                <a:gd name="T10" fmla="*/ 274 w 407"/>
                <a:gd name="T11" fmla="*/ 67 h 764"/>
                <a:gd name="T12" fmla="*/ 274 w 407"/>
                <a:gd name="T13" fmla="*/ 88 h 764"/>
                <a:gd name="T14" fmla="*/ 270 w 407"/>
                <a:gd name="T15" fmla="*/ 106 h 764"/>
                <a:gd name="T16" fmla="*/ 262 w 407"/>
                <a:gd name="T17" fmla="*/ 124 h 764"/>
                <a:gd name="T18" fmla="*/ 250 w 407"/>
                <a:gd name="T19" fmla="*/ 139 h 764"/>
                <a:gd name="T20" fmla="*/ 234 w 407"/>
                <a:gd name="T21" fmla="*/ 149 h 764"/>
                <a:gd name="T22" fmla="*/ 215 w 407"/>
                <a:gd name="T23" fmla="*/ 157 h 764"/>
                <a:gd name="T24" fmla="*/ 197 w 407"/>
                <a:gd name="T25" fmla="*/ 159 h 764"/>
                <a:gd name="T26" fmla="*/ 177 w 407"/>
                <a:gd name="T27" fmla="*/ 157 h 764"/>
                <a:gd name="T28" fmla="*/ 158 w 407"/>
                <a:gd name="T29" fmla="*/ 149 h 764"/>
                <a:gd name="T30" fmla="*/ 144 w 407"/>
                <a:gd name="T31" fmla="*/ 139 h 764"/>
                <a:gd name="T32" fmla="*/ 130 w 407"/>
                <a:gd name="T33" fmla="*/ 124 h 764"/>
                <a:gd name="T34" fmla="*/ 122 w 407"/>
                <a:gd name="T35" fmla="*/ 106 h 764"/>
                <a:gd name="T36" fmla="*/ 118 w 407"/>
                <a:gd name="T37" fmla="*/ 88 h 764"/>
                <a:gd name="T38" fmla="*/ 118 w 407"/>
                <a:gd name="T39" fmla="*/ 67 h 764"/>
                <a:gd name="T40" fmla="*/ 124 w 407"/>
                <a:gd name="T41" fmla="*/ 49 h 764"/>
                <a:gd name="T42" fmla="*/ 134 w 407"/>
                <a:gd name="T43" fmla="*/ 33 h 764"/>
                <a:gd name="T44" fmla="*/ 146 w 407"/>
                <a:gd name="T45" fmla="*/ 18 h 764"/>
                <a:gd name="T46" fmla="*/ 162 w 407"/>
                <a:gd name="T47" fmla="*/ 8 h 764"/>
                <a:gd name="T48" fmla="*/ 181 w 407"/>
                <a:gd name="T49" fmla="*/ 2 h 764"/>
                <a:gd name="T50" fmla="*/ 108 w 407"/>
                <a:gd name="T51" fmla="*/ 183 h 764"/>
                <a:gd name="T52" fmla="*/ 42 w 407"/>
                <a:gd name="T53" fmla="*/ 185 h 764"/>
                <a:gd name="T54" fmla="*/ 30 w 407"/>
                <a:gd name="T55" fmla="*/ 189 h 764"/>
                <a:gd name="T56" fmla="*/ 20 w 407"/>
                <a:gd name="T57" fmla="*/ 198 h 764"/>
                <a:gd name="T58" fmla="*/ 10 w 407"/>
                <a:gd name="T59" fmla="*/ 208 h 764"/>
                <a:gd name="T60" fmla="*/ 4 w 407"/>
                <a:gd name="T61" fmla="*/ 218 h 764"/>
                <a:gd name="T62" fmla="*/ 0 w 407"/>
                <a:gd name="T63" fmla="*/ 230 h 764"/>
                <a:gd name="T64" fmla="*/ 0 w 407"/>
                <a:gd name="T65" fmla="*/ 465 h 764"/>
                <a:gd name="T66" fmla="*/ 2 w 407"/>
                <a:gd name="T67" fmla="*/ 477 h 764"/>
                <a:gd name="T68" fmla="*/ 8 w 407"/>
                <a:gd name="T69" fmla="*/ 487 h 764"/>
                <a:gd name="T70" fmla="*/ 16 w 407"/>
                <a:gd name="T71" fmla="*/ 497 h 764"/>
                <a:gd name="T72" fmla="*/ 26 w 407"/>
                <a:gd name="T73" fmla="*/ 505 h 764"/>
                <a:gd name="T74" fmla="*/ 36 w 407"/>
                <a:gd name="T75" fmla="*/ 511 h 764"/>
                <a:gd name="T76" fmla="*/ 48 w 407"/>
                <a:gd name="T77" fmla="*/ 513 h 764"/>
                <a:gd name="T78" fmla="*/ 193 w 407"/>
                <a:gd name="T79" fmla="*/ 764 h 764"/>
                <a:gd name="T80" fmla="*/ 303 w 407"/>
                <a:gd name="T81" fmla="*/ 277 h 764"/>
                <a:gd name="T82" fmla="*/ 362 w 407"/>
                <a:gd name="T83" fmla="*/ 513 h 764"/>
                <a:gd name="T84" fmla="*/ 374 w 407"/>
                <a:gd name="T85" fmla="*/ 509 h 764"/>
                <a:gd name="T86" fmla="*/ 384 w 407"/>
                <a:gd name="T87" fmla="*/ 503 h 764"/>
                <a:gd name="T88" fmla="*/ 395 w 407"/>
                <a:gd name="T89" fmla="*/ 493 h 764"/>
                <a:gd name="T90" fmla="*/ 403 w 407"/>
                <a:gd name="T91" fmla="*/ 483 h 764"/>
                <a:gd name="T92" fmla="*/ 407 w 407"/>
                <a:gd name="T93" fmla="*/ 471 h 764"/>
                <a:gd name="T94" fmla="*/ 407 w 407"/>
                <a:gd name="T95" fmla="*/ 238 h 764"/>
                <a:gd name="T96" fmla="*/ 405 w 407"/>
                <a:gd name="T97" fmla="*/ 224 h 764"/>
                <a:gd name="T98" fmla="*/ 401 w 407"/>
                <a:gd name="T99" fmla="*/ 214 h 764"/>
                <a:gd name="T100" fmla="*/ 393 w 407"/>
                <a:gd name="T101" fmla="*/ 202 h 764"/>
                <a:gd name="T102" fmla="*/ 382 w 407"/>
                <a:gd name="T103" fmla="*/ 194 h 764"/>
                <a:gd name="T104" fmla="*/ 370 w 407"/>
                <a:gd name="T105" fmla="*/ 187 h 764"/>
                <a:gd name="T106" fmla="*/ 358 w 407"/>
                <a:gd name="T107" fmla="*/ 183 h 76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07" h="764">
                  <a:moveTo>
                    <a:pt x="197" y="0"/>
                  </a:moveTo>
                  <a:lnTo>
                    <a:pt x="201" y="0"/>
                  </a:lnTo>
                  <a:lnTo>
                    <a:pt x="205" y="2"/>
                  </a:lnTo>
                  <a:lnTo>
                    <a:pt x="207" y="2"/>
                  </a:lnTo>
                  <a:lnTo>
                    <a:pt x="211" y="2"/>
                  </a:lnTo>
                  <a:lnTo>
                    <a:pt x="215" y="4"/>
                  </a:lnTo>
                  <a:lnTo>
                    <a:pt x="219" y="4"/>
                  </a:lnTo>
                  <a:lnTo>
                    <a:pt x="224" y="6"/>
                  </a:lnTo>
                  <a:lnTo>
                    <a:pt x="228" y="6"/>
                  </a:lnTo>
                  <a:lnTo>
                    <a:pt x="230" y="8"/>
                  </a:lnTo>
                  <a:lnTo>
                    <a:pt x="234" y="10"/>
                  </a:lnTo>
                  <a:lnTo>
                    <a:pt x="238" y="12"/>
                  </a:lnTo>
                  <a:lnTo>
                    <a:pt x="240" y="14"/>
                  </a:lnTo>
                  <a:lnTo>
                    <a:pt x="244" y="16"/>
                  </a:lnTo>
                  <a:lnTo>
                    <a:pt x="246" y="18"/>
                  </a:lnTo>
                  <a:lnTo>
                    <a:pt x="250" y="20"/>
                  </a:lnTo>
                  <a:lnTo>
                    <a:pt x="252" y="24"/>
                  </a:lnTo>
                  <a:lnTo>
                    <a:pt x="254" y="26"/>
                  </a:lnTo>
                  <a:lnTo>
                    <a:pt x="256" y="29"/>
                  </a:lnTo>
                  <a:lnTo>
                    <a:pt x="260" y="33"/>
                  </a:lnTo>
                  <a:lnTo>
                    <a:pt x="262" y="35"/>
                  </a:lnTo>
                  <a:lnTo>
                    <a:pt x="264" y="39"/>
                  </a:lnTo>
                  <a:lnTo>
                    <a:pt x="266" y="43"/>
                  </a:lnTo>
                  <a:lnTo>
                    <a:pt x="266" y="45"/>
                  </a:lnTo>
                  <a:lnTo>
                    <a:pt x="268" y="49"/>
                  </a:lnTo>
                  <a:lnTo>
                    <a:pt x="270" y="53"/>
                  </a:lnTo>
                  <a:lnTo>
                    <a:pt x="272" y="57"/>
                  </a:lnTo>
                  <a:lnTo>
                    <a:pt x="272" y="59"/>
                  </a:lnTo>
                  <a:lnTo>
                    <a:pt x="274" y="63"/>
                  </a:lnTo>
                  <a:lnTo>
                    <a:pt x="274" y="67"/>
                  </a:lnTo>
                  <a:lnTo>
                    <a:pt x="274" y="71"/>
                  </a:lnTo>
                  <a:lnTo>
                    <a:pt x="274" y="75"/>
                  </a:lnTo>
                  <a:lnTo>
                    <a:pt x="274" y="79"/>
                  </a:lnTo>
                  <a:lnTo>
                    <a:pt x="274" y="84"/>
                  </a:lnTo>
                  <a:lnTo>
                    <a:pt x="274" y="88"/>
                  </a:lnTo>
                  <a:lnTo>
                    <a:pt x="274" y="92"/>
                  </a:lnTo>
                  <a:lnTo>
                    <a:pt x="274" y="96"/>
                  </a:lnTo>
                  <a:lnTo>
                    <a:pt x="272" y="100"/>
                  </a:lnTo>
                  <a:lnTo>
                    <a:pt x="272" y="104"/>
                  </a:lnTo>
                  <a:lnTo>
                    <a:pt x="270" y="106"/>
                  </a:lnTo>
                  <a:lnTo>
                    <a:pt x="268" y="110"/>
                  </a:lnTo>
                  <a:lnTo>
                    <a:pt x="266" y="114"/>
                  </a:lnTo>
                  <a:lnTo>
                    <a:pt x="266" y="116"/>
                  </a:lnTo>
                  <a:lnTo>
                    <a:pt x="264" y="120"/>
                  </a:lnTo>
                  <a:lnTo>
                    <a:pt x="262" y="124"/>
                  </a:lnTo>
                  <a:lnTo>
                    <a:pt x="260" y="126"/>
                  </a:lnTo>
                  <a:lnTo>
                    <a:pt x="256" y="130"/>
                  </a:lnTo>
                  <a:lnTo>
                    <a:pt x="254" y="132"/>
                  </a:lnTo>
                  <a:lnTo>
                    <a:pt x="252" y="134"/>
                  </a:lnTo>
                  <a:lnTo>
                    <a:pt x="250" y="139"/>
                  </a:lnTo>
                  <a:lnTo>
                    <a:pt x="246" y="141"/>
                  </a:lnTo>
                  <a:lnTo>
                    <a:pt x="244" y="143"/>
                  </a:lnTo>
                  <a:lnTo>
                    <a:pt x="240" y="145"/>
                  </a:lnTo>
                  <a:lnTo>
                    <a:pt x="238" y="147"/>
                  </a:lnTo>
                  <a:lnTo>
                    <a:pt x="234" y="149"/>
                  </a:lnTo>
                  <a:lnTo>
                    <a:pt x="230" y="151"/>
                  </a:lnTo>
                  <a:lnTo>
                    <a:pt x="228" y="153"/>
                  </a:lnTo>
                  <a:lnTo>
                    <a:pt x="224" y="153"/>
                  </a:lnTo>
                  <a:lnTo>
                    <a:pt x="219" y="155"/>
                  </a:lnTo>
                  <a:lnTo>
                    <a:pt x="215" y="157"/>
                  </a:lnTo>
                  <a:lnTo>
                    <a:pt x="211" y="157"/>
                  </a:lnTo>
                  <a:lnTo>
                    <a:pt x="207" y="157"/>
                  </a:lnTo>
                  <a:lnTo>
                    <a:pt x="205" y="159"/>
                  </a:lnTo>
                  <a:lnTo>
                    <a:pt x="201" y="159"/>
                  </a:lnTo>
                  <a:lnTo>
                    <a:pt x="197" y="159"/>
                  </a:lnTo>
                  <a:lnTo>
                    <a:pt x="193" y="159"/>
                  </a:lnTo>
                  <a:lnTo>
                    <a:pt x="189" y="159"/>
                  </a:lnTo>
                  <a:lnTo>
                    <a:pt x="185" y="157"/>
                  </a:lnTo>
                  <a:lnTo>
                    <a:pt x="181" y="157"/>
                  </a:lnTo>
                  <a:lnTo>
                    <a:pt x="177" y="157"/>
                  </a:lnTo>
                  <a:lnTo>
                    <a:pt x="173" y="155"/>
                  </a:lnTo>
                  <a:lnTo>
                    <a:pt x="169" y="153"/>
                  </a:lnTo>
                  <a:lnTo>
                    <a:pt x="167" y="153"/>
                  </a:lnTo>
                  <a:lnTo>
                    <a:pt x="162" y="151"/>
                  </a:lnTo>
                  <a:lnTo>
                    <a:pt x="158" y="149"/>
                  </a:lnTo>
                  <a:lnTo>
                    <a:pt x="156" y="147"/>
                  </a:lnTo>
                  <a:lnTo>
                    <a:pt x="152" y="145"/>
                  </a:lnTo>
                  <a:lnTo>
                    <a:pt x="148" y="143"/>
                  </a:lnTo>
                  <a:lnTo>
                    <a:pt x="146" y="141"/>
                  </a:lnTo>
                  <a:lnTo>
                    <a:pt x="144" y="139"/>
                  </a:lnTo>
                  <a:lnTo>
                    <a:pt x="140" y="134"/>
                  </a:lnTo>
                  <a:lnTo>
                    <a:pt x="138" y="132"/>
                  </a:lnTo>
                  <a:lnTo>
                    <a:pt x="136" y="130"/>
                  </a:lnTo>
                  <a:lnTo>
                    <a:pt x="134" y="126"/>
                  </a:lnTo>
                  <a:lnTo>
                    <a:pt x="130" y="124"/>
                  </a:lnTo>
                  <a:lnTo>
                    <a:pt x="128" y="120"/>
                  </a:lnTo>
                  <a:lnTo>
                    <a:pt x="128" y="116"/>
                  </a:lnTo>
                  <a:lnTo>
                    <a:pt x="126" y="114"/>
                  </a:lnTo>
                  <a:lnTo>
                    <a:pt x="124" y="110"/>
                  </a:lnTo>
                  <a:lnTo>
                    <a:pt x="122" y="106"/>
                  </a:lnTo>
                  <a:lnTo>
                    <a:pt x="122" y="104"/>
                  </a:lnTo>
                  <a:lnTo>
                    <a:pt x="120" y="100"/>
                  </a:lnTo>
                  <a:lnTo>
                    <a:pt x="120" y="96"/>
                  </a:lnTo>
                  <a:lnTo>
                    <a:pt x="118" y="92"/>
                  </a:lnTo>
                  <a:lnTo>
                    <a:pt x="118" y="88"/>
                  </a:lnTo>
                  <a:lnTo>
                    <a:pt x="118" y="84"/>
                  </a:lnTo>
                  <a:lnTo>
                    <a:pt x="118" y="79"/>
                  </a:lnTo>
                  <a:lnTo>
                    <a:pt x="118" y="75"/>
                  </a:lnTo>
                  <a:lnTo>
                    <a:pt x="118" y="71"/>
                  </a:lnTo>
                  <a:lnTo>
                    <a:pt x="118" y="67"/>
                  </a:lnTo>
                  <a:lnTo>
                    <a:pt x="120" y="63"/>
                  </a:lnTo>
                  <a:lnTo>
                    <a:pt x="120" y="59"/>
                  </a:lnTo>
                  <a:lnTo>
                    <a:pt x="122" y="57"/>
                  </a:lnTo>
                  <a:lnTo>
                    <a:pt x="122" y="53"/>
                  </a:lnTo>
                  <a:lnTo>
                    <a:pt x="124" y="49"/>
                  </a:lnTo>
                  <a:lnTo>
                    <a:pt x="126" y="45"/>
                  </a:lnTo>
                  <a:lnTo>
                    <a:pt x="128" y="43"/>
                  </a:lnTo>
                  <a:lnTo>
                    <a:pt x="128" y="39"/>
                  </a:lnTo>
                  <a:lnTo>
                    <a:pt x="130" y="35"/>
                  </a:lnTo>
                  <a:lnTo>
                    <a:pt x="134" y="33"/>
                  </a:lnTo>
                  <a:lnTo>
                    <a:pt x="136" y="29"/>
                  </a:lnTo>
                  <a:lnTo>
                    <a:pt x="138" y="26"/>
                  </a:lnTo>
                  <a:lnTo>
                    <a:pt x="140" y="24"/>
                  </a:lnTo>
                  <a:lnTo>
                    <a:pt x="144" y="20"/>
                  </a:lnTo>
                  <a:lnTo>
                    <a:pt x="146" y="18"/>
                  </a:lnTo>
                  <a:lnTo>
                    <a:pt x="148" y="16"/>
                  </a:lnTo>
                  <a:lnTo>
                    <a:pt x="152" y="14"/>
                  </a:lnTo>
                  <a:lnTo>
                    <a:pt x="156" y="12"/>
                  </a:lnTo>
                  <a:lnTo>
                    <a:pt x="158" y="10"/>
                  </a:lnTo>
                  <a:lnTo>
                    <a:pt x="162" y="8"/>
                  </a:lnTo>
                  <a:lnTo>
                    <a:pt x="167" y="6"/>
                  </a:lnTo>
                  <a:lnTo>
                    <a:pt x="169" y="6"/>
                  </a:lnTo>
                  <a:lnTo>
                    <a:pt x="173" y="4"/>
                  </a:lnTo>
                  <a:lnTo>
                    <a:pt x="177" y="4"/>
                  </a:lnTo>
                  <a:lnTo>
                    <a:pt x="181" y="2"/>
                  </a:lnTo>
                  <a:lnTo>
                    <a:pt x="185" y="2"/>
                  </a:lnTo>
                  <a:lnTo>
                    <a:pt x="189" y="2"/>
                  </a:lnTo>
                  <a:lnTo>
                    <a:pt x="193" y="0"/>
                  </a:lnTo>
                  <a:lnTo>
                    <a:pt x="197" y="0"/>
                  </a:lnTo>
                  <a:close/>
                  <a:moveTo>
                    <a:pt x="108" y="183"/>
                  </a:moveTo>
                  <a:lnTo>
                    <a:pt x="53" y="183"/>
                  </a:lnTo>
                  <a:lnTo>
                    <a:pt x="51" y="183"/>
                  </a:lnTo>
                  <a:lnTo>
                    <a:pt x="46" y="183"/>
                  </a:lnTo>
                  <a:lnTo>
                    <a:pt x="44" y="185"/>
                  </a:lnTo>
                  <a:lnTo>
                    <a:pt x="42" y="185"/>
                  </a:lnTo>
                  <a:lnTo>
                    <a:pt x="40" y="185"/>
                  </a:lnTo>
                  <a:lnTo>
                    <a:pt x="38" y="187"/>
                  </a:lnTo>
                  <a:lnTo>
                    <a:pt x="36" y="187"/>
                  </a:lnTo>
                  <a:lnTo>
                    <a:pt x="32" y="189"/>
                  </a:lnTo>
                  <a:lnTo>
                    <a:pt x="30" y="189"/>
                  </a:lnTo>
                  <a:lnTo>
                    <a:pt x="28" y="192"/>
                  </a:lnTo>
                  <a:lnTo>
                    <a:pt x="26" y="192"/>
                  </a:lnTo>
                  <a:lnTo>
                    <a:pt x="24" y="194"/>
                  </a:lnTo>
                  <a:lnTo>
                    <a:pt x="22" y="196"/>
                  </a:lnTo>
                  <a:lnTo>
                    <a:pt x="20" y="198"/>
                  </a:lnTo>
                  <a:lnTo>
                    <a:pt x="18" y="200"/>
                  </a:lnTo>
                  <a:lnTo>
                    <a:pt x="16" y="202"/>
                  </a:lnTo>
                  <a:lnTo>
                    <a:pt x="14" y="204"/>
                  </a:lnTo>
                  <a:lnTo>
                    <a:pt x="12" y="206"/>
                  </a:lnTo>
                  <a:lnTo>
                    <a:pt x="10" y="208"/>
                  </a:lnTo>
                  <a:lnTo>
                    <a:pt x="10" y="210"/>
                  </a:lnTo>
                  <a:lnTo>
                    <a:pt x="8" y="212"/>
                  </a:lnTo>
                  <a:lnTo>
                    <a:pt x="6" y="214"/>
                  </a:lnTo>
                  <a:lnTo>
                    <a:pt x="6" y="216"/>
                  </a:lnTo>
                  <a:lnTo>
                    <a:pt x="4" y="218"/>
                  </a:lnTo>
                  <a:lnTo>
                    <a:pt x="2" y="220"/>
                  </a:lnTo>
                  <a:lnTo>
                    <a:pt x="2" y="222"/>
                  </a:lnTo>
                  <a:lnTo>
                    <a:pt x="2" y="226"/>
                  </a:lnTo>
                  <a:lnTo>
                    <a:pt x="0" y="228"/>
                  </a:lnTo>
                  <a:lnTo>
                    <a:pt x="0" y="230"/>
                  </a:lnTo>
                  <a:lnTo>
                    <a:pt x="0" y="232"/>
                  </a:lnTo>
                  <a:lnTo>
                    <a:pt x="0" y="234"/>
                  </a:lnTo>
                  <a:lnTo>
                    <a:pt x="0" y="238"/>
                  </a:lnTo>
                  <a:lnTo>
                    <a:pt x="0" y="462"/>
                  </a:lnTo>
                  <a:lnTo>
                    <a:pt x="0" y="465"/>
                  </a:lnTo>
                  <a:lnTo>
                    <a:pt x="0" y="467"/>
                  </a:lnTo>
                  <a:lnTo>
                    <a:pt x="0" y="469"/>
                  </a:lnTo>
                  <a:lnTo>
                    <a:pt x="0" y="471"/>
                  </a:lnTo>
                  <a:lnTo>
                    <a:pt x="2" y="475"/>
                  </a:lnTo>
                  <a:lnTo>
                    <a:pt x="2" y="477"/>
                  </a:lnTo>
                  <a:lnTo>
                    <a:pt x="2" y="479"/>
                  </a:lnTo>
                  <a:lnTo>
                    <a:pt x="4" y="481"/>
                  </a:lnTo>
                  <a:lnTo>
                    <a:pt x="4" y="483"/>
                  </a:lnTo>
                  <a:lnTo>
                    <a:pt x="6" y="485"/>
                  </a:lnTo>
                  <a:lnTo>
                    <a:pt x="8" y="487"/>
                  </a:lnTo>
                  <a:lnTo>
                    <a:pt x="8" y="489"/>
                  </a:lnTo>
                  <a:lnTo>
                    <a:pt x="10" y="491"/>
                  </a:lnTo>
                  <a:lnTo>
                    <a:pt x="12" y="493"/>
                  </a:lnTo>
                  <a:lnTo>
                    <a:pt x="14" y="495"/>
                  </a:lnTo>
                  <a:lnTo>
                    <a:pt x="16" y="497"/>
                  </a:lnTo>
                  <a:lnTo>
                    <a:pt x="18" y="499"/>
                  </a:lnTo>
                  <a:lnTo>
                    <a:pt x="20" y="501"/>
                  </a:lnTo>
                  <a:lnTo>
                    <a:pt x="22" y="503"/>
                  </a:lnTo>
                  <a:lnTo>
                    <a:pt x="24" y="505"/>
                  </a:lnTo>
                  <a:lnTo>
                    <a:pt x="26" y="505"/>
                  </a:lnTo>
                  <a:lnTo>
                    <a:pt x="28" y="507"/>
                  </a:lnTo>
                  <a:lnTo>
                    <a:pt x="30" y="509"/>
                  </a:lnTo>
                  <a:lnTo>
                    <a:pt x="32" y="509"/>
                  </a:lnTo>
                  <a:lnTo>
                    <a:pt x="34" y="511"/>
                  </a:lnTo>
                  <a:lnTo>
                    <a:pt x="36" y="511"/>
                  </a:lnTo>
                  <a:lnTo>
                    <a:pt x="40" y="513"/>
                  </a:lnTo>
                  <a:lnTo>
                    <a:pt x="42" y="513"/>
                  </a:lnTo>
                  <a:lnTo>
                    <a:pt x="44" y="513"/>
                  </a:lnTo>
                  <a:lnTo>
                    <a:pt x="46" y="513"/>
                  </a:lnTo>
                  <a:lnTo>
                    <a:pt x="48" y="513"/>
                  </a:lnTo>
                  <a:lnTo>
                    <a:pt x="53" y="515"/>
                  </a:lnTo>
                  <a:lnTo>
                    <a:pt x="53" y="277"/>
                  </a:lnTo>
                  <a:lnTo>
                    <a:pt x="105" y="277"/>
                  </a:lnTo>
                  <a:lnTo>
                    <a:pt x="105" y="764"/>
                  </a:lnTo>
                  <a:lnTo>
                    <a:pt x="193" y="764"/>
                  </a:lnTo>
                  <a:lnTo>
                    <a:pt x="193" y="442"/>
                  </a:lnTo>
                  <a:lnTo>
                    <a:pt x="222" y="444"/>
                  </a:lnTo>
                  <a:lnTo>
                    <a:pt x="222" y="764"/>
                  </a:lnTo>
                  <a:lnTo>
                    <a:pt x="303" y="764"/>
                  </a:lnTo>
                  <a:lnTo>
                    <a:pt x="303" y="277"/>
                  </a:lnTo>
                  <a:lnTo>
                    <a:pt x="354" y="277"/>
                  </a:lnTo>
                  <a:lnTo>
                    <a:pt x="354" y="513"/>
                  </a:lnTo>
                  <a:lnTo>
                    <a:pt x="358" y="513"/>
                  </a:lnTo>
                  <a:lnTo>
                    <a:pt x="360" y="513"/>
                  </a:lnTo>
                  <a:lnTo>
                    <a:pt x="362" y="513"/>
                  </a:lnTo>
                  <a:lnTo>
                    <a:pt x="364" y="513"/>
                  </a:lnTo>
                  <a:lnTo>
                    <a:pt x="366" y="513"/>
                  </a:lnTo>
                  <a:lnTo>
                    <a:pt x="370" y="511"/>
                  </a:lnTo>
                  <a:lnTo>
                    <a:pt x="372" y="511"/>
                  </a:lnTo>
                  <a:lnTo>
                    <a:pt x="374" y="509"/>
                  </a:lnTo>
                  <a:lnTo>
                    <a:pt x="376" y="509"/>
                  </a:lnTo>
                  <a:lnTo>
                    <a:pt x="378" y="507"/>
                  </a:lnTo>
                  <a:lnTo>
                    <a:pt x="380" y="505"/>
                  </a:lnTo>
                  <a:lnTo>
                    <a:pt x="382" y="505"/>
                  </a:lnTo>
                  <a:lnTo>
                    <a:pt x="384" y="503"/>
                  </a:lnTo>
                  <a:lnTo>
                    <a:pt x="386" y="501"/>
                  </a:lnTo>
                  <a:lnTo>
                    <a:pt x="388" y="499"/>
                  </a:lnTo>
                  <a:lnTo>
                    <a:pt x="391" y="497"/>
                  </a:lnTo>
                  <a:lnTo>
                    <a:pt x="393" y="495"/>
                  </a:lnTo>
                  <a:lnTo>
                    <a:pt x="395" y="493"/>
                  </a:lnTo>
                  <a:lnTo>
                    <a:pt x="397" y="491"/>
                  </a:lnTo>
                  <a:lnTo>
                    <a:pt x="399" y="489"/>
                  </a:lnTo>
                  <a:lnTo>
                    <a:pt x="399" y="487"/>
                  </a:lnTo>
                  <a:lnTo>
                    <a:pt x="401" y="485"/>
                  </a:lnTo>
                  <a:lnTo>
                    <a:pt x="403" y="483"/>
                  </a:lnTo>
                  <a:lnTo>
                    <a:pt x="403" y="481"/>
                  </a:lnTo>
                  <a:lnTo>
                    <a:pt x="405" y="479"/>
                  </a:lnTo>
                  <a:lnTo>
                    <a:pt x="405" y="477"/>
                  </a:lnTo>
                  <a:lnTo>
                    <a:pt x="405" y="473"/>
                  </a:lnTo>
                  <a:lnTo>
                    <a:pt x="407" y="471"/>
                  </a:lnTo>
                  <a:lnTo>
                    <a:pt x="407" y="469"/>
                  </a:lnTo>
                  <a:lnTo>
                    <a:pt x="407" y="467"/>
                  </a:lnTo>
                  <a:lnTo>
                    <a:pt x="407" y="465"/>
                  </a:lnTo>
                  <a:lnTo>
                    <a:pt x="407" y="460"/>
                  </a:lnTo>
                  <a:lnTo>
                    <a:pt x="407" y="238"/>
                  </a:lnTo>
                  <a:lnTo>
                    <a:pt x="407" y="234"/>
                  </a:lnTo>
                  <a:lnTo>
                    <a:pt x="407" y="232"/>
                  </a:lnTo>
                  <a:lnTo>
                    <a:pt x="407" y="230"/>
                  </a:lnTo>
                  <a:lnTo>
                    <a:pt x="407" y="228"/>
                  </a:lnTo>
                  <a:lnTo>
                    <a:pt x="405" y="224"/>
                  </a:lnTo>
                  <a:lnTo>
                    <a:pt x="405" y="222"/>
                  </a:lnTo>
                  <a:lnTo>
                    <a:pt x="405" y="220"/>
                  </a:lnTo>
                  <a:lnTo>
                    <a:pt x="403" y="218"/>
                  </a:lnTo>
                  <a:lnTo>
                    <a:pt x="403" y="216"/>
                  </a:lnTo>
                  <a:lnTo>
                    <a:pt x="401" y="214"/>
                  </a:lnTo>
                  <a:lnTo>
                    <a:pt x="399" y="212"/>
                  </a:lnTo>
                  <a:lnTo>
                    <a:pt x="397" y="208"/>
                  </a:lnTo>
                  <a:lnTo>
                    <a:pt x="397" y="206"/>
                  </a:lnTo>
                  <a:lnTo>
                    <a:pt x="395" y="204"/>
                  </a:lnTo>
                  <a:lnTo>
                    <a:pt x="393" y="202"/>
                  </a:lnTo>
                  <a:lnTo>
                    <a:pt x="391" y="200"/>
                  </a:lnTo>
                  <a:lnTo>
                    <a:pt x="388" y="200"/>
                  </a:lnTo>
                  <a:lnTo>
                    <a:pt x="386" y="198"/>
                  </a:lnTo>
                  <a:lnTo>
                    <a:pt x="384" y="196"/>
                  </a:lnTo>
                  <a:lnTo>
                    <a:pt x="382" y="194"/>
                  </a:lnTo>
                  <a:lnTo>
                    <a:pt x="380" y="192"/>
                  </a:lnTo>
                  <a:lnTo>
                    <a:pt x="378" y="192"/>
                  </a:lnTo>
                  <a:lnTo>
                    <a:pt x="376" y="189"/>
                  </a:lnTo>
                  <a:lnTo>
                    <a:pt x="374" y="187"/>
                  </a:lnTo>
                  <a:lnTo>
                    <a:pt x="370" y="187"/>
                  </a:lnTo>
                  <a:lnTo>
                    <a:pt x="368" y="185"/>
                  </a:lnTo>
                  <a:lnTo>
                    <a:pt x="366" y="185"/>
                  </a:lnTo>
                  <a:lnTo>
                    <a:pt x="364" y="185"/>
                  </a:lnTo>
                  <a:lnTo>
                    <a:pt x="362" y="183"/>
                  </a:lnTo>
                  <a:lnTo>
                    <a:pt x="358" y="183"/>
                  </a:lnTo>
                  <a:lnTo>
                    <a:pt x="356" y="183"/>
                  </a:lnTo>
                  <a:lnTo>
                    <a:pt x="354" y="183"/>
                  </a:lnTo>
                  <a:lnTo>
                    <a:pt x="236" y="183"/>
                  </a:lnTo>
                  <a:lnTo>
                    <a:pt x="108" y="1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4704" y="3009"/>
              <a:ext cx="156" cy="159"/>
            </a:xfrm>
            <a:custGeom>
              <a:avLst/>
              <a:gdLst>
                <a:gd name="T0" fmla="*/ 87 w 156"/>
                <a:gd name="T1" fmla="*/ 2 h 159"/>
                <a:gd name="T2" fmla="*/ 97 w 156"/>
                <a:gd name="T3" fmla="*/ 4 h 159"/>
                <a:gd name="T4" fmla="*/ 110 w 156"/>
                <a:gd name="T5" fmla="*/ 6 h 159"/>
                <a:gd name="T6" fmla="*/ 120 w 156"/>
                <a:gd name="T7" fmla="*/ 12 h 159"/>
                <a:gd name="T8" fmla="*/ 128 w 156"/>
                <a:gd name="T9" fmla="*/ 18 h 159"/>
                <a:gd name="T10" fmla="*/ 136 w 156"/>
                <a:gd name="T11" fmla="*/ 26 h 159"/>
                <a:gd name="T12" fmla="*/ 144 w 156"/>
                <a:gd name="T13" fmla="*/ 35 h 159"/>
                <a:gd name="T14" fmla="*/ 148 w 156"/>
                <a:gd name="T15" fmla="*/ 45 h 159"/>
                <a:gd name="T16" fmla="*/ 154 w 156"/>
                <a:gd name="T17" fmla="*/ 57 h 159"/>
                <a:gd name="T18" fmla="*/ 156 w 156"/>
                <a:gd name="T19" fmla="*/ 67 h 159"/>
                <a:gd name="T20" fmla="*/ 156 w 156"/>
                <a:gd name="T21" fmla="*/ 79 h 159"/>
                <a:gd name="T22" fmla="*/ 156 w 156"/>
                <a:gd name="T23" fmla="*/ 92 h 159"/>
                <a:gd name="T24" fmla="*/ 154 w 156"/>
                <a:gd name="T25" fmla="*/ 104 h 159"/>
                <a:gd name="T26" fmla="*/ 148 w 156"/>
                <a:gd name="T27" fmla="*/ 114 h 159"/>
                <a:gd name="T28" fmla="*/ 144 w 156"/>
                <a:gd name="T29" fmla="*/ 124 h 159"/>
                <a:gd name="T30" fmla="*/ 136 w 156"/>
                <a:gd name="T31" fmla="*/ 132 h 159"/>
                <a:gd name="T32" fmla="*/ 128 w 156"/>
                <a:gd name="T33" fmla="*/ 141 h 159"/>
                <a:gd name="T34" fmla="*/ 120 w 156"/>
                <a:gd name="T35" fmla="*/ 147 h 159"/>
                <a:gd name="T36" fmla="*/ 110 w 156"/>
                <a:gd name="T37" fmla="*/ 153 h 159"/>
                <a:gd name="T38" fmla="*/ 97 w 156"/>
                <a:gd name="T39" fmla="*/ 157 h 159"/>
                <a:gd name="T40" fmla="*/ 87 w 156"/>
                <a:gd name="T41" fmla="*/ 159 h 159"/>
                <a:gd name="T42" fmla="*/ 75 w 156"/>
                <a:gd name="T43" fmla="*/ 159 h 159"/>
                <a:gd name="T44" fmla="*/ 63 w 156"/>
                <a:gd name="T45" fmla="*/ 157 h 159"/>
                <a:gd name="T46" fmla="*/ 51 w 156"/>
                <a:gd name="T47" fmla="*/ 153 h 159"/>
                <a:gd name="T48" fmla="*/ 40 w 156"/>
                <a:gd name="T49" fmla="*/ 149 h 159"/>
                <a:gd name="T50" fmla="*/ 30 w 156"/>
                <a:gd name="T51" fmla="*/ 143 h 159"/>
                <a:gd name="T52" fmla="*/ 22 w 156"/>
                <a:gd name="T53" fmla="*/ 134 h 159"/>
                <a:gd name="T54" fmla="*/ 16 w 156"/>
                <a:gd name="T55" fmla="*/ 126 h 159"/>
                <a:gd name="T56" fmla="*/ 10 w 156"/>
                <a:gd name="T57" fmla="*/ 116 h 159"/>
                <a:gd name="T58" fmla="*/ 4 w 156"/>
                <a:gd name="T59" fmla="*/ 106 h 159"/>
                <a:gd name="T60" fmla="*/ 2 w 156"/>
                <a:gd name="T61" fmla="*/ 96 h 159"/>
                <a:gd name="T62" fmla="*/ 0 w 156"/>
                <a:gd name="T63" fmla="*/ 84 h 159"/>
                <a:gd name="T64" fmla="*/ 0 w 156"/>
                <a:gd name="T65" fmla="*/ 71 h 159"/>
                <a:gd name="T66" fmla="*/ 2 w 156"/>
                <a:gd name="T67" fmla="*/ 59 h 159"/>
                <a:gd name="T68" fmla="*/ 6 w 156"/>
                <a:gd name="T69" fmla="*/ 49 h 159"/>
                <a:gd name="T70" fmla="*/ 10 w 156"/>
                <a:gd name="T71" fmla="*/ 39 h 159"/>
                <a:gd name="T72" fmla="*/ 18 w 156"/>
                <a:gd name="T73" fmla="*/ 29 h 159"/>
                <a:gd name="T74" fmla="*/ 26 w 156"/>
                <a:gd name="T75" fmla="*/ 20 h 159"/>
                <a:gd name="T76" fmla="*/ 34 w 156"/>
                <a:gd name="T77" fmla="*/ 14 h 159"/>
                <a:gd name="T78" fmla="*/ 44 w 156"/>
                <a:gd name="T79" fmla="*/ 8 h 159"/>
                <a:gd name="T80" fmla="*/ 55 w 156"/>
                <a:gd name="T81" fmla="*/ 4 h 159"/>
                <a:gd name="T82" fmla="*/ 67 w 156"/>
                <a:gd name="T83" fmla="*/ 2 h 159"/>
                <a:gd name="T84" fmla="*/ 79 w 156"/>
                <a:gd name="T85" fmla="*/ 0 h 15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56" h="159">
                  <a:moveTo>
                    <a:pt x="79" y="0"/>
                  </a:moveTo>
                  <a:lnTo>
                    <a:pt x="83" y="0"/>
                  </a:lnTo>
                  <a:lnTo>
                    <a:pt x="87" y="2"/>
                  </a:lnTo>
                  <a:lnTo>
                    <a:pt x="89" y="2"/>
                  </a:lnTo>
                  <a:lnTo>
                    <a:pt x="93" y="2"/>
                  </a:lnTo>
                  <a:lnTo>
                    <a:pt x="97" y="4"/>
                  </a:lnTo>
                  <a:lnTo>
                    <a:pt x="101" y="4"/>
                  </a:lnTo>
                  <a:lnTo>
                    <a:pt x="106" y="6"/>
                  </a:lnTo>
                  <a:lnTo>
                    <a:pt x="110" y="6"/>
                  </a:lnTo>
                  <a:lnTo>
                    <a:pt x="112" y="8"/>
                  </a:lnTo>
                  <a:lnTo>
                    <a:pt x="116" y="10"/>
                  </a:lnTo>
                  <a:lnTo>
                    <a:pt x="120" y="12"/>
                  </a:lnTo>
                  <a:lnTo>
                    <a:pt x="122" y="14"/>
                  </a:lnTo>
                  <a:lnTo>
                    <a:pt x="126" y="16"/>
                  </a:lnTo>
                  <a:lnTo>
                    <a:pt x="128" y="18"/>
                  </a:lnTo>
                  <a:lnTo>
                    <a:pt x="132" y="20"/>
                  </a:lnTo>
                  <a:lnTo>
                    <a:pt x="134" y="24"/>
                  </a:lnTo>
                  <a:lnTo>
                    <a:pt x="136" y="26"/>
                  </a:lnTo>
                  <a:lnTo>
                    <a:pt x="138" y="29"/>
                  </a:lnTo>
                  <a:lnTo>
                    <a:pt x="142" y="33"/>
                  </a:lnTo>
                  <a:lnTo>
                    <a:pt x="144" y="35"/>
                  </a:lnTo>
                  <a:lnTo>
                    <a:pt x="146" y="39"/>
                  </a:lnTo>
                  <a:lnTo>
                    <a:pt x="148" y="43"/>
                  </a:lnTo>
                  <a:lnTo>
                    <a:pt x="148" y="45"/>
                  </a:lnTo>
                  <a:lnTo>
                    <a:pt x="150" y="49"/>
                  </a:lnTo>
                  <a:lnTo>
                    <a:pt x="152" y="53"/>
                  </a:lnTo>
                  <a:lnTo>
                    <a:pt x="154" y="57"/>
                  </a:lnTo>
                  <a:lnTo>
                    <a:pt x="154" y="59"/>
                  </a:lnTo>
                  <a:lnTo>
                    <a:pt x="156" y="63"/>
                  </a:lnTo>
                  <a:lnTo>
                    <a:pt x="156" y="67"/>
                  </a:lnTo>
                  <a:lnTo>
                    <a:pt x="156" y="71"/>
                  </a:lnTo>
                  <a:lnTo>
                    <a:pt x="156" y="75"/>
                  </a:lnTo>
                  <a:lnTo>
                    <a:pt x="156" y="79"/>
                  </a:lnTo>
                  <a:lnTo>
                    <a:pt x="156" y="84"/>
                  </a:lnTo>
                  <a:lnTo>
                    <a:pt x="156" y="88"/>
                  </a:lnTo>
                  <a:lnTo>
                    <a:pt x="156" y="92"/>
                  </a:lnTo>
                  <a:lnTo>
                    <a:pt x="156" y="96"/>
                  </a:lnTo>
                  <a:lnTo>
                    <a:pt x="154" y="100"/>
                  </a:lnTo>
                  <a:lnTo>
                    <a:pt x="154" y="104"/>
                  </a:lnTo>
                  <a:lnTo>
                    <a:pt x="152" y="106"/>
                  </a:lnTo>
                  <a:lnTo>
                    <a:pt x="150" y="110"/>
                  </a:lnTo>
                  <a:lnTo>
                    <a:pt x="148" y="114"/>
                  </a:lnTo>
                  <a:lnTo>
                    <a:pt x="148" y="116"/>
                  </a:lnTo>
                  <a:lnTo>
                    <a:pt x="146" y="120"/>
                  </a:lnTo>
                  <a:lnTo>
                    <a:pt x="144" y="124"/>
                  </a:lnTo>
                  <a:lnTo>
                    <a:pt x="142" y="126"/>
                  </a:lnTo>
                  <a:lnTo>
                    <a:pt x="138" y="130"/>
                  </a:lnTo>
                  <a:lnTo>
                    <a:pt x="136" y="132"/>
                  </a:lnTo>
                  <a:lnTo>
                    <a:pt x="134" y="134"/>
                  </a:lnTo>
                  <a:lnTo>
                    <a:pt x="132" y="139"/>
                  </a:lnTo>
                  <a:lnTo>
                    <a:pt x="128" y="141"/>
                  </a:lnTo>
                  <a:lnTo>
                    <a:pt x="126" y="143"/>
                  </a:lnTo>
                  <a:lnTo>
                    <a:pt x="122" y="145"/>
                  </a:lnTo>
                  <a:lnTo>
                    <a:pt x="120" y="147"/>
                  </a:lnTo>
                  <a:lnTo>
                    <a:pt x="116" y="149"/>
                  </a:lnTo>
                  <a:lnTo>
                    <a:pt x="112" y="151"/>
                  </a:lnTo>
                  <a:lnTo>
                    <a:pt x="110" y="153"/>
                  </a:lnTo>
                  <a:lnTo>
                    <a:pt x="106" y="153"/>
                  </a:lnTo>
                  <a:lnTo>
                    <a:pt x="101" y="155"/>
                  </a:lnTo>
                  <a:lnTo>
                    <a:pt x="97" y="157"/>
                  </a:lnTo>
                  <a:lnTo>
                    <a:pt x="93" y="157"/>
                  </a:lnTo>
                  <a:lnTo>
                    <a:pt x="89" y="157"/>
                  </a:lnTo>
                  <a:lnTo>
                    <a:pt x="87" y="159"/>
                  </a:lnTo>
                  <a:lnTo>
                    <a:pt x="83" y="159"/>
                  </a:lnTo>
                  <a:lnTo>
                    <a:pt x="79" y="159"/>
                  </a:lnTo>
                  <a:lnTo>
                    <a:pt x="75" y="159"/>
                  </a:lnTo>
                  <a:lnTo>
                    <a:pt x="71" y="159"/>
                  </a:lnTo>
                  <a:lnTo>
                    <a:pt x="67" y="157"/>
                  </a:lnTo>
                  <a:lnTo>
                    <a:pt x="63" y="157"/>
                  </a:lnTo>
                  <a:lnTo>
                    <a:pt x="59" y="157"/>
                  </a:lnTo>
                  <a:lnTo>
                    <a:pt x="55" y="155"/>
                  </a:lnTo>
                  <a:lnTo>
                    <a:pt x="51" y="153"/>
                  </a:lnTo>
                  <a:lnTo>
                    <a:pt x="49" y="153"/>
                  </a:lnTo>
                  <a:lnTo>
                    <a:pt x="44" y="151"/>
                  </a:lnTo>
                  <a:lnTo>
                    <a:pt x="40" y="149"/>
                  </a:lnTo>
                  <a:lnTo>
                    <a:pt x="38" y="147"/>
                  </a:lnTo>
                  <a:lnTo>
                    <a:pt x="34" y="145"/>
                  </a:lnTo>
                  <a:lnTo>
                    <a:pt x="30" y="143"/>
                  </a:lnTo>
                  <a:lnTo>
                    <a:pt x="28" y="141"/>
                  </a:lnTo>
                  <a:lnTo>
                    <a:pt x="26" y="139"/>
                  </a:lnTo>
                  <a:lnTo>
                    <a:pt x="22" y="134"/>
                  </a:lnTo>
                  <a:lnTo>
                    <a:pt x="20" y="132"/>
                  </a:lnTo>
                  <a:lnTo>
                    <a:pt x="18" y="130"/>
                  </a:lnTo>
                  <a:lnTo>
                    <a:pt x="16" y="126"/>
                  </a:lnTo>
                  <a:lnTo>
                    <a:pt x="12" y="124"/>
                  </a:lnTo>
                  <a:lnTo>
                    <a:pt x="10" y="120"/>
                  </a:lnTo>
                  <a:lnTo>
                    <a:pt x="10" y="116"/>
                  </a:lnTo>
                  <a:lnTo>
                    <a:pt x="8" y="114"/>
                  </a:lnTo>
                  <a:lnTo>
                    <a:pt x="6" y="110"/>
                  </a:lnTo>
                  <a:lnTo>
                    <a:pt x="4" y="106"/>
                  </a:lnTo>
                  <a:lnTo>
                    <a:pt x="4" y="104"/>
                  </a:lnTo>
                  <a:lnTo>
                    <a:pt x="2" y="100"/>
                  </a:lnTo>
                  <a:lnTo>
                    <a:pt x="2" y="96"/>
                  </a:lnTo>
                  <a:lnTo>
                    <a:pt x="0" y="92"/>
                  </a:lnTo>
                  <a:lnTo>
                    <a:pt x="0" y="88"/>
                  </a:lnTo>
                  <a:lnTo>
                    <a:pt x="0" y="84"/>
                  </a:lnTo>
                  <a:lnTo>
                    <a:pt x="0" y="79"/>
                  </a:lnTo>
                  <a:lnTo>
                    <a:pt x="0" y="75"/>
                  </a:lnTo>
                  <a:lnTo>
                    <a:pt x="0" y="71"/>
                  </a:lnTo>
                  <a:lnTo>
                    <a:pt x="0" y="67"/>
                  </a:lnTo>
                  <a:lnTo>
                    <a:pt x="2" y="63"/>
                  </a:lnTo>
                  <a:lnTo>
                    <a:pt x="2" y="59"/>
                  </a:lnTo>
                  <a:lnTo>
                    <a:pt x="4" y="57"/>
                  </a:lnTo>
                  <a:lnTo>
                    <a:pt x="4" y="53"/>
                  </a:lnTo>
                  <a:lnTo>
                    <a:pt x="6" y="49"/>
                  </a:lnTo>
                  <a:lnTo>
                    <a:pt x="8" y="45"/>
                  </a:lnTo>
                  <a:lnTo>
                    <a:pt x="10" y="43"/>
                  </a:lnTo>
                  <a:lnTo>
                    <a:pt x="10" y="39"/>
                  </a:lnTo>
                  <a:lnTo>
                    <a:pt x="12" y="35"/>
                  </a:lnTo>
                  <a:lnTo>
                    <a:pt x="16" y="33"/>
                  </a:lnTo>
                  <a:lnTo>
                    <a:pt x="18" y="29"/>
                  </a:lnTo>
                  <a:lnTo>
                    <a:pt x="20" y="26"/>
                  </a:lnTo>
                  <a:lnTo>
                    <a:pt x="22" y="24"/>
                  </a:lnTo>
                  <a:lnTo>
                    <a:pt x="26" y="20"/>
                  </a:lnTo>
                  <a:lnTo>
                    <a:pt x="28" y="18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8" y="12"/>
                  </a:lnTo>
                  <a:lnTo>
                    <a:pt x="40" y="10"/>
                  </a:lnTo>
                  <a:lnTo>
                    <a:pt x="44" y="8"/>
                  </a:lnTo>
                  <a:lnTo>
                    <a:pt x="49" y="6"/>
                  </a:lnTo>
                  <a:lnTo>
                    <a:pt x="51" y="6"/>
                  </a:lnTo>
                  <a:lnTo>
                    <a:pt x="55" y="4"/>
                  </a:lnTo>
                  <a:lnTo>
                    <a:pt x="59" y="4"/>
                  </a:lnTo>
                  <a:lnTo>
                    <a:pt x="63" y="2"/>
                  </a:lnTo>
                  <a:lnTo>
                    <a:pt x="67" y="2"/>
                  </a:lnTo>
                  <a:lnTo>
                    <a:pt x="71" y="2"/>
                  </a:lnTo>
                  <a:lnTo>
                    <a:pt x="75" y="0"/>
                  </a:lnTo>
                  <a:lnTo>
                    <a:pt x="7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4586" y="3192"/>
              <a:ext cx="407" cy="581"/>
            </a:xfrm>
            <a:custGeom>
              <a:avLst/>
              <a:gdLst>
                <a:gd name="T0" fmla="*/ 51 w 407"/>
                <a:gd name="T1" fmla="*/ 0 h 581"/>
                <a:gd name="T2" fmla="*/ 42 w 407"/>
                <a:gd name="T3" fmla="*/ 2 h 581"/>
                <a:gd name="T4" fmla="*/ 36 w 407"/>
                <a:gd name="T5" fmla="*/ 4 h 581"/>
                <a:gd name="T6" fmla="*/ 28 w 407"/>
                <a:gd name="T7" fmla="*/ 9 h 581"/>
                <a:gd name="T8" fmla="*/ 22 w 407"/>
                <a:gd name="T9" fmla="*/ 13 h 581"/>
                <a:gd name="T10" fmla="*/ 16 w 407"/>
                <a:gd name="T11" fmla="*/ 19 h 581"/>
                <a:gd name="T12" fmla="*/ 10 w 407"/>
                <a:gd name="T13" fmla="*/ 25 h 581"/>
                <a:gd name="T14" fmla="*/ 6 w 407"/>
                <a:gd name="T15" fmla="*/ 31 h 581"/>
                <a:gd name="T16" fmla="*/ 2 w 407"/>
                <a:gd name="T17" fmla="*/ 37 h 581"/>
                <a:gd name="T18" fmla="*/ 0 w 407"/>
                <a:gd name="T19" fmla="*/ 45 h 581"/>
                <a:gd name="T20" fmla="*/ 0 w 407"/>
                <a:gd name="T21" fmla="*/ 51 h 581"/>
                <a:gd name="T22" fmla="*/ 0 w 407"/>
                <a:gd name="T23" fmla="*/ 282 h 581"/>
                <a:gd name="T24" fmla="*/ 0 w 407"/>
                <a:gd name="T25" fmla="*/ 288 h 581"/>
                <a:gd name="T26" fmla="*/ 2 w 407"/>
                <a:gd name="T27" fmla="*/ 296 h 581"/>
                <a:gd name="T28" fmla="*/ 6 w 407"/>
                <a:gd name="T29" fmla="*/ 302 h 581"/>
                <a:gd name="T30" fmla="*/ 10 w 407"/>
                <a:gd name="T31" fmla="*/ 308 h 581"/>
                <a:gd name="T32" fmla="*/ 16 w 407"/>
                <a:gd name="T33" fmla="*/ 314 h 581"/>
                <a:gd name="T34" fmla="*/ 22 w 407"/>
                <a:gd name="T35" fmla="*/ 320 h 581"/>
                <a:gd name="T36" fmla="*/ 28 w 407"/>
                <a:gd name="T37" fmla="*/ 324 h 581"/>
                <a:gd name="T38" fmla="*/ 34 w 407"/>
                <a:gd name="T39" fmla="*/ 328 h 581"/>
                <a:gd name="T40" fmla="*/ 42 w 407"/>
                <a:gd name="T41" fmla="*/ 330 h 581"/>
                <a:gd name="T42" fmla="*/ 48 w 407"/>
                <a:gd name="T43" fmla="*/ 330 h 581"/>
                <a:gd name="T44" fmla="*/ 105 w 407"/>
                <a:gd name="T45" fmla="*/ 94 h 581"/>
                <a:gd name="T46" fmla="*/ 193 w 407"/>
                <a:gd name="T47" fmla="*/ 259 h 581"/>
                <a:gd name="T48" fmla="*/ 303 w 407"/>
                <a:gd name="T49" fmla="*/ 581 h 581"/>
                <a:gd name="T50" fmla="*/ 354 w 407"/>
                <a:gd name="T51" fmla="*/ 330 h 581"/>
                <a:gd name="T52" fmla="*/ 362 w 407"/>
                <a:gd name="T53" fmla="*/ 330 h 581"/>
                <a:gd name="T54" fmla="*/ 370 w 407"/>
                <a:gd name="T55" fmla="*/ 328 h 581"/>
                <a:gd name="T56" fmla="*/ 376 w 407"/>
                <a:gd name="T57" fmla="*/ 326 h 581"/>
                <a:gd name="T58" fmla="*/ 382 w 407"/>
                <a:gd name="T59" fmla="*/ 322 h 581"/>
                <a:gd name="T60" fmla="*/ 388 w 407"/>
                <a:gd name="T61" fmla="*/ 316 h 581"/>
                <a:gd name="T62" fmla="*/ 395 w 407"/>
                <a:gd name="T63" fmla="*/ 310 h 581"/>
                <a:gd name="T64" fmla="*/ 399 w 407"/>
                <a:gd name="T65" fmla="*/ 304 h 581"/>
                <a:gd name="T66" fmla="*/ 403 w 407"/>
                <a:gd name="T67" fmla="*/ 298 h 581"/>
                <a:gd name="T68" fmla="*/ 405 w 407"/>
                <a:gd name="T69" fmla="*/ 290 h 581"/>
                <a:gd name="T70" fmla="*/ 407 w 407"/>
                <a:gd name="T71" fmla="*/ 284 h 581"/>
                <a:gd name="T72" fmla="*/ 407 w 407"/>
                <a:gd name="T73" fmla="*/ 55 h 581"/>
                <a:gd name="T74" fmla="*/ 407 w 407"/>
                <a:gd name="T75" fmla="*/ 47 h 581"/>
                <a:gd name="T76" fmla="*/ 405 w 407"/>
                <a:gd name="T77" fmla="*/ 39 h 581"/>
                <a:gd name="T78" fmla="*/ 403 w 407"/>
                <a:gd name="T79" fmla="*/ 33 h 581"/>
                <a:gd name="T80" fmla="*/ 397 w 407"/>
                <a:gd name="T81" fmla="*/ 25 h 581"/>
                <a:gd name="T82" fmla="*/ 393 w 407"/>
                <a:gd name="T83" fmla="*/ 19 h 581"/>
                <a:gd name="T84" fmla="*/ 386 w 407"/>
                <a:gd name="T85" fmla="*/ 15 h 581"/>
                <a:gd name="T86" fmla="*/ 380 w 407"/>
                <a:gd name="T87" fmla="*/ 9 h 581"/>
                <a:gd name="T88" fmla="*/ 374 w 407"/>
                <a:gd name="T89" fmla="*/ 4 h 581"/>
                <a:gd name="T90" fmla="*/ 366 w 407"/>
                <a:gd name="T91" fmla="*/ 2 h 581"/>
                <a:gd name="T92" fmla="*/ 358 w 407"/>
                <a:gd name="T93" fmla="*/ 0 h 581"/>
                <a:gd name="T94" fmla="*/ 236 w 407"/>
                <a:gd name="T95" fmla="*/ 0 h 58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07" h="581">
                  <a:moveTo>
                    <a:pt x="108" y="0"/>
                  </a:moveTo>
                  <a:lnTo>
                    <a:pt x="53" y="0"/>
                  </a:lnTo>
                  <a:lnTo>
                    <a:pt x="51" y="0"/>
                  </a:lnTo>
                  <a:lnTo>
                    <a:pt x="46" y="0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40" y="2"/>
                  </a:lnTo>
                  <a:lnTo>
                    <a:pt x="38" y="4"/>
                  </a:lnTo>
                  <a:lnTo>
                    <a:pt x="36" y="4"/>
                  </a:lnTo>
                  <a:lnTo>
                    <a:pt x="32" y="6"/>
                  </a:lnTo>
                  <a:lnTo>
                    <a:pt x="30" y="6"/>
                  </a:lnTo>
                  <a:lnTo>
                    <a:pt x="28" y="9"/>
                  </a:lnTo>
                  <a:lnTo>
                    <a:pt x="26" y="9"/>
                  </a:lnTo>
                  <a:lnTo>
                    <a:pt x="24" y="11"/>
                  </a:lnTo>
                  <a:lnTo>
                    <a:pt x="22" y="13"/>
                  </a:lnTo>
                  <a:lnTo>
                    <a:pt x="20" y="15"/>
                  </a:lnTo>
                  <a:lnTo>
                    <a:pt x="18" y="17"/>
                  </a:lnTo>
                  <a:lnTo>
                    <a:pt x="16" y="19"/>
                  </a:lnTo>
                  <a:lnTo>
                    <a:pt x="14" y="21"/>
                  </a:lnTo>
                  <a:lnTo>
                    <a:pt x="12" y="23"/>
                  </a:lnTo>
                  <a:lnTo>
                    <a:pt x="10" y="25"/>
                  </a:lnTo>
                  <a:lnTo>
                    <a:pt x="10" y="27"/>
                  </a:lnTo>
                  <a:lnTo>
                    <a:pt x="8" y="29"/>
                  </a:lnTo>
                  <a:lnTo>
                    <a:pt x="6" y="31"/>
                  </a:lnTo>
                  <a:lnTo>
                    <a:pt x="6" y="33"/>
                  </a:lnTo>
                  <a:lnTo>
                    <a:pt x="4" y="35"/>
                  </a:lnTo>
                  <a:lnTo>
                    <a:pt x="2" y="37"/>
                  </a:lnTo>
                  <a:lnTo>
                    <a:pt x="2" y="39"/>
                  </a:lnTo>
                  <a:lnTo>
                    <a:pt x="2" y="43"/>
                  </a:lnTo>
                  <a:lnTo>
                    <a:pt x="0" y="45"/>
                  </a:lnTo>
                  <a:lnTo>
                    <a:pt x="0" y="47"/>
                  </a:lnTo>
                  <a:lnTo>
                    <a:pt x="0" y="49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279"/>
                  </a:lnTo>
                  <a:lnTo>
                    <a:pt x="0" y="282"/>
                  </a:lnTo>
                  <a:lnTo>
                    <a:pt x="0" y="284"/>
                  </a:lnTo>
                  <a:lnTo>
                    <a:pt x="0" y="286"/>
                  </a:lnTo>
                  <a:lnTo>
                    <a:pt x="0" y="288"/>
                  </a:lnTo>
                  <a:lnTo>
                    <a:pt x="2" y="292"/>
                  </a:lnTo>
                  <a:lnTo>
                    <a:pt x="2" y="294"/>
                  </a:lnTo>
                  <a:lnTo>
                    <a:pt x="2" y="296"/>
                  </a:lnTo>
                  <a:lnTo>
                    <a:pt x="4" y="298"/>
                  </a:lnTo>
                  <a:lnTo>
                    <a:pt x="4" y="300"/>
                  </a:lnTo>
                  <a:lnTo>
                    <a:pt x="6" y="302"/>
                  </a:lnTo>
                  <a:lnTo>
                    <a:pt x="8" y="304"/>
                  </a:lnTo>
                  <a:lnTo>
                    <a:pt x="8" y="306"/>
                  </a:lnTo>
                  <a:lnTo>
                    <a:pt x="10" y="308"/>
                  </a:lnTo>
                  <a:lnTo>
                    <a:pt x="12" y="310"/>
                  </a:lnTo>
                  <a:lnTo>
                    <a:pt x="14" y="312"/>
                  </a:lnTo>
                  <a:lnTo>
                    <a:pt x="16" y="314"/>
                  </a:lnTo>
                  <a:lnTo>
                    <a:pt x="18" y="316"/>
                  </a:lnTo>
                  <a:lnTo>
                    <a:pt x="20" y="318"/>
                  </a:lnTo>
                  <a:lnTo>
                    <a:pt x="22" y="320"/>
                  </a:lnTo>
                  <a:lnTo>
                    <a:pt x="24" y="322"/>
                  </a:lnTo>
                  <a:lnTo>
                    <a:pt x="26" y="322"/>
                  </a:lnTo>
                  <a:lnTo>
                    <a:pt x="28" y="324"/>
                  </a:lnTo>
                  <a:lnTo>
                    <a:pt x="30" y="326"/>
                  </a:lnTo>
                  <a:lnTo>
                    <a:pt x="32" y="326"/>
                  </a:lnTo>
                  <a:lnTo>
                    <a:pt x="34" y="328"/>
                  </a:lnTo>
                  <a:lnTo>
                    <a:pt x="36" y="328"/>
                  </a:lnTo>
                  <a:lnTo>
                    <a:pt x="40" y="330"/>
                  </a:lnTo>
                  <a:lnTo>
                    <a:pt x="42" y="330"/>
                  </a:lnTo>
                  <a:lnTo>
                    <a:pt x="44" y="330"/>
                  </a:lnTo>
                  <a:lnTo>
                    <a:pt x="46" y="330"/>
                  </a:lnTo>
                  <a:lnTo>
                    <a:pt x="48" y="330"/>
                  </a:lnTo>
                  <a:lnTo>
                    <a:pt x="53" y="332"/>
                  </a:lnTo>
                  <a:lnTo>
                    <a:pt x="53" y="94"/>
                  </a:lnTo>
                  <a:lnTo>
                    <a:pt x="105" y="94"/>
                  </a:lnTo>
                  <a:lnTo>
                    <a:pt x="105" y="581"/>
                  </a:lnTo>
                  <a:lnTo>
                    <a:pt x="193" y="581"/>
                  </a:lnTo>
                  <a:lnTo>
                    <a:pt x="193" y="259"/>
                  </a:lnTo>
                  <a:lnTo>
                    <a:pt x="222" y="261"/>
                  </a:lnTo>
                  <a:lnTo>
                    <a:pt x="222" y="581"/>
                  </a:lnTo>
                  <a:lnTo>
                    <a:pt x="303" y="581"/>
                  </a:lnTo>
                  <a:lnTo>
                    <a:pt x="303" y="94"/>
                  </a:lnTo>
                  <a:lnTo>
                    <a:pt x="354" y="94"/>
                  </a:lnTo>
                  <a:lnTo>
                    <a:pt x="354" y="330"/>
                  </a:lnTo>
                  <a:lnTo>
                    <a:pt x="358" y="330"/>
                  </a:lnTo>
                  <a:lnTo>
                    <a:pt x="360" y="330"/>
                  </a:lnTo>
                  <a:lnTo>
                    <a:pt x="362" y="330"/>
                  </a:lnTo>
                  <a:lnTo>
                    <a:pt x="364" y="330"/>
                  </a:lnTo>
                  <a:lnTo>
                    <a:pt x="366" y="330"/>
                  </a:lnTo>
                  <a:lnTo>
                    <a:pt x="370" y="328"/>
                  </a:lnTo>
                  <a:lnTo>
                    <a:pt x="372" y="328"/>
                  </a:lnTo>
                  <a:lnTo>
                    <a:pt x="374" y="326"/>
                  </a:lnTo>
                  <a:lnTo>
                    <a:pt x="376" y="326"/>
                  </a:lnTo>
                  <a:lnTo>
                    <a:pt x="378" y="324"/>
                  </a:lnTo>
                  <a:lnTo>
                    <a:pt x="380" y="322"/>
                  </a:lnTo>
                  <a:lnTo>
                    <a:pt x="382" y="322"/>
                  </a:lnTo>
                  <a:lnTo>
                    <a:pt x="384" y="320"/>
                  </a:lnTo>
                  <a:lnTo>
                    <a:pt x="386" y="318"/>
                  </a:lnTo>
                  <a:lnTo>
                    <a:pt x="388" y="316"/>
                  </a:lnTo>
                  <a:lnTo>
                    <a:pt x="391" y="314"/>
                  </a:lnTo>
                  <a:lnTo>
                    <a:pt x="393" y="312"/>
                  </a:lnTo>
                  <a:lnTo>
                    <a:pt x="395" y="310"/>
                  </a:lnTo>
                  <a:lnTo>
                    <a:pt x="397" y="308"/>
                  </a:lnTo>
                  <a:lnTo>
                    <a:pt x="399" y="306"/>
                  </a:lnTo>
                  <a:lnTo>
                    <a:pt x="399" y="304"/>
                  </a:lnTo>
                  <a:lnTo>
                    <a:pt x="401" y="302"/>
                  </a:lnTo>
                  <a:lnTo>
                    <a:pt x="403" y="300"/>
                  </a:lnTo>
                  <a:lnTo>
                    <a:pt x="403" y="298"/>
                  </a:lnTo>
                  <a:lnTo>
                    <a:pt x="405" y="296"/>
                  </a:lnTo>
                  <a:lnTo>
                    <a:pt x="405" y="294"/>
                  </a:lnTo>
                  <a:lnTo>
                    <a:pt x="405" y="290"/>
                  </a:lnTo>
                  <a:lnTo>
                    <a:pt x="407" y="288"/>
                  </a:lnTo>
                  <a:lnTo>
                    <a:pt x="407" y="286"/>
                  </a:lnTo>
                  <a:lnTo>
                    <a:pt x="407" y="284"/>
                  </a:lnTo>
                  <a:lnTo>
                    <a:pt x="407" y="282"/>
                  </a:lnTo>
                  <a:lnTo>
                    <a:pt x="407" y="277"/>
                  </a:lnTo>
                  <a:lnTo>
                    <a:pt x="407" y="55"/>
                  </a:lnTo>
                  <a:lnTo>
                    <a:pt x="407" y="51"/>
                  </a:lnTo>
                  <a:lnTo>
                    <a:pt x="407" y="49"/>
                  </a:lnTo>
                  <a:lnTo>
                    <a:pt x="407" y="47"/>
                  </a:lnTo>
                  <a:lnTo>
                    <a:pt x="407" y="45"/>
                  </a:lnTo>
                  <a:lnTo>
                    <a:pt x="405" y="41"/>
                  </a:lnTo>
                  <a:lnTo>
                    <a:pt x="405" y="39"/>
                  </a:lnTo>
                  <a:lnTo>
                    <a:pt x="405" y="37"/>
                  </a:lnTo>
                  <a:lnTo>
                    <a:pt x="403" y="35"/>
                  </a:lnTo>
                  <a:lnTo>
                    <a:pt x="403" y="33"/>
                  </a:lnTo>
                  <a:lnTo>
                    <a:pt x="401" y="31"/>
                  </a:lnTo>
                  <a:lnTo>
                    <a:pt x="399" y="29"/>
                  </a:lnTo>
                  <a:lnTo>
                    <a:pt x="397" y="25"/>
                  </a:lnTo>
                  <a:lnTo>
                    <a:pt x="397" y="23"/>
                  </a:lnTo>
                  <a:lnTo>
                    <a:pt x="395" y="21"/>
                  </a:lnTo>
                  <a:lnTo>
                    <a:pt x="393" y="19"/>
                  </a:lnTo>
                  <a:lnTo>
                    <a:pt x="391" y="17"/>
                  </a:lnTo>
                  <a:lnTo>
                    <a:pt x="388" y="17"/>
                  </a:lnTo>
                  <a:lnTo>
                    <a:pt x="386" y="15"/>
                  </a:lnTo>
                  <a:lnTo>
                    <a:pt x="384" y="13"/>
                  </a:lnTo>
                  <a:lnTo>
                    <a:pt x="382" y="11"/>
                  </a:lnTo>
                  <a:lnTo>
                    <a:pt x="380" y="9"/>
                  </a:lnTo>
                  <a:lnTo>
                    <a:pt x="378" y="9"/>
                  </a:lnTo>
                  <a:lnTo>
                    <a:pt x="376" y="6"/>
                  </a:lnTo>
                  <a:lnTo>
                    <a:pt x="374" y="4"/>
                  </a:lnTo>
                  <a:lnTo>
                    <a:pt x="370" y="4"/>
                  </a:lnTo>
                  <a:lnTo>
                    <a:pt x="368" y="2"/>
                  </a:lnTo>
                  <a:lnTo>
                    <a:pt x="366" y="2"/>
                  </a:lnTo>
                  <a:lnTo>
                    <a:pt x="364" y="2"/>
                  </a:lnTo>
                  <a:lnTo>
                    <a:pt x="362" y="0"/>
                  </a:lnTo>
                  <a:lnTo>
                    <a:pt x="358" y="0"/>
                  </a:lnTo>
                  <a:lnTo>
                    <a:pt x="356" y="0"/>
                  </a:lnTo>
                  <a:lnTo>
                    <a:pt x="354" y="0"/>
                  </a:lnTo>
                  <a:lnTo>
                    <a:pt x="236" y="0"/>
                  </a:lnTo>
                  <a:lnTo>
                    <a:pt x="10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grpSp>
          <p:nvGrpSpPr>
            <p:cNvPr id="21" name="Group 18"/>
            <p:cNvGrpSpPr>
              <a:grpSpLocks/>
            </p:cNvGrpSpPr>
            <p:nvPr/>
          </p:nvGrpSpPr>
          <p:grpSpPr bwMode="auto">
            <a:xfrm>
              <a:off x="4360" y="2987"/>
              <a:ext cx="283" cy="812"/>
              <a:chOff x="3315" y="1736"/>
              <a:chExt cx="283" cy="812"/>
            </a:xfrm>
          </p:grpSpPr>
          <p:sp>
            <p:nvSpPr>
              <p:cNvPr id="23" name="Freeform 19"/>
              <p:cNvSpPr>
                <a:spLocks/>
              </p:cNvSpPr>
              <p:nvPr/>
            </p:nvSpPr>
            <p:spPr bwMode="auto">
              <a:xfrm>
                <a:off x="3315" y="1736"/>
                <a:ext cx="283" cy="16"/>
              </a:xfrm>
              <a:custGeom>
                <a:avLst/>
                <a:gdLst>
                  <a:gd name="T0" fmla="*/ 0 w 283"/>
                  <a:gd name="T1" fmla="*/ 8 h 16"/>
                  <a:gd name="T2" fmla="*/ 0 w 283"/>
                  <a:gd name="T3" fmla="*/ 16 h 16"/>
                  <a:gd name="T4" fmla="*/ 283 w 283"/>
                  <a:gd name="T5" fmla="*/ 16 h 16"/>
                  <a:gd name="T6" fmla="*/ 283 w 283"/>
                  <a:gd name="T7" fmla="*/ 0 h 16"/>
                  <a:gd name="T8" fmla="*/ 0 w 283"/>
                  <a:gd name="T9" fmla="*/ 0 h 16"/>
                  <a:gd name="T10" fmla="*/ 0 w 283"/>
                  <a:gd name="T11" fmla="*/ 8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83" h="16">
                    <a:moveTo>
                      <a:pt x="0" y="8"/>
                    </a:moveTo>
                    <a:lnTo>
                      <a:pt x="0" y="16"/>
                    </a:lnTo>
                    <a:lnTo>
                      <a:pt x="283" y="16"/>
                    </a:lnTo>
                    <a:lnTo>
                      <a:pt x="283" y="0"/>
                    </a:lnTo>
                    <a:lnTo>
                      <a:pt x="0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9900"/>
              </a:solidFill>
              <a:ln w="9525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3315" y="2532"/>
                <a:ext cx="283" cy="16"/>
              </a:xfrm>
              <a:custGeom>
                <a:avLst/>
                <a:gdLst>
                  <a:gd name="T0" fmla="*/ 0 w 283"/>
                  <a:gd name="T1" fmla="*/ 8 h 16"/>
                  <a:gd name="T2" fmla="*/ 0 w 283"/>
                  <a:gd name="T3" fmla="*/ 16 h 16"/>
                  <a:gd name="T4" fmla="*/ 283 w 283"/>
                  <a:gd name="T5" fmla="*/ 16 h 16"/>
                  <a:gd name="T6" fmla="*/ 283 w 283"/>
                  <a:gd name="T7" fmla="*/ 0 h 16"/>
                  <a:gd name="T8" fmla="*/ 0 w 283"/>
                  <a:gd name="T9" fmla="*/ 0 h 16"/>
                  <a:gd name="T10" fmla="*/ 0 w 283"/>
                  <a:gd name="T11" fmla="*/ 8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83" h="16">
                    <a:moveTo>
                      <a:pt x="0" y="8"/>
                    </a:moveTo>
                    <a:lnTo>
                      <a:pt x="0" y="16"/>
                    </a:lnTo>
                    <a:lnTo>
                      <a:pt x="283" y="16"/>
                    </a:lnTo>
                    <a:lnTo>
                      <a:pt x="283" y="0"/>
                    </a:lnTo>
                    <a:lnTo>
                      <a:pt x="0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9900"/>
              </a:solidFill>
              <a:ln w="9525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25" name="Group 21"/>
              <p:cNvGrpSpPr>
                <a:grpSpLocks/>
              </p:cNvGrpSpPr>
              <p:nvPr/>
            </p:nvGrpSpPr>
            <p:grpSpPr bwMode="auto">
              <a:xfrm>
                <a:off x="3414" y="1768"/>
                <a:ext cx="74" cy="748"/>
                <a:chOff x="3414" y="1768"/>
                <a:chExt cx="74" cy="748"/>
              </a:xfrm>
            </p:grpSpPr>
            <p:sp>
              <p:nvSpPr>
                <p:cNvPr id="26" name="Freeform 22"/>
                <p:cNvSpPr>
                  <a:spLocks/>
                </p:cNvSpPr>
                <p:nvPr/>
              </p:nvSpPr>
              <p:spPr bwMode="auto">
                <a:xfrm>
                  <a:off x="3414" y="1768"/>
                  <a:ext cx="74" cy="86"/>
                </a:xfrm>
                <a:custGeom>
                  <a:avLst/>
                  <a:gdLst>
                    <a:gd name="T0" fmla="*/ 37 w 74"/>
                    <a:gd name="T1" fmla="*/ 0 h 86"/>
                    <a:gd name="T2" fmla="*/ 74 w 74"/>
                    <a:gd name="T3" fmla="*/ 86 h 86"/>
                    <a:gd name="T4" fmla="*/ 72 w 74"/>
                    <a:gd name="T5" fmla="*/ 84 h 86"/>
                    <a:gd name="T6" fmla="*/ 68 w 74"/>
                    <a:gd name="T7" fmla="*/ 84 h 86"/>
                    <a:gd name="T8" fmla="*/ 66 w 74"/>
                    <a:gd name="T9" fmla="*/ 82 h 86"/>
                    <a:gd name="T10" fmla="*/ 63 w 74"/>
                    <a:gd name="T11" fmla="*/ 82 h 86"/>
                    <a:gd name="T12" fmla="*/ 61 w 74"/>
                    <a:gd name="T13" fmla="*/ 80 h 86"/>
                    <a:gd name="T14" fmla="*/ 59 w 74"/>
                    <a:gd name="T15" fmla="*/ 80 h 86"/>
                    <a:gd name="T16" fmla="*/ 57 w 74"/>
                    <a:gd name="T17" fmla="*/ 80 h 86"/>
                    <a:gd name="T18" fmla="*/ 55 w 74"/>
                    <a:gd name="T19" fmla="*/ 78 h 86"/>
                    <a:gd name="T20" fmla="*/ 53 w 74"/>
                    <a:gd name="T21" fmla="*/ 78 h 86"/>
                    <a:gd name="T22" fmla="*/ 49 w 74"/>
                    <a:gd name="T23" fmla="*/ 78 h 86"/>
                    <a:gd name="T24" fmla="*/ 47 w 74"/>
                    <a:gd name="T25" fmla="*/ 78 h 86"/>
                    <a:gd name="T26" fmla="*/ 45 w 74"/>
                    <a:gd name="T27" fmla="*/ 76 h 86"/>
                    <a:gd name="T28" fmla="*/ 43 w 74"/>
                    <a:gd name="T29" fmla="*/ 76 h 86"/>
                    <a:gd name="T30" fmla="*/ 41 w 74"/>
                    <a:gd name="T31" fmla="*/ 76 h 86"/>
                    <a:gd name="T32" fmla="*/ 39 w 74"/>
                    <a:gd name="T33" fmla="*/ 76 h 86"/>
                    <a:gd name="T34" fmla="*/ 37 w 74"/>
                    <a:gd name="T35" fmla="*/ 76 h 86"/>
                    <a:gd name="T36" fmla="*/ 35 w 74"/>
                    <a:gd name="T37" fmla="*/ 76 h 86"/>
                    <a:gd name="T38" fmla="*/ 31 w 74"/>
                    <a:gd name="T39" fmla="*/ 76 h 86"/>
                    <a:gd name="T40" fmla="*/ 29 w 74"/>
                    <a:gd name="T41" fmla="*/ 76 h 86"/>
                    <a:gd name="T42" fmla="*/ 27 w 74"/>
                    <a:gd name="T43" fmla="*/ 76 h 86"/>
                    <a:gd name="T44" fmla="*/ 25 w 74"/>
                    <a:gd name="T45" fmla="*/ 78 h 86"/>
                    <a:gd name="T46" fmla="*/ 23 w 74"/>
                    <a:gd name="T47" fmla="*/ 78 h 86"/>
                    <a:gd name="T48" fmla="*/ 21 w 74"/>
                    <a:gd name="T49" fmla="*/ 78 h 86"/>
                    <a:gd name="T50" fmla="*/ 19 w 74"/>
                    <a:gd name="T51" fmla="*/ 78 h 86"/>
                    <a:gd name="T52" fmla="*/ 17 w 74"/>
                    <a:gd name="T53" fmla="*/ 80 h 86"/>
                    <a:gd name="T54" fmla="*/ 13 w 74"/>
                    <a:gd name="T55" fmla="*/ 80 h 86"/>
                    <a:gd name="T56" fmla="*/ 11 w 74"/>
                    <a:gd name="T57" fmla="*/ 80 h 86"/>
                    <a:gd name="T58" fmla="*/ 9 w 74"/>
                    <a:gd name="T59" fmla="*/ 82 h 86"/>
                    <a:gd name="T60" fmla="*/ 6 w 74"/>
                    <a:gd name="T61" fmla="*/ 82 h 86"/>
                    <a:gd name="T62" fmla="*/ 4 w 74"/>
                    <a:gd name="T63" fmla="*/ 84 h 86"/>
                    <a:gd name="T64" fmla="*/ 2 w 74"/>
                    <a:gd name="T65" fmla="*/ 84 h 86"/>
                    <a:gd name="T66" fmla="*/ 0 w 74"/>
                    <a:gd name="T67" fmla="*/ 86 h 86"/>
                    <a:gd name="T68" fmla="*/ 37 w 74"/>
                    <a:gd name="T69" fmla="*/ 0 h 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4" h="86">
                      <a:moveTo>
                        <a:pt x="37" y="0"/>
                      </a:moveTo>
                      <a:lnTo>
                        <a:pt x="74" y="86"/>
                      </a:lnTo>
                      <a:lnTo>
                        <a:pt x="72" y="84"/>
                      </a:lnTo>
                      <a:lnTo>
                        <a:pt x="68" y="84"/>
                      </a:lnTo>
                      <a:lnTo>
                        <a:pt x="66" y="82"/>
                      </a:lnTo>
                      <a:lnTo>
                        <a:pt x="63" y="82"/>
                      </a:lnTo>
                      <a:lnTo>
                        <a:pt x="61" y="80"/>
                      </a:lnTo>
                      <a:lnTo>
                        <a:pt x="59" y="80"/>
                      </a:lnTo>
                      <a:lnTo>
                        <a:pt x="57" y="80"/>
                      </a:lnTo>
                      <a:lnTo>
                        <a:pt x="55" y="78"/>
                      </a:lnTo>
                      <a:lnTo>
                        <a:pt x="53" y="78"/>
                      </a:lnTo>
                      <a:lnTo>
                        <a:pt x="49" y="78"/>
                      </a:lnTo>
                      <a:lnTo>
                        <a:pt x="47" y="78"/>
                      </a:lnTo>
                      <a:lnTo>
                        <a:pt x="45" y="76"/>
                      </a:lnTo>
                      <a:lnTo>
                        <a:pt x="43" y="76"/>
                      </a:lnTo>
                      <a:lnTo>
                        <a:pt x="41" y="76"/>
                      </a:lnTo>
                      <a:lnTo>
                        <a:pt x="39" y="76"/>
                      </a:lnTo>
                      <a:lnTo>
                        <a:pt x="37" y="76"/>
                      </a:lnTo>
                      <a:lnTo>
                        <a:pt x="35" y="76"/>
                      </a:lnTo>
                      <a:lnTo>
                        <a:pt x="31" y="76"/>
                      </a:lnTo>
                      <a:lnTo>
                        <a:pt x="29" y="76"/>
                      </a:lnTo>
                      <a:lnTo>
                        <a:pt x="27" y="76"/>
                      </a:lnTo>
                      <a:lnTo>
                        <a:pt x="25" y="78"/>
                      </a:lnTo>
                      <a:lnTo>
                        <a:pt x="23" y="78"/>
                      </a:lnTo>
                      <a:lnTo>
                        <a:pt x="21" y="78"/>
                      </a:lnTo>
                      <a:lnTo>
                        <a:pt x="19" y="78"/>
                      </a:lnTo>
                      <a:lnTo>
                        <a:pt x="17" y="80"/>
                      </a:lnTo>
                      <a:lnTo>
                        <a:pt x="13" y="80"/>
                      </a:lnTo>
                      <a:lnTo>
                        <a:pt x="11" y="80"/>
                      </a:lnTo>
                      <a:lnTo>
                        <a:pt x="9" y="82"/>
                      </a:lnTo>
                      <a:lnTo>
                        <a:pt x="6" y="82"/>
                      </a:lnTo>
                      <a:lnTo>
                        <a:pt x="4" y="84"/>
                      </a:lnTo>
                      <a:lnTo>
                        <a:pt x="2" y="84"/>
                      </a:lnTo>
                      <a:lnTo>
                        <a:pt x="0" y="86"/>
                      </a:lnTo>
                      <a:lnTo>
                        <a:pt x="37" y="0"/>
                      </a:lnTo>
                      <a:close/>
                    </a:path>
                  </a:pathLst>
                </a:custGeom>
                <a:solidFill>
                  <a:srgbClr val="009900"/>
                </a:soli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7" name="Freeform 23"/>
                <p:cNvSpPr>
                  <a:spLocks/>
                </p:cNvSpPr>
                <p:nvPr/>
              </p:nvSpPr>
              <p:spPr bwMode="auto">
                <a:xfrm>
                  <a:off x="3445" y="1811"/>
                  <a:ext cx="12" cy="662"/>
                </a:xfrm>
                <a:custGeom>
                  <a:avLst/>
                  <a:gdLst>
                    <a:gd name="T0" fmla="*/ 6 w 12"/>
                    <a:gd name="T1" fmla="*/ 662 h 662"/>
                    <a:gd name="T2" fmla="*/ 12 w 12"/>
                    <a:gd name="T3" fmla="*/ 662 h 662"/>
                    <a:gd name="T4" fmla="*/ 12 w 12"/>
                    <a:gd name="T5" fmla="*/ 0 h 662"/>
                    <a:gd name="T6" fmla="*/ 0 w 12"/>
                    <a:gd name="T7" fmla="*/ 0 h 662"/>
                    <a:gd name="T8" fmla="*/ 0 w 12"/>
                    <a:gd name="T9" fmla="*/ 662 h 662"/>
                    <a:gd name="T10" fmla="*/ 6 w 12"/>
                    <a:gd name="T11" fmla="*/ 662 h 6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2" h="662">
                      <a:moveTo>
                        <a:pt x="6" y="662"/>
                      </a:moveTo>
                      <a:lnTo>
                        <a:pt x="12" y="662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662"/>
                      </a:lnTo>
                      <a:lnTo>
                        <a:pt x="6" y="662"/>
                      </a:lnTo>
                      <a:close/>
                    </a:path>
                  </a:pathLst>
                </a:custGeom>
                <a:solidFill>
                  <a:srgbClr val="009900"/>
                </a:soli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8" name="Freeform 24"/>
                <p:cNvSpPr>
                  <a:spLocks/>
                </p:cNvSpPr>
                <p:nvPr/>
              </p:nvSpPr>
              <p:spPr bwMode="auto">
                <a:xfrm>
                  <a:off x="3414" y="2430"/>
                  <a:ext cx="74" cy="86"/>
                </a:xfrm>
                <a:custGeom>
                  <a:avLst/>
                  <a:gdLst>
                    <a:gd name="T0" fmla="*/ 37 w 74"/>
                    <a:gd name="T1" fmla="*/ 86 h 86"/>
                    <a:gd name="T2" fmla="*/ 74 w 74"/>
                    <a:gd name="T3" fmla="*/ 0 h 86"/>
                    <a:gd name="T4" fmla="*/ 72 w 74"/>
                    <a:gd name="T5" fmla="*/ 2 h 86"/>
                    <a:gd name="T6" fmla="*/ 68 w 74"/>
                    <a:gd name="T7" fmla="*/ 2 h 86"/>
                    <a:gd name="T8" fmla="*/ 66 w 74"/>
                    <a:gd name="T9" fmla="*/ 4 h 86"/>
                    <a:gd name="T10" fmla="*/ 63 w 74"/>
                    <a:gd name="T11" fmla="*/ 4 h 86"/>
                    <a:gd name="T12" fmla="*/ 61 w 74"/>
                    <a:gd name="T13" fmla="*/ 6 h 86"/>
                    <a:gd name="T14" fmla="*/ 59 w 74"/>
                    <a:gd name="T15" fmla="*/ 6 h 86"/>
                    <a:gd name="T16" fmla="*/ 57 w 74"/>
                    <a:gd name="T17" fmla="*/ 6 h 86"/>
                    <a:gd name="T18" fmla="*/ 55 w 74"/>
                    <a:gd name="T19" fmla="*/ 8 h 86"/>
                    <a:gd name="T20" fmla="*/ 53 w 74"/>
                    <a:gd name="T21" fmla="*/ 8 h 86"/>
                    <a:gd name="T22" fmla="*/ 49 w 74"/>
                    <a:gd name="T23" fmla="*/ 8 h 86"/>
                    <a:gd name="T24" fmla="*/ 47 w 74"/>
                    <a:gd name="T25" fmla="*/ 8 h 86"/>
                    <a:gd name="T26" fmla="*/ 45 w 74"/>
                    <a:gd name="T27" fmla="*/ 11 h 86"/>
                    <a:gd name="T28" fmla="*/ 43 w 74"/>
                    <a:gd name="T29" fmla="*/ 11 h 86"/>
                    <a:gd name="T30" fmla="*/ 41 w 74"/>
                    <a:gd name="T31" fmla="*/ 11 h 86"/>
                    <a:gd name="T32" fmla="*/ 39 w 74"/>
                    <a:gd name="T33" fmla="*/ 11 h 86"/>
                    <a:gd name="T34" fmla="*/ 37 w 74"/>
                    <a:gd name="T35" fmla="*/ 11 h 86"/>
                    <a:gd name="T36" fmla="*/ 35 w 74"/>
                    <a:gd name="T37" fmla="*/ 11 h 86"/>
                    <a:gd name="T38" fmla="*/ 31 w 74"/>
                    <a:gd name="T39" fmla="*/ 11 h 86"/>
                    <a:gd name="T40" fmla="*/ 29 w 74"/>
                    <a:gd name="T41" fmla="*/ 11 h 86"/>
                    <a:gd name="T42" fmla="*/ 27 w 74"/>
                    <a:gd name="T43" fmla="*/ 11 h 86"/>
                    <a:gd name="T44" fmla="*/ 25 w 74"/>
                    <a:gd name="T45" fmla="*/ 8 h 86"/>
                    <a:gd name="T46" fmla="*/ 23 w 74"/>
                    <a:gd name="T47" fmla="*/ 8 h 86"/>
                    <a:gd name="T48" fmla="*/ 21 w 74"/>
                    <a:gd name="T49" fmla="*/ 8 h 86"/>
                    <a:gd name="T50" fmla="*/ 19 w 74"/>
                    <a:gd name="T51" fmla="*/ 8 h 86"/>
                    <a:gd name="T52" fmla="*/ 17 w 74"/>
                    <a:gd name="T53" fmla="*/ 6 h 86"/>
                    <a:gd name="T54" fmla="*/ 13 w 74"/>
                    <a:gd name="T55" fmla="*/ 6 h 86"/>
                    <a:gd name="T56" fmla="*/ 11 w 74"/>
                    <a:gd name="T57" fmla="*/ 6 h 86"/>
                    <a:gd name="T58" fmla="*/ 9 w 74"/>
                    <a:gd name="T59" fmla="*/ 4 h 86"/>
                    <a:gd name="T60" fmla="*/ 6 w 74"/>
                    <a:gd name="T61" fmla="*/ 4 h 86"/>
                    <a:gd name="T62" fmla="*/ 4 w 74"/>
                    <a:gd name="T63" fmla="*/ 2 h 86"/>
                    <a:gd name="T64" fmla="*/ 2 w 74"/>
                    <a:gd name="T65" fmla="*/ 2 h 86"/>
                    <a:gd name="T66" fmla="*/ 0 w 74"/>
                    <a:gd name="T67" fmla="*/ 0 h 86"/>
                    <a:gd name="T68" fmla="*/ 37 w 74"/>
                    <a:gd name="T69" fmla="*/ 86 h 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4" h="86">
                      <a:moveTo>
                        <a:pt x="37" y="86"/>
                      </a:moveTo>
                      <a:lnTo>
                        <a:pt x="74" y="0"/>
                      </a:lnTo>
                      <a:lnTo>
                        <a:pt x="72" y="2"/>
                      </a:lnTo>
                      <a:lnTo>
                        <a:pt x="68" y="2"/>
                      </a:lnTo>
                      <a:lnTo>
                        <a:pt x="66" y="4"/>
                      </a:lnTo>
                      <a:lnTo>
                        <a:pt x="63" y="4"/>
                      </a:lnTo>
                      <a:lnTo>
                        <a:pt x="61" y="6"/>
                      </a:lnTo>
                      <a:lnTo>
                        <a:pt x="59" y="6"/>
                      </a:lnTo>
                      <a:lnTo>
                        <a:pt x="57" y="6"/>
                      </a:lnTo>
                      <a:lnTo>
                        <a:pt x="55" y="8"/>
                      </a:lnTo>
                      <a:lnTo>
                        <a:pt x="53" y="8"/>
                      </a:lnTo>
                      <a:lnTo>
                        <a:pt x="49" y="8"/>
                      </a:lnTo>
                      <a:lnTo>
                        <a:pt x="47" y="8"/>
                      </a:lnTo>
                      <a:lnTo>
                        <a:pt x="45" y="11"/>
                      </a:lnTo>
                      <a:lnTo>
                        <a:pt x="43" y="11"/>
                      </a:lnTo>
                      <a:lnTo>
                        <a:pt x="41" y="11"/>
                      </a:lnTo>
                      <a:lnTo>
                        <a:pt x="39" y="11"/>
                      </a:lnTo>
                      <a:lnTo>
                        <a:pt x="37" y="11"/>
                      </a:lnTo>
                      <a:lnTo>
                        <a:pt x="35" y="11"/>
                      </a:lnTo>
                      <a:lnTo>
                        <a:pt x="31" y="11"/>
                      </a:lnTo>
                      <a:lnTo>
                        <a:pt x="29" y="11"/>
                      </a:lnTo>
                      <a:lnTo>
                        <a:pt x="27" y="11"/>
                      </a:lnTo>
                      <a:lnTo>
                        <a:pt x="25" y="8"/>
                      </a:lnTo>
                      <a:lnTo>
                        <a:pt x="23" y="8"/>
                      </a:lnTo>
                      <a:lnTo>
                        <a:pt x="21" y="8"/>
                      </a:lnTo>
                      <a:lnTo>
                        <a:pt x="19" y="8"/>
                      </a:lnTo>
                      <a:lnTo>
                        <a:pt x="17" y="6"/>
                      </a:lnTo>
                      <a:lnTo>
                        <a:pt x="13" y="6"/>
                      </a:lnTo>
                      <a:lnTo>
                        <a:pt x="11" y="6"/>
                      </a:lnTo>
                      <a:lnTo>
                        <a:pt x="9" y="4"/>
                      </a:lnTo>
                      <a:lnTo>
                        <a:pt x="6" y="4"/>
                      </a:lnTo>
                      <a:lnTo>
                        <a:pt x="4" y="2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37" y="86"/>
                      </a:lnTo>
                      <a:close/>
                    </a:path>
                  </a:pathLst>
                </a:custGeom>
                <a:solidFill>
                  <a:srgbClr val="009900"/>
                </a:soli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</p:grpSp>
        </p:grp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4171" y="3264"/>
              <a:ext cx="246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Tx/>
                <a:buSzTx/>
                <a:buFont typeface="Marlett" pitchFamily="2" charset="2"/>
                <a:buNone/>
              </a:pPr>
              <a:r>
                <a:rPr lang="cs-CZ" altLang="sk-SK" sz="2300" b="1" dirty="0">
                  <a:solidFill>
                    <a:srgbClr val="009900"/>
                  </a:solidFill>
                </a:rPr>
                <a:t>cm</a:t>
              </a:r>
              <a:endParaRPr lang="cs-CZ" altLang="sk-SK" sz="1000" b="1" dirty="0">
                <a:solidFill>
                  <a:srgbClr val="0000FF"/>
                </a:solidFill>
                <a:latin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25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4590"/>
            <a:ext cx="8596668" cy="737937"/>
          </a:xfrm>
        </p:spPr>
        <p:txBody>
          <a:bodyPr/>
          <a:lstStyle/>
          <a:p>
            <a:r>
              <a:rPr lang="sk-SK" altLang="sk-SK" b="1" dirty="0"/>
              <a:t>Úvod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62527"/>
            <a:ext cx="8596668" cy="563077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70000"/>
              </a:lnSpc>
              <a:defRPr/>
            </a:pPr>
            <a:r>
              <a:rPr lang="sk-SK" altLang="sk-SK" sz="2800" dirty="0">
                <a:solidFill>
                  <a:schemeClr val="tx1"/>
                </a:solidFill>
              </a:rPr>
              <a:t>Typy závislostí</a:t>
            </a:r>
          </a:p>
          <a:p>
            <a:pPr lvl="1">
              <a:lnSpc>
                <a:spcPct val="70000"/>
              </a:lnSpc>
              <a:defRPr/>
            </a:pPr>
            <a:r>
              <a:rPr lang="sk-SK" altLang="sk-SK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príčinné</a:t>
            </a:r>
          </a:p>
          <a:p>
            <a:pPr lvl="2">
              <a:lnSpc>
                <a:spcPct val="11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ak jeden jav alebo skupina javov (príčina) vyvoláva iný jav alebo skupinu javov (účinok)</a:t>
            </a:r>
          </a:p>
          <a:p>
            <a:pPr lvl="3">
              <a:lnSpc>
                <a:spcPct val="7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jednostranné - účinok nepôsobí spätne na príčinu</a:t>
            </a:r>
          </a:p>
          <a:p>
            <a:pPr lvl="3">
              <a:lnSpc>
                <a:spcPct val="7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obojstranné- účinok a príčina na seba trvale vzájomne pôsobia </a:t>
            </a:r>
          </a:p>
          <a:p>
            <a:pPr lvl="1">
              <a:lnSpc>
                <a:spcPct val="70000"/>
              </a:lnSpc>
              <a:defRPr/>
            </a:pPr>
            <a:r>
              <a:rPr lang="sk-SK" altLang="sk-SK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združené</a:t>
            </a:r>
          </a:p>
          <a:p>
            <a:pPr lvl="2">
              <a:lnSpc>
                <a:spcPct val="7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nie sú to príčinné závislosti</a:t>
            </a:r>
          </a:p>
          <a:p>
            <a:pPr lvl="3">
              <a:lnSpc>
                <a:spcPct val="11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určitej hodnote, obmene jedného javu spravidla zodpovedá určitá hodnota, obmena iného javu</a:t>
            </a:r>
          </a:p>
          <a:p>
            <a:pPr lvl="3">
              <a:lnSpc>
                <a:spcPct val="110000"/>
              </a:lnSpc>
              <a:defRPr/>
            </a:pPr>
            <a:r>
              <a:rPr lang="sk-SK" altLang="sk-SK" sz="2000" dirty="0">
                <a:solidFill>
                  <a:schemeClr val="tx1"/>
                </a:solidFill>
              </a:rPr>
              <a:t>dĺžka ramien – výška jednotlivca</a:t>
            </a:r>
          </a:p>
          <a:p>
            <a:pPr lvl="1">
              <a:lnSpc>
                <a:spcPct val="70000"/>
              </a:lnSpc>
              <a:defRPr/>
            </a:pPr>
            <a:r>
              <a:rPr lang="sk-SK" altLang="sk-SK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zdanlivé</a:t>
            </a:r>
          </a:p>
          <a:p>
            <a:pPr lvl="2">
              <a:lnSpc>
                <a:spcPct val="110000"/>
              </a:lnSpc>
              <a:defRPr/>
            </a:pPr>
            <a:r>
              <a:rPr lang="sk-SK" altLang="sk-SK" sz="2100" dirty="0">
                <a:solidFill>
                  <a:schemeClr val="tx1"/>
                </a:solidFill>
              </a:rPr>
              <a:t>vzťah medzi určitými javmi nie je dôsledkom ich vzájomnej príčinnej súvislosti</a:t>
            </a:r>
          </a:p>
          <a:p>
            <a:pPr lvl="3">
              <a:lnSpc>
                <a:spcPct val="70000"/>
              </a:lnSpc>
              <a:defRPr/>
            </a:pPr>
            <a:r>
              <a:rPr lang="sk-SK" altLang="sk-SK" sz="2100" dirty="0">
                <a:solidFill>
                  <a:schemeClr val="tx1"/>
                </a:solidFill>
              </a:rPr>
              <a:t>je výsledkom pôsobenia ďalšieho javu alebo javov </a:t>
            </a:r>
          </a:p>
          <a:p>
            <a:pPr lvl="3">
              <a:lnSpc>
                <a:spcPct val="70000"/>
              </a:lnSpc>
              <a:defRPr/>
            </a:pPr>
            <a:r>
              <a:rPr lang="sk-SK" altLang="sk-SK" sz="2100" dirty="0">
                <a:solidFill>
                  <a:schemeClr val="tx1"/>
                </a:solidFill>
              </a:rPr>
              <a:t>napr. výdavky na ovocie a výdavky na obuv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515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30443"/>
            <a:ext cx="8596668" cy="5110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altLang="sk-SK" sz="2400" dirty="0">
                <a:solidFill>
                  <a:schemeClr val="tx1"/>
                </a:solidFill>
              </a:rPr>
              <a:t>Opakom štatistickej závislosti </a:t>
            </a:r>
            <a:r>
              <a:rPr lang="sk-SK" altLang="sk-SK" sz="2400" dirty="0">
                <a:solidFill>
                  <a:schemeClr val="accent2">
                    <a:lumMod val="75000"/>
                  </a:schemeClr>
                </a:solidFill>
              </a:rPr>
              <a:t>je </a:t>
            </a:r>
            <a:r>
              <a:rPr lang="sk-SK" altLang="sk-SK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funkčná </a:t>
            </a:r>
            <a:r>
              <a:rPr lang="sk-SK" altLang="sk-SK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závislosť </a:t>
            </a:r>
            <a:r>
              <a:rPr lang="sk-SK" altLang="sk-SK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sk-SK" altLang="sk-SK" sz="2400" dirty="0">
                <a:solidFill>
                  <a:schemeClr val="tx1"/>
                </a:solidFill>
              </a:rPr>
              <a:t>kedy je závisle premenná veličina  jednoznačne určená funkčným </a:t>
            </a:r>
            <a:r>
              <a:rPr lang="sk-SK" altLang="sk-SK" sz="2400" dirty="0" smtClean="0">
                <a:solidFill>
                  <a:schemeClr val="tx1"/>
                </a:solidFill>
              </a:rPr>
              <a:t>vzťahom, napríklad príklady </a:t>
            </a:r>
            <a:r>
              <a:rPr lang="sk-SK" altLang="sk-SK" sz="2400" dirty="0">
                <a:solidFill>
                  <a:schemeClr val="tx1"/>
                </a:solidFill>
              </a:rPr>
              <a:t>z fyziky, chémie - takýto druh vzťahov nie je predmetom štatistického </a:t>
            </a:r>
            <a:r>
              <a:rPr lang="sk-SK" altLang="sk-SK" sz="2400" dirty="0" smtClean="0">
                <a:solidFill>
                  <a:schemeClr val="tx1"/>
                </a:solidFill>
              </a:rPr>
              <a:t>skúmania.</a:t>
            </a:r>
          </a:p>
          <a:p>
            <a:pPr marL="0" indent="0">
              <a:buNone/>
            </a:pPr>
            <a:endParaRPr lang="sk-SK" altLang="sk-SK" sz="2400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36183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08547"/>
            <a:ext cx="8596668" cy="753979"/>
          </a:xfrm>
        </p:spPr>
        <p:txBody>
          <a:bodyPr/>
          <a:lstStyle/>
          <a:p>
            <a:r>
              <a:rPr lang="en-US" altLang="sk-SK" b="1" dirty="0" err="1"/>
              <a:t>Pri</a:t>
            </a:r>
            <a:r>
              <a:rPr lang="en-US" altLang="sk-SK" b="1" dirty="0"/>
              <a:t> </a:t>
            </a:r>
            <a:r>
              <a:rPr lang="en-US" altLang="sk-SK" b="1" dirty="0" err="1"/>
              <a:t>regresenej</a:t>
            </a:r>
            <a:r>
              <a:rPr lang="en-US" altLang="sk-SK" b="1" dirty="0"/>
              <a:t> a </a:t>
            </a:r>
            <a:r>
              <a:rPr lang="en-US" altLang="sk-SK" b="1" dirty="0" err="1" smtClean="0"/>
              <a:t>korel</a:t>
            </a:r>
            <a:r>
              <a:rPr lang="sk-SK" altLang="sk-SK" b="1" dirty="0" smtClean="0"/>
              <a:t>a</a:t>
            </a:r>
            <a:r>
              <a:rPr lang="en-US" altLang="sk-SK" b="1" dirty="0" err="1" smtClean="0"/>
              <a:t>čnej</a:t>
            </a:r>
            <a:r>
              <a:rPr lang="en-US" altLang="sk-SK" b="1" dirty="0" smtClean="0"/>
              <a:t> </a:t>
            </a:r>
            <a:r>
              <a:rPr lang="en-US" altLang="sk-SK" b="1" dirty="0" err="1"/>
              <a:t>analýze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38989"/>
            <a:ext cx="8596668" cy="5422232"/>
          </a:xfrm>
        </p:spPr>
        <p:txBody>
          <a:bodyPr>
            <a:normAutofit/>
          </a:bodyPr>
          <a:lstStyle/>
          <a:p>
            <a:r>
              <a:rPr lang="en-US" altLang="sk-SK" sz="2400" dirty="0" err="1" smtClean="0">
                <a:solidFill>
                  <a:schemeClr val="tx1"/>
                </a:solidFill>
              </a:rPr>
              <a:t>skúmanie</a:t>
            </a:r>
            <a:r>
              <a:rPr lang="en-US" altLang="sk-SK" sz="2400" dirty="0" smtClean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príčinnej</a:t>
            </a:r>
            <a:r>
              <a:rPr lang="en-US" altLang="sk-SK" sz="2400" dirty="0">
                <a:solidFill>
                  <a:schemeClr val="tx1"/>
                </a:solidFill>
              </a:rPr>
              <a:t> - </a:t>
            </a:r>
            <a:r>
              <a:rPr lang="en-US" altLang="sk-SK" sz="2400" dirty="0" err="1">
                <a:solidFill>
                  <a:schemeClr val="accent2">
                    <a:lumMod val="50000"/>
                  </a:schemeClr>
                </a:solidFill>
              </a:rPr>
              <a:t>kauzálnej</a:t>
            </a:r>
            <a:r>
              <a:rPr lang="en-US" altLang="sk-SK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altLang="sk-SK" sz="2400" dirty="0" err="1" smtClean="0">
                <a:solidFill>
                  <a:schemeClr val="accent2">
                    <a:lumMod val="50000"/>
                  </a:schemeClr>
                </a:solidFill>
              </a:rPr>
              <a:t>závislosti</a:t>
            </a:r>
            <a:r>
              <a:rPr lang="en-US" altLang="sk-SK" sz="2400" dirty="0" smtClean="0"/>
              <a:t>,</a:t>
            </a:r>
            <a:endParaRPr lang="sk-SK" altLang="sk-SK" sz="2400" dirty="0" smtClean="0"/>
          </a:p>
          <a:p>
            <a:r>
              <a:rPr lang="en-US" altLang="sk-SK" sz="2400" dirty="0" err="1" smtClean="0">
                <a:solidFill>
                  <a:schemeClr val="tx1"/>
                </a:solidFill>
              </a:rPr>
              <a:t>skúmanie</a:t>
            </a:r>
            <a:r>
              <a:rPr lang="en-US" altLang="sk-SK" sz="2400" dirty="0" smtClean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vzťahov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medzi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 smtClean="0">
                <a:solidFill>
                  <a:schemeClr val="tx1"/>
                </a:solidFill>
              </a:rPr>
              <a:t>príčinou</a:t>
            </a:r>
            <a:r>
              <a:rPr lang="en-US" altLang="sk-SK" sz="2400" dirty="0" smtClean="0">
                <a:solidFill>
                  <a:schemeClr val="tx1"/>
                </a:solidFill>
              </a:rPr>
              <a:t> </a:t>
            </a:r>
            <a:r>
              <a:rPr lang="en-US" altLang="sk-SK" sz="2400" dirty="0">
                <a:solidFill>
                  <a:schemeClr val="tx1"/>
                </a:solidFill>
              </a:rPr>
              <a:t>a </a:t>
            </a:r>
            <a:r>
              <a:rPr lang="en-US" altLang="sk-SK" sz="2400" dirty="0" err="1" smtClean="0">
                <a:solidFill>
                  <a:schemeClr val="tx1"/>
                </a:solidFill>
              </a:rPr>
              <a:t>účinkom</a:t>
            </a:r>
            <a:r>
              <a:rPr lang="sk-SK" altLang="sk-SK" sz="2400" dirty="0" smtClean="0">
                <a:solidFill>
                  <a:schemeClr val="tx1"/>
                </a:solidFill>
              </a:rPr>
              <a:t>,</a:t>
            </a:r>
            <a:endParaRPr lang="en-US" altLang="sk-SK" sz="2400" dirty="0">
              <a:solidFill>
                <a:schemeClr val="tx1"/>
              </a:solidFill>
            </a:endParaRPr>
          </a:p>
          <a:p>
            <a:r>
              <a:rPr lang="en-US" altLang="sk-SK" sz="2400" dirty="0" err="1">
                <a:solidFill>
                  <a:schemeClr val="tx1"/>
                </a:solidFill>
              </a:rPr>
              <a:t>kedy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jeden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resp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viac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javov</a:t>
            </a:r>
            <a:r>
              <a:rPr lang="en-US" altLang="sk-SK" sz="2400" dirty="0">
                <a:solidFill>
                  <a:schemeClr val="tx1"/>
                </a:solidFill>
              </a:rPr>
              <a:t>  (</a:t>
            </a:r>
            <a:r>
              <a:rPr lang="en-US" altLang="sk-SK" sz="2400" dirty="0" err="1">
                <a:solidFill>
                  <a:schemeClr val="tx1"/>
                </a:solidFill>
              </a:rPr>
              <a:t>znakov</a:t>
            </a:r>
            <a:r>
              <a:rPr lang="en-US" altLang="sk-SK" sz="2400" dirty="0">
                <a:solidFill>
                  <a:schemeClr val="tx1"/>
                </a:solidFill>
              </a:rPr>
              <a:t>, </a:t>
            </a:r>
            <a:r>
              <a:rPr lang="en-US" altLang="sk-SK" sz="2400" dirty="0" err="1">
                <a:solidFill>
                  <a:schemeClr val="tx1"/>
                </a:solidFill>
              </a:rPr>
              <a:t>nezávisle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prememnných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veličín</a:t>
            </a:r>
            <a:r>
              <a:rPr lang="en-US" altLang="sk-SK" sz="2400" dirty="0">
                <a:solidFill>
                  <a:schemeClr val="tx1"/>
                </a:solidFill>
              </a:rPr>
              <a:t> ) </a:t>
            </a:r>
            <a:r>
              <a:rPr lang="en-US" altLang="sk-SK" sz="2400" dirty="0" err="1">
                <a:solidFill>
                  <a:schemeClr val="tx1"/>
                </a:solidFill>
              </a:rPr>
              <a:t>vyvoláva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účinok</a:t>
            </a:r>
            <a:r>
              <a:rPr lang="en-US" altLang="sk-SK" sz="2400" dirty="0">
                <a:solidFill>
                  <a:schemeClr val="tx1"/>
                </a:solidFill>
              </a:rPr>
              <a:t> - </a:t>
            </a:r>
            <a:r>
              <a:rPr lang="en-US" altLang="sk-SK" sz="2400" dirty="0" err="1">
                <a:solidFill>
                  <a:schemeClr val="tx1"/>
                </a:solidFill>
              </a:rPr>
              <a:t>výsledný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jav</a:t>
            </a:r>
            <a:r>
              <a:rPr lang="en-US" altLang="sk-SK" sz="2400" dirty="0">
                <a:solidFill>
                  <a:schemeClr val="tx1"/>
                </a:solidFill>
              </a:rPr>
              <a:t> - </a:t>
            </a:r>
            <a:r>
              <a:rPr lang="en-US" altLang="sk-SK" sz="2400" dirty="0" err="1">
                <a:solidFill>
                  <a:schemeClr val="tx1"/>
                </a:solidFill>
              </a:rPr>
              <a:t>závisle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prememnnú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  <a:r>
              <a:rPr lang="en-US" altLang="sk-SK" sz="2400" dirty="0" err="1">
                <a:solidFill>
                  <a:schemeClr val="tx1"/>
                </a:solidFill>
              </a:rPr>
              <a:t>veličinu</a:t>
            </a:r>
            <a:r>
              <a:rPr lang="en-US" altLang="sk-SK" sz="2400" dirty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en-US" altLang="sk-SK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sk-SK" sz="32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Y = f (X</a:t>
            </a:r>
            <a:r>
              <a:rPr lang="en-US" altLang="sk-SK" sz="3200" b="1" i="1" baseline="-25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1 </a:t>
            </a:r>
            <a:r>
              <a:rPr lang="en-US" altLang="sk-SK" sz="32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sk-SK" sz="3200" b="1" i="1" baseline="-25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en-US" altLang="sk-SK" sz="32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…...</a:t>
            </a:r>
            <a:r>
              <a:rPr lang="en-US" altLang="sk-SK" sz="3200" b="1" i="1" baseline="-25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sk-SK" sz="3200" b="1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sk-SK" sz="3200" b="1" i="1" baseline="-25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k</a:t>
            </a:r>
            <a:r>
              <a:rPr lang="en-US" altLang="sk-SK" sz="3200" b="1" i="1" baseline="-25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sk-SK" sz="32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,B</a:t>
            </a:r>
            <a:r>
              <a:rPr lang="en-US" altLang="sk-SK" sz="3200" b="1" i="1" baseline="-25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o </a:t>
            </a:r>
            <a:r>
              <a:rPr lang="en-US" altLang="sk-SK" sz="32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, B</a:t>
            </a:r>
            <a:r>
              <a:rPr lang="en-US" altLang="sk-SK" sz="3200" b="1" i="1" baseline="-25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1 </a:t>
            </a:r>
            <a:r>
              <a:rPr lang="en-US" altLang="sk-SK" sz="32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,….</a:t>
            </a:r>
            <a:r>
              <a:rPr lang="en-US" altLang="sk-SK" sz="3200" b="1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B</a:t>
            </a:r>
            <a:r>
              <a:rPr lang="en-US" altLang="sk-SK" sz="3200" b="1" i="1" baseline="-25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p</a:t>
            </a:r>
            <a:r>
              <a:rPr lang="en-US" altLang="sk-SK" sz="3200" b="1" i="1" baseline="-25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sk-SK" sz="32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)</a:t>
            </a:r>
            <a:r>
              <a:rPr lang="en-US" altLang="sk-SK" sz="3200" b="1" i="1" baseline="-25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   </a:t>
            </a:r>
            <a:r>
              <a:rPr lang="en-US" altLang="sk-SK" sz="32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+</a:t>
            </a:r>
            <a:r>
              <a:rPr lang="en-US" altLang="sk-SK" sz="32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e</a:t>
            </a:r>
            <a:endParaRPr lang="sk-SK" altLang="sk-SK" sz="3200" b="1" i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>
              <a:buNone/>
            </a:pPr>
            <a:endParaRPr lang="sk-SK" sz="32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>
              <a:buNone/>
            </a:pPr>
            <a:endParaRPr lang="sk-SK" sz="3200" b="1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>
              <a:buNone/>
            </a:pPr>
            <a:r>
              <a:rPr lang="sk-SK" sz="2400" dirty="0" smtClean="0">
                <a:solidFill>
                  <a:schemeClr val="tx1"/>
                </a:solidFill>
              </a:rPr>
              <a:t>Hovoríme tiež o štatistickej, resp. voľnej závislosti, kedy na závislú premennú pôsobia okrem nezávislých premenných aj ďalšie, nešpecifikované a náhodné vplyvy.</a:t>
            </a:r>
            <a:endParaRPr lang="sk-SK" sz="2400" dirty="0">
              <a:solidFill>
                <a:schemeClr val="tx1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95217" y="3982453"/>
            <a:ext cx="13977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800" b="1" baseline="30000" dirty="0" err="1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Závislé</a:t>
            </a:r>
            <a:r>
              <a:rPr lang="en-US" altLang="sk-SK" sz="2800" b="1" baseline="30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 </a:t>
            </a:r>
            <a:r>
              <a:rPr lang="en-US" altLang="sk-SK" sz="2800" b="1" baseline="30000" dirty="0" err="1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premenná</a:t>
            </a:r>
            <a:r>
              <a:rPr lang="en-US" altLang="sk-SK" sz="2800" b="1" baseline="30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800" b="1" baseline="30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- </a:t>
            </a:r>
            <a:r>
              <a:rPr lang="en-US" altLang="sk-SK" sz="2800" b="1" baseline="30000" dirty="0" err="1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účinok</a:t>
            </a:r>
            <a:r>
              <a:rPr lang="en-US" altLang="sk-SK" sz="2800" b="1" baseline="30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197768" y="4076700"/>
            <a:ext cx="2021306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800" b="1" baseline="30000" dirty="0" err="1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Nezávislé</a:t>
            </a:r>
            <a:endParaRPr lang="en-US" altLang="sk-SK" sz="2800" b="1" baseline="30000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800" b="1" baseline="30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 </a:t>
            </a:r>
            <a:r>
              <a:rPr lang="en-US" altLang="sk-SK" sz="2800" b="1" baseline="30000" dirty="0" err="1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premenné</a:t>
            </a:r>
            <a:endParaRPr lang="en-US" altLang="sk-SK" sz="2800" b="1" baseline="30000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800" b="1" baseline="30000" dirty="0" err="1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veličiny</a:t>
            </a:r>
            <a:endParaRPr lang="en-US" altLang="sk-SK" sz="2800" b="1" baseline="30000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800" b="1" baseline="30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- </a:t>
            </a:r>
            <a:r>
              <a:rPr lang="en-US" altLang="sk-SK" sz="2800" b="1" baseline="30000" dirty="0" err="1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príčiny</a:t>
            </a:r>
            <a:endParaRPr lang="en-US" altLang="sk-SK" sz="2800" b="1" baseline="30000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401191" y="4144879"/>
            <a:ext cx="23114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800" b="1" baseline="30000" dirty="0" err="1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Neznáme</a:t>
            </a:r>
            <a:r>
              <a:rPr lang="en-US" altLang="sk-SK" sz="2800" b="1" baseline="30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800" b="1" baseline="30000" dirty="0" err="1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parametre</a:t>
            </a:r>
            <a:r>
              <a:rPr lang="en-US" altLang="sk-SK" sz="2800" b="1" baseline="30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800" b="1" baseline="30000" dirty="0" err="1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funkčného</a:t>
            </a:r>
            <a:r>
              <a:rPr lang="en-US" altLang="sk-SK" sz="2800" b="1" baseline="30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 </a:t>
            </a:r>
            <a:r>
              <a:rPr lang="en-US" altLang="sk-SK" sz="2800" b="1" baseline="30000" dirty="0" err="1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vzťahu</a:t>
            </a:r>
            <a:r>
              <a:rPr lang="en-US" altLang="sk-SK" sz="2800" baseline="30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648738" y="4160921"/>
            <a:ext cx="2559050" cy="95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800" b="1" baseline="30000" dirty="0" err="1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Náhodné</a:t>
            </a:r>
            <a:r>
              <a:rPr lang="en-US" altLang="sk-SK" sz="2800" b="1" baseline="30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800" b="1" baseline="30000" dirty="0" err="1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nešpecifikované</a:t>
            </a:r>
            <a:endParaRPr lang="en-US" altLang="sk-SK" sz="2800" b="1" baseline="30000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800" b="1" baseline="30000" dirty="0" err="1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vplyvy</a:t>
            </a:r>
            <a:r>
              <a:rPr lang="en-US" altLang="sk-SK" sz="2800" b="1" baseline="30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064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0232"/>
          </a:xfrm>
        </p:spPr>
        <p:txBody>
          <a:bodyPr/>
          <a:lstStyle/>
          <a:p>
            <a:r>
              <a:rPr lang="en-US" altLang="sk-SK" b="1" dirty="0" err="1">
                <a:latin typeface="+mn-lt"/>
              </a:rPr>
              <a:t>Príklady</a:t>
            </a:r>
            <a:r>
              <a:rPr lang="en-US" altLang="sk-SK" b="1" dirty="0">
                <a:latin typeface="+mn-lt"/>
              </a:rPr>
              <a:t> </a:t>
            </a:r>
            <a:r>
              <a:rPr lang="en-US" altLang="sk-SK" b="1" dirty="0" err="1">
                <a:latin typeface="+mn-lt"/>
              </a:rPr>
              <a:t>štatistickej</a:t>
            </a:r>
            <a:r>
              <a:rPr lang="en-US" altLang="sk-SK" b="1" dirty="0">
                <a:latin typeface="+mn-lt"/>
              </a:rPr>
              <a:t> </a:t>
            </a:r>
            <a:r>
              <a:rPr lang="sk-SK" altLang="sk-SK" b="1" dirty="0">
                <a:latin typeface="+mn-lt"/>
              </a:rPr>
              <a:t>(</a:t>
            </a:r>
            <a:r>
              <a:rPr lang="en-US" altLang="sk-SK" b="1" dirty="0" err="1" smtClean="0">
                <a:latin typeface="+mn-lt"/>
              </a:rPr>
              <a:t>voľnej</a:t>
            </a:r>
            <a:r>
              <a:rPr lang="sk-SK" altLang="sk-SK" b="1" dirty="0" smtClean="0">
                <a:latin typeface="+mn-lt"/>
              </a:rPr>
              <a:t>) </a:t>
            </a:r>
            <a:r>
              <a:rPr lang="en-US" altLang="sk-SK" b="1" dirty="0" err="1" smtClean="0">
                <a:latin typeface="+mn-lt"/>
              </a:rPr>
              <a:t>závislosti</a:t>
            </a:r>
            <a:r>
              <a:rPr lang="en-US" altLang="sk-SK" dirty="0" smtClean="0">
                <a:latin typeface="+mn-lt"/>
              </a:rPr>
              <a:t> </a:t>
            </a:r>
            <a:endParaRPr lang="sk-SK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9833"/>
            <a:ext cx="8596668" cy="4581530"/>
          </a:xfrm>
        </p:spPr>
        <p:txBody>
          <a:bodyPr/>
          <a:lstStyle/>
          <a:p>
            <a:r>
              <a:rPr lang="en-US" altLang="sk-SK" sz="2200" dirty="0" err="1">
                <a:solidFill>
                  <a:schemeClr val="tx1"/>
                </a:solidFill>
              </a:rPr>
              <a:t>Skúmanie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en-US" altLang="sk-SK" sz="2200" dirty="0" err="1">
                <a:solidFill>
                  <a:schemeClr val="tx1"/>
                </a:solidFill>
              </a:rPr>
              <a:t>závislosti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en-US" altLang="sk-SK" sz="2200" dirty="0" err="1">
                <a:solidFill>
                  <a:schemeClr val="tx1"/>
                </a:solidFill>
              </a:rPr>
              <a:t>spotreby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en-US" altLang="sk-SK" sz="2200" dirty="0" err="1">
                <a:solidFill>
                  <a:schemeClr val="tx1"/>
                </a:solidFill>
              </a:rPr>
              <a:t>bravčového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en-US" altLang="sk-SK" sz="2200" dirty="0" err="1">
                <a:solidFill>
                  <a:schemeClr val="tx1"/>
                </a:solidFill>
              </a:rPr>
              <a:t>mäsa</a:t>
            </a:r>
            <a:r>
              <a:rPr lang="en-US" altLang="sk-SK" sz="2200" dirty="0">
                <a:solidFill>
                  <a:schemeClr val="tx1"/>
                </a:solidFill>
              </a:rPr>
              <a:t> od </a:t>
            </a:r>
            <a:r>
              <a:rPr lang="en-US" altLang="sk-SK" sz="2200" dirty="0" err="1">
                <a:solidFill>
                  <a:schemeClr val="tx1"/>
                </a:solidFill>
              </a:rPr>
              <a:t>príjmu</a:t>
            </a:r>
            <a:r>
              <a:rPr lang="en-US" altLang="sk-SK" sz="2200" dirty="0">
                <a:solidFill>
                  <a:schemeClr val="tx1"/>
                </a:solidFill>
              </a:rPr>
              <a:t>, </a:t>
            </a:r>
            <a:r>
              <a:rPr lang="en-US" altLang="sk-SK" sz="2200" dirty="0" err="1">
                <a:solidFill>
                  <a:schemeClr val="tx1"/>
                </a:solidFill>
              </a:rPr>
              <a:t>ceny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en-US" altLang="sk-SK" sz="2200" dirty="0" err="1" smtClean="0">
                <a:solidFill>
                  <a:schemeClr val="tx1"/>
                </a:solidFill>
              </a:rPr>
              <a:t>bravčového</a:t>
            </a:r>
            <a:r>
              <a:rPr lang="en-US" altLang="sk-SK" sz="2200" dirty="0" smtClean="0">
                <a:solidFill>
                  <a:schemeClr val="tx1"/>
                </a:solidFill>
              </a:rPr>
              <a:t> </a:t>
            </a:r>
            <a:r>
              <a:rPr lang="en-US" altLang="sk-SK" sz="2200" dirty="0" err="1" smtClean="0">
                <a:solidFill>
                  <a:schemeClr val="tx1"/>
                </a:solidFill>
              </a:rPr>
              <a:t>mäsa</a:t>
            </a:r>
            <a:r>
              <a:rPr lang="sk-SK" altLang="sk-SK" sz="2200" dirty="0" smtClean="0">
                <a:solidFill>
                  <a:schemeClr val="tx1"/>
                </a:solidFill>
              </a:rPr>
              <a:t>,</a:t>
            </a:r>
            <a:r>
              <a:rPr lang="en-US" altLang="sk-SK" sz="2200" dirty="0" smtClean="0">
                <a:solidFill>
                  <a:schemeClr val="tx1"/>
                </a:solidFill>
              </a:rPr>
              <a:t> </a:t>
            </a:r>
            <a:r>
              <a:rPr lang="en-US" altLang="sk-SK" sz="2200" dirty="0" err="1">
                <a:solidFill>
                  <a:schemeClr val="tx1"/>
                </a:solidFill>
              </a:rPr>
              <a:t>ceny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en-US" altLang="sk-SK" sz="2200" dirty="0" err="1" smtClean="0">
                <a:solidFill>
                  <a:schemeClr val="tx1"/>
                </a:solidFill>
              </a:rPr>
              <a:t>hovädzieho</a:t>
            </a:r>
            <a:r>
              <a:rPr lang="sk-SK" altLang="sk-SK" sz="2200" dirty="0" smtClean="0">
                <a:solidFill>
                  <a:schemeClr val="tx1"/>
                </a:solidFill>
              </a:rPr>
              <a:t> </a:t>
            </a:r>
            <a:r>
              <a:rPr lang="en-US" altLang="sk-SK" sz="2200" dirty="0" err="1" smtClean="0">
                <a:solidFill>
                  <a:schemeClr val="tx1"/>
                </a:solidFill>
              </a:rPr>
              <a:t>mäsa</a:t>
            </a:r>
            <a:r>
              <a:rPr lang="en-US" altLang="sk-SK" sz="2200" dirty="0" smtClean="0">
                <a:solidFill>
                  <a:schemeClr val="tx1"/>
                </a:solidFill>
              </a:rPr>
              <a:t> </a:t>
            </a:r>
            <a:r>
              <a:rPr lang="en-US" altLang="sk-SK" sz="2200" dirty="0">
                <a:solidFill>
                  <a:schemeClr val="tx1"/>
                </a:solidFill>
              </a:rPr>
              <a:t>a </a:t>
            </a:r>
            <a:r>
              <a:rPr lang="sk-SK" altLang="sk-SK" sz="2200" dirty="0" smtClean="0">
                <a:solidFill>
                  <a:schemeClr val="tx1"/>
                </a:solidFill>
              </a:rPr>
              <a:t>ceny </a:t>
            </a:r>
            <a:r>
              <a:rPr lang="en-US" altLang="sk-SK" sz="2200" dirty="0" err="1" smtClean="0">
                <a:solidFill>
                  <a:schemeClr val="tx1"/>
                </a:solidFill>
              </a:rPr>
              <a:t>hydiny</a:t>
            </a:r>
            <a:r>
              <a:rPr lang="en-US" altLang="sk-SK" sz="2200" dirty="0" smtClean="0">
                <a:solidFill>
                  <a:schemeClr val="tx1"/>
                </a:solidFill>
              </a:rPr>
              <a:t> </a:t>
            </a:r>
            <a:r>
              <a:rPr lang="en-US" altLang="sk-SK" sz="2200" dirty="0">
                <a:solidFill>
                  <a:schemeClr val="tx1"/>
                </a:solidFill>
              </a:rPr>
              <a:t>a od </a:t>
            </a:r>
            <a:r>
              <a:rPr lang="en-US" altLang="sk-SK" sz="2200" dirty="0" err="1">
                <a:solidFill>
                  <a:schemeClr val="tx1"/>
                </a:solidFill>
              </a:rPr>
              <a:t>tradície</a:t>
            </a:r>
            <a:r>
              <a:rPr lang="en-US" altLang="sk-SK" sz="2200" dirty="0">
                <a:solidFill>
                  <a:schemeClr val="tx1"/>
                </a:solidFill>
              </a:rPr>
              <a:t>, resp. </a:t>
            </a:r>
            <a:r>
              <a:rPr lang="en-US" altLang="sk-SK" sz="2200" dirty="0" err="1">
                <a:solidFill>
                  <a:schemeClr val="tx1"/>
                </a:solidFill>
              </a:rPr>
              <a:t>ďalších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en-US" altLang="sk-SK" sz="2200" dirty="0" err="1">
                <a:solidFill>
                  <a:schemeClr val="tx1"/>
                </a:solidFill>
              </a:rPr>
              <a:t>nešpecifikovaných</a:t>
            </a:r>
            <a:r>
              <a:rPr lang="en-US" altLang="sk-SK" sz="2200" dirty="0">
                <a:solidFill>
                  <a:schemeClr val="tx1"/>
                </a:solidFill>
              </a:rPr>
              <a:t>, </a:t>
            </a:r>
            <a:r>
              <a:rPr lang="en-US" altLang="sk-SK" sz="2200" dirty="0" err="1">
                <a:solidFill>
                  <a:schemeClr val="tx1"/>
                </a:solidFill>
              </a:rPr>
              <a:t>či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en-US" altLang="sk-SK" sz="2200" dirty="0" err="1">
                <a:solidFill>
                  <a:schemeClr val="tx1"/>
                </a:solidFill>
              </a:rPr>
              <a:t>náhodných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en-US" altLang="sk-SK" sz="2200" dirty="0" err="1">
                <a:solidFill>
                  <a:schemeClr val="tx1"/>
                </a:solidFill>
              </a:rPr>
              <a:t>vplyvov</a:t>
            </a:r>
            <a:r>
              <a:rPr lang="en-US" altLang="sk-SK" sz="2200" dirty="0">
                <a:solidFill>
                  <a:schemeClr val="tx1"/>
                </a:solidFill>
              </a:rPr>
              <a:t>.</a:t>
            </a:r>
          </a:p>
          <a:p>
            <a:endParaRPr lang="en-US" altLang="sk-SK" sz="2200" dirty="0">
              <a:solidFill>
                <a:schemeClr val="tx1"/>
              </a:solidFill>
            </a:endParaRPr>
          </a:p>
          <a:p>
            <a:r>
              <a:rPr lang="en-US" altLang="sk-SK" sz="2200" dirty="0" err="1">
                <a:solidFill>
                  <a:schemeClr val="tx1"/>
                </a:solidFill>
              </a:rPr>
              <a:t>Skúmanie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sk-SK" altLang="sk-SK" sz="2200" dirty="0" smtClean="0">
                <a:solidFill>
                  <a:schemeClr val="tx1"/>
                </a:solidFill>
              </a:rPr>
              <a:t>závislosti </a:t>
            </a:r>
            <a:r>
              <a:rPr lang="en-US" altLang="sk-SK" sz="2200" dirty="0" err="1" smtClean="0">
                <a:solidFill>
                  <a:schemeClr val="tx1"/>
                </a:solidFill>
              </a:rPr>
              <a:t>pridanej</a:t>
            </a:r>
            <a:r>
              <a:rPr lang="en-US" altLang="sk-SK" sz="2200" dirty="0" smtClean="0">
                <a:solidFill>
                  <a:schemeClr val="tx1"/>
                </a:solidFill>
              </a:rPr>
              <a:t> </a:t>
            </a:r>
            <a:r>
              <a:rPr lang="en-US" altLang="sk-SK" sz="2200" dirty="0" err="1">
                <a:solidFill>
                  <a:schemeClr val="tx1"/>
                </a:solidFill>
              </a:rPr>
              <a:t>hodnoty</a:t>
            </a:r>
            <a:r>
              <a:rPr lang="en-US" altLang="sk-SK" sz="2200" dirty="0">
                <a:solidFill>
                  <a:schemeClr val="tx1"/>
                </a:solidFill>
              </a:rPr>
              <a:t>  resp. H</a:t>
            </a:r>
            <a:r>
              <a:rPr lang="sk-SK" altLang="sk-SK" sz="2200" dirty="0">
                <a:solidFill>
                  <a:schemeClr val="tx1"/>
                </a:solidFill>
              </a:rPr>
              <a:t>D</a:t>
            </a:r>
            <a:r>
              <a:rPr lang="en-US" altLang="sk-SK" sz="2200" dirty="0">
                <a:solidFill>
                  <a:schemeClr val="tx1"/>
                </a:solidFill>
              </a:rPr>
              <a:t>P od </a:t>
            </a:r>
            <a:r>
              <a:rPr lang="en-US" altLang="sk-SK" sz="2200" dirty="0" err="1">
                <a:solidFill>
                  <a:schemeClr val="tx1"/>
                </a:solidFill>
              </a:rPr>
              <a:t>vstupov</a:t>
            </a:r>
            <a:r>
              <a:rPr lang="en-US" altLang="sk-SK" sz="2200" dirty="0">
                <a:solidFill>
                  <a:schemeClr val="tx1"/>
                </a:solidFill>
              </a:rPr>
              <a:t>: </a:t>
            </a:r>
            <a:r>
              <a:rPr lang="en-US" altLang="sk-SK" sz="2200" dirty="0" err="1">
                <a:solidFill>
                  <a:schemeClr val="tx1"/>
                </a:solidFill>
              </a:rPr>
              <a:t>práce</a:t>
            </a:r>
            <a:r>
              <a:rPr lang="en-US" altLang="sk-SK" sz="2200" dirty="0">
                <a:solidFill>
                  <a:schemeClr val="tx1"/>
                </a:solidFill>
              </a:rPr>
              <a:t> a </a:t>
            </a:r>
            <a:r>
              <a:rPr lang="en-US" altLang="sk-SK" sz="2200" dirty="0" err="1">
                <a:solidFill>
                  <a:schemeClr val="tx1"/>
                </a:solidFill>
              </a:rPr>
              <a:t>kapitálu</a:t>
            </a:r>
            <a:r>
              <a:rPr lang="en-US" altLang="sk-SK" sz="2200" dirty="0">
                <a:solidFill>
                  <a:schemeClr val="tx1"/>
                </a:solidFill>
              </a:rPr>
              <a:t>….</a:t>
            </a:r>
          </a:p>
          <a:p>
            <a:pPr>
              <a:buNone/>
            </a:pPr>
            <a:endParaRPr lang="en-US" altLang="sk-SK" sz="2200" dirty="0">
              <a:solidFill>
                <a:schemeClr val="tx1"/>
              </a:solidFill>
            </a:endParaRPr>
          </a:p>
          <a:p>
            <a:r>
              <a:rPr lang="en-US" altLang="sk-SK" sz="2200" dirty="0" err="1">
                <a:solidFill>
                  <a:schemeClr val="tx1"/>
                </a:solidFill>
              </a:rPr>
              <a:t>Skúmanie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en-US" altLang="sk-SK" sz="2200" dirty="0" err="1">
                <a:solidFill>
                  <a:schemeClr val="tx1"/>
                </a:solidFill>
              </a:rPr>
              <a:t>závislosti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en-US" altLang="sk-SK" sz="2200" dirty="0" err="1">
                <a:solidFill>
                  <a:schemeClr val="tx1"/>
                </a:solidFill>
              </a:rPr>
              <a:t>výživy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en-US" altLang="sk-SK" sz="2200" dirty="0" err="1">
                <a:solidFill>
                  <a:schemeClr val="tx1"/>
                </a:solidFill>
              </a:rPr>
              <a:t>obyvateľstva</a:t>
            </a:r>
            <a:r>
              <a:rPr lang="en-US" altLang="sk-SK" sz="2200" dirty="0">
                <a:solidFill>
                  <a:schemeClr val="tx1"/>
                </a:solidFill>
              </a:rPr>
              <a:t> od </a:t>
            </a:r>
            <a:r>
              <a:rPr lang="en-US" altLang="sk-SK" sz="2200" dirty="0" err="1">
                <a:solidFill>
                  <a:schemeClr val="tx1"/>
                </a:solidFill>
              </a:rPr>
              <a:t>stupňa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en-US" altLang="sk-SK" sz="2200" dirty="0" err="1">
                <a:solidFill>
                  <a:schemeClr val="tx1"/>
                </a:solidFill>
              </a:rPr>
              <a:t>ekonomického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en-US" altLang="sk-SK" sz="2200" dirty="0" err="1">
                <a:solidFill>
                  <a:schemeClr val="tx1"/>
                </a:solidFill>
              </a:rPr>
              <a:t>rozvoja</a:t>
            </a:r>
            <a:r>
              <a:rPr lang="en-US" altLang="sk-SK" sz="2200" dirty="0">
                <a:solidFill>
                  <a:schemeClr val="tx1"/>
                </a:solidFill>
              </a:rPr>
              <a:t> </a:t>
            </a:r>
            <a:r>
              <a:rPr lang="en-US" altLang="sk-SK" sz="2200" dirty="0" err="1" smtClean="0">
                <a:solidFill>
                  <a:schemeClr val="tx1"/>
                </a:solidFill>
              </a:rPr>
              <a:t>krajin</a:t>
            </a:r>
            <a:r>
              <a:rPr lang="sk-SK" altLang="sk-SK" sz="2200" dirty="0" smtClean="0">
                <a:solidFill>
                  <a:schemeClr val="tx1"/>
                </a:solidFill>
              </a:rPr>
              <a:t>y...</a:t>
            </a:r>
            <a:endParaRPr lang="en-US" altLang="sk-SK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1488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1019</TotalTime>
  <Words>1437</Words>
  <Application>Microsoft Office PowerPoint</Application>
  <PresentationFormat>Widescreen</PresentationFormat>
  <Paragraphs>328</Paragraphs>
  <Slides>44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6" baseType="lpstr">
      <vt:lpstr>Arial</vt:lpstr>
      <vt:lpstr>Calibri</vt:lpstr>
      <vt:lpstr>Cambria Math</vt:lpstr>
      <vt:lpstr>Marlett</vt:lpstr>
      <vt:lpstr>Symbol</vt:lpstr>
      <vt:lpstr>Tahoma</vt:lpstr>
      <vt:lpstr>Times New Roman</vt:lpstr>
      <vt:lpstr>Trebuchet MS</vt:lpstr>
      <vt:lpstr>Wingdings</vt:lpstr>
      <vt:lpstr>Wingdings 3</vt:lpstr>
      <vt:lpstr>Facet</vt:lpstr>
      <vt:lpstr>Equation</vt:lpstr>
      <vt:lpstr>Regresná a korelačná analýza</vt:lpstr>
      <vt:lpstr>Náplň prednášky: </vt:lpstr>
      <vt:lpstr>PowerPoint Presentation</vt:lpstr>
      <vt:lpstr>Skúmanie vzťahov medzi štatistickými znakmi:</vt:lpstr>
      <vt:lpstr>Úvod</vt:lpstr>
      <vt:lpstr>Úvod</vt:lpstr>
      <vt:lpstr>PowerPoint Presentation</vt:lpstr>
      <vt:lpstr>Pri regresenej a korelačnej analýze</vt:lpstr>
      <vt:lpstr>Príklady štatistickej (voľnej) závislosti </vt:lpstr>
      <vt:lpstr>Nástroje analýzy závislostí</vt:lpstr>
      <vt:lpstr>Bodový graf</vt:lpstr>
      <vt:lpstr>PowerPoint Presentation</vt:lpstr>
      <vt:lpstr>Nástroje analýzy závislostí</vt:lpstr>
      <vt:lpstr>Regresná analýza</vt:lpstr>
      <vt:lpstr>Regresná analýza</vt:lpstr>
      <vt:lpstr>Štatistiky merajúce lineárnu závislosť </vt:lpstr>
      <vt:lpstr>Model jednoduchej lineárnej regresie</vt:lpstr>
      <vt:lpstr>Model jednoduchej lineárnej regresie</vt:lpstr>
      <vt:lpstr>Model jednoduchej lineárnej regresie</vt:lpstr>
      <vt:lpstr>Metóda najmenších štvorcov MNŠ</vt:lpstr>
      <vt:lpstr>Metóda najmenších štvorcov MNŠ</vt:lpstr>
      <vt:lpstr>Vlastnosti MNŠ</vt:lpstr>
      <vt:lpstr>Použitie MNŠ</vt:lpstr>
      <vt:lpstr>Korelačná analýza</vt:lpstr>
      <vt:lpstr>Korelačná analýza</vt:lpstr>
      <vt:lpstr>Korelačná analýza</vt:lpstr>
      <vt:lpstr>Korelačná analýza</vt:lpstr>
      <vt:lpstr>Korelačná analýza</vt:lpstr>
      <vt:lpstr>Korelačná analýza</vt:lpstr>
      <vt:lpstr>Korelačná analýza</vt:lpstr>
      <vt:lpstr>Korelačná analýza</vt:lpstr>
      <vt:lpstr>Overenie kvality modelu</vt:lpstr>
      <vt:lpstr>Overenie kvality modelu</vt:lpstr>
      <vt:lpstr>Overenie kvality modelu</vt:lpstr>
      <vt:lpstr>Overenie kvality modelu</vt:lpstr>
      <vt:lpstr>Overenie kvality modelu</vt:lpstr>
      <vt:lpstr>Nedostatky mier kvality odhadu </vt:lpstr>
      <vt:lpstr>Nedostatky mier kvality odhadu</vt:lpstr>
      <vt:lpstr>Nedostatky mier kvality odhadu</vt:lpstr>
      <vt:lpstr>Nedostatky mier kvality odhadu</vt:lpstr>
      <vt:lpstr>Nedostatky mier kvality odhadu</vt:lpstr>
      <vt:lpstr>Test významnosti parametrov RF</vt:lpstr>
      <vt:lpstr>  Regresný výstup v EXCELI</vt:lpstr>
      <vt:lpstr>Regresný výstup v EXCELI</vt:lpstr>
    </vt:vector>
  </TitlesOfParts>
  <Company>SPU Nitra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Regresná a korelačná analýza</dc:title>
  <dc:creator>mPriezvisko</dc:creator>
  <cp:lastModifiedBy>mPriezvisko</cp:lastModifiedBy>
  <cp:revision>58</cp:revision>
  <cp:lastPrinted>2019-03-01T11:18:34Z</cp:lastPrinted>
  <dcterms:created xsi:type="dcterms:W3CDTF">2019-02-27T08:38:44Z</dcterms:created>
  <dcterms:modified xsi:type="dcterms:W3CDTF">2019-03-01T12:02:12Z</dcterms:modified>
</cp:coreProperties>
</file>