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90" r:id="rId1"/>
  </p:sldMasterIdLst>
  <p:notesMasterIdLst>
    <p:notesMasterId r:id="rId40"/>
  </p:notesMasterIdLst>
  <p:handoutMasterIdLst>
    <p:handoutMasterId r:id="rId41"/>
  </p:handoutMasterIdLst>
  <p:sldIdLst>
    <p:sldId id="395" r:id="rId2"/>
    <p:sldId id="397" r:id="rId3"/>
    <p:sldId id="396" r:id="rId4"/>
    <p:sldId id="398" r:id="rId5"/>
    <p:sldId id="390" r:id="rId6"/>
    <p:sldId id="289" r:id="rId7"/>
    <p:sldId id="290" r:id="rId8"/>
    <p:sldId id="417" r:id="rId9"/>
    <p:sldId id="418" r:id="rId10"/>
    <p:sldId id="419" r:id="rId11"/>
    <p:sldId id="291" r:id="rId12"/>
    <p:sldId id="403" r:id="rId13"/>
    <p:sldId id="404" r:id="rId14"/>
    <p:sldId id="405" r:id="rId15"/>
    <p:sldId id="406" r:id="rId16"/>
    <p:sldId id="263" r:id="rId17"/>
    <p:sldId id="393" r:id="rId18"/>
    <p:sldId id="399" r:id="rId19"/>
    <p:sldId id="379" r:id="rId20"/>
    <p:sldId id="292" r:id="rId21"/>
    <p:sldId id="293" r:id="rId22"/>
    <p:sldId id="294" r:id="rId23"/>
    <p:sldId id="407" r:id="rId24"/>
    <p:sldId id="408" r:id="rId25"/>
    <p:sldId id="409" r:id="rId26"/>
    <p:sldId id="400" r:id="rId27"/>
    <p:sldId id="266" r:id="rId28"/>
    <p:sldId id="410" r:id="rId29"/>
    <p:sldId id="297" r:id="rId30"/>
    <p:sldId id="298" r:id="rId31"/>
    <p:sldId id="412" r:id="rId32"/>
    <p:sldId id="420" r:id="rId33"/>
    <p:sldId id="421" r:id="rId34"/>
    <p:sldId id="349" r:id="rId35"/>
    <p:sldId id="350" r:id="rId36"/>
    <p:sldId id="351" r:id="rId37"/>
    <p:sldId id="413" r:id="rId38"/>
    <p:sldId id="388" r:id="rId39"/>
  </p:sldIdLst>
  <p:sldSz cx="9144000" cy="6858000" type="screen4x3"/>
  <p:notesSz cx="6797675" cy="9926638"/>
  <p:custDataLst>
    <p:tags r:id="rId42"/>
  </p:custDataLst>
  <p:kinsoku lang="ja-JP" invalStChars="、。，．・：；？！゛゜ヽヾゝゞ々ー’”）〕］｝〉》」』】°‰′″℃￠％ぁぃぅぇぉっゃゅょゎァィゥェォッャュョヮヵヶ!%),.:;?]}｡｣､･ｧｨｩｪｫｬｭｮｯｰﾞﾟ" invalEndChars="‘“（〔［｛〈《「『【￥＄$([\{｢￡"/>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Priezvisko" initials="m" lastIdx="0" clrIdx="0">
    <p:extLst>
      <p:ext uri="{19B8F6BF-5375-455C-9EA6-DF929625EA0E}">
        <p15:presenceInfo xmlns:p15="http://schemas.microsoft.com/office/powerpoint/2012/main" userId="mPriezvisk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DE0BD"/>
    <a:srgbClr val="B9B9ED"/>
    <a:srgbClr val="FFFF99"/>
    <a:srgbClr val="F4C7C6"/>
    <a:srgbClr val="FF6699"/>
    <a:srgbClr val="FF99FF"/>
    <a:srgbClr val="CBDD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82" autoAdjust="0"/>
    <p:restoredTop sz="94660"/>
  </p:normalViewPr>
  <p:slideViewPr>
    <p:cSldViewPr>
      <p:cViewPr varScale="1">
        <p:scale>
          <a:sx n="69" d="100"/>
          <a:sy n="69" d="100"/>
        </p:scale>
        <p:origin x="37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196" y="-330"/>
      </p:cViewPr>
      <p:guideLst>
        <p:guide orient="horz" pos="3127"/>
        <p:guide pos="2141"/>
      </p:guideLst>
    </p:cSldViewPr>
  </p:notesViewPr>
  <p:gridSpacing cx="36576" cy="36576"/>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5"/>
          <p:cNvSpPr>
            <a:spLocks noChangeArrowheads="1"/>
          </p:cNvSpPr>
          <p:nvPr/>
        </p:nvSpPr>
        <p:spPr bwMode="auto">
          <a:xfrm>
            <a:off x="75530" y="9578516"/>
            <a:ext cx="6646616" cy="298144"/>
          </a:xfrm>
          <a:prstGeom prst="rect">
            <a:avLst/>
          </a:prstGeom>
          <a:noFill/>
          <a:ln w="12700">
            <a:noFill/>
            <a:miter lim="800000"/>
            <a:headEnd/>
            <a:tailEnd/>
          </a:ln>
          <a:effectLst/>
        </p:spPr>
        <p:txBody>
          <a:bodyPr wrap="none" anchor="ctr"/>
          <a:lstStyle/>
          <a:p>
            <a:endParaRPr lang="sk-SK"/>
          </a:p>
        </p:txBody>
      </p:sp>
      <p:sp>
        <p:nvSpPr>
          <p:cNvPr id="62467" name="Line 7"/>
          <p:cNvSpPr>
            <a:spLocks noChangeShapeType="1"/>
          </p:cNvSpPr>
          <p:nvPr/>
        </p:nvSpPr>
        <p:spPr bwMode="auto">
          <a:xfrm>
            <a:off x="821386" y="9513028"/>
            <a:ext cx="5573464" cy="0"/>
          </a:xfrm>
          <a:prstGeom prst="line">
            <a:avLst/>
          </a:prstGeom>
          <a:noFill/>
          <a:ln w="25400">
            <a:solidFill>
              <a:schemeClr val="tx1"/>
            </a:solidFill>
            <a:round/>
            <a:headEnd/>
            <a:tailEnd/>
          </a:ln>
          <a:effectLst/>
        </p:spPr>
        <p:txBody>
          <a:bodyPr wrap="none" anchor="ctr"/>
          <a:lstStyle/>
          <a:p>
            <a:endParaRPr lang="sk-SK"/>
          </a:p>
        </p:txBody>
      </p:sp>
      <p:sp>
        <p:nvSpPr>
          <p:cNvPr id="62468" name="Rectangle 9"/>
          <p:cNvSpPr>
            <a:spLocks noChangeArrowheads="1"/>
          </p:cNvSpPr>
          <p:nvPr/>
        </p:nvSpPr>
        <p:spPr bwMode="auto">
          <a:xfrm>
            <a:off x="70810" y="60318"/>
            <a:ext cx="6656057" cy="274434"/>
          </a:xfrm>
          <a:prstGeom prst="rect">
            <a:avLst/>
          </a:prstGeom>
          <a:noFill/>
          <a:ln w="12700">
            <a:noFill/>
            <a:miter lim="800000"/>
            <a:headEnd/>
            <a:tailEnd/>
          </a:ln>
          <a:effectLst/>
        </p:spPr>
        <p:txBody>
          <a:bodyPr lIns="90488" tIns="44450" rIns="90488" bIns="44450">
            <a:spAutoFit/>
          </a:bodyPr>
          <a:lstStyle/>
          <a:p>
            <a:pPr eaLnBrk="0" hangingPunct="0">
              <a:tabLst>
                <a:tab pos="285750" algn="l"/>
                <a:tab pos="3257550" algn="ctr"/>
                <a:tab pos="6457950" algn="r"/>
              </a:tabLst>
            </a:pPr>
            <a:r>
              <a:rPr lang="en-US" sz="1200" b="0"/>
              <a:t>	Chapter 3		 3-</a:t>
            </a:r>
            <a:fld id="{22E0F1CD-8EC8-462E-A5CE-181B91311B2F}" type="slidenum">
              <a:rPr lang="en-US" sz="1200" b="0"/>
              <a:pPr eaLnBrk="0" hangingPunct="0">
                <a:tabLst>
                  <a:tab pos="285750" algn="l"/>
                  <a:tab pos="3257550" algn="ctr"/>
                  <a:tab pos="6457950" algn="r"/>
                </a:tabLst>
              </a:pPr>
              <a:t>‹#›</a:t>
            </a:fld>
            <a:endParaRPr lang="en-US" sz="1200" b="0"/>
          </a:p>
        </p:txBody>
      </p:sp>
      <p:sp>
        <p:nvSpPr>
          <p:cNvPr id="62469" name="Rectangle 11"/>
          <p:cNvSpPr>
            <a:spLocks noChangeArrowheads="1"/>
          </p:cNvSpPr>
          <p:nvPr/>
        </p:nvSpPr>
        <p:spPr bwMode="auto">
          <a:xfrm>
            <a:off x="70810" y="9573347"/>
            <a:ext cx="6656057" cy="243656"/>
          </a:xfrm>
          <a:prstGeom prst="rect">
            <a:avLst/>
          </a:prstGeom>
          <a:noFill/>
          <a:ln w="12700">
            <a:noFill/>
            <a:miter lim="800000"/>
            <a:headEnd/>
            <a:tailEnd/>
          </a:ln>
          <a:effectLst/>
        </p:spPr>
        <p:txBody>
          <a:bodyPr lIns="90488" tIns="44450" rIns="90488" bIns="44450">
            <a:spAutoFit/>
          </a:bodyPr>
          <a:lstStyle/>
          <a:p>
            <a:pPr eaLnBrk="0" hangingPunct="0">
              <a:tabLst>
                <a:tab pos="285750" algn="l"/>
                <a:tab pos="6457950" algn="r"/>
              </a:tabLst>
            </a:pPr>
            <a:r>
              <a:rPr lang="en-US" sz="1000" b="0"/>
              <a:t>Statistics for Business and Economics, 6/e	© 2007 Pearson Education, Inc.</a:t>
            </a:r>
          </a:p>
        </p:txBody>
      </p:sp>
    </p:spTree>
    <p:extLst>
      <p:ext uri="{BB962C8B-B14F-4D97-AF65-F5344CB8AC3E}">
        <p14:creationId xmlns:p14="http://schemas.microsoft.com/office/powerpoint/2010/main" val="2473374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357" y="3557045"/>
            <a:ext cx="4984962" cy="5625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0419" name="Rectangle 3"/>
          <p:cNvSpPr>
            <a:spLocks noGrp="1" noRot="1" noChangeAspect="1" noChangeArrowheads="1" noTextEdit="1"/>
          </p:cNvSpPr>
          <p:nvPr>
            <p:ph type="sldImg" idx="2"/>
          </p:nvPr>
        </p:nvSpPr>
        <p:spPr bwMode="auto">
          <a:xfrm>
            <a:off x="1641475" y="661988"/>
            <a:ext cx="3741738" cy="2805112"/>
          </a:xfrm>
          <a:prstGeom prst="rect">
            <a:avLst/>
          </a:prstGeom>
          <a:noFill/>
          <a:ln w="12700">
            <a:solidFill>
              <a:schemeClr val="tx1"/>
            </a:solidFill>
            <a:miter lim="800000"/>
            <a:headEnd/>
            <a:tailEnd/>
          </a:ln>
          <a:effectLst/>
        </p:spPr>
      </p:sp>
      <p:sp>
        <p:nvSpPr>
          <p:cNvPr id="60420" name="Line 4"/>
          <p:cNvSpPr>
            <a:spLocks noChangeShapeType="1"/>
          </p:cNvSpPr>
          <p:nvPr/>
        </p:nvSpPr>
        <p:spPr bwMode="auto">
          <a:xfrm>
            <a:off x="1110917" y="3887933"/>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1" name="Line 5"/>
          <p:cNvSpPr>
            <a:spLocks noChangeShapeType="1"/>
          </p:cNvSpPr>
          <p:nvPr/>
        </p:nvSpPr>
        <p:spPr bwMode="auto">
          <a:xfrm>
            <a:off x="1110917" y="4218821"/>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2" name="Line 6"/>
          <p:cNvSpPr>
            <a:spLocks noChangeShapeType="1"/>
          </p:cNvSpPr>
          <p:nvPr/>
        </p:nvSpPr>
        <p:spPr bwMode="auto">
          <a:xfrm>
            <a:off x="1110917" y="4549709"/>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3" name="Line 7"/>
          <p:cNvSpPr>
            <a:spLocks noChangeShapeType="1"/>
          </p:cNvSpPr>
          <p:nvPr/>
        </p:nvSpPr>
        <p:spPr bwMode="auto">
          <a:xfrm>
            <a:off x="1110917" y="4880597"/>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4" name="Line 8"/>
          <p:cNvSpPr>
            <a:spLocks noChangeShapeType="1"/>
          </p:cNvSpPr>
          <p:nvPr/>
        </p:nvSpPr>
        <p:spPr bwMode="auto">
          <a:xfrm>
            <a:off x="1110917" y="5211485"/>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5" name="Line 9"/>
          <p:cNvSpPr>
            <a:spLocks noChangeShapeType="1"/>
          </p:cNvSpPr>
          <p:nvPr/>
        </p:nvSpPr>
        <p:spPr bwMode="auto">
          <a:xfrm>
            <a:off x="1110917" y="5542373"/>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6" name="Line 10"/>
          <p:cNvSpPr>
            <a:spLocks noChangeShapeType="1"/>
          </p:cNvSpPr>
          <p:nvPr/>
        </p:nvSpPr>
        <p:spPr bwMode="auto">
          <a:xfrm>
            <a:off x="1110917" y="5542373"/>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7" name="Line 11"/>
          <p:cNvSpPr>
            <a:spLocks noChangeShapeType="1"/>
          </p:cNvSpPr>
          <p:nvPr/>
        </p:nvSpPr>
        <p:spPr bwMode="auto">
          <a:xfrm>
            <a:off x="1110917" y="5873261"/>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8" name="Line 12"/>
          <p:cNvSpPr>
            <a:spLocks noChangeShapeType="1"/>
          </p:cNvSpPr>
          <p:nvPr/>
        </p:nvSpPr>
        <p:spPr bwMode="auto">
          <a:xfrm>
            <a:off x="1110917" y="6204149"/>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29" name="Line 13"/>
          <p:cNvSpPr>
            <a:spLocks noChangeShapeType="1"/>
          </p:cNvSpPr>
          <p:nvPr/>
        </p:nvSpPr>
        <p:spPr bwMode="auto">
          <a:xfrm>
            <a:off x="1110917" y="6535037"/>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0" name="Line 14"/>
          <p:cNvSpPr>
            <a:spLocks noChangeShapeType="1"/>
          </p:cNvSpPr>
          <p:nvPr/>
        </p:nvSpPr>
        <p:spPr bwMode="auto">
          <a:xfrm>
            <a:off x="1110917" y="6865925"/>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1" name="Line 15"/>
          <p:cNvSpPr>
            <a:spLocks noChangeShapeType="1"/>
          </p:cNvSpPr>
          <p:nvPr/>
        </p:nvSpPr>
        <p:spPr bwMode="auto">
          <a:xfrm>
            <a:off x="1110917" y="7196813"/>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2" name="Line 16"/>
          <p:cNvSpPr>
            <a:spLocks noChangeShapeType="1"/>
          </p:cNvSpPr>
          <p:nvPr/>
        </p:nvSpPr>
        <p:spPr bwMode="auto">
          <a:xfrm>
            <a:off x="1110917" y="7527700"/>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3" name="Line 17"/>
          <p:cNvSpPr>
            <a:spLocks noChangeShapeType="1"/>
          </p:cNvSpPr>
          <p:nvPr/>
        </p:nvSpPr>
        <p:spPr bwMode="auto">
          <a:xfrm>
            <a:off x="1110917" y="7858588"/>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4" name="Line 18"/>
          <p:cNvSpPr>
            <a:spLocks noChangeShapeType="1"/>
          </p:cNvSpPr>
          <p:nvPr/>
        </p:nvSpPr>
        <p:spPr bwMode="auto">
          <a:xfrm>
            <a:off x="1110917" y="8189476"/>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5" name="Line 19"/>
          <p:cNvSpPr>
            <a:spLocks noChangeShapeType="1"/>
          </p:cNvSpPr>
          <p:nvPr/>
        </p:nvSpPr>
        <p:spPr bwMode="auto">
          <a:xfrm>
            <a:off x="1110917" y="8520364"/>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6" name="Line 20"/>
          <p:cNvSpPr>
            <a:spLocks noChangeShapeType="1"/>
          </p:cNvSpPr>
          <p:nvPr/>
        </p:nvSpPr>
        <p:spPr bwMode="auto">
          <a:xfrm>
            <a:off x="1110917" y="8851252"/>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7" name="Line 21"/>
          <p:cNvSpPr>
            <a:spLocks noChangeShapeType="1"/>
          </p:cNvSpPr>
          <p:nvPr/>
        </p:nvSpPr>
        <p:spPr bwMode="auto">
          <a:xfrm>
            <a:off x="1110917" y="9182140"/>
            <a:ext cx="4616754" cy="0"/>
          </a:xfrm>
          <a:prstGeom prst="line">
            <a:avLst/>
          </a:prstGeom>
          <a:noFill/>
          <a:ln w="12700">
            <a:solidFill>
              <a:schemeClr val="folHlink"/>
            </a:solidFill>
            <a:round/>
            <a:headEnd/>
            <a:tailEnd/>
          </a:ln>
          <a:effectLst/>
        </p:spPr>
        <p:txBody>
          <a:bodyPr wrap="none" anchor="ctr"/>
          <a:lstStyle/>
          <a:p>
            <a:endParaRPr lang="sk-SK"/>
          </a:p>
        </p:txBody>
      </p:sp>
      <p:sp>
        <p:nvSpPr>
          <p:cNvPr id="60438" name="Line 24"/>
          <p:cNvSpPr>
            <a:spLocks noChangeShapeType="1"/>
          </p:cNvSpPr>
          <p:nvPr/>
        </p:nvSpPr>
        <p:spPr bwMode="auto">
          <a:xfrm>
            <a:off x="519267" y="9513028"/>
            <a:ext cx="5800053" cy="0"/>
          </a:xfrm>
          <a:prstGeom prst="line">
            <a:avLst/>
          </a:prstGeom>
          <a:noFill/>
          <a:ln w="25400">
            <a:solidFill>
              <a:schemeClr val="tx1"/>
            </a:solidFill>
            <a:round/>
            <a:headEnd/>
            <a:tailEnd/>
          </a:ln>
          <a:effectLst/>
        </p:spPr>
        <p:txBody>
          <a:bodyPr wrap="none" anchor="ctr"/>
          <a:lstStyle/>
          <a:p>
            <a:endParaRPr lang="sk-SK"/>
          </a:p>
        </p:txBody>
      </p:sp>
      <p:sp>
        <p:nvSpPr>
          <p:cNvPr id="60439" name="Rectangle 25"/>
          <p:cNvSpPr>
            <a:spLocks noChangeArrowheads="1"/>
          </p:cNvSpPr>
          <p:nvPr/>
        </p:nvSpPr>
        <p:spPr bwMode="auto">
          <a:xfrm>
            <a:off x="77104" y="67212"/>
            <a:ext cx="6643468" cy="274434"/>
          </a:xfrm>
          <a:prstGeom prst="rect">
            <a:avLst/>
          </a:prstGeom>
          <a:noFill/>
          <a:ln w="12700">
            <a:noFill/>
            <a:miter lim="800000"/>
            <a:headEnd/>
            <a:tailEnd/>
          </a:ln>
          <a:effectLst/>
        </p:spPr>
        <p:txBody>
          <a:bodyPr lIns="90488" tIns="44450" rIns="90488" bIns="44450">
            <a:spAutoFit/>
          </a:bodyPr>
          <a:lstStyle/>
          <a:p>
            <a:pPr eaLnBrk="0" hangingPunct="0">
              <a:tabLst>
                <a:tab pos="285750" algn="l"/>
                <a:tab pos="3257550" algn="ctr"/>
                <a:tab pos="6457950" algn="r"/>
              </a:tabLst>
            </a:pPr>
            <a:r>
              <a:rPr lang="en-US" sz="1200" b="0"/>
              <a:t>	Chapter 3		3-</a:t>
            </a:r>
            <a:fld id="{8E33ACDA-AFAA-4109-948F-A213B5CAE765}" type="slidenum">
              <a:rPr lang="en-US" sz="1200" b="0"/>
              <a:pPr eaLnBrk="0" hangingPunct="0">
                <a:tabLst>
                  <a:tab pos="285750" algn="l"/>
                  <a:tab pos="3257550" algn="ctr"/>
                  <a:tab pos="6457950" algn="r"/>
                </a:tabLst>
              </a:pPr>
              <a:t>‹#›</a:t>
            </a:fld>
            <a:endParaRPr lang="en-US" sz="1200" b="0"/>
          </a:p>
        </p:txBody>
      </p:sp>
      <p:sp>
        <p:nvSpPr>
          <p:cNvPr id="60440" name="Rectangle 27"/>
          <p:cNvSpPr>
            <a:spLocks noChangeArrowheads="1"/>
          </p:cNvSpPr>
          <p:nvPr/>
        </p:nvSpPr>
        <p:spPr bwMode="auto">
          <a:xfrm>
            <a:off x="70810" y="9573347"/>
            <a:ext cx="6656057" cy="243656"/>
          </a:xfrm>
          <a:prstGeom prst="rect">
            <a:avLst/>
          </a:prstGeom>
          <a:noFill/>
          <a:ln w="12700">
            <a:noFill/>
            <a:miter lim="800000"/>
            <a:headEnd/>
            <a:tailEnd/>
          </a:ln>
          <a:effectLst/>
        </p:spPr>
        <p:txBody>
          <a:bodyPr lIns="90488" tIns="44450" rIns="90488" bIns="44450">
            <a:spAutoFit/>
          </a:bodyPr>
          <a:lstStyle/>
          <a:p>
            <a:pPr eaLnBrk="0" hangingPunct="0">
              <a:tabLst>
                <a:tab pos="285750" algn="l"/>
                <a:tab pos="6457950" algn="r"/>
              </a:tabLst>
            </a:pPr>
            <a:r>
              <a:rPr lang="en-US" sz="1000" b="0"/>
              <a:t>Statistics for Business and Economics, 6/e	© 2007 Pearson Education, Inc.</a:t>
            </a:r>
          </a:p>
        </p:txBody>
      </p:sp>
    </p:spTree>
    <p:extLst>
      <p:ext uri="{BB962C8B-B14F-4D97-AF65-F5344CB8AC3E}">
        <p14:creationId xmlns:p14="http://schemas.microsoft.com/office/powerpoint/2010/main" val="37423790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4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4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4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4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2618634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3679744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2165552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3209286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3337190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a:p>
        </p:txBody>
      </p:sp>
    </p:spTree>
    <p:extLst>
      <p:ext uri="{BB962C8B-B14F-4D97-AF65-F5344CB8AC3E}">
        <p14:creationId xmlns:p14="http://schemas.microsoft.com/office/powerpoint/2010/main" val="1713312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a:p>
        </p:txBody>
      </p:sp>
    </p:spTree>
    <p:extLst>
      <p:ext uri="{BB962C8B-B14F-4D97-AF65-F5344CB8AC3E}">
        <p14:creationId xmlns:p14="http://schemas.microsoft.com/office/powerpoint/2010/main" val="575115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a:p>
        </p:txBody>
      </p:sp>
    </p:spTree>
    <p:extLst>
      <p:ext uri="{BB962C8B-B14F-4D97-AF65-F5344CB8AC3E}">
        <p14:creationId xmlns:p14="http://schemas.microsoft.com/office/powerpoint/2010/main" val="11131316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a:p>
        </p:txBody>
      </p:sp>
    </p:spTree>
    <p:extLst>
      <p:ext uri="{BB962C8B-B14F-4D97-AF65-F5344CB8AC3E}">
        <p14:creationId xmlns:p14="http://schemas.microsoft.com/office/powerpoint/2010/main" val="521367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3333318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1486820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716257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3676752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4249119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2193718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3502021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43063" y="661988"/>
            <a:ext cx="3738562" cy="2805112"/>
          </a:xfrm>
        </p:spPr>
      </p:sp>
      <p:sp>
        <p:nvSpPr>
          <p:cNvPr id="3" name="Notes Placeholder 2"/>
          <p:cNvSpPr>
            <a:spLocks noGrp="1"/>
          </p:cNvSpPr>
          <p:nvPr>
            <p:ph type="body" idx="1"/>
          </p:nvPr>
        </p:nvSpPr>
        <p:spPr/>
        <p:txBody>
          <a:bodyPr>
            <a:normAutofit/>
          </a:bodyPr>
          <a:lstStyle/>
          <a:p>
            <a:endParaRPr lang="sk-SK" dirty="0"/>
          </a:p>
        </p:txBody>
      </p:sp>
    </p:spTree>
    <p:extLst>
      <p:ext uri="{BB962C8B-B14F-4D97-AF65-F5344CB8AC3E}">
        <p14:creationId xmlns:p14="http://schemas.microsoft.com/office/powerpoint/2010/main" val="276673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27837CB7-6CB7-46F9-80FF-9CAE3B6C330C}" type="slidenum">
              <a:rPr lang="en-US" smtClean="0"/>
              <a:pPr>
                <a:defRPr/>
              </a:pPr>
              <a:t>‹#›</a:t>
            </a:fld>
            <a:endParaRPr lang="en-US"/>
          </a:p>
        </p:txBody>
      </p:sp>
    </p:spTree>
    <p:extLst>
      <p:ext uri="{BB962C8B-B14F-4D97-AF65-F5344CB8AC3E}">
        <p14:creationId xmlns:p14="http://schemas.microsoft.com/office/powerpoint/2010/main" val="770200781"/>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27837CB7-6CB7-46F9-80FF-9CAE3B6C330C}" type="slidenum">
              <a:rPr lang="en-US" smtClean="0"/>
              <a:pPr>
                <a:defRPr/>
              </a:pPr>
              <a:t>‹#›</a:t>
            </a:fld>
            <a:endParaRPr lang="en-US"/>
          </a:p>
        </p:txBody>
      </p:sp>
    </p:spTree>
    <p:extLst>
      <p:ext uri="{BB962C8B-B14F-4D97-AF65-F5344CB8AC3E}">
        <p14:creationId xmlns:p14="http://schemas.microsoft.com/office/powerpoint/2010/main" val="53955353"/>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27837CB7-6CB7-46F9-80FF-9CAE3B6C330C}"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0798696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27837CB7-6CB7-46F9-80FF-9CAE3B6C330C}" type="slidenum">
              <a:rPr lang="en-US" smtClean="0"/>
              <a:pPr>
                <a:defRPr/>
              </a:pPr>
              <a:t>‹#›</a:t>
            </a:fld>
            <a:endParaRPr lang="en-US"/>
          </a:p>
        </p:txBody>
      </p:sp>
    </p:spTree>
    <p:extLst>
      <p:ext uri="{BB962C8B-B14F-4D97-AF65-F5344CB8AC3E}">
        <p14:creationId xmlns:p14="http://schemas.microsoft.com/office/powerpoint/2010/main" val="3222379178"/>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27837CB7-6CB7-46F9-80FF-9CAE3B6C330C}"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41744973"/>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27837CB7-6CB7-46F9-80FF-9CAE3B6C330C}" type="slidenum">
              <a:rPr lang="en-US" smtClean="0"/>
              <a:pPr>
                <a:defRPr/>
              </a:pPr>
              <a:t>‹#›</a:t>
            </a:fld>
            <a:endParaRPr lang="en-US"/>
          </a:p>
        </p:txBody>
      </p:sp>
    </p:spTree>
    <p:extLst>
      <p:ext uri="{BB962C8B-B14F-4D97-AF65-F5344CB8AC3E}">
        <p14:creationId xmlns:p14="http://schemas.microsoft.com/office/powerpoint/2010/main" val="968242004"/>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CF85F847-E984-4BA6-B0A9-026457C817B9}" type="slidenum">
              <a:rPr lang="en-US" smtClean="0"/>
              <a:pPr>
                <a:defRPr/>
              </a:pPr>
              <a:t>‹#›</a:t>
            </a:fld>
            <a:endParaRPr lang="en-US"/>
          </a:p>
        </p:txBody>
      </p:sp>
    </p:spTree>
    <p:extLst>
      <p:ext uri="{BB962C8B-B14F-4D97-AF65-F5344CB8AC3E}">
        <p14:creationId xmlns:p14="http://schemas.microsoft.com/office/powerpoint/2010/main" val="4252334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3AD5FF63-5311-4120-B84B-8A30692BAE39}" type="slidenum">
              <a:rPr lang="en-US" smtClean="0"/>
              <a:pPr>
                <a:defRPr/>
              </a:pPr>
              <a:t>‹#›</a:t>
            </a:fld>
            <a:endParaRPr lang="en-US"/>
          </a:p>
        </p:txBody>
      </p:sp>
    </p:spTree>
    <p:extLst>
      <p:ext uri="{BB962C8B-B14F-4D97-AF65-F5344CB8AC3E}">
        <p14:creationId xmlns:p14="http://schemas.microsoft.com/office/powerpoint/2010/main" val="2203455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F09FB798-5A5C-43A1-ACDA-314D6B45835B}" type="slidenum">
              <a:rPr lang="en-US" smtClean="0"/>
              <a:pPr>
                <a:defRPr/>
              </a:pPr>
              <a:t>‹#›</a:t>
            </a:fld>
            <a:endParaRPr lang="en-US"/>
          </a:p>
        </p:txBody>
      </p:sp>
    </p:spTree>
    <p:extLst>
      <p:ext uri="{BB962C8B-B14F-4D97-AF65-F5344CB8AC3E}">
        <p14:creationId xmlns:p14="http://schemas.microsoft.com/office/powerpoint/2010/main" val="168320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11"/>
          </p:nvPr>
        </p:nvSpPr>
        <p:spPr/>
        <p:txBody>
          <a:bodyPr/>
          <a:lstStyle/>
          <a:p>
            <a:pPr>
              <a:defRPr/>
            </a:pPr>
            <a:r>
              <a:rPr lang="en-US"/>
              <a:t>Statistics for Business and Economics, 6e © 2007 Pearson Education, Inc.</a:t>
            </a:r>
          </a:p>
        </p:txBody>
      </p:sp>
      <p:sp>
        <p:nvSpPr>
          <p:cNvPr id="6" name="Slide Number Placeholder 5"/>
          <p:cNvSpPr>
            <a:spLocks noGrp="1"/>
          </p:cNvSpPr>
          <p:nvPr>
            <p:ph type="sldNum" sz="quarter" idx="12"/>
          </p:nvPr>
        </p:nvSpPr>
        <p:spPr/>
        <p:txBody>
          <a:bodyPr/>
          <a:lstStyle/>
          <a:p>
            <a:pPr>
              <a:defRPr/>
            </a:pPr>
            <a:r>
              <a:rPr lang="en-US"/>
              <a:t>Chap 3-</a:t>
            </a:r>
            <a:fld id="{6C0778D2-440C-4040-AECC-D193B4A599C1}" type="slidenum">
              <a:rPr lang="en-US" smtClean="0"/>
              <a:pPr>
                <a:defRPr/>
              </a:pPr>
              <a:t>‹#›</a:t>
            </a:fld>
            <a:endParaRPr lang="en-US"/>
          </a:p>
        </p:txBody>
      </p:sp>
    </p:spTree>
    <p:extLst>
      <p:ext uri="{BB962C8B-B14F-4D97-AF65-F5344CB8AC3E}">
        <p14:creationId xmlns:p14="http://schemas.microsoft.com/office/powerpoint/2010/main" val="3681106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6" name="Footer Placeholder 5"/>
          <p:cNvSpPr>
            <a:spLocks noGrp="1"/>
          </p:cNvSpPr>
          <p:nvPr>
            <p:ph type="ftr" sz="quarter" idx="11"/>
          </p:nvPr>
        </p:nvSpPr>
        <p:spPr/>
        <p:txBody>
          <a:bodyPr/>
          <a:lstStyle/>
          <a:p>
            <a:pPr>
              <a:defRPr/>
            </a:pPr>
            <a:r>
              <a:rPr lang="en-US"/>
              <a:t>Statistics for Business and Economics, 6e © 2007 Pearson Education, Inc.</a:t>
            </a:r>
          </a:p>
        </p:txBody>
      </p:sp>
      <p:sp>
        <p:nvSpPr>
          <p:cNvPr id="7" name="Slide Number Placeholder 6"/>
          <p:cNvSpPr>
            <a:spLocks noGrp="1"/>
          </p:cNvSpPr>
          <p:nvPr>
            <p:ph type="sldNum" sz="quarter" idx="12"/>
          </p:nvPr>
        </p:nvSpPr>
        <p:spPr/>
        <p:txBody>
          <a:bodyPr/>
          <a:lstStyle/>
          <a:p>
            <a:pPr>
              <a:defRPr/>
            </a:pPr>
            <a:r>
              <a:rPr lang="en-US"/>
              <a:t>Chap 3-</a:t>
            </a:r>
            <a:fld id="{F2935B60-1881-47CF-8EA7-A439D6357D15}" type="slidenum">
              <a:rPr lang="en-US" smtClean="0"/>
              <a:pPr>
                <a:defRPr/>
              </a:pPr>
              <a:t>‹#›</a:t>
            </a:fld>
            <a:endParaRPr lang="en-US"/>
          </a:p>
        </p:txBody>
      </p:sp>
    </p:spTree>
    <p:extLst>
      <p:ext uri="{BB962C8B-B14F-4D97-AF65-F5344CB8AC3E}">
        <p14:creationId xmlns:p14="http://schemas.microsoft.com/office/powerpoint/2010/main" val="2917666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8" name="Footer Placeholder 7"/>
          <p:cNvSpPr>
            <a:spLocks noGrp="1"/>
          </p:cNvSpPr>
          <p:nvPr>
            <p:ph type="ftr" sz="quarter" idx="11"/>
          </p:nvPr>
        </p:nvSpPr>
        <p:spPr/>
        <p:txBody>
          <a:bodyPr/>
          <a:lstStyle/>
          <a:p>
            <a:pPr>
              <a:defRPr/>
            </a:pPr>
            <a:r>
              <a:rPr lang="en-US"/>
              <a:t>Statistics for Business and Economics, 6e © 2007 Pearson Education, Inc.</a:t>
            </a:r>
          </a:p>
        </p:txBody>
      </p:sp>
      <p:sp>
        <p:nvSpPr>
          <p:cNvPr id="9" name="Slide Number Placeholder 8"/>
          <p:cNvSpPr>
            <a:spLocks noGrp="1"/>
          </p:cNvSpPr>
          <p:nvPr>
            <p:ph type="sldNum" sz="quarter" idx="12"/>
          </p:nvPr>
        </p:nvSpPr>
        <p:spPr/>
        <p:txBody>
          <a:bodyPr/>
          <a:lstStyle/>
          <a:p>
            <a:pPr>
              <a:defRPr/>
            </a:pPr>
            <a:r>
              <a:rPr lang="en-US"/>
              <a:t>Chap 3-</a:t>
            </a:r>
            <a:fld id="{43255EB0-5175-4187-97F1-E413AB47F0DA}" type="slidenum">
              <a:rPr lang="en-US" smtClean="0"/>
              <a:pPr>
                <a:defRPr/>
              </a:pPr>
              <a:t>‹#›</a:t>
            </a:fld>
            <a:endParaRPr lang="en-US"/>
          </a:p>
        </p:txBody>
      </p:sp>
    </p:spTree>
    <p:extLst>
      <p:ext uri="{BB962C8B-B14F-4D97-AF65-F5344CB8AC3E}">
        <p14:creationId xmlns:p14="http://schemas.microsoft.com/office/powerpoint/2010/main" val="60303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4" name="Footer Placeholder 3"/>
          <p:cNvSpPr>
            <a:spLocks noGrp="1"/>
          </p:cNvSpPr>
          <p:nvPr>
            <p:ph type="ftr" sz="quarter" idx="11"/>
          </p:nvPr>
        </p:nvSpPr>
        <p:spPr/>
        <p:txBody>
          <a:bodyPr/>
          <a:lstStyle/>
          <a:p>
            <a:pPr>
              <a:defRPr/>
            </a:pPr>
            <a:r>
              <a:rPr lang="en-US"/>
              <a:t>Statistics for Business and Economics, 6e © 2007 Pearson Education, Inc.</a:t>
            </a:r>
          </a:p>
        </p:txBody>
      </p:sp>
      <p:sp>
        <p:nvSpPr>
          <p:cNvPr id="5" name="Slide Number Placeholder 4"/>
          <p:cNvSpPr>
            <a:spLocks noGrp="1"/>
          </p:cNvSpPr>
          <p:nvPr>
            <p:ph type="sldNum" sz="quarter" idx="12"/>
          </p:nvPr>
        </p:nvSpPr>
        <p:spPr/>
        <p:txBody>
          <a:bodyPr/>
          <a:lstStyle/>
          <a:p>
            <a:pPr>
              <a:defRPr/>
            </a:pPr>
            <a:r>
              <a:rPr lang="en-US"/>
              <a:t>Chap 3-</a:t>
            </a:r>
            <a:fld id="{778CD041-4967-4657-8B43-FCCED534ED34}" type="slidenum">
              <a:rPr lang="en-US" smtClean="0"/>
              <a:pPr>
                <a:defRPr/>
              </a:pPr>
              <a:t>‹#›</a:t>
            </a:fld>
            <a:endParaRPr lang="en-US"/>
          </a:p>
        </p:txBody>
      </p:sp>
    </p:spTree>
    <p:extLst>
      <p:ext uri="{BB962C8B-B14F-4D97-AF65-F5344CB8AC3E}">
        <p14:creationId xmlns:p14="http://schemas.microsoft.com/office/powerpoint/2010/main" val="2183341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3" name="Footer Placeholder 2"/>
          <p:cNvSpPr>
            <a:spLocks noGrp="1"/>
          </p:cNvSpPr>
          <p:nvPr>
            <p:ph type="ftr" sz="quarter" idx="11"/>
          </p:nvPr>
        </p:nvSpPr>
        <p:spPr/>
        <p:txBody>
          <a:bodyPr/>
          <a:lstStyle/>
          <a:p>
            <a:pPr>
              <a:defRPr/>
            </a:pPr>
            <a:r>
              <a:rPr lang="en-US"/>
              <a:t>Statistics for Business and Economics, 6e © 2007 Pearson Education, Inc.</a:t>
            </a:r>
          </a:p>
        </p:txBody>
      </p:sp>
      <p:sp>
        <p:nvSpPr>
          <p:cNvPr id="4" name="Slide Number Placeholder 3"/>
          <p:cNvSpPr>
            <a:spLocks noGrp="1"/>
          </p:cNvSpPr>
          <p:nvPr>
            <p:ph type="sldNum" sz="quarter" idx="12"/>
          </p:nvPr>
        </p:nvSpPr>
        <p:spPr/>
        <p:txBody>
          <a:bodyPr/>
          <a:lstStyle/>
          <a:p>
            <a:pPr>
              <a:defRPr/>
            </a:pPr>
            <a:r>
              <a:rPr lang="en-US"/>
              <a:t>Chap 3-</a:t>
            </a:r>
            <a:fld id="{9AE27157-2761-4089-8474-2929A9B127CC}" type="slidenum">
              <a:rPr lang="en-US" smtClean="0"/>
              <a:pPr>
                <a:defRPr/>
              </a:pPr>
              <a:t>‹#›</a:t>
            </a:fld>
            <a:endParaRPr lang="en-US"/>
          </a:p>
        </p:txBody>
      </p:sp>
    </p:spTree>
    <p:extLst>
      <p:ext uri="{BB962C8B-B14F-4D97-AF65-F5344CB8AC3E}">
        <p14:creationId xmlns:p14="http://schemas.microsoft.com/office/powerpoint/2010/main" val="280752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DDF080-5E8C-48AD-84E5-6C08B304C14E}" type="datetimeFigureOut">
              <a:rPr lang="en-US" smtClean="0"/>
              <a:t>10/2/2019</a:t>
            </a:fld>
            <a:endParaRPr lang="en-US" dirty="0"/>
          </a:p>
        </p:txBody>
      </p:sp>
      <p:sp>
        <p:nvSpPr>
          <p:cNvPr id="6" name="Footer Placeholder 5"/>
          <p:cNvSpPr>
            <a:spLocks noGrp="1"/>
          </p:cNvSpPr>
          <p:nvPr>
            <p:ph type="ftr" sz="quarter" idx="11"/>
          </p:nvPr>
        </p:nvSpPr>
        <p:spPr/>
        <p:txBody>
          <a:bodyPr/>
          <a:lstStyle/>
          <a:p>
            <a:pPr>
              <a:defRPr/>
            </a:pPr>
            <a:r>
              <a:rPr lang="en-US"/>
              <a:t>Statistics for Business and Economics, 6e © 2007 Pearson Education, Inc.</a:t>
            </a:r>
          </a:p>
        </p:txBody>
      </p:sp>
      <p:sp>
        <p:nvSpPr>
          <p:cNvPr id="7" name="Slide Number Placeholder 6"/>
          <p:cNvSpPr>
            <a:spLocks noGrp="1"/>
          </p:cNvSpPr>
          <p:nvPr>
            <p:ph type="sldNum" sz="quarter" idx="12"/>
          </p:nvPr>
        </p:nvSpPr>
        <p:spPr/>
        <p:txBody>
          <a:bodyPr/>
          <a:lstStyle/>
          <a:p>
            <a:pPr>
              <a:defRPr/>
            </a:pPr>
            <a:r>
              <a:rPr lang="en-US"/>
              <a:t>Chap 3-</a:t>
            </a:r>
            <a:fld id="{5B93115F-1394-4F2F-BFAC-9AB8F5A0B8F1}" type="slidenum">
              <a:rPr lang="en-US" smtClean="0"/>
              <a:pPr>
                <a:defRPr/>
              </a:pPr>
              <a:t>‹#›</a:t>
            </a:fld>
            <a:endParaRPr lang="en-US"/>
          </a:p>
        </p:txBody>
      </p:sp>
    </p:spTree>
    <p:extLst>
      <p:ext uri="{BB962C8B-B14F-4D97-AF65-F5344CB8AC3E}">
        <p14:creationId xmlns:p14="http://schemas.microsoft.com/office/powerpoint/2010/main" val="1324335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10/2/2019</a:t>
            </a:fld>
            <a:endParaRPr lang="en-US" dirty="0"/>
          </a:p>
        </p:txBody>
      </p:sp>
      <p:sp>
        <p:nvSpPr>
          <p:cNvPr id="6" name="Footer Placeholder 5"/>
          <p:cNvSpPr>
            <a:spLocks noGrp="1"/>
          </p:cNvSpPr>
          <p:nvPr>
            <p:ph type="ftr" sz="quarter" idx="11"/>
          </p:nvPr>
        </p:nvSpPr>
        <p:spPr/>
        <p:txBody>
          <a:bodyPr/>
          <a:lstStyle/>
          <a:p>
            <a:pPr>
              <a:defRPr/>
            </a:pPr>
            <a:r>
              <a:rPr lang="en-US"/>
              <a:t>Statistics for Business and Economics, 6e © 2007 Pearson Education, Inc.</a:t>
            </a:r>
          </a:p>
        </p:txBody>
      </p:sp>
      <p:sp>
        <p:nvSpPr>
          <p:cNvPr id="7" name="Slide Number Placeholder 6"/>
          <p:cNvSpPr>
            <a:spLocks noGrp="1"/>
          </p:cNvSpPr>
          <p:nvPr>
            <p:ph type="sldNum" sz="quarter" idx="12"/>
          </p:nvPr>
        </p:nvSpPr>
        <p:spPr/>
        <p:txBody>
          <a:bodyPr/>
          <a:lstStyle/>
          <a:p>
            <a:pPr>
              <a:defRPr/>
            </a:pPr>
            <a:r>
              <a:rPr lang="en-US"/>
              <a:t>Chap 3-</a:t>
            </a:r>
            <a:fld id="{E1817E02-C29F-4C01-955F-3B994608D64D}" type="slidenum">
              <a:rPr lang="en-US" smtClean="0"/>
              <a:pPr>
                <a:defRPr/>
              </a:pPr>
              <a:t>‹#›</a:t>
            </a:fld>
            <a:endParaRPr lang="en-US"/>
          </a:p>
        </p:txBody>
      </p:sp>
    </p:spTree>
    <p:extLst>
      <p:ext uri="{BB962C8B-B14F-4D97-AF65-F5344CB8AC3E}">
        <p14:creationId xmlns:p14="http://schemas.microsoft.com/office/powerpoint/2010/main" val="1235972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10/2/2019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Statistics for Business and Economics, 6e © 2007 Pearson Education, Inc.</a:t>
            </a: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pPr>
              <a:defRPr/>
            </a:pPr>
            <a:r>
              <a:rPr lang="en-US"/>
              <a:t>Chap 3-</a:t>
            </a:r>
            <a:fld id="{27837CB7-6CB7-46F9-80FF-9CAE3B6C330C}" type="slidenum">
              <a:rPr lang="en-US" smtClean="0"/>
              <a:pPr>
                <a:defRPr/>
              </a:pPr>
              <a:t>‹#›</a:t>
            </a:fld>
            <a:endParaRPr lang="en-US"/>
          </a:p>
        </p:txBody>
      </p:sp>
    </p:spTree>
    <p:extLst>
      <p:ext uri="{BB962C8B-B14F-4D97-AF65-F5344CB8AC3E}">
        <p14:creationId xmlns:p14="http://schemas.microsoft.com/office/powerpoint/2010/main" val="32903237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hf hdr="0" dt="0"/>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2.wmf"/><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3.png"/><Relationship Id="rId4"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3.bin"/><Relationship Id="rId4"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slideLayout" Target="../slideLayouts/slideLayout2.xml"/><Relationship Id="rId7" Type="http://schemas.openxmlformats.org/officeDocument/2006/relationships/oleObject" Target="../embeddings/oleObject6.bin"/><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notesSlide" Target="../notesSlides/notesSlide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2.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slideLayout" Target="../slideLayouts/slideLayout2.xml"/><Relationship Id="rId7" Type="http://schemas.openxmlformats.org/officeDocument/2006/relationships/oleObject" Target="../embeddings/oleObject8.bin"/><Relationship Id="rId2" Type="http://schemas.openxmlformats.org/officeDocument/2006/relationships/tags" Target="../tags/tag10.xml"/><Relationship Id="rId1" Type="http://schemas.openxmlformats.org/officeDocument/2006/relationships/vmlDrawing" Target="../drawings/vmlDrawing6.vml"/><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notesSlide" Target="../notesSlides/notesSlid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13.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tags" Target="../tags/tag14.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040" y="2843784"/>
            <a:ext cx="6347713" cy="1320800"/>
          </a:xfrm>
        </p:spPr>
        <p:txBody>
          <a:bodyPr>
            <a:normAutofit/>
          </a:bodyPr>
          <a:lstStyle/>
          <a:p>
            <a:r>
              <a:rPr lang="en-GB" b="1" dirty="0"/>
              <a:t>Lecture</a:t>
            </a:r>
            <a:r>
              <a:rPr lang="sk-SK" b="1" dirty="0"/>
              <a:t> 2</a:t>
            </a:r>
          </a:p>
        </p:txBody>
      </p:sp>
    </p:spTree>
    <p:extLst>
      <p:ext uri="{BB962C8B-B14F-4D97-AF65-F5344CB8AC3E}">
        <p14:creationId xmlns:p14="http://schemas.microsoft.com/office/powerpoint/2010/main" val="22363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09709-D2DF-4380-89C1-7BFEEA38210E}"/>
              </a:ext>
            </a:extLst>
          </p:cNvPr>
          <p:cNvSpPr>
            <a:spLocks noGrp="1"/>
          </p:cNvSpPr>
          <p:nvPr>
            <p:ph type="title"/>
          </p:nvPr>
        </p:nvSpPr>
        <p:spPr>
          <a:xfrm>
            <a:off x="768096" y="612648"/>
            <a:ext cx="6347713" cy="1320800"/>
          </a:xfrm>
        </p:spPr>
        <p:txBody>
          <a:bodyPr/>
          <a:lstStyle/>
          <a:p>
            <a:r>
              <a:rPr lang="sk-SK" dirty="0" err="1"/>
              <a:t>Why</a:t>
            </a:r>
            <a:r>
              <a:rPr lang="sk-SK" dirty="0"/>
              <a:t> </a:t>
            </a:r>
            <a:r>
              <a:rPr lang="sk-SK" dirty="0" err="1"/>
              <a:t>is</a:t>
            </a:r>
            <a:r>
              <a:rPr lang="sk-SK" dirty="0"/>
              <a:t> </a:t>
            </a:r>
            <a:r>
              <a:rPr lang="sk-SK" dirty="0" err="1"/>
              <a:t>central</a:t>
            </a:r>
            <a:r>
              <a:rPr lang="sk-SK" dirty="0"/>
              <a:t> </a:t>
            </a:r>
            <a:r>
              <a:rPr lang="sk-SK" dirty="0" err="1"/>
              <a:t>tendency</a:t>
            </a:r>
            <a:r>
              <a:rPr lang="sk-SK" dirty="0"/>
              <a:t> </a:t>
            </a:r>
            <a:r>
              <a:rPr lang="sk-SK" dirty="0" err="1"/>
              <a:t>important</a:t>
            </a:r>
            <a:r>
              <a:rPr lang="sk-SK" dirty="0"/>
              <a:t>?</a:t>
            </a:r>
            <a:endParaRPr lang="en-GB" dirty="0"/>
          </a:p>
        </p:txBody>
      </p:sp>
      <p:sp>
        <p:nvSpPr>
          <p:cNvPr id="3" name="Content Placeholder 2">
            <a:extLst>
              <a:ext uri="{FF2B5EF4-FFF2-40B4-BE49-F238E27FC236}">
                <a16:creationId xmlns:a16="http://schemas.microsoft.com/office/drawing/2014/main" id="{27B2946A-B370-494D-ACDD-39D5763BF270}"/>
              </a:ext>
            </a:extLst>
          </p:cNvPr>
          <p:cNvSpPr>
            <a:spLocks noGrp="1"/>
          </p:cNvSpPr>
          <p:nvPr>
            <p:ph idx="1"/>
          </p:nvPr>
        </p:nvSpPr>
        <p:spPr/>
        <p:txBody>
          <a:bodyPr/>
          <a:lstStyle/>
          <a:p>
            <a:pPr algn="just"/>
            <a:r>
              <a:rPr lang="en-GB" sz="2000" b="1" dirty="0">
                <a:solidFill>
                  <a:schemeClr val="tx1"/>
                </a:solidFill>
              </a:rPr>
              <a:t>Central tendency is also useful when you want to compare one piece of data to the entire data set.</a:t>
            </a:r>
            <a:endParaRPr lang="sk-SK" sz="2000" b="1" dirty="0">
              <a:solidFill>
                <a:schemeClr val="tx1"/>
              </a:solidFill>
            </a:endParaRPr>
          </a:p>
          <a:p>
            <a:pPr lvl="1" algn="just"/>
            <a:r>
              <a:rPr lang="en-GB" sz="1800" dirty="0">
                <a:solidFill>
                  <a:schemeClr val="tx1"/>
                </a:solidFill>
              </a:rPr>
              <a:t>Let's say you received a 60% on your last </a:t>
            </a:r>
            <a:r>
              <a:rPr lang="sk-SK" sz="1800" dirty="0" err="1">
                <a:solidFill>
                  <a:schemeClr val="tx1"/>
                </a:solidFill>
              </a:rPr>
              <a:t>math</a:t>
            </a:r>
            <a:r>
              <a:rPr lang="en-GB" sz="1800" dirty="0">
                <a:solidFill>
                  <a:schemeClr val="tx1"/>
                </a:solidFill>
              </a:rPr>
              <a:t> </a:t>
            </a:r>
            <a:r>
              <a:rPr lang="sk-SK" sz="1800" dirty="0">
                <a:solidFill>
                  <a:schemeClr val="tx1"/>
                </a:solidFill>
              </a:rPr>
              <a:t>test</a:t>
            </a:r>
            <a:r>
              <a:rPr lang="en-GB" sz="1800" dirty="0">
                <a:solidFill>
                  <a:schemeClr val="tx1"/>
                </a:solidFill>
              </a:rPr>
              <a:t>, which is usually in the D range. You go around and talk to your classmates and find out that the average score on the </a:t>
            </a:r>
            <a:r>
              <a:rPr lang="sk-SK" sz="1800" dirty="0">
                <a:solidFill>
                  <a:schemeClr val="tx1"/>
                </a:solidFill>
              </a:rPr>
              <a:t>test</a:t>
            </a:r>
            <a:r>
              <a:rPr lang="en-GB" sz="1800" dirty="0">
                <a:solidFill>
                  <a:schemeClr val="tx1"/>
                </a:solidFill>
              </a:rPr>
              <a:t> was 43%. </a:t>
            </a:r>
            <a:r>
              <a:rPr lang="sk-SK" sz="1800" dirty="0" err="1">
                <a:solidFill>
                  <a:schemeClr val="tx1"/>
                </a:solidFill>
              </a:rPr>
              <a:t>That</a:t>
            </a:r>
            <a:r>
              <a:rPr lang="sk-SK" sz="1800" dirty="0">
                <a:solidFill>
                  <a:schemeClr val="tx1"/>
                </a:solidFill>
              </a:rPr>
              <a:t> </a:t>
            </a:r>
            <a:r>
              <a:rPr lang="sk-SK" sz="1800" dirty="0" err="1">
                <a:solidFill>
                  <a:schemeClr val="tx1"/>
                </a:solidFill>
              </a:rPr>
              <a:t>means</a:t>
            </a:r>
            <a:r>
              <a:rPr lang="sk-SK" sz="1800" dirty="0">
                <a:solidFill>
                  <a:schemeClr val="tx1"/>
                </a:solidFill>
              </a:rPr>
              <a:t> </a:t>
            </a:r>
            <a:r>
              <a:rPr lang="sk-SK" sz="1800" dirty="0" err="1">
                <a:solidFill>
                  <a:schemeClr val="tx1"/>
                </a:solidFill>
              </a:rPr>
              <a:t>that</a:t>
            </a:r>
            <a:r>
              <a:rPr lang="sk-SK" sz="1800" dirty="0">
                <a:solidFill>
                  <a:schemeClr val="tx1"/>
                </a:solidFill>
              </a:rPr>
              <a:t> </a:t>
            </a:r>
            <a:r>
              <a:rPr lang="en-GB" sz="1800" dirty="0">
                <a:solidFill>
                  <a:schemeClr val="tx1"/>
                </a:solidFill>
              </a:rPr>
              <a:t>your score was significantly higher than those of your classmates. Since your teacher grades on a curve, your 60% becomes an A.</a:t>
            </a:r>
          </a:p>
        </p:txBody>
      </p:sp>
    </p:spTree>
    <p:extLst>
      <p:ext uri="{BB962C8B-B14F-4D97-AF65-F5344CB8AC3E}">
        <p14:creationId xmlns:p14="http://schemas.microsoft.com/office/powerpoint/2010/main" val="3468506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4"/>
          <p:cNvSpPr>
            <a:spLocks noGrp="1" noChangeArrowheads="1"/>
          </p:cNvSpPr>
          <p:nvPr>
            <p:ph type="title"/>
          </p:nvPr>
        </p:nvSpPr>
        <p:spPr>
          <a:xfrm>
            <a:off x="558006" y="471837"/>
            <a:ext cx="7793038" cy="762000"/>
          </a:xfrm>
        </p:spPr>
        <p:txBody>
          <a:bodyPr>
            <a:normAutofit fontScale="90000"/>
          </a:bodyPr>
          <a:lstStyle/>
          <a:p>
            <a:pPr eaLnBrk="1" hangingPunct="1">
              <a:lnSpc>
                <a:spcPct val="110000"/>
              </a:lnSpc>
            </a:pPr>
            <a:r>
              <a:rPr lang="en-US" dirty="0"/>
              <a:t>Measures of Location</a:t>
            </a:r>
            <a:r>
              <a:rPr lang="sk-SK" dirty="0"/>
              <a:t> – </a:t>
            </a:r>
            <a:r>
              <a:rPr lang="sk-SK" dirty="0" err="1"/>
              <a:t>Central</a:t>
            </a:r>
            <a:r>
              <a:rPr lang="sk-SK" dirty="0"/>
              <a:t> </a:t>
            </a:r>
            <a:r>
              <a:rPr lang="sk-SK" dirty="0" err="1"/>
              <a:t>tendency</a:t>
            </a:r>
            <a:endParaRPr lang="en-US" dirty="0"/>
          </a:p>
        </p:txBody>
      </p:sp>
      <p:sp>
        <p:nvSpPr>
          <p:cNvPr id="8196" name="Line 2"/>
          <p:cNvSpPr>
            <a:spLocks noChangeShapeType="1"/>
          </p:cNvSpPr>
          <p:nvPr/>
        </p:nvSpPr>
        <p:spPr bwMode="auto">
          <a:xfrm>
            <a:off x="4343400" y="2209800"/>
            <a:ext cx="0" cy="609600"/>
          </a:xfrm>
          <a:prstGeom prst="line">
            <a:avLst/>
          </a:prstGeom>
          <a:noFill/>
          <a:ln w="19050">
            <a:solidFill>
              <a:schemeClr val="tx1"/>
            </a:solidFill>
            <a:round/>
            <a:headEnd/>
            <a:tailEnd/>
          </a:ln>
          <a:effectLst/>
        </p:spPr>
        <p:txBody>
          <a:bodyPr/>
          <a:lstStyle/>
          <a:p>
            <a:endParaRPr lang="sk-SK" dirty="0"/>
          </a:p>
        </p:txBody>
      </p:sp>
      <p:sp>
        <p:nvSpPr>
          <p:cNvPr id="8198" name="Rectangle 5"/>
          <p:cNvSpPr>
            <a:spLocks noChangeArrowheads="1"/>
          </p:cNvSpPr>
          <p:nvPr/>
        </p:nvSpPr>
        <p:spPr bwMode="auto">
          <a:xfrm>
            <a:off x="2778125" y="1828800"/>
            <a:ext cx="3200400" cy="366767"/>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algn="ctr" eaLnBrk="0" hangingPunct="0">
              <a:spcBef>
                <a:spcPct val="50000"/>
              </a:spcBef>
            </a:pPr>
            <a:r>
              <a:rPr lang="en-US" dirty="0">
                <a:solidFill>
                  <a:srgbClr val="000066"/>
                </a:solidFill>
              </a:rPr>
              <a:t>Location</a:t>
            </a:r>
          </a:p>
        </p:txBody>
      </p:sp>
      <p:sp>
        <p:nvSpPr>
          <p:cNvPr id="8199" name="Line 6"/>
          <p:cNvSpPr>
            <a:spLocks noChangeShapeType="1"/>
          </p:cNvSpPr>
          <p:nvPr/>
        </p:nvSpPr>
        <p:spPr bwMode="auto">
          <a:xfrm>
            <a:off x="1600200" y="2819400"/>
            <a:ext cx="5181600" cy="0"/>
          </a:xfrm>
          <a:prstGeom prst="line">
            <a:avLst/>
          </a:prstGeom>
          <a:noFill/>
          <a:ln w="19050">
            <a:solidFill>
              <a:schemeClr val="tx1"/>
            </a:solidFill>
            <a:round/>
            <a:headEnd/>
            <a:tailEnd/>
          </a:ln>
          <a:effectLst/>
        </p:spPr>
        <p:txBody>
          <a:bodyPr/>
          <a:lstStyle/>
          <a:p>
            <a:endParaRPr lang="sk-SK" dirty="0"/>
          </a:p>
        </p:txBody>
      </p:sp>
      <p:sp>
        <p:nvSpPr>
          <p:cNvPr id="8200" name="Rectangle 7"/>
          <p:cNvSpPr>
            <a:spLocks noChangeArrowheads="1"/>
          </p:cNvSpPr>
          <p:nvPr/>
        </p:nvSpPr>
        <p:spPr bwMode="auto">
          <a:xfrm>
            <a:off x="838200" y="3278188"/>
            <a:ext cx="1447800" cy="406400"/>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algn="ctr" eaLnBrk="0" hangingPunct="0">
              <a:spcBef>
                <a:spcPct val="50000"/>
              </a:spcBef>
            </a:pPr>
            <a:r>
              <a:rPr lang="en-US" sz="2000" dirty="0">
                <a:solidFill>
                  <a:srgbClr val="000066"/>
                </a:solidFill>
              </a:rPr>
              <a:t>Mean</a:t>
            </a:r>
          </a:p>
        </p:txBody>
      </p:sp>
      <p:sp>
        <p:nvSpPr>
          <p:cNvPr id="8201" name="Rectangle 8"/>
          <p:cNvSpPr>
            <a:spLocks noChangeArrowheads="1"/>
          </p:cNvSpPr>
          <p:nvPr/>
        </p:nvSpPr>
        <p:spPr bwMode="auto">
          <a:xfrm>
            <a:off x="3736975" y="3278188"/>
            <a:ext cx="1292225" cy="406400"/>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algn="ctr" eaLnBrk="0" hangingPunct="0">
              <a:spcBef>
                <a:spcPct val="50000"/>
              </a:spcBef>
            </a:pPr>
            <a:r>
              <a:rPr lang="en-US" sz="2000" dirty="0">
                <a:solidFill>
                  <a:srgbClr val="000066"/>
                </a:solidFill>
              </a:rPr>
              <a:t>Median</a:t>
            </a:r>
          </a:p>
        </p:txBody>
      </p:sp>
      <p:sp>
        <p:nvSpPr>
          <p:cNvPr id="8202" name="Rectangle 9"/>
          <p:cNvSpPr>
            <a:spLocks noChangeArrowheads="1"/>
          </p:cNvSpPr>
          <p:nvPr/>
        </p:nvSpPr>
        <p:spPr bwMode="auto">
          <a:xfrm>
            <a:off x="6248400" y="3276600"/>
            <a:ext cx="1219200" cy="406400"/>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algn="ctr" eaLnBrk="0" hangingPunct="0">
              <a:spcBef>
                <a:spcPct val="50000"/>
              </a:spcBef>
            </a:pPr>
            <a:r>
              <a:rPr lang="en-US" sz="2000" dirty="0">
                <a:solidFill>
                  <a:srgbClr val="000066"/>
                </a:solidFill>
              </a:rPr>
              <a:t>Mode</a:t>
            </a:r>
          </a:p>
        </p:txBody>
      </p:sp>
      <p:sp>
        <p:nvSpPr>
          <p:cNvPr id="8203" name="Line 11"/>
          <p:cNvSpPr>
            <a:spLocks noChangeShapeType="1"/>
          </p:cNvSpPr>
          <p:nvPr/>
        </p:nvSpPr>
        <p:spPr bwMode="auto">
          <a:xfrm>
            <a:off x="6781800" y="2819400"/>
            <a:ext cx="0" cy="457200"/>
          </a:xfrm>
          <a:prstGeom prst="line">
            <a:avLst/>
          </a:prstGeom>
          <a:noFill/>
          <a:ln w="19050">
            <a:solidFill>
              <a:schemeClr val="tx1"/>
            </a:solidFill>
            <a:round/>
            <a:headEnd/>
            <a:tailEnd/>
          </a:ln>
          <a:effectLst/>
        </p:spPr>
        <p:txBody>
          <a:bodyPr/>
          <a:lstStyle/>
          <a:p>
            <a:endParaRPr lang="sk-SK" dirty="0"/>
          </a:p>
        </p:txBody>
      </p:sp>
      <p:sp>
        <p:nvSpPr>
          <p:cNvPr id="8204" name="Line 12"/>
          <p:cNvSpPr>
            <a:spLocks noChangeShapeType="1"/>
          </p:cNvSpPr>
          <p:nvPr/>
        </p:nvSpPr>
        <p:spPr bwMode="auto">
          <a:xfrm>
            <a:off x="1595438" y="2819400"/>
            <a:ext cx="0" cy="457200"/>
          </a:xfrm>
          <a:prstGeom prst="line">
            <a:avLst/>
          </a:prstGeom>
          <a:noFill/>
          <a:ln w="19050">
            <a:solidFill>
              <a:schemeClr val="tx1"/>
            </a:solidFill>
            <a:round/>
            <a:headEnd/>
            <a:tailEnd/>
          </a:ln>
          <a:effectLst/>
        </p:spPr>
        <p:txBody>
          <a:bodyPr/>
          <a:lstStyle/>
          <a:p>
            <a:endParaRPr lang="sk-SK" dirty="0"/>
          </a:p>
        </p:txBody>
      </p:sp>
      <p:sp>
        <p:nvSpPr>
          <p:cNvPr id="8205" name="Line 13"/>
          <p:cNvSpPr>
            <a:spLocks noChangeShapeType="1"/>
          </p:cNvSpPr>
          <p:nvPr/>
        </p:nvSpPr>
        <p:spPr bwMode="auto">
          <a:xfrm>
            <a:off x="4343400" y="2819400"/>
            <a:ext cx="0" cy="457200"/>
          </a:xfrm>
          <a:prstGeom prst="line">
            <a:avLst/>
          </a:prstGeom>
          <a:noFill/>
          <a:ln w="19050">
            <a:solidFill>
              <a:schemeClr val="tx1"/>
            </a:solidFill>
            <a:round/>
            <a:headEnd/>
            <a:tailEnd/>
          </a:ln>
          <a:effectLst/>
        </p:spPr>
        <p:txBody>
          <a:bodyPr/>
          <a:lstStyle/>
          <a:p>
            <a:endParaRPr lang="sk-SK" dirty="0"/>
          </a:p>
        </p:txBody>
      </p:sp>
      <p:sp>
        <p:nvSpPr>
          <p:cNvPr id="8206" name="Line 14"/>
          <p:cNvSpPr>
            <a:spLocks noChangeShapeType="1"/>
          </p:cNvSpPr>
          <p:nvPr/>
        </p:nvSpPr>
        <p:spPr bwMode="auto">
          <a:xfrm>
            <a:off x="3429000" y="4419600"/>
            <a:ext cx="1711325" cy="0"/>
          </a:xfrm>
          <a:prstGeom prst="line">
            <a:avLst/>
          </a:prstGeom>
          <a:noFill/>
          <a:ln w="28575">
            <a:solidFill>
              <a:schemeClr val="tx1"/>
            </a:solidFill>
            <a:round/>
            <a:headEnd/>
            <a:tailEnd/>
          </a:ln>
          <a:effectLst/>
        </p:spPr>
        <p:txBody>
          <a:bodyPr/>
          <a:lstStyle/>
          <a:p>
            <a:endParaRPr lang="sk-SK" dirty="0"/>
          </a:p>
        </p:txBody>
      </p:sp>
      <p:sp>
        <p:nvSpPr>
          <p:cNvPr id="8207" name="Oval 15"/>
          <p:cNvSpPr>
            <a:spLocks noChangeArrowheads="1"/>
          </p:cNvSpPr>
          <p:nvPr/>
        </p:nvSpPr>
        <p:spPr bwMode="auto">
          <a:xfrm>
            <a:off x="3463925"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08" name="Oval 16"/>
          <p:cNvSpPr>
            <a:spLocks noChangeArrowheads="1"/>
          </p:cNvSpPr>
          <p:nvPr/>
        </p:nvSpPr>
        <p:spPr bwMode="auto">
          <a:xfrm>
            <a:off x="4225925"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09" name="Oval 17"/>
          <p:cNvSpPr>
            <a:spLocks noChangeArrowheads="1"/>
          </p:cNvSpPr>
          <p:nvPr/>
        </p:nvSpPr>
        <p:spPr bwMode="auto">
          <a:xfrm>
            <a:off x="4454525"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10" name="Oval 18"/>
          <p:cNvSpPr>
            <a:spLocks noChangeArrowheads="1"/>
          </p:cNvSpPr>
          <p:nvPr/>
        </p:nvSpPr>
        <p:spPr bwMode="auto">
          <a:xfrm>
            <a:off x="3665538"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11" name="Oval 19"/>
          <p:cNvSpPr>
            <a:spLocks noChangeArrowheads="1"/>
          </p:cNvSpPr>
          <p:nvPr/>
        </p:nvSpPr>
        <p:spPr bwMode="auto">
          <a:xfrm>
            <a:off x="4606925"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12" name="Oval 20"/>
          <p:cNvSpPr>
            <a:spLocks noChangeArrowheads="1"/>
          </p:cNvSpPr>
          <p:nvPr/>
        </p:nvSpPr>
        <p:spPr bwMode="auto">
          <a:xfrm>
            <a:off x="3997325" y="4267200"/>
            <a:ext cx="152400" cy="152400"/>
          </a:xfrm>
          <a:prstGeom prst="ellipse">
            <a:avLst/>
          </a:prstGeom>
          <a:solidFill>
            <a:schemeClr val="accent2"/>
          </a:solidFill>
          <a:ln w="28575">
            <a:solidFill>
              <a:schemeClr val="tx1"/>
            </a:solidFill>
            <a:round/>
            <a:headEnd/>
            <a:tailEnd/>
          </a:ln>
          <a:effectLst/>
        </p:spPr>
        <p:txBody>
          <a:bodyPr wrap="none" anchor="ctr"/>
          <a:lstStyle/>
          <a:p>
            <a:endParaRPr lang="sk-SK" dirty="0"/>
          </a:p>
        </p:txBody>
      </p:sp>
      <p:sp>
        <p:nvSpPr>
          <p:cNvPr id="8213" name="AutoShape 21"/>
          <p:cNvSpPr>
            <a:spLocks noChangeArrowheads="1"/>
          </p:cNvSpPr>
          <p:nvPr/>
        </p:nvSpPr>
        <p:spPr bwMode="auto">
          <a:xfrm rot="-5400000">
            <a:off x="3959225" y="4533900"/>
            <a:ext cx="228600" cy="152400"/>
          </a:xfrm>
          <a:prstGeom prst="rightArrow">
            <a:avLst>
              <a:gd name="adj1" fmla="val 50000"/>
              <a:gd name="adj2" fmla="val 37778"/>
            </a:avLst>
          </a:prstGeom>
          <a:solidFill>
            <a:srgbClr val="FF0000"/>
          </a:solidFill>
          <a:ln w="28575">
            <a:solidFill>
              <a:schemeClr val="tx1"/>
            </a:solidFill>
            <a:miter lim="800000"/>
            <a:headEnd/>
            <a:tailEnd/>
          </a:ln>
          <a:effectLst/>
        </p:spPr>
        <p:txBody>
          <a:bodyPr wrap="none" anchor="ctr"/>
          <a:lstStyle/>
          <a:p>
            <a:endParaRPr lang="sk-SK" dirty="0"/>
          </a:p>
        </p:txBody>
      </p:sp>
      <p:sp>
        <p:nvSpPr>
          <p:cNvPr id="8214" name="Oval 22"/>
          <p:cNvSpPr>
            <a:spLocks noChangeArrowheads="1"/>
          </p:cNvSpPr>
          <p:nvPr/>
        </p:nvSpPr>
        <p:spPr bwMode="auto">
          <a:xfrm>
            <a:off x="4884738"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15" name="Oval 23"/>
          <p:cNvSpPr>
            <a:spLocks noChangeArrowheads="1"/>
          </p:cNvSpPr>
          <p:nvPr/>
        </p:nvSpPr>
        <p:spPr bwMode="auto">
          <a:xfrm>
            <a:off x="3665538" y="39624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16" name="Oval 24"/>
          <p:cNvSpPr>
            <a:spLocks noChangeArrowheads="1"/>
          </p:cNvSpPr>
          <p:nvPr/>
        </p:nvSpPr>
        <p:spPr bwMode="auto">
          <a:xfrm>
            <a:off x="3665538" y="41148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17" name="Line 25"/>
          <p:cNvSpPr>
            <a:spLocks noChangeShapeType="1"/>
          </p:cNvSpPr>
          <p:nvPr/>
        </p:nvSpPr>
        <p:spPr bwMode="auto">
          <a:xfrm>
            <a:off x="6137275" y="4419600"/>
            <a:ext cx="1711325" cy="0"/>
          </a:xfrm>
          <a:prstGeom prst="line">
            <a:avLst/>
          </a:prstGeom>
          <a:noFill/>
          <a:ln w="28575">
            <a:solidFill>
              <a:schemeClr val="tx1"/>
            </a:solidFill>
            <a:round/>
            <a:headEnd/>
            <a:tailEnd/>
          </a:ln>
          <a:effectLst/>
        </p:spPr>
        <p:txBody>
          <a:bodyPr/>
          <a:lstStyle/>
          <a:p>
            <a:endParaRPr lang="sk-SK" dirty="0"/>
          </a:p>
        </p:txBody>
      </p:sp>
      <p:sp>
        <p:nvSpPr>
          <p:cNvPr id="8218" name="Oval 26"/>
          <p:cNvSpPr>
            <a:spLocks noChangeArrowheads="1"/>
          </p:cNvSpPr>
          <p:nvPr/>
        </p:nvSpPr>
        <p:spPr bwMode="auto">
          <a:xfrm>
            <a:off x="6172200"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19" name="Oval 27"/>
          <p:cNvSpPr>
            <a:spLocks noChangeArrowheads="1"/>
          </p:cNvSpPr>
          <p:nvPr/>
        </p:nvSpPr>
        <p:spPr bwMode="auto">
          <a:xfrm>
            <a:off x="6934200"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20" name="Oval 28"/>
          <p:cNvSpPr>
            <a:spLocks noChangeArrowheads="1"/>
          </p:cNvSpPr>
          <p:nvPr/>
        </p:nvSpPr>
        <p:spPr bwMode="auto">
          <a:xfrm>
            <a:off x="7162800"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21" name="Oval 29"/>
          <p:cNvSpPr>
            <a:spLocks noChangeArrowheads="1"/>
          </p:cNvSpPr>
          <p:nvPr/>
        </p:nvSpPr>
        <p:spPr bwMode="auto">
          <a:xfrm>
            <a:off x="6373813" y="4267200"/>
            <a:ext cx="152400" cy="152400"/>
          </a:xfrm>
          <a:prstGeom prst="ellipse">
            <a:avLst/>
          </a:prstGeom>
          <a:solidFill>
            <a:schemeClr val="accent2"/>
          </a:solidFill>
          <a:ln w="28575">
            <a:solidFill>
              <a:schemeClr val="tx1"/>
            </a:solidFill>
            <a:round/>
            <a:headEnd/>
            <a:tailEnd/>
          </a:ln>
          <a:effectLst/>
        </p:spPr>
        <p:txBody>
          <a:bodyPr wrap="none" anchor="ctr"/>
          <a:lstStyle/>
          <a:p>
            <a:endParaRPr lang="sk-SK" dirty="0"/>
          </a:p>
        </p:txBody>
      </p:sp>
      <p:sp>
        <p:nvSpPr>
          <p:cNvPr id="8222" name="Oval 30"/>
          <p:cNvSpPr>
            <a:spLocks noChangeArrowheads="1"/>
          </p:cNvSpPr>
          <p:nvPr/>
        </p:nvSpPr>
        <p:spPr bwMode="auto">
          <a:xfrm>
            <a:off x="7315200"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23" name="Oval 31"/>
          <p:cNvSpPr>
            <a:spLocks noChangeArrowheads="1"/>
          </p:cNvSpPr>
          <p:nvPr/>
        </p:nvSpPr>
        <p:spPr bwMode="auto">
          <a:xfrm>
            <a:off x="6705600"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24" name="AutoShape 32"/>
          <p:cNvSpPr>
            <a:spLocks noChangeArrowheads="1"/>
          </p:cNvSpPr>
          <p:nvPr/>
        </p:nvSpPr>
        <p:spPr bwMode="auto">
          <a:xfrm rot="-5400000">
            <a:off x="6362700" y="4533900"/>
            <a:ext cx="228600" cy="152400"/>
          </a:xfrm>
          <a:prstGeom prst="rightArrow">
            <a:avLst>
              <a:gd name="adj1" fmla="val 50000"/>
              <a:gd name="adj2" fmla="val 37778"/>
            </a:avLst>
          </a:prstGeom>
          <a:solidFill>
            <a:srgbClr val="FF0000"/>
          </a:solidFill>
          <a:ln w="28575">
            <a:solidFill>
              <a:schemeClr val="tx1"/>
            </a:solidFill>
            <a:miter lim="800000"/>
            <a:headEnd/>
            <a:tailEnd/>
          </a:ln>
          <a:effectLst/>
        </p:spPr>
        <p:txBody>
          <a:bodyPr wrap="none" anchor="ctr"/>
          <a:lstStyle/>
          <a:p>
            <a:endParaRPr lang="sk-SK" dirty="0"/>
          </a:p>
        </p:txBody>
      </p:sp>
      <p:sp>
        <p:nvSpPr>
          <p:cNvPr id="8225" name="Oval 33"/>
          <p:cNvSpPr>
            <a:spLocks noChangeArrowheads="1"/>
          </p:cNvSpPr>
          <p:nvPr/>
        </p:nvSpPr>
        <p:spPr bwMode="auto">
          <a:xfrm>
            <a:off x="7593013" y="4267200"/>
            <a:ext cx="152400" cy="152400"/>
          </a:xfrm>
          <a:prstGeom prst="ellipse">
            <a:avLst/>
          </a:prstGeom>
          <a:solidFill>
            <a:schemeClr val="accent1"/>
          </a:solidFill>
          <a:ln w="28575">
            <a:solidFill>
              <a:schemeClr val="tx1"/>
            </a:solidFill>
            <a:round/>
            <a:headEnd/>
            <a:tailEnd/>
          </a:ln>
          <a:effectLst/>
        </p:spPr>
        <p:txBody>
          <a:bodyPr wrap="none" anchor="ctr"/>
          <a:lstStyle/>
          <a:p>
            <a:endParaRPr lang="sk-SK" dirty="0"/>
          </a:p>
        </p:txBody>
      </p:sp>
      <p:sp>
        <p:nvSpPr>
          <p:cNvPr id="8226" name="Oval 34"/>
          <p:cNvSpPr>
            <a:spLocks noChangeArrowheads="1"/>
          </p:cNvSpPr>
          <p:nvPr/>
        </p:nvSpPr>
        <p:spPr bwMode="auto">
          <a:xfrm>
            <a:off x="6373813" y="3962400"/>
            <a:ext cx="152400" cy="152400"/>
          </a:xfrm>
          <a:prstGeom prst="ellipse">
            <a:avLst/>
          </a:prstGeom>
          <a:solidFill>
            <a:schemeClr val="accent2"/>
          </a:solidFill>
          <a:ln w="28575">
            <a:solidFill>
              <a:schemeClr val="tx1"/>
            </a:solidFill>
            <a:round/>
            <a:headEnd/>
            <a:tailEnd/>
          </a:ln>
          <a:effectLst/>
        </p:spPr>
        <p:txBody>
          <a:bodyPr wrap="none" anchor="ctr"/>
          <a:lstStyle/>
          <a:p>
            <a:endParaRPr lang="sk-SK" dirty="0"/>
          </a:p>
        </p:txBody>
      </p:sp>
      <p:sp>
        <p:nvSpPr>
          <p:cNvPr id="8227" name="Oval 35"/>
          <p:cNvSpPr>
            <a:spLocks noChangeArrowheads="1"/>
          </p:cNvSpPr>
          <p:nvPr/>
        </p:nvSpPr>
        <p:spPr bwMode="auto">
          <a:xfrm>
            <a:off x="6373813" y="4114800"/>
            <a:ext cx="152400" cy="152400"/>
          </a:xfrm>
          <a:prstGeom prst="ellipse">
            <a:avLst/>
          </a:prstGeom>
          <a:solidFill>
            <a:schemeClr val="accent2"/>
          </a:solidFill>
          <a:ln w="28575">
            <a:solidFill>
              <a:schemeClr val="tx1"/>
            </a:solidFill>
            <a:round/>
            <a:headEnd/>
            <a:tailEnd/>
          </a:ln>
          <a:effectLst/>
        </p:spPr>
        <p:txBody>
          <a:bodyPr wrap="none" anchor="ctr"/>
          <a:lstStyle/>
          <a:p>
            <a:endParaRPr lang="sk-SK" dirty="0"/>
          </a:p>
        </p:txBody>
      </p:sp>
      <p:graphicFrame>
        <p:nvGraphicFramePr>
          <p:cNvPr id="8228" name="Object 36"/>
          <p:cNvGraphicFramePr>
            <a:graphicFrameLocks noChangeAspect="1"/>
          </p:cNvGraphicFramePr>
          <p:nvPr/>
        </p:nvGraphicFramePr>
        <p:xfrm>
          <a:off x="822325" y="4114800"/>
          <a:ext cx="1173163" cy="1173163"/>
        </p:xfrm>
        <a:graphic>
          <a:graphicData uri="http://schemas.openxmlformats.org/presentationml/2006/ole">
            <mc:AlternateContent xmlns:mc="http://schemas.openxmlformats.org/markup-compatibility/2006">
              <mc:Choice xmlns:v="urn:schemas-microsoft-com:vml" Requires="v">
                <p:oleObj spid="_x0000_s8353" name="Equation" r:id="rId5" imgW="609600" imgH="609600" progId="">
                  <p:embed/>
                </p:oleObj>
              </mc:Choice>
              <mc:Fallback>
                <p:oleObj name="Equation" r:id="rId5" imgW="609600" imgH="609600" progId="">
                  <p:embed/>
                  <p:pic>
                    <p:nvPicPr>
                      <p:cNvPr id="0" name="Picture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2325" y="4114800"/>
                        <a:ext cx="1173163" cy="1173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9" name="Text Box 38"/>
          <p:cNvSpPr txBox="1">
            <a:spLocks noChangeArrowheads="1"/>
          </p:cNvSpPr>
          <p:nvPr/>
        </p:nvSpPr>
        <p:spPr bwMode="auto">
          <a:xfrm>
            <a:off x="3657600" y="1371600"/>
            <a:ext cx="1600200" cy="457200"/>
          </a:xfrm>
          <a:prstGeom prst="rect">
            <a:avLst/>
          </a:prstGeom>
          <a:noFill/>
          <a:ln w="9525">
            <a:noFill/>
            <a:miter lim="800000"/>
            <a:headEnd/>
            <a:tailEnd/>
          </a:ln>
          <a:effectLst/>
        </p:spPr>
        <p:txBody>
          <a:bodyPr>
            <a:spAutoFit/>
          </a:bodyPr>
          <a:lstStyle/>
          <a:p>
            <a:pPr>
              <a:spcBef>
                <a:spcPct val="50000"/>
              </a:spcBef>
            </a:pPr>
            <a:r>
              <a:rPr lang="en-US" b="0" dirty="0">
                <a:solidFill>
                  <a:schemeClr val="folHlink"/>
                </a:solidFill>
              </a:rPr>
              <a:t>Overview</a:t>
            </a:r>
          </a:p>
        </p:txBody>
      </p:sp>
      <p:sp>
        <p:nvSpPr>
          <p:cNvPr id="8230" name="Text Box 39"/>
          <p:cNvSpPr txBox="1">
            <a:spLocks noChangeArrowheads="1"/>
          </p:cNvSpPr>
          <p:nvPr/>
        </p:nvSpPr>
        <p:spPr bwMode="auto">
          <a:xfrm>
            <a:off x="3429000" y="5394325"/>
            <a:ext cx="1905000" cy="701675"/>
          </a:xfrm>
          <a:prstGeom prst="rect">
            <a:avLst/>
          </a:prstGeom>
          <a:noFill/>
          <a:ln w="9525">
            <a:noFill/>
            <a:miter lim="800000"/>
            <a:headEnd/>
            <a:tailEnd/>
          </a:ln>
          <a:effectLst/>
        </p:spPr>
        <p:txBody>
          <a:bodyPr>
            <a:spAutoFit/>
          </a:bodyPr>
          <a:lstStyle/>
          <a:p>
            <a:pPr>
              <a:spcBef>
                <a:spcPct val="50000"/>
              </a:spcBef>
            </a:pPr>
            <a:r>
              <a:rPr lang="en-US" sz="2000" b="0" dirty="0"/>
              <a:t>Midpoint of ranked values</a:t>
            </a:r>
          </a:p>
        </p:txBody>
      </p:sp>
      <p:sp>
        <p:nvSpPr>
          <p:cNvPr id="8231" name="Text Box 40"/>
          <p:cNvSpPr txBox="1">
            <a:spLocks noChangeArrowheads="1"/>
          </p:cNvSpPr>
          <p:nvPr/>
        </p:nvSpPr>
        <p:spPr bwMode="auto">
          <a:xfrm>
            <a:off x="5943600" y="5394325"/>
            <a:ext cx="1981200" cy="701675"/>
          </a:xfrm>
          <a:prstGeom prst="rect">
            <a:avLst/>
          </a:prstGeom>
          <a:noFill/>
          <a:ln w="9525">
            <a:noFill/>
            <a:miter lim="800000"/>
            <a:headEnd/>
            <a:tailEnd/>
          </a:ln>
          <a:effectLst/>
        </p:spPr>
        <p:txBody>
          <a:bodyPr>
            <a:spAutoFit/>
          </a:bodyPr>
          <a:lstStyle/>
          <a:p>
            <a:pPr>
              <a:spcBef>
                <a:spcPct val="50000"/>
              </a:spcBef>
            </a:pPr>
            <a:r>
              <a:rPr lang="en-US" sz="2000" b="0" dirty="0"/>
              <a:t>Most frequently observed value</a:t>
            </a:r>
          </a:p>
        </p:txBody>
      </p:sp>
      <p:sp>
        <p:nvSpPr>
          <p:cNvPr id="8232" name="Text Box 41"/>
          <p:cNvSpPr txBox="1">
            <a:spLocks noChangeArrowheads="1"/>
          </p:cNvSpPr>
          <p:nvPr/>
        </p:nvSpPr>
        <p:spPr bwMode="auto">
          <a:xfrm>
            <a:off x="838200" y="5410200"/>
            <a:ext cx="1676400" cy="701675"/>
          </a:xfrm>
          <a:prstGeom prst="rect">
            <a:avLst/>
          </a:prstGeom>
          <a:noFill/>
          <a:ln w="9525">
            <a:noFill/>
            <a:miter lim="800000"/>
            <a:headEnd/>
            <a:tailEnd/>
          </a:ln>
          <a:effectLst/>
        </p:spPr>
        <p:txBody>
          <a:bodyPr>
            <a:spAutoFit/>
          </a:bodyPr>
          <a:lstStyle/>
          <a:p>
            <a:pPr>
              <a:spcBef>
                <a:spcPct val="50000"/>
              </a:spcBef>
            </a:pPr>
            <a:r>
              <a:rPr lang="en-US" sz="2000" b="0" dirty="0"/>
              <a:t>Arithmetic average</a:t>
            </a:r>
          </a:p>
        </p:txBody>
      </p:sp>
    </p:spTree>
    <p:custDataLst>
      <p:tags r:id="rId2"/>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Arithmetic Mean</a:t>
            </a:r>
            <a:endParaRPr lang="sk-SK"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598" y="1709928"/>
                <a:ext cx="6632449" cy="4331435"/>
              </a:xfrm>
            </p:spPr>
            <p:txBody>
              <a:bodyPr>
                <a:normAutofit lnSpcReduction="10000"/>
              </a:bodyPr>
              <a:lstStyle/>
              <a:p>
                <a:r>
                  <a:rPr lang="en-US" sz="2000" dirty="0">
                    <a:solidFill>
                      <a:schemeClr val="tx1"/>
                    </a:solidFill>
                  </a:rPr>
                  <a:t>The most important numerical measure of location.</a:t>
                </a:r>
              </a:p>
              <a:p>
                <a:r>
                  <a:rPr lang="en-US" sz="2000" dirty="0">
                    <a:solidFill>
                      <a:schemeClr val="tx1"/>
                    </a:solidFill>
                  </a:rPr>
                  <a:t>The arithmetic mean of a collection of numerical values is the sum of these</a:t>
                </a:r>
                <a:r>
                  <a:rPr lang="sk-SK" sz="2000" dirty="0">
                    <a:solidFill>
                      <a:schemeClr val="tx1"/>
                    </a:solidFill>
                  </a:rPr>
                  <a:t> </a:t>
                </a:r>
                <a:r>
                  <a:rPr lang="en-US" sz="2000" dirty="0">
                    <a:solidFill>
                      <a:schemeClr val="tx1"/>
                    </a:solidFill>
                  </a:rPr>
                  <a:t>values divided by the number of values. </a:t>
                </a:r>
                <a:endParaRPr lang="sk-SK" sz="2000" dirty="0">
                  <a:solidFill>
                    <a:schemeClr val="tx1"/>
                  </a:solidFill>
                </a:endParaRPr>
              </a:p>
              <a:p>
                <a:r>
                  <a:rPr lang="en-US" sz="2000" dirty="0">
                    <a:solidFill>
                      <a:schemeClr val="tx1"/>
                    </a:solidFill>
                  </a:rPr>
                  <a:t>If the data are from a population, the mean is denoted by Greek letter </a:t>
                </a:r>
                <a:r>
                  <a:rPr lang="sk-SK" sz="2000" b="1" dirty="0">
                    <a:solidFill>
                      <a:schemeClr val="tx1"/>
                    </a:solidFill>
                  </a:rPr>
                  <a:t>µ</a:t>
                </a:r>
                <a:r>
                  <a:rPr lang="sk-SK" sz="2000" dirty="0">
                    <a:solidFill>
                      <a:schemeClr val="tx1"/>
                    </a:solidFill>
                  </a:rPr>
                  <a:t> (mu).</a:t>
                </a:r>
                <a:endParaRPr lang="en-US" sz="2000" dirty="0">
                  <a:solidFill>
                    <a:schemeClr val="tx1"/>
                  </a:solidFill>
                </a:endParaRPr>
              </a:p>
              <a:p>
                <a:r>
                  <a:rPr lang="en-US" sz="2000" dirty="0">
                    <a:solidFill>
                      <a:schemeClr val="tx1"/>
                    </a:solidFill>
                  </a:rPr>
                  <a:t>If the data are from a sample, the mean is denoted by </a:t>
                </a:r>
                <a14:m>
                  <m:oMath xmlns:m="http://schemas.openxmlformats.org/officeDocument/2006/math">
                    <m:acc>
                      <m:accPr>
                        <m:chr m:val="̅"/>
                        <m:ctrlPr>
                          <a:rPr lang="sk-SK" sz="2000" b="1" i="1">
                            <a:solidFill>
                              <a:schemeClr val="tx1"/>
                            </a:solidFill>
                            <a:latin typeface="Cambria Math" panose="02040503050406030204" pitchFamily="18" charset="0"/>
                          </a:rPr>
                        </m:ctrlPr>
                      </m:accPr>
                      <m:e>
                        <m:r>
                          <a:rPr lang="sk-SK" sz="2000" b="1" i="1">
                            <a:solidFill>
                              <a:schemeClr val="tx1"/>
                            </a:solidFill>
                            <a:latin typeface="Cambria Math" panose="02040503050406030204" pitchFamily="18" charset="0"/>
                          </a:rPr>
                          <m:t>𝒙</m:t>
                        </m:r>
                      </m:e>
                    </m:acc>
                    <m:r>
                      <m:rPr>
                        <m:nor/>
                      </m:rPr>
                      <a:rPr lang="sk-SK" sz="2000" b="0" i="0" smtClean="0">
                        <a:solidFill>
                          <a:schemeClr val="tx1"/>
                        </a:solidFill>
                      </a:rPr>
                      <m:t> (</m:t>
                    </m:r>
                    <m:r>
                      <m:rPr>
                        <m:nor/>
                      </m:rPr>
                      <a:rPr lang="sk-SK" sz="2000" b="0" i="0" smtClean="0">
                        <a:solidFill>
                          <a:schemeClr val="tx1"/>
                        </a:solidFill>
                      </a:rPr>
                      <m:t>x</m:t>
                    </m:r>
                    <m:r>
                      <m:rPr>
                        <m:nor/>
                      </m:rPr>
                      <a:rPr lang="en-US" sz="2000" dirty="0">
                        <a:solidFill>
                          <a:schemeClr val="tx1"/>
                        </a:solidFill>
                      </a:rPr>
                      <m:t>−</m:t>
                    </m:r>
                    <m:r>
                      <m:rPr>
                        <m:nor/>
                      </m:rPr>
                      <a:rPr lang="en-US" sz="2000" dirty="0">
                        <a:solidFill>
                          <a:schemeClr val="tx1"/>
                        </a:solidFill>
                      </a:rPr>
                      <m:t>bar</m:t>
                    </m:r>
                    <m:r>
                      <m:rPr>
                        <m:nor/>
                      </m:rPr>
                      <a:rPr lang="en-US" sz="2000" dirty="0">
                        <a:solidFill>
                          <a:schemeClr val="tx1"/>
                        </a:solidFill>
                      </a:rPr>
                      <m:t>)</m:t>
                    </m:r>
                  </m:oMath>
                </a14:m>
                <a:r>
                  <a:rPr lang="sk-SK" sz="2000" b="1" dirty="0">
                    <a:solidFill>
                      <a:schemeClr val="tx1"/>
                    </a:solidFill>
                  </a:rPr>
                  <a:t>.</a:t>
                </a:r>
              </a:p>
              <a:p>
                <a:r>
                  <a:rPr lang="en-US" sz="2000" dirty="0">
                    <a:solidFill>
                      <a:schemeClr val="tx1"/>
                    </a:solidFill>
                  </a:rPr>
                  <a:t>A population parameter is any measurable</a:t>
                </a:r>
                <a:r>
                  <a:rPr lang="sk-SK" sz="2000" dirty="0">
                    <a:solidFill>
                      <a:schemeClr val="tx1"/>
                    </a:solidFill>
                  </a:rPr>
                  <a:t> </a:t>
                </a:r>
                <a:r>
                  <a:rPr lang="en-US" sz="2000" dirty="0">
                    <a:solidFill>
                      <a:schemeClr val="tx1"/>
                    </a:solidFill>
                  </a:rPr>
                  <a:t>characteristic of a population.</a:t>
                </a:r>
                <a:endParaRPr lang="sk-SK" sz="2000" dirty="0">
                  <a:solidFill>
                    <a:schemeClr val="tx1"/>
                  </a:solidFill>
                </a:endParaRPr>
              </a:p>
              <a:p>
                <a:r>
                  <a:rPr lang="en-US" sz="2000" dirty="0">
                    <a:solidFill>
                      <a:schemeClr val="tx1"/>
                    </a:solidFill>
                  </a:rPr>
                  <a:t>A sample statistic is any measurable characteristic of a sample.</a:t>
                </a:r>
                <a:endParaRPr lang="sk-SK" sz="2000" dirty="0">
                  <a:solidFill>
                    <a:schemeClr val="tx1"/>
                  </a:solidFill>
                </a:endParaRPr>
              </a:p>
              <a:p>
                <a:pPr marL="0" indent="0">
                  <a:buNone/>
                </a:pPr>
                <a:endParaRPr lang="sk-SK" sz="2000" dirty="0"/>
              </a:p>
              <a:p>
                <a:endParaRPr lang="sk-SK" sz="2000" b="1" dirty="0">
                  <a:solidFill>
                    <a:schemeClr val="tx1"/>
                  </a:solidFill>
                </a:endParaRPr>
              </a:p>
              <a:p>
                <a:pPr marL="342900" lvl="1" indent="-342900"/>
                <a:endParaRPr lang="sk-SK" altLang="sk-SK" sz="2000" dirty="0">
                  <a:solidFill>
                    <a:schemeClr val="tx1"/>
                  </a:solidFill>
                </a:endParaRPr>
              </a:p>
              <a:p>
                <a:endParaRPr lang="sk-SK" dirty="0"/>
              </a:p>
              <a:p>
                <a:endParaRPr lang="sk-SK"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598" y="1709928"/>
                <a:ext cx="6632449" cy="4331435"/>
              </a:xfrm>
              <a:blipFill>
                <a:blip r:embed="rId2"/>
                <a:stretch>
                  <a:fillRect l="-368" t="-1690" r="-1379"/>
                </a:stretch>
              </a:blipFill>
            </p:spPr>
            <p:txBody>
              <a:bodyPr/>
              <a:lstStyle/>
              <a:p>
                <a:r>
                  <a:rPr lang="sk-SK">
                    <a:noFill/>
                  </a:rPr>
                  <a:t> </a:t>
                </a:r>
              </a:p>
            </p:txBody>
          </p:sp>
        </mc:Fallback>
      </mc:AlternateContent>
    </p:spTree>
    <p:extLst>
      <p:ext uri="{BB962C8B-B14F-4D97-AF65-F5344CB8AC3E}">
        <p14:creationId xmlns:p14="http://schemas.microsoft.com/office/powerpoint/2010/main" val="3868181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pPr eaLnBrk="1" hangingPunct="1">
              <a:lnSpc>
                <a:spcPct val="110000"/>
              </a:lnSpc>
            </a:pPr>
            <a:r>
              <a:rPr lang="en-US" dirty="0"/>
              <a:t>Arithmetic Mean</a:t>
            </a:r>
          </a:p>
        </p:txBody>
      </p:sp>
      <mc:AlternateContent xmlns:mc="http://schemas.openxmlformats.org/markup-compatibility/2006" xmlns:a14="http://schemas.microsoft.com/office/drawing/2010/main">
        <mc:Choice Requires="a14">
          <p:sp>
            <p:nvSpPr>
              <p:cNvPr id="9222" name="Rectangle 3"/>
              <p:cNvSpPr>
                <a:spLocks noGrp="1" noChangeArrowheads="1"/>
              </p:cNvSpPr>
              <p:nvPr>
                <p:ph idx="1"/>
              </p:nvPr>
            </p:nvSpPr>
            <p:spPr>
              <a:xfrm>
                <a:off x="762000" y="1524000"/>
                <a:ext cx="8077200" cy="4532313"/>
              </a:xfrm>
            </p:spPr>
            <p:txBody>
              <a:bodyPr>
                <a:normAutofit lnSpcReduction="10000"/>
              </a:bodyPr>
              <a:lstStyle/>
              <a:p>
                <a:pPr lvl="1"/>
                <a:r>
                  <a:rPr lang="en-US" sz="2400" dirty="0">
                    <a:solidFill>
                      <a:schemeClr val="tx1"/>
                    </a:solidFill>
                  </a:rPr>
                  <a:t>For a sample of size n:</a:t>
                </a: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r>
                  <a:rPr lang="en-US" sz="2000" dirty="0">
                    <a:solidFill>
                      <a:schemeClr val="tx1"/>
                    </a:solidFill>
                  </a:rPr>
                  <a:t>Where n represent</a:t>
                </a:r>
                <a:r>
                  <a:rPr lang="sk-SK" sz="2000" dirty="0">
                    <a:solidFill>
                      <a:schemeClr val="tx1"/>
                    </a:solidFill>
                  </a:rPr>
                  <a:t>s </a:t>
                </a:r>
                <a:r>
                  <a:rPr lang="sk-SK" sz="2000" dirty="0" err="1">
                    <a:solidFill>
                      <a:schemeClr val="tx1"/>
                    </a:solidFill>
                  </a:rPr>
                  <a:t>the</a:t>
                </a:r>
                <a:r>
                  <a:rPr lang="en-US" sz="2000" dirty="0">
                    <a:solidFill>
                      <a:schemeClr val="tx1"/>
                    </a:solidFill>
                  </a:rPr>
                  <a:t> number of items in the sample.</a:t>
                </a:r>
              </a:p>
              <a:p>
                <a:pPr lvl="1"/>
                <a:r>
                  <a:rPr lang="en-US" sz="2000" dirty="0">
                    <a:solidFill>
                      <a:schemeClr val="tx1"/>
                    </a:solidFill>
                  </a:rPr>
                  <a:t>In this formula, the numerator is the sum of the n data values, that is </a:t>
                </a:r>
                <a14:m>
                  <m:oMath xmlns:m="http://schemas.openxmlformats.org/officeDocument/2006/math">
                    <m:nary>
                      <m:naryPr>
                        <m:chr m:val="∑"/>
                        <m:limLoc m:val="undOvr"/>
                        <m:subHide m:val="on"/>
                        <m:supHide m:val="on"/>
                        <m:ctrlPr>
                          <a:rPr lang="sk-SK" sz="2400" b="1" i="1">
                            <a:latin typeface="Cambria Math" panose="02040503050406030204" pitchFamily="18" charset="0"/>
                          </a:rPr>
                        </m:ctrlPr>
                      </m:naryPr>
                      <m:sub/>
                      <m:sup/>
                      <m:e>
                        <m:sSub>
                          <m:sSubPr>
                            <m:ctrlPr>
                              <a:rPr lang="sk-SK" sz="2400" b="1" i="1">
                                <a:latin typeface="Cambria Math" panose="02040503050406030204" pitchFamily="18" charset="0"/>
                              </a:rPr>
                            </m:ctrlPr>
                          </m:sSubPr>
                          <m:e>
                            <m:r>
                              <a:rPr lang="sk-SK" sz="2400" b="1" i="1">
                                <a:latin typeface="Cambria Math" panose="02040503050406030204" pitchFamily="18" charset="0"/>
                              </a:rPr>
                              <m:t>𝒙</m:t>
                            </m:r>
                          </m:e>
                          <m:sub>
                            <m:r>
                              <a:rPr lang="sk-SK" sz="2400" b="1" i="1">
                                <a:latin typeface="Cambria Math" panose="02040503050406030204" pitchFamily="18" charset="0"/>
                              </a:rPr>
                              <m:t>𝒊</m:t>
                            </m:r>
                          </m:sub>
                        </m:sSub>
                        <m:r>
                          <a:rPr lang="sk-SK" sz="2400" b="1" i="1">
                            <a:latin typeface="Cambria Math" panose="02040503050406030204" pitchFamily="18" charset="0"/>
                          </a:rPr>
                          <m:t>=</m:t>
                        </m:r>
                        <m:sSub>
                          <m:sSubPr>
                            <m:ctrlPr>
                              <a:rPr lang="sk-SK" sz="2400" b="1" i="1">
                                <a:latin typeface="Cambria Math" panose="02040503050406030204" pitchFamily="18" charset="0"/>
                              </a:rPr>
                            </m:ctrlPr>
                          </m:sSubPr>
                          <m:e>
                            <m:r>
                              <a:rPr lang="sk-SK" sz="2400" b="1" i="1">
                                <a:latin typeface="Cambria Math" panose="02040503050406030204" pitchFamily="18" charset="0"/>
                              </a:rPr>
                              <m:t>𝒙</m:t>
                            </m:r>
                          </m:e>
                          <m:sub>
                            <m:r>
                              <a:rPr lang="sk-SK" sz="2400" b="1" i="1">
                                <a:latin typeface="Cambria Math" panose="02040503050406030204" pitchFamily="18" charset="0"/>
                              </a:rPr>
                              <m:t>𝟏</m:t>
                            </m:r>
                          </m:sub>
                        </m:sSub>
                      </m:e>
                    </m:nary>
                    <m:r>
                      <a:rPr lang="sk-SK" sz="2400" b="1" i="1">
                        <a:latin typeface="Cambria Math" panose="02040503050406030204" pitchFamily="18" charset="0"/>
                      </a:rPr>
                      <m:t>+</m:t>
                    </m:r>
                    <m:sSub>
                      <m:sSubPr>
                        <m:ctrlPr>
                          <a:rPr lang="sk-SK" sz="2400" b="1" i="1">
                            <a:latin typeface="Cambria Math" panose="02040503050406030204" pitchFamily="18" charset="0"/>
                          </a:rPr>
                        </m:ctrlPr>
                      </m:sSubPr>
                      <m:e>
                        <m:r>
                          <a:rPr lang="sk-SK" sz="2400" b="1" i="1">
                            <a:latin typeface="Cambria Math" panose="02040503050406030204" pitchFamily="18" charset="0"/>
                          </a:rPr>
                          <m:t>𝒙</m:t>
                        </m:r>
                      </m:e>
                      <m:sub>
                        <m:r>
                          <a:rPr lang="sk-SK" sz="2400" b="1" i="1">
                            <a:latin typeface="Cambria Math" panose="02040503050406030204" pitchFamily="18" charset="0"/>
                          </a:rPr>
                          <m:t>𝟐</m:t>
                        </m:r>
                      </m:sub>
                    </m:sSub>
                    <m:r>
                      <a:rPr lang="sk-SK" sz="2400" b="1" i="1">
                        <a:latin typeface="Cambria Math" panose="02040503050406030204" pitchFamily="18" charset="0"/>
                      </a:rPr>
                      <m:t>+…+</m:t>
                    </m:r>
                    <m:sSub>
                      <m:sSubPr>
                        <m:ctrlPr>
                          <a:rPr lang="sk-SK" sz="2400" b="1" i="1">
                            <a:latin typeface="Cambria Math" panose="02040503050406030204" pitchFamily="18" charset="0"/>
                          </a:rPr>
                        </m:ctrlPr>
                      </m:sSubPr>
                      <m:e>
                        <m:r>
                          <a:rPr lang="sk-SK" sz="2400" b="1" i="1">
                            <a:latin typeface="Cambria Math" panose="02040503050406030204" pitchFamily="18" charset="0"/>
                          </a:rPr>
                          <m:t>𝒙</m:t>
                        </m:r>
                      </m:e>
                      <m:sub>
                        <m:r>
                          <a:rPr lang="sk-SK" sz="2400" b="1" i="1">
                            <a:latin typeface="Cambria Math" panose="02040503050406030204" pitchFamily="18" charset="0"/>
                          </a:rPr>
                          <m:t>𝒏</m:t>
                        </m:r>
                      </m:sub>
                    </m:sSub>
                  </m:oMath>
                </a14:m>
                <a:r>
                  <a:rPr lang="en-US" sz="2400" b="1" dirty="0"/>
                  <a:t>, </a:t>
                </a:r>
                <a:r>
                  <a:rPr lang="en-US" sz="2000" dirty="0">
                    <a:solidFill>
                      <a:schemeClr val="tx1"/>
                    </a:solidFill>
                  </a:rPr>
                  <a:t>where</a:t>
                </a:r>
                <a:r>
                  <a:rPr lang="en-US" sz="2000" b="1" dirty="0">
                    <a:solidFill>
                      <a:schemeClr val="tx1"/>
                    </a:solidFill>
                  </a:rPr>
                  <a:t> </a:t>
                </a:r>
                <a:r>
                  <a:rPr lang="en-US" sz="2000" dirty="0">
                    <a:solidFill>
                      <a:schemeClr val="tx1"/>
                    </a:solidFill>
                  </a:rPr>
                  <a:t>the Greek letter </a:t>
                </a:r>
                <a:r>
                  <a:rPr lang="sk-SK" sz="2000" b="1" dirty="0">
                    <a:solidFill>
                      <a:schemeClr val="tx1"/>
                    </a:solidFill>
                  </a:rPr>
                  <a:t>Σ</a:t>
                </a:r>
                <a:r>
                  <a:rPr lang="en-US" sz="2000" b="1" dirty="0">
                    <a:solidFill>
                      <a:schemeClr val="tx1"/>
                    </a:solidFill>
                  </a:rPr>
                  <a:t> </a:t>
                </a:r>
                <a:r>
                  <a:rPr lang="en-US" sz="2000" dirty="0">
                    <a:solidFill>
                      <a:schemeClr val="tx1"/>
                    </a:solidFill>
                  </a:rPr>
                  <a:t>is the summation sign.</a:t>
                </a:r>
                <a:endParaRPr lang="sk-SK" sz="2000" dirty="0">
                  <a:solidFill>
                    <a:schemeClr val="tx1"/>
                  </a:solidFill>
                </a:endParaRPr>
              </a:p>
              <a:p>
                <a:pPr lvl="1"/>
                <a:endParaRPr lang="sk-SK" sz="2400" b="1" dirty="0"/>
              </a:p>
              <a:p>
                <a:pPr lvl="1"/>
                <a:endParaRPr lang="sk-SK" dirty="0"/>
              </a:p>
              <a:p>
                <a:pPr lvl="1"/>
                <a:endParaRPr lang="en-US" sz="2000" dirty="0">
                  <a:solidFill>
                    <a:schemeClr val="tx1"/>
                  </a:solidFill>
                </a:endParaRPr>
              </a:p>
              <a:p>
                <a:pPr marL="457200" lvl="1" indent="0" eaLnBrk="1" hangingPunct="1">
                  <a:buNone/>
                </a:pPr>
                <a:endParaRPr lang="en-US" dirty="0"/>
              </a:p>
            </p:txBody>
          </p:sp>
        </mc:Choice>
        <mc:Fallback xmlns="">
          <p:sp>
            <p:nvSpPr>
              <p:cNvPr id="9222" name="Rectangle 3"/>
              <p:cNvSpPr>
                <a:spLocks noGrp="1" noRot="1" noChangeAspect="1" noMove="1" noResize="1" noEditPoints="1" noAdjustHandles="1" noChangeArrowheads="1" noChangeShapeType="1" noTextEdit="1"/>
              </p:cNvSpPr>
              <p:nvPr>
                <p:ph idx="1"/>
              </p:nvPr>
            </p:nvSpPr>
            <p:spPr>
              <a:xfrm>
                <a:off x="762000" y="1524000"/>
                <a:ext cx="8077200" cy="4532313"/>
              </a:xfrm>
              <a:blipFill>
                <a:blip r:embed="rId5"/>
                <a:stretch>
                  <a:fillRect t="-1884" r="-1585" b="-7672"/>
                </a:stretch>
              </a:blipFill>
            </p:spPr>
            <p:txBody>
              <a:bodyPr/>
              <a:lstStyle/>
              <a:p>
                <a:r>
                  <a:rPr lang="sk-SK">
                    <a:noFill/>
                  </a:rPr>
                  <a:t> </a:t>
                </a:r>
              </a:p>
            </p:txBody>
          </p:sp>
        </mc:Fallback>
      </mc:AlternateContent>
      <p:sp>
        <p:nvSpPr>
          <p:cNvPr id="9220" name="Line 8"/>
          <p:cNvSpPr>
            <a:spLocks noChangeShapeType="1"/>
          </p:cNvSpPr>
          <p:nvPr/>
        </p:nvSpPr>
        <p:spPr bwMode="auto">
          <a:xfrm flipH="1" flipV="1">
            <a:off x="1993392" y="3725483"/>
            <a:ext cx="402336" cy="146304"/>
          </a:xfrm>
          <a:prstGeom prst="line">
            <a:avLst/>
          </a:prstGeom>
          <a:noFill/>
          <a:ln w="19050">
            <a:solidFill>
              <a:schemeClr val="hlink"/>
            </a:solidFill>
            <a:miter lim="800000"/>
            <a:headEnd/>
            <a:tailEnd type="triangle" w="med" len="med"/>
          </a:ln>
          <a:effectLst/>
        </p:spPr>
        <p:txBody>
          <a:bodyPr wrap="none"/>
          <a:lstStyle/>
          <a:p>
            <a:endParaRPr lang="sk-SK" dirty="0"/>
          </a:p>
        </p:txBody>
      </p:sp>
      <p:sp>
        <p:nvSpPr>
          <p:cNvPr id="9223" name="Text Box 6"/>
          <p:cNvSpPr txBox="1">
            <a:spLocks noChangeArrowheads="1"/>
          </p:cNvSpPr>
          <p:nvPr/>
        </p:nvSpPr>
        <p:spPr bwMode="auto">
          <a:xfrm>
            <a:off x="2447543" y="3798635"/>
            <a:ext cx="1905000" cy="406400"/>
          </a:xfrm>
          <a:prstGeom prst="rect">
            <a:avLst/>
          </a:prstGeom>
          <a:solidFill>
            <a:srgbClr val="FDE0BD"/>
          </a:solidFill>
          <a:ln w="9525">
            <a:solidFill>
              <a:schemeClr val="tx1"/>
            </a:solidFill>
            <a:miter lim="800000"/>
            <a:headEnd/>
            <a:tailEnd/>
          </a:ln>
          <a:effectLst/>
        </p:spPr>
        <p:txBody>
          <a:bodyPr>
            <a:spAutoFit/>
          </a:bodyPr>
          <a:lstStyle/>
          <a:p>
            <a:pPr>
              <a:spcBef>
                <a:spcPct val="50000"/>
              </a:spcBef>
            </a:pPr>
            <a:r>
              <a:rPr lang="en-US" sz="2000" b="0" dirty="0"/>
              <a:t>Sample size</a:t>
            </a:r>
          </a:p>
        </p:txBody>
      </p:sp>
      <p:graphicFrame>
        <p:nvGraphicFramePr>
          <p:cNvPr id="9224" name="Object 12"/>
          <p:cNvGraphicFramePr>
            <a:graphicFrameLocks noChangeAspect="1"/>
          </p:cNvGraphicFramePr>
          <p:nvPr>
            <p:extLst>
              <p:ext uri="{D42A27DB-BD31-4B8C-83A1-F6EECF244321}">
                <p14:modId xmlns:p14="http://schemas.microsoft.com/office/powerpoint/2010/main" val="4167207097"/>
              </p:ext>
            </p:extLst>
          </p:nvPr>
        </p:nvGraphicFramePr>
        <p:xfrm>
          <a:off x="1001903" y="2441908"/>
          <a:ext cx="6173787" cy="1327150"/>
        </p:xfrm>
        <a:graphic>
          <a:graphicData uri="http://schemas.openxmlformats.org/presentationml/2006/ole">
            <mc:AlternateContent xmlns:mc="http://schemas.openxmlformats.org/markup-compatibility/2006">
              <mc:Choice xmlns:v="urn:schemas-microsoft-com:vml" Requires="v">
                <p:oleObj spid="_x0000_s68708" name="Equation" r:id="rId6" imgW="2832100" imgH="609600" progId="">
                  <p:embed/>
                </p:oleObj>
              </mc:Choice>
              <mc:Fallback>
                <p:oleObj name="Equation" r:id="rId6" imgW="2832100" imgH="609600" progId="">
                  <p:embed/>
                  <p:pic>
                    <p:nvPicPr>
                      <p:cNvPr id="9224"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1903" y="2441908"/>
                        <a:ext cx="6173787" cy="1327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225" name="Text Box 13"/>
          <p:cNvSpPr txBox="1">
            <a:spLocks noChangeArrowheads="1"/>
          </p:cNvSpPr>
          <p:nvPr/>
        </p:nvSpPr>
        <p:spPr bwMode="auto">
          <a:xfrm>
            <a:off x="2449236" y="2055481"/>
            <a:ext cx="1752600" cy="711200"/>
          </a:xfrm>
          <a:prstGeom prst="rect">
            <a:avLst/>
          </a:prstGeom>
          <a:solidFill>
            <a:srgbClr val="FDE0BD"/>
          </a:solidFill>
          <a:ln w="9525">
            <a:solidFill>
              <a:schemeClr val="tx1"/>
            </a:solidFill>
            <a:miter lim="800000"/>
            <a:headEnd/>
            <a:tailEnd/>
          </a:ln>
          <a:effectLst/>
        </p:spPr>
        <p:txBody>
          <a:bodyPr>
            <a:spAutoFit/>
          </a:bodyPr>
          <a:lstStyle/>
          <a:p>
            <a:pPr>
              <a:spcBef>
                <a:spcPct val="50000"/>
              </a:spcBef>
            </a:pPr>
            <a:r>
              <a:rPr lang="en-US" sz="2000" b="0" dirty="0"/>
              <a:t>Observed values</a:t>
            </a:r>
          </a:p>
        </p:txBody>
      </p:sp>
      <p:sp>
        <p:nvSpPr>
          <p:cNvPr id="9226" name="Line 14"/>
          <p:cNvSpPr>
            <a:spLocks noChangeShapeType="1"/>
          </p:cNvSpPr>
          <p:nvPr/>
        </p:nvSpPr>
        <p:spPr bwMode="auto">
          <a:xfrm flipH="1">
            <a:off x="2194560" y="2541755"/>
            <a:ext cx="252983" cy="346989"/>
          </a:xfrm>
          <a:prstGeom prst="line">
            <a:avLst/>
          </a:prstGeom>
          <a:noFill/>
          <a:ln w="19050">
            <a:solidFill>
              <a:schemeClr val="hlink"/>
            </a:solidFill>
            <a:miter lim="800000"/>
            <a:headEnd/>
            <a:tailEnd type="triangle" w="med" len="med"/>
          </a:ln>
          <a:effectLst/>
        </p:spPr>
        <p:txBody>
          <a:bodyPr wrap="none"/>
          <a:lstStyle/>
          <a:p>
            <a:endParaRPr lang="sk-SK" dirty="0"/>
          </a:p>
        </p:txBody>
      </p:sp>
      <p:sp>
        <p:nvSpPr>
          <p:cNvPr id="16" name="Text Box 13"/>
          <p:cNvSpPr txBox="1">
            <a:spLocks noChangeArrowheads="1"/>
          </p:cNvSpPr>
          <p:nvPr/>
        </p:nvSpPr>
        <p:spPr bwMode="auto">
          <a:xfrm>
            <a:off x="5669643" y="1930400"/>
            <a:ext cx="1752600" cy="707886"/>
          </a:xfrm>
          <a:prstGeom prst="rect">
            <a:avLst/>
          </a:prstGeom>
          <a:solidFill>
            <a:srgbClr val="FDE0BD"/>
          </a:solidFill>
          <a:ln w="9525">
            <a:solidFill>
              <a:schemeClr val="tx1"/>
            </a:solidFill>
            <a:miter lim="800000"/>
            <a:headEnd/>
            <a:tailEnd/>
          </a:ln>
          <a:effectLst/>
        </p:spPr>
        <p:txBody>
          <a:bodyPr>
            <a:spAutoFit/>
          </a:bodyPr>
          <a:lstStyle/>
          <a:p>
            <a:pPr>
              <a:spcBef>
                <a:spcPct val="50000"/>
              </a:spcBef>
            </a:pPr>
            <a:r>
              <a:rPr lang="sk-SK" sz="2000" b="0" dirty="0" err="1"/>
              <a:t>Absolute</a:t>
            </a:r>
            <a:r>
              <a:rPr lang="sk-SK" sz="2000" b="0" dirty="0"/>
              <a:t> </a:t>
            </a:r>
            <a:r>
              <a:rPr lang="sk-SK" sz="2000" b="0" dirty="0" err="1"/>
              <a:t>frequencies</a:t>
            </a:r>
            <a:endParaRPr lang="en-US" sz="2000" b="0" dirty="0"/>
          </a:p>
        </p:txBody>
      </p:sp>
      <p:sp>
        <p:nvSpPr>
          <p:cNvPr id="17" name="Line 14"/>
          <p:cNvSpPr>
            <a:spLocks noChangeShapeType="1"/>
          </p:cNvSpPr>
          <p:nvPr/>
        </p:nvSpPr>
        <p:spPr bwMode="auto">
          <a:xfrm flipH="1">
            <a:off x="5410009" y="2541755"/>
            <a:ext cx="239159" cy="209953"/>
          </a:xfrm>
          <a:prstGeom prst="line">
            <a:avLst/>
          </a:prstGeom>
          <a:noFill/>
          <a:ln w="19050">
            <a:solidFill>
              <a:schemeClr val="hlink"/>
            </a:solidFill>
            <a:miter lim="800000"/>
            <a:headEnd/>
            <a:tailEnd type="triangle" w="med" len="med"/>
          </a:ln>
          <a:effectLst/>
        </p:spPr>
        <p:txBody>
          <a:bodyPr wrap="none"/>
          <a:lstStyle/>
          <a:p>
            <a:endParaRPr lang="sk-SK" dirty="0"/>
          </a:p>
        </p:txBody>
      </p:sp>
    </p:spTree>
    <p:custDataLst>
      <p:tags r:id="rId2"/>
    </p:custDataLst>
    <p:extLst>
      <p:ext uri="{BB962C8B-B14F-4D97-AF65-F5344CB8AC3E}">
        <p14:creationId xmlns:p14="http://schemas.microsoft.com/office/powerpoint/2010/main" val="309374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83464"/>
            <a:ext cx="6998209" cy="1097280"/>
          </a:xfrm>
        </p:spPr>
        <p:txBody>
          <a:bodyPr>
            <a:normAutofit fontScale="90000"/>
          </a:bodyPr>
          <a:lstStyle/>
          <a:p>
            <a:r>
              <a:rPr lang="en-US" dirty="0"/>
              <a:t>Calculation Example:</a:t>
            </a:r>
            <a:br>
              <a:rPr lang="en-US" dirty="0"/>
            </a:br>
            <a:r>
              <a:rPr lang="en-US" dirty="0"/>
              <a:t>Arithmetic Mean</a:t>
            </a:r>
            <a:endParaRPr lang="sk-SK"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598" y="1600200"/>
                <a:ext cx="7327393" cy="4572000"/>
              </a:xfrm>
            </p:spPr>
            <p:txBody>
              <a:bodyPr>
                <a:normAutofit/>
              </a:bodyPr>
              <a:lstStyle/>
              <a:p>
                <a:r>
                  <a:rPr lang="sk-SK" sz="2000" dirty="0">
                    <a:solidFill>
                      <a:schemeClr val="tx1"/>
                    </a:solidFill>
                  </a:rPr>
                  <a:t>In </a:t>
                </a:r>
                <a:r>
                  <a:rPr lang="sk-SK" sz="2000" dirty="0" err="1">
                    <a:solidFill>
                      <a:schemeClr val="tx1"/>
                    </a:solidFill>
                  </a:rPr>
                  <a:t>order</a:t>
                </a:r>
                <a:r>
                  <a:rPr lang="sk-SK" sz="2000" dirty="0">
                    <a:solidFill>
                      <a:schemeClr val="tx1"/>
                    </a:solidFill>
                  </a:rPr>
                  <a:t> to </a:t>
                </a:r>
                <a:r>
                  <a:rPr lang="sk-SK" sz="2000" dirty="0" err="1">
                    <a:solidFill>
                      <a:schemeClr val="tx1"/>
                    </a:solidFill>
                  </a:rPr>
                  <a:t>illustrate</a:t>
                </a:r>
                <a:r>
                  <a:rPr lang="sk-SK" sz="2000" dirty="0">
                    <a:solidFill>
                      <a:schemeClr val="tx1"/>
                    </a:solidFill>
                  </a:rPr>
                  <a:t> </a:t>
                </a:r>
                <a:r>
                  <a:rPr lang="sk-SK" sz="2000" dirty="0" err="1">
                    <a:solidFill>
                      <a:schemeClr val="tx1"/>
                    </a:solidFill>
                  </a:rPr>
                  <a:t>the</a:t>
                </a:r>
                <a:r>
                  <a:rPr lang="sk-SK" sz="2000" dirty="0">
                    <a:solidFill>
                      <a:schemeClr val="tx1"/>
                    </a:solidFill>
                  </a:rPr>
                  <a:t> </a:t>
                </a:r>
                <a:r>
                  <a:rPr lang="sk-SK" sz="2000" dirty="0" err="1">
                    <a:solidFill>
                      <a:schemeClr val="tx1"/>
                    </a:solidFill>
                  </a:rPr>
                  <a:t>computation</a:t>
                </a:r>
                <a:r>
                  <a:rPr lang="sk-SK" sz="2000" dirty="0">
                    <a:solidFill>
                      <a:schemeClr val="tx1"/>
                    </a:solidFill>
                  </a:rPr>
                  <a:t> of </a:t>
                </a:r>
                <a:r>
                  <a:rPr lang="sk-SK" sz="2000" dirty="0" err="1">
                    <a:solidFill>
                      <a:schemeClr val="tx1"/>
                    </a:solidFill>
                  </a:rPr>
                  <a:t>an</a:t>
                </a:r>
                <a:r>
                  <a:rPr lang="sk-SK" sz="2000" dirty="0">
                    <a:solidFill>
                      <a:schemeClr val="tx1"/>
                    </a:solidFill>
                  </a:rPr>
                  <a:t> </a:t>
                </a:r>
                <a:r>
                  <a:rPr lang="sk-SK" sz="2000" dirty="0" err="1">
                    <a:solidFill>
                      <a:schemeClr val="tx1"/>
                    </a:solidFill>
                  </a:rPr>
                  <a:t>arithmetic</a:t>
                </a:r>
                <a:r>
                  <a:rPr lang="sk-SK" sz="2000" dirty="0">
                    <a:solidFill>
                      <a:schemeClr val="tx1"/>
                    </a:solidFill>
                  </a:rPr>
                  <a:t> </a:t>
                </a:r>
                <a:r>
                  <a:rPr lang="sk-SK" sz="2000" dirty="0" err="1">
                    <a:solidFill>
                      <a:schemeClr val="tx1"/>
                    </a:solidFill>
                  </a:rPr>
                  <a:t>mean</a:t>
                </a:r>
                <a:r>
                  <a:rPr lang="sk-SK" sz="2000" dirty="0">
                    <a:solidFill>
                      <a:schemeClr val="tx1"/>
                    </a:solidFill>
                  </a:rPr>
                  <a:t>, let </a:t>
                </a:r>
                <a:r>
                  <a:rPr lang="sk-SK" sz="2000" dirty="0" err="1">
                    <a:solidFill>
                      <a:schemeClr val="tx1"/>
                    </a:solidFill>
                  </a:rPr>
                  <a:t>us</a:t>
                </a:r>
                <a:r>
                  <a:rPr lang="sk-SK" sz="2000" dirty="0">
                    <a:solidFill>
                      <a:schemeClr val="tx1"/>
                    </a:solidFill>
                  </a:rPr>
                  <a:t> </a:t>
                </a:r>
                <a:r>
                  <a:rPr lang="sk-SK" sz="2000" dirty="0" err="1">
                    <a:solidFill>
                      <a:schemeClr val="tx1"/>
                    </a:solidFill>
                  </a:rPr>
                  <a:t>following</a:t>
                </a:r>
                <a:r>
                  <a:rPr lang="sk-SK" sz="2000" dirty="0">
                    <a:solidFill>
                      <a:schemeClr val="tx1"/>
                    </a:solidFill>
                  </a:rPr>
                  <a:t> </a:t>
                </a:r>
                <a:r>
                  <a:rPr lang="sk-SK" sz="2000" dirty="0" err="1">
                    <a:solidFill>
                      <a:schemeClr val="tx1"/>
                    </a:solidFill>
                  </a:rPr>
                  <a:t>class-size</a:t>
                </a:r>
                <a:r>
                  <a:rPr lang="sk-SK" sz="2000" dirty="0">
                    <a:solidFill>
                      <a:schemeClr val="tx1"/>
                    </a:solidFill>
                  </a:rPr>
                  <a:t> </a:t>
                </a:r>
                <a:r>
                  <a:rPr lang="sk-SK" sz="2000" dirty="0" err="1">
                    <a:solidFill>
                      <a:schemeClr val="tx1"/>
                    </a:solidFill>
                  </a:rPr>
                  <a:t>data</a:t>
                </a:r>
                <a:r>
                  <a:rPr lang="sk-SK" sz="2000" dirty="0">
                    <a:solidFill>
                      <a:schemeClr val="tx1"/>
                    </a:solidFill>
                  </a:rPr>
                  <a:t> </a:t>
                </a:r>
                <a:r>
                  <a:rPr lang="sk-SK" sz="2000" dirty="0" err="1">
                    <a:solidFill>
                      <a:schemeClr val="tx1"/>
                    </a:solidFill>
                  </a:rPr>
                  <a:t>for</a:t>
                </a:r>
                <a:r>
                  <a:rPr lang="sk-SK" sz="2000" dirty="0">
                    <a:solidFill>
                      <a:schemeClr val="tx1"/>
                    </a:solidFill>
                  </a:rPr>
                  <a:t> a </a:t>
                </a:r>
                <a:r>
                  <a:rPr lang="sk-SK" sz="2000" dirty="0" err="1">
                    <a:solidFill>
                      <a:schemeClr val="tx1"/>
                    </a:solidFill>
                  </a:rPr>
                  <a:t>sample</a:t>
                </a:r>
                <a:r>
                  <a:rPr lang="sk-SK" sz="2000" dirty="0">
                    <a:solidFill>
                      <a:schemeClr val="tx1"/>
                    </a:solidFill>
                  </a:rPr>
                  <a:t> of </a:t>
                </a:r>
                <a:r>
                  <a:rPr lang="sk-SK" sz="2000" dirty="0" err="1">
                    <a:solidFill>
                      <a:schemeClr val="tx1"/>
                    </a:solidFill>
                  </a:rPr>
                  <a:t>five</a:t>
                </a:r>
                <a:r>
                  <a:rPr lang="sk-SK" sz="2000" dirty="0">
                    <a:solidFill>
                      <a:schemeClr val="tx1"/>
                    </a:solidFill>
                  </a:rPr>
                  <a:t> </a:t>
                </a:r>
                <a:r>
                  <a:rPr lang="sk-SK" sz="2000" dirty="0" err="1">
                    <a:solidFill>
                      <a:schemeClr val="tx1"/>
                    </a:solidFill>
                  </a:rPr>
                  <a:t>college</a:t>
                </a:r>
                <a:r>
                  <a:rPr lang="sk-SK" sz="2000" dirty="0">
                    <a:solidFill>
                      <a:schemeClr val="tx1"/>
                    </a:solidFill>
                  </a:rPr>
                  <a:t> </a:t>
                </a:r>
                <a:r>
                  <a:rPr lang="sk-SK" sz="2000" dirty="0" err="1">
                    <a:solidFill>
                      <a:schemeClr val="tx1"/>
                    </a:solidFill>
                  </a:rPr>
                  <a:t>classes</a:t>
                </a:r>
                <a:r>
                  <a:rPr lang="sk-SK" sz="2000" dirty="0">
                    <a:solidFill>
                      <a:schemeClr val="tx1"/>
                    </a:solidFill>
                  </a:rPr>
                  <a:t>:</a:t>
                </a:r>
              </a:p>
              <a:p>
                <a:r>
                  <a:rPr lang="sk-SK" sz="2000" dirty="0">
                    <a:solidFill>
                      <a:schemeClr val="tx1"/>
                    </a:solidFill>
                  </a:rPr>
                  <a:t>46	54	42	46	32</a:t>
                </a:r>
              </a:p>
              <a:p>
                <a:r>
                  <a:rPr lang="sk-SK" sz="2000" dirty="0" err="1">
                    <a:solidFill>
                      <a:schemeClr val="tx1"/>
                    </a:solidFill>
                  </a:rPr>
                  <a:t>Using</a:t>
                </a:r>
                <a:r>
                  <a:rPr lang="sk-SK" sz="2000" dirty="0">
                    <a:solidFill>
                      <a:schemeClr val="tx1"/>
                    </a:solidFill>
                  </a:rPr>
                  <a:t> </a:t>
                </a:r>
                <a:r>
                  <a:rPr lang="sk-SK" sz="2000" dirty="0" err="1">
                    <a:solidFill>
                      <a:schemeClr val="tx1"/>
                    </a:solidFill>
                  </a:rPr>
                  <a:t>the</a:t>
                </a:r>
                <a:r>
                  <a:rPr lang="sk-SK" sz="2000" dirty="0">
                    <a:solidFill>
                      <a:schemeClr val="tx1"/>
                    </a:solidFill>
                  </a:rPr>
                  <a:t> notation </a:t>
                </a:r>
                <a14:m>
                  <m:oMath xmlns:m="http://schemas.openxmlformats.org/officeDocument/2006/math">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1</m:t>
                        </m:r>
                      </m:sub>
                    </m:sSub>
                    <m:r>
                      <a:rPr lang="sk-SK" sz="2000" i="1">
                        <a:solidFill>
                          <a:schemeClr val="tx1"/>
                        </a:solidFill>
                        <a:latin typeface="Cambria Math" panose="02040503050406030204" pitchFamily="18" charset="0"/>
                      </a:rPr>
                      <m:t>, </m:t>
                    </m:r>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2</m:t>
                        </m:r>
                      </m:sub>
                    </m:sSub>
                    <m:r>
                      <a:rPr lang="sk-SK" sz="2000" i="1">
                        <a:solidFill>
                          <a:schemeClr val="tx1"/>
                        </a:solidFill>
                        <a:latin typeface="Cambria Math" panose="02040503050406030204" pitchFamily="18" charset="0"/>
                      </a:rPr>
                      <m:t>,</m:t>
                    </m:r>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3</m:t>
                        </m:r>
                      </m:sub>
                    </m:sSub>
                    <m:r>
                      <a:rPr lang="sk-SK" sz="2000" i="1">
                        <a:solidFill>
                          <a:schemeClr val="tx1"/>
                        </a:solidFill>
                        <a:latin typeface="Cambria Math" panose="02040503050406030204" pitchFamily="18" charset="0"/>
                      </a:rPr>
                      <m:t>, </m:t>
                    </m:r>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4</m:t>
                        </m:r>
                      </m:sub>
                    </m:sSub>
                    <m:r>
                      <a:rPr lang="sk-SK" sz="2000" i="1">
                        <a:solidFill>
                          <a:schemeClr val="tx1"/>
                        </a:solidFill>
                        <a:latin typeface="Cambria Math" panose="02040503050406030204" pitchFamily="18" charset="0"/>
                      </a:rPr>
                      <m:t>, </m:t>
                    </m:r>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5</m:t>
                        </m:r>
                        <m:r>
                          <a:rPr lang="sk-SK" sz="2000" b="0" i="1" smtClean="0">
                            <a:solidFill>
                              <a:schemeClr val="tx1"/>
                            </a:solidFill>
                            <a:latin typeface="Cambria Math" panose="02040503050406030204" pitchFamily="18" charset="0"/>
                          </a:rPr>
                          <m:t> </m:t>
                        </m:r>
                      </m:sub>
                    </m:sSub>
                  </m:oMath>
                </a14:m>
                <a:r>
                  <a:rPr lang="sk-SK" sz="2000" dirty="0">
                    <a:solidFill>
                      <a:schemeClr val="tx1"/>
                    </a:solidFill>
                  </a:rPr>
                  <a:t>to </a:t>
                </a:r>
                <a:r>
                  <a:rPr lang="sk-SK" sz="2000" dirty="0" err="1">
                    <a:solidFill>
                      <a:schemeClr val="tx1"/>
                    </a:solidFill>
                  </a:rPr>
                  <a:t>represent</a:t>
                </a:r>
                <a:r>
                  <a:rPr lang="sk-SK" sz="2000" dirty="0">
                    <a:solidFill>
                      <a:schemeClr val="tx1"/>
                    </a:solidFill>
                  </a:rPr>
                  <a:t> </a:t>
                </a:r>
                <a:r>
                  <a:rPr lang="sk-SK" sz="2000" dirty="0" err="1">
                    <a:solidFill>
                      <a:schemeClr val="tx1"/>
                    </a:solidFill>
                  </a:rPr>
                  <a:t>the</a:t>
                </a:r>
                <a:r>
                  <a:rPr lang="sk-SK" sz="2000" dirty="0">
                    <a:solidFill>
                      <a:schemeClr val="tx1"/>
                    </a:solidFill>
                  </a:rPr>
                  <a:t> </a:t>
                </a:r>
                <a:r>
                  <a:rPr lang="sk-SK" sz="2000" dirty="0" err="1">
                    <a:solidFill>
                      <a:schemeClr val="tx1"/>
                    </a:solidFill>
                  </a:rPr>
                  <a:t>number</a:t>
                </a:r>
                <a:r>
                  <a:rPr lang="sk-SK" sz="2000" dirty="0">
                    <a:solidFill>
                      <a:schemeClr val="tx1"/>
                    </a:solidFill>
                  </a:rPr>
                  <a:t> of </a:t>
                </a:r>
                <a:r>
                  <a:rPr lang="sk-SK" sz="2000" dirty="0" err="1">
                    <a:solidFill>
                      <a:schemeClr val="tx1"/>
                    </a:solidFill>
                  </a:rPr>
                  <a:t>students</a:t>
                </a:r>
                <a:r>
                  <a:rPr lang="sk-SK" sz="2000" dirty="0">
                    <a:solidFill>
                      <a:schemeClr val="tx1"/>
                    </a:solidFill>
                  </a:rPr>
                  <a:t> in </a:t>
                </a:r>
                <a:r>
                  <a:rPr lang="sk-SK" sz="2000" dirty="0" err="1">
                    <a:solidFill>
                      <a:schemeClr val="tx1"/>
                    </a:solidFill>
                  </a:rPr>
                  <a:t>each</a:t>
                </a:r>
                <a:r>
                  <a:rPr lang="sk-SK" sz="2000" dirty="0">
                    <a:solidFill>
                      <a:schemeClr val="tx1"/>
                    </a:solidFill>
                  </a:rPr>
                  <a:t> of </a:t>
                </a:r>
                <a:r>
                  <a:rPr lang="sk-SK" sz="2000" dirty="0" err="1">
                    <a:solidFill>
                      <a:schemeClr val="tx1"/>
                    </a:solidFill>
                  </a:rPr>
                  <a:t>the</a:t>
                </a:r>
                <a:r>
                  <a:rPr lang="sk-SK" sz="2000" dirty="0">
                    <a:solidFill>
                      <a:schemeClr val="tx1"/>
                    </a:solidFill>
                  </a:rPr>
                  <a:t> </a:t>
                </a:r>
                <a:r>
                  <a:rPr lang="sk-SK" sz="2000" dirty="0" err="1">
                    <a:solidFill>
                      <a:schemeClr val="tx1"/>
                    </a:solidFill>
                  </a:rPr>
                  <a:t>five</a:t>
                </a:r>
                <a:r>
                  <a:rPr lang="sk-SK" sz="2000" dirty="0">
                    <a:solidFill>
                      <a:schemeClr val="tx1"/>
                    </a:solidFill>
                  </a:rPr>
                  <a:t> </a:t>
                </a:r>
                <a:r>
                  <a:rPr lang="sk-SK" sz="2000" dirty="0" err="1">
                    <a:solidFill>
                      <a:schemeClr val="tx1"/>
                    </a:solidFill>
                  </a:rPr>
                  <a:t>classes</a:t>
                </a:r>
                <a:r>
                  <a:rPr lang="sk-SK" sz="2000" dirty="0">
                    <a:solidFill>
                      <a:schemeClr val="tx1"/>
                    </a:solidFill>
                  </a:rPr>
                  <a:t>, </a:t>
                </a:r>
                <a:r>
                  <a:rPr lang="sk-SK" sz="2000" dirty="0" err="1">
                    <a:solidFill>
                      <a:schemeClr val="tx1"/>
                    </a:solidFill>
                  </a:rPr>
                  <a:t>we</a:t>
                </a:r>
                <a:r>
                  <a:rPr lang="sk-SK" sz="2000" dirty="0">
                    <a:solidFill>
                      <a:schemeClr val="tx1"/>
                    </a:solidFill>
                  </a:rPr>
                  <a:t> </a:t>
                </a:r>
                <a:r>
                  <a:rPr lang="sk-SK" sz="2000" dirty="0" err="1">
                    <a:solidFill>
                      <a:schemeClr val="tx1"/>
                    </a:solidFill>
                  </a:rPr>
                  <a:t>have</a:t>
                </a:r>
                <a:r>
                  <a:rPr lang="sk-SK" sz="2000" dirty="0">
                    <a:solidFill>
                      <a:schemeClr val="tx1"/>
                    </a:solidFill>
                  </a:rPr>
                  <a:t>: </a:t>
                </a:r>
              </a:p>
              <a:p>
                <a14:m>
                  <m:oMath xmlns:m="http://schemas.openxmlformats.org/officeDocument/2006/math">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1</m:t>
                        </m:r>
                      </m:sub>
                    </m:sSub>
                  </m:oMath>
                </a14:m>
                <a:r>
                  <a:rPr lang="sk-SK" sz="2000" dirty="0">
                    <a:solidFill>
                      <a:schemeClr val="tx1"/>
                    </a:solidFill>
                  </a:rPr>
                  <a:t>=46	</a:t>
                </a:r>
                <a14:m>
                  <m:oMath xmlns:m="http://schemas.openxmlformats.org/officeDocument/2006/math">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2</m:t>
                        </m:r>
                      </m:sub>
                    </m:sSub>
                  </m:oMath>
                </a14:m>
                <a:r>
                  <a:rPr lang="sk-SK" sz="2000" dirty="0">
                    <a:solidFill>
                      <a:schemeClr val="tx1"/>
                    </a:solidFill>
                  </a:rPr>
                  <a:t>=54	</a:t>
                </a:r>
                <a14:m>
                  <m:oMath xmlns:m="http://schemas.openxmlformats.org/officeDocument/2006/math">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3</m:t>
                        </m:r>
                      </m:sub>
                    </m:sSub>
                  </m:oMath>
                </a14:m>
                <a:r>
                  <a:rPr lang="sk-SK" sz="2000" dirty="0">
                    <a:solidFill>
                      <a:schemeClr val="tx1"/>
                    </a:solidFill>
                  </a:rPr>
                  <a:t>=42	</a:t>
                </a:r>
                <a14:m>
                  <m:oMath xmlns:m="http://schemas.openxmlformats.org/officeDocument/2006/math">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4</m:t>
                        </m:r>
                      </m:sub>
                    </m:sSub>
                  </m:oMath>
                </a14:m>
                <a:r>
                  <a:rPr lang="sk-SK" sz="2000" dirty="0">
                    <a:solidFill>
                      <a:schemeClr val="tx1"/>
                    </a:solidFill>
                  </a:rPr>
                  <a:t>=46	</a:t>
                </a:r>
                <a14:m>
                  <m:oMath xmlns:m="http://schemas.openxmlformats.org/officeDocument/2006/math">
                    <m:sSub>
                      <m:sSubPr>
                        <m:ctrlPr>
                          <a:rPr lang="sk-SK" sz="2000" i="1">
                            <a:solidFill>
                              <a:schemeClr val="tx1"/>
                            </a:solidFill>
                            <a:latin typeface="Cambria Math" panose="02040503050406030204" pitchFamily="18" charset="0"/>
                          </a:rPr>
                        </m:ctrlPr>
                      </m:sSubPr>
                      <m:e>
                        <m:r>
                          <a:rPr lang="sk-SK" sz="2000" i="1">
                            <a:solidFill>
                              <a:schemeClr val="tx1"/>
                            </a:solidFill>
                            <a:latin typeface="Cambria Math" panose="02040503050406030204" pitchFamily="18" charset="0"/>
                          </a:rPr>
                          <m:t>𝑥</m:t>
                        </m:r>
                      </m:e>
                      <m:sub>
                        <m:r>
                          <a:rPr lang="sk-SK" sz="2000" i="1">
                            <a:solidFill>
                              <a:schemeClr val="tx1"/>
                            </a:solidFill>
                            <a:latin typeface="Cambria Math" panose="02040503050406030204" pitchFamily="18" charset="0"/>
                          </a:rPr>
                          <m:t>5 </m:t>
                        </m:r>
                      </m:sub>
                    </m:sSub>
                  </m:oMath>
                </a14:m>
                <a:r>
                  <a:rPr lang="sk-SK" sz="2000" dirty="0">
                    <a:solidFill>
                      <a:schemeClr val="tx1"/>
                    </a:solidFill>
                  </a:rPr>
                  <a:t>=32</a:t>
                </a:r>
              </a:p>
              <a:p>
                <a:r>
                  <a:rPr lang="sk-SK" sz="2000" dirty="0" err="1">
                    <a:solidFill>
                      <a:schemeClr val="tx1"/>
                    </a:solidFill>
                  </a:rPr>
                  <a:t>Thus</a:t>
                </a:r>
                <a:r>
                  <a:rPr lang="sk-SK" sz="2000" dirty="0">
                    <a:solidFill>
                      <a:schemeClr val="tx1"/>
                    </a:solidFill>
                  </a:rPr>
                  <a:t> to </a:t>
                </a:r>
                <a:r>
                  <a:rPr lang="sk-SK" sz="2000" dirty="0" err="1">
                    <a:solidFill>
                      <a:schemeClr val="tx1"/>
                    </a:solidFill>
                  </a:rPr>
                  <a:t>compute</a:t>
                </a:r>
                <a:r>
                  <a:rPr lang="sk-SK" sz="2000" dirty="0">
                    <a:solidFill>
                      <a:schemeClr val="tx1"/>
                    </a:solidFill>
                  </a:rPr>
                  <a:t> </a:t>
                </a:r>
                <a:r>
                  <a:rPr lang="sk-SK" sz="2000" dirty="0" err="1">
                    <a:solidFill>
                      <a:schemeClr val="tx1"/>
                    </a:solidFill>
                  </a:rPr>
                  <a:t>the</a:t>
                </a:r>
                <a:r>
                  <a:rPr lang="sk-SK" sz="2000" dirty="0">
                    <a:solidFill>
                      <a:schemeClr val="tx1"/>
                    </a:solidFill>
                  </a:rPr>
                  <a:t> </a:t>
                </a:r>
                <a:r>
                  <a:rPr lang="sk-SK" sz="2000" dirty="0" err="1">
                    <a:solidFill>
                      <a:schemeClr val="tx1"/>
                    </a:solidFill>
                  </a:rPr>
                  <a:t>sample</a:t>
                </a:r>
                <a:r>
                  <a:rPr lang="sk-SK" sz="2000" dirty="0">
                    <a:solidFill>
                      <a:schemeClr val="tx1"/>
                    </a:solidFill>
                  </a:rPr>
                  <a:t> </a:t>
                </a:r>
                <a:r>
                  <a:rPr lang="sk-SK" sz="2000" dirty="0" err="1">
                    <a:solidFill>
                      <a:schemeClr val="tx1"/>
                    </a:solidFill>
                  </a:rPr>
                  <a:t>mean</a:t>
                </a:r>
                <a:r>
                  <a:rPr lang="sk-SK" sz="2000" dirty="0">
                    <a:solidFill>
                      <a:schemeClr val="tx1"/>
                    </a:solidFill>
                  </a:rPr>
                  <a:t>, </a:t>
                </a:r>
                <a:r>
                  <a:rPr lang="sk-SK" sz="2000" dirty="0" err="1">
                    <a:solidFill>
                      <a:schemeClr val="tx1"/>
                    </a:solidFill>
                  </a:rPr>
                  <a:t>we</a:t>
                </a:r>
                <a:r>
                  <a:rPr lang="sk-SK" sz="2000" dirty="0">
                    <a:solidFill>
                      <a:schemeClr val="tx1"/>
                    </a:solidFill>
                  </a:rPr>
                  <a:t> </a:t>
                </a:r>
                <a:r>
                  <a:rPr lang="sk-SK" sz="2000" dirty="0" err="1">
                    <a:solidFill>
                      <a:schemeClr val="tx1"/>
                    </a:solidFill>
                  </a:rPr>
                  <a:t>can</a:t>
                </a:r>
                <a:r>
                  <a:rPr lang="sk-SK" sz="2000" dirty="0">
                    <a:solidFill>
                      <a:schemeClr val="tx1"/>
                    </a:solidFill>
                  </a:rPr>
                  <a:t> </a:t>
                </a:r>
                <a:r>
                  <a:rPr lang="sk-SK" sz="2000" dirty="0" err="1">
                    <a:solidFill>
                      <a:schemeClr val="tx1"/>
                    </a:solidFill>
                  </a:rPr>
                  <a:t>write</a:t>
                </a:r>
                <a:r>
                  <a:rPr lang="sk-SK" sz="2000" dirty="0">
                    <a:solidFill>
                      <a:schemeClr val="tx1"/>
                    </a:solidFill>
                  </a:rPr>
                  <a:t>:</a:t>
                </a:r>
              </a:p>
              <a:p>
                <a14:m>
                  <m:oMath xmlns:m="http://schemas.openxmlformats.org/officeDocument/2006/math">
                    <m:acc>
                      <m:accPr>
                        <m:chr m:val="̅"/>
                        <m:ctrlPr>
                          <a:rPr lang="sk-SK" sz="2400" i="1" smtClean="0">
                            <a:solidFill>
                              <a:schemeClr val="tx1"/>
                            </a:solidFill>
                            <a:latin typeface="Cambria Math" panose="02040503050406030204" pitchFamily="18" charset="0"/>
                          </a:rPr>
                        </m:ctrlPr>
                      </m:accPr>
                      <m:e>
                        <m:r>
                          <a:rPr lang="sk-SK" sz="2400" i="1">
                            <a:solidFill>
                              <a:schemeClr val="tx1"/>
                            </a:solidFill>
                            <a:latin typeface="Cambria Math" panose="02040503050406030204" pitchFamily="18" charset="0"/>
                          </a:rPr>
                          <m:t>𝑥</m:t>
                        </m:r>
                      </m:e>
                    </m:acc>
                    <m:r>
                      <a:rPr lang="sk-SK" sz="2400" i="1">
                        <a:solidFill>
                          <a:schemeClr val="tx1"/>
                        </a:solidFill>
                        <a:latin typeface="Cambria Math" panose="02040503050406030204" pitchFamily="18" charset="0"/>
                      </a:rPr>
                      <m:t>=</m:t>
                    </m:r>
                    <m:f>
                      <m:fPr>
                        <m:ctrlPr>
                          <a:rPr lang="sk-SK" sz="2400" i="1">
                            <a:solidFill>
                              <a:schemeClr val="tx1"/>
                            </a:solidFill>
                            <a:latin typeface="Cambria Math" panose="02040503050406030204" pitchFamily="18" charset="0"/>
                          </a:rPr>
                        </m:ctrlPr>
                      </m:fPr>
                      <m:num>
                        <m:nary>
                          <m:naryPr>
                            <m:chr m:val="∑"/>
                            <m:limLoc m:val="undOvr"/>
                            <m:subHide m:val="on"/>
                            <m:supHide m:val="on"/>
                            <m:ctrlPr>
                              <a:rPr lang="sk-SK" sz="2400" i="1">
                                <a:solidFill>
                                  <a:schemeClr val="tx1"/>
                                </a:solidFill>
                                <a:latin typeface="Cambria Math" panose="02040503050406030204" pitchFamily="18" charset="0"/>
                              </a:rPr>
                            </m:ctrlPr>
                          </m:naryPr>
                          <m:sub/>
                          <m:sup/>
                          <m:e>
                            <m:sSub>
                              <m:sSubPr>
                                <m:ctrlPr>
                                  <a:rPr lang="sk-SK" sz="2400" i="1">
                                    <a:solidFill>
                                      <a:schemeClr val="tx1"/>
                                    </a:solidFill>
                                    <a:latin typeface="Cambria Math" panose="02040503050406030204" pitchFamily="18" charset="0"/>
                                  </a:rPr>
                                </m:ctrlPr>
                              </m:sSubPr>
                              <m:e>
                                <m:r>
                                  <a:rPr lang="sk-SK" sz="2400" i="1">
                                    <a:solidFill>
                                      <a:schemeClr val="tx1"/>
                                    </a:solidFill>
                                    <a:latin typeface="Cambria Math" panose="02040503050406030204" pitchFamily="18" charset="0"/>
                                  </a:rPr>
                                  <m:t>𝑥</m:t>
                                </m:r>
                              </m:e>
                              <m:sub>
                                <m:r>
                                  <a:rPr lang="sk-SK" sz="2400" i="1">
                                    <a:solidFill>
                                      <a:schemeClr val="tx1"/>
                                    </a:solidFill>
                                    <a:latin typeface="Cambria Math" panose="02040503050406030204" pitchFamily="18" charset="0"/>
                                  </a:rPr>
                                  <m:t>𝑖</m:t>
                                </m:r>
                              </m:sub>
                            </m:sSub>
                          </m:e>
                        </m:nary>
                      </m:num>
                      <m:den>
                        <m:r>
                          <a:rPr lang="sk-SK" sz="2400" i="1">
                            <a:solidFill>
                              <a:schemeClr val="tx1"/>
                            </a:solidFill>
                            <a:latin typeface="Cambria Math" panose="02040503050406030204" pitchFamily="18" charset="0"/>
                          </a:rPr>
                          <m:t>𝑛</m:t>
                        </m:r>
                      </m:den>
                    </m:f>
                    <m:r>
                      <a:rPr lang="sk-SK" sz="2400" i="1">
                        <a:solidFill>
                          <a:schemeClr val="tx1"/>
                        </a:solidFill>
                        <a:latin typeface="Cambria Math" panose="02040503050406030204" pitchFamily="18" charset="0"/>
                      </a:rPr>
                      <m:t>=</m:t>
                    </m:r>
                    <m:f>
                      <m:fPr>
                        <m:ctrlPr>
                          <a:rPr lang="sk-SK" sz="2400" i="1">
                            <a:solidFill>
                              <a:schemeClr val="tx1"/>
                            </a:solidFill>
                            <a:latin typeface="Cambria Math" panose="02040503050406030204" pitchFamily="18" charset="0"/>
                          </a:rPr>
                        </m:ctrlPr>
                      </m:fPr>
                      <m:num>
                        <m:sSub>
                          <m:sSubPr>
                            <m:ctrlPr>
                              <a:rPr lang="sk-SK" sz="2400" i="1">
                                <a:solidFill>
                                  <a:schemeClr val="tx1"/>
                                </a:solidFill>
                                <a:latin typeface="Cambria Math" panose="02040503050406030204" pitchFamily="18" charset="0"/>
                              </a:rPr>
                            </m:ctrlPr>
                          </m:sSubPr>
                          <m:e>
                            <m:r>
                              <a:rPr lang="sk-SK" sz="2400" i="1">
                                <a:solidFill>
                                  <a:schemeClr val="tx1"/>
                                </a:solidFill>
                                <a:latin typeface="Cambria Math" panose="02040503050406030204" pitchFamily="18" charset="0"/>
                              </a:rPr>
                              <m:t>𝑥</m:t>
                            </m:r>
                          </m:e>
                          <m:sub>
                            <m:r>
                              <a:rPr lang="sk-SK" sz="2400" i="1">
                                <a:solidFill>
                                  <a:schemeClr val="tx1"/>
                                </a:solidFill>
                                <a:latin typeface="Cambria Math" panose="02040503050406030204" pitchFamily="18" charset="0"/>
                              </a:rPr>
                              <m:t>1</m:t>
                            </m:r>
                          </m:sub>
                        </m:sSub>
                        <m:r>
                          <a:rPr lang="sk-SK" sz="2400" i="1">
                            <a:solidFill>
                              <a:schemeClr val="tx1"/>
                            </a:solidFill>
                            <a:latin typeface="Cambria Math" panose="02040503050406030204" pitchFamily="18" charset="0"/>
                          </a:rPr>
                          <m:t>+</m:t>
                        </m:r>
                        <m:sSub>
                          <m:sSubPr>
                            <m:ctrlPr>
                              <a:rPr lang="sk-SK" sz="2400" i="1">
                                <a:solidFill>
                                  <a:schemeClr val="tx1"/>
                                </a:solidFill>
                                <a:latin typeface="Cambria Math" panose="02040503050406030204" pitchFamily="18" charset="0"/>
                              </a:rPr>
                            </m:ctrlPr>
                          </m:sSubPr>
                          <m:e>
                            <m:r>
                              <a:rPr lang="sk-SK" sz="2400" i="1">
                                <a:solidFill>
                                  <a:schemeClr val="tx1"/>
                                </a:solidFill>
                                <a:latin typeface="Cambria Math" panose="02040503050406030204" pitchFamily="18" charset="0"/>
                              </a:rPr>
                              <m:t>𝑥</m:t>
                            </m:r>
                          </m:e>
                          <m:sub>
                            <m:r>
                              <a:rPr lang="sk-SK" sz="2400" i="1">
                                <a:solidFill>
                                  <a:schemeClr val="tx1"/>
                                </a:solidFill>
                                <a:latin typeface="Cambria Math" panose="02040503050406030204" pitchFamily="18" charset="0"/>
                              </a:rPr>
                              <m:t>2</m:t>
                            </m:r>
                          </m:sub>
                        </m:sSub>
                        <m:r>
                          <a:rPr lang="sk-SK" sz="2400" i="1">
                            <a:solidFill>
                              <a:schemeClr val="tx1"/>
                            </a:solidFill>
                            <a:latin typeface="Cambria Math" panose="02040503050406030204" pitchFamily="18" charset="0"/>
                          </a:rPr>
                          <m:t>+</m:t>
                        </m:r>
                        <m:sSub>
                          <m:sSubPr>
                            <m:ctrlPr>
                              <a:rPr lang="sk-SK" sz="2400" i="1">
                                <a:solidFill>
                                  <a:schemeClr val="tx1"/>
                                </a:solidFill>
                                <a:latin typeface="Cambria Math" panose="02040503050406030204" pitchFamily="18" charset="0"/>
                              </a:rPr>
                            </m:ctrlPr>
                          </m:sSubPr>
                          <m:e>
                            <m:r>
                              <a:rPr lang="sk-SK" sz="2400" i="1">
                                <a:solidFill>
                                  <a:schemeClr val="tx1"/>
                                </a:solidFill>
                                <a:latin typeface="Cambria Math" panose="02040503050406030204" pitchFamily="18" charset="0"/>
                              </a:rPr>
                              <m:t>𝑥</m:t>
                            </m:r>
                          </m:e>
                          <m:sub>
                            <m:r>
                              <a:rPr lang="sk-SK" sz="2400" i="1">
                                <a:solidFill>
                                  <a:schemeClr val="tx1"/>
                                </a:solidFill>
                                <a:latin typeface="Cambria Math" panose="02040503050406030204" pitchFamily="18" charset="0"/>
                              </a:rPr>
                              <m:t>3</m:t>
                            </m:r>
                          </m:sub>
                        </m:sSub>
                        <m:r>
                          <a:rPr lang="sk-SK" sz="2400" i="1">
                            <a:solidFill>
                              <a:schemeClr val="tx1"/>
                            </a:solidFill>
                            <a:latin typeface="Cambria Math" panose="02040503050406030204" pitchFamily="18" charset="0"/>
                          </a:rPr>
                          <m:t>+</m:t>
                        </m:r>
                        <m:sSub>
                          <m:sSubPr>
                            <m:ctrlPr>
                              <a:rPr lang="sk-SK" sz="2400" i="1">
                                <a:solidFill>
                                  <a:schemeClr val="tx1"/>
                                </a:solidFill>
                                <a:latin typeface="Cambria Math" panose="02040503050406030204" pitchFamily="18" charset="0"/>
                              </a:rPr>
                            </m:ctrlPr>
                          </m:sSubPr>
                          <m:e>
                            <m:r>
                              <a:rPr lang="sk-SK" sz="2400" i="1">
                                <a:solidFill>
                                  <a:schemeClr val="tx1"/>
                                </a:solidFill>
                                <a:latin typeface="Cambria Math" panose="02040503050406030204" pitchFamily="18" charset="0"/>
                              </a:rPr>
                              <m:t>𝑥</m:t>
                            </m:r>
                          </m:e>
                          <m:sub>
                            <m:r>
                              <a:rPr lang="sk-SK" sz="2400" i="1">
                                <a:solidFill>
                                  <a:schemeClr val="tx1"/>
                                </a:solidFill>
                                <a:latin typeface="Cambria Math" panose="02040503050406030204" pitchFamily="18" charset="0"/>
                              </a:rPr>
                              <m:t>4</m:t>
                            </m:r>
                          </m:sub>
                        </m:sSub>
                        <m:r>
                          <a:rPr lang="sk-SK" sz="2400" i="1">
                            <a:solidFill>
                              <a:schemeClr val="tx1"/>
                            </a:solidFill>
                            <a:latin typeface="Cambria Math" panose="02040503050406030204" pitchFamily="18" charset="0"/>
                          </a:rPr>
                          <m:t>+</m:t>
                        </m:r>
                        <m:sSub>
                          <m:sSubPr>
                            <m:ctrlPr>
                              <a:rPr lang="sk-SK" sz="2400" i="1">
                                <a:solidFill>
                                  <a:schemeClr val="tx1"/>
                                </a:solidFill>
                                <a:latin typeface="Cambria Math" panose="02040503050406030204" pitchFamily="18" charset="0"/>
                              </a:rPr>
                            </m:ctrlPr>
                          </m:sSubPr>
                          <m:e>
                            <m:r>
                              <a:rPr lang="sk-SK" sz="2400" i="1">
                                <a:solidFill>
                                  <a:schemeClr val="tx1"/>
                                </a:solidFill>
                                <a:latin typeface="Cambria Math" panose="02040503050406030204" pitchFamily="18" charset="0"/>
                              </a:rPr>
                              <m:t>𝑥</m:t>
                            </m:r>
                          </m:e>
                          <m:sub>
                            <m:r>
                              <a:rPr lang="sk-SK" sz="2400" i="1">
                                <a:solidFill>
                                  <a:schemeClr val="tx1"/>
                                </a:solidFill>
                                <a:latin typeface="Cambria Math" panose="02040503050406030204" pitchFamily="18" charset="0"/>
                              </a:rPr>
                              <m:t>5</m:t>
                            </m:r>
                          </m:sub>
                        </m:sSub>
                      </m:num>
                      <m:den>
                        <m:r>
                          <a:rPr lang="sk-SK" sz="2400" i="1">
                            <a:solidFill>
                              <a:schemeClr val="tx1"/>
                            </a:solidFill>
                            <a:latin typeface="Cambria Math" panose="02040503050406030204" pitchFamily="18" charset="0"/>
                          </a:rPr>
                          <m:t>5</m:t>
                        </m:r>
                      </m:den>
                    </m:f>
                    <m:r>
                      <a:rPr lang="sk-SK" sz="2400" i="1">
                        <a:solidFill>
                          <a:schemeClr val="tx1"/>
                        </a:solidFill>
                        <a:latin typeface="Cambria Math" panose="02040503050406030204" pitchFamily="18" charset="0"/>
                      </a:rPr>
                      <m:t>=</m:t>
                    </m:r>
                    <m:f>
                      <m:fPr>
                        <m:ctrlPr>
                          <a:rPr lang="sk-SK" sz="2400" i="1">
                            <a:solidFill>
                              <a:schemeClr val="tx1"/>
                            </a:solidFill>
                            <a:latin typeface="Cambria Math" panose="02040503050406030204" pitchFamily="18" charset="0"/>
                          </a:rPr>
                        </m:ctrlPr>
                      </m:fPr>
                      <m:num>
                        <m:r>
                          <a:rPr lang="sk-SK" sz="2400" i="1">
                            <a:solidFill>
                              <a:schemeClr val="tx1"/>
                            </a:solidFill>
                            <a:latin typeface="Cambria Math" panose="02040503050406030204" pitchFamily="18" charset="0"/>
                          </a:rPr>
                          <m:t>46+54+42+46+32</m:t>
                        </m:r>
                      </m:num>
                      <m:den>
                        <m:r>
                          <a:rPr lang="sk-SK" sz="2400" i="1">
                            <a:solidFill>
                              <a:schemeClr val="tx1"/>
                            </a:solidFill>
                            <a:latin typeface="Cambria Math" panose="02040503050406030204" pitchFamily="18" charset="0"/>
                          </a:rPr>
                          <m:t>5</m:t>
                        </m:r>
                      </m:den>
                    </m:f>
                    <m:r>
                      <a:rPr lang="sk-SK" sz="2400" i="1">
                        <a:solidFill>
                          <a:schemeClr val="tx1"/>
                        </a:solidFill>
                        <a:latin typeface="Cambria Math" panose="02040503050406030204" pitchFamily="18" charset="0"/>
                      </a:rPr>
                      <m:t>=44</m:t>
                    </m:r>
                  </m:oMath>
                </a14:m>
                <a:endParaRPr lang="sk-SK" sz="2400" dirty="0">
                  <a:solidFill>
                    <a:schemeClr val="tx1"/>
                  </a:solidFill>
                </a:endParaRPr>
              </a:p>
              <a:p>
                <a:r>
                  <a:rPr lang="sk-SK" sz="2000" dirty="0" err="1">
                    <a:solidFill>
                      <a:schemeClr val="tx1"/>
                    </a:solidFill>
                  </a:rPr>
                  <a:t>For</a:t>
                </a:r>
                <a:r>
                  <a:rPr lang="sk-SK" sz="2000" dirty="0">
                    <a:solidFill>
                      <a:schemeClr val="tx1"/>
                    </a:solidFill>
                  </a:rPr>
                  <a:t> </a:t>
                </a:r>
                <a:r>
                  <a:rPr lang="sk-SK" sz="2000" dirty="0" err="1">
                    <a:solidFill>
                      <a:schemeClr val="tx1"/>
                    </a:solidFill>
                  </a:rPr>
                  <a:t>the</a:t>
                </a:r>
                <a:r>
                  <a:rPr lang="sk-SK" sz="2000" dirty="0">
                    <a:solidFill>
                      <a:schemeClr val="tx1"/>
                    </a:solidFill>
                  </a:rPr>
                  <a:t> </a:t>
                </a:r>
                <a:r>
                  <a:rPr lang="sk-SK" sz="2000" dirty="0" err="1">
                    <a:solidFill>
                      <a:schemeClr val="tx1"/>
                    </a:solidFill>
                  </a:rPr>
                  <a:t>five</a:t>
                </a:r>
                <a:r>
                  <a:rPr lang="sk-SK" sz="2000" dirty="0">
                    <a:solidFill>
                      <a:schemeClr val="tx1"/>
                    </a:solidFill>
                  </a:rPr>
                  <a:t> </a:t>
                </a:r>
                <a:r>
                  <a:rPr lang="sk-SK" sz="2000" dirty="0" err="1">
                    <a:solidFill>
                      <a:schemeClr val="tx1"/>
                    </a:solidFill>
                  </a:rPr>
                  <a:t>classes</a:t>
                </a:r>
                <a:r>
                  <a:rPr lang="sk-SK" sz="2000" dirty="0">
                    <a:solidFill>
                      <a:schemeClr val="tx1"/>
                    </a:solidFill>
                  </a:rPr>
                  <a:t> </a:t>
                </a:r>
                <a:r>
                  <a:rPr lang="sk-SK" sz="2000" dirty="0" err="1">
                    <a:solidFill>
                      <a:schemeClr val="tx1"/>
                    </a:solidFill>
                  </a:rPr>
                  <a:t>sampled</a:t>
                </a:r>
                <a:r>
                  <a:rPr lang="sk-SK" sz="2000" dirty="0">
                    <a:solidFill>
                      <a:schemeClr val="tx1"/>
                    </a:solidFill>
                  </a:rPr>
                  <a:t>, </a:t>
                </a:r>
                <a:r>
                  <a:rPr lang="sk-SK" sz="2000" dirty="0" err="1">
                    <a:solidFill>
                      <a:schemeClr val="tx1"/>
                    </a:solidFill>
                  </a:rPr>
                  <a:t>the</a:t>
                </a:r>
                <a:r>
                  <a:rPr lang="sk-SK" sz="2000" dirty="0">
                    <a:solidFill>
                      <a:schemeClr val="tx1"/>
                    </a:solidFill>
                  </a:rPr>
                  <a:t> </a:t>
                </a:r>
                <a:r>
                  <a:rPr lang="sk-SK" sz="2000" dirty="0" err="1">
                    <a:solidFill>
                      <a:schemeClr val="tx1"/>
                    </a:solidFill>
                  </a:rPr>
                  <a:t>mean</a:t>
                </a:r>
                <a:r>
                  <a:rPr lang="sk-SK" sz="2000" dirty="0">
                    <a:solidFill>
                      <a:schemeClr val="tx1"/>
                    </a:solidFill>
                  </a:rPr>
                  <a:t> </a:t>
                </a:r>
                <a:r>
                  <a:rPr lang="sk-SK" sz="2000" dirty="0" err="1">
                    <a:solidFill>
                      <a:schemeClr val="tx1"/>
                    </a:solidFill>
                  </a:rPr>
                  <a:t>class</a:t>
                </a:r>
                <a:r>
                  <a:rPr lang="sk-SK" sz="2000" dirty="0">
                    <a:solidFill>
                      <a:schemeClr val="tx1"/>
                    </a:solidFill>
                  </a:rPr>
                  <a:t> </a:t>
                </a:r>
                <a:r>
                  <a:rPr lang="sk-SK" sz="2000" dirty="0" err="1">
                    <a:solidFill>
                      <a:schemeClr val="tx1"/>
                    </a:solidFill>
                  </a:rPr>
                  <a:t>size</a:t>
                </a:r>
                <a:r>
                  <a:rPr lang="sk-SK" sz="2000" dirty="0">
                    <a:solidFill>
                      <a:schemeClr val="tx1"/>
                    </a:solidFill>
                  </a:rPr>
                  <a:t> </a:t>
                </a:r>
                <a:r>
                  <a:rPr lang="sk-SK" sz="2000" dirty="0" err="1">
                    <a:solidFill>
                      <a:schemeClr val="tx1"/>
                    </a:solidFill>
                  </a:rPr>
                  <a:t>is</a:t>
                </a:r>
                <a:r>
                  <a:rPr lang="sk-SK" sz="2000" dirty="0">
                    <a:solidFill>
                      <a:schemeClr val="tx1"/>
                    </a:solidFill>
                  </a:rPr>
                  <a:t> 44 </a:t>
                </a:r>
                <a:r>
                  <a:rPr lang="sk-SK" sz="2000" dirty="0" err="1">
                    <a:solidFill>
                      <a:schemeClr val="tx1"/>
                    </a:solidFill>
                  </a:rPr>
                  <a:t>students</a:t>
                </a:r>
                <a:r>
                  <a:rPr lang="sk-SK" sz="2000" dirty="0">
                    <a:solidFill>
                      <a:schemeClr val="tx1"/>
                    </a:solidFill>
                  </a:rPr>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598" y="1600200"/>
                <a:ext cx="7327393" cy="4572000"/>
              </a:xfrm>
              <a:blipFill>
                <a:blip r:embed="rId2"/>
                <a:stretch>
                  <a:fillRect l="-333" t="-933"/>
                </a:stretch>
              </a:blipFill>
            </p:spPr>
            <p:txBody>
              <a:bodyPr/>
              <a:lstStyle/>
              <a:p>
                <a:r>
                  <a:rPr lang="sk-SK">
                    <a:noFill/>
                  </a:rPr>
                  <a:t> </a:t>
                </a:r>
              </a:p>
            </p:txBody>
          </p:sp>
        </mc:Fallback>
      </mc:AlternateContent>
    </p:spTree>
    <p:extLst>
      <p:ext uri="{BB962C8B-B14F-4D97-AF65-F5344CB8AC3E}">
        <p14:creationId xmlns:p14="http://schemas.microsoft.com/office/powerpoint/2010/main" val="1194368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dirty="0" err="1"/>
              <a:t>Count</a:t>
            </a:r>
            <a:r>
              <a:rPr lang="sk-SK" dirty="0"/>
              <a:t> </a:t>
            </a:r>
            <a:r>
              <a:rPr lang="sk-SK" dirty="0" err="1"/>
              <a:t>the</a:t>
            </a:r>
            <a:r>
              <a:rPr lang="sk-SK" dirty="0"/>
              <a:t> </a:t>
            </a:r>
            <a:r>
              <a:rPr lang="sk-SK" dirty="0" err="1"/>
              <a:t>average</a:t>
            </a:r>
            <a:r>
              <a:rPr lang="sk-SK" dirty="0"/>
              <a:t> </a:t>
            </a:r>
            <a:r>
              <a:rPr lang="sk-SK" dirty="0" err="1"/>
              <a:t>hight</a:t>
            </a:r>
            <a:r>
              <a:rPr lang="sk-SK" dirty="0"/>
              <a:t> in </a:t>
            </a:r>
            <a:r>
              <a:rPr lang="sk-SK" dirty="0" err="1"/>
              <a:t>your</a:t>
            </a:r>
            <a:r>
              <a:rPr lang="sk-SK" dirty="0"/>
              <a:t> </a:t>
            </a:r>
            <a:r>
              <a:rPr lang="sk-SK" dirty="0" err="1"/>
              <a:t>class</a:t>
            </a:r>
            <a:endParaRPr lang="sk-SK"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599" y="2185416"/>
            <a:ext cx="6778753" cy="3108960"/>
          </a:xfrm>
        </p:spPr>
      </p:pic>
    </p:spTree>
    <p:extLst>
      <p:ext uri="{BB962C8B-B14F-4D97-AF65-F5344CB8AC3E}">
        <p14:creationId xmlns:p14="http://schemas.microsoft.com/office/powerpoint/2010/main" val="3328695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pPr eaLnBrk="1" hangingPunct="1">
              <a:lnSpc>
                <a:spcPct val="110000"/>
              </a:lnSpc>
            </a:pPr>
            <a:r>
              <a:rPr lang="en-US" dirty="0"/>
              <a:t>Arithmetic Mean</a:t>
            </a:r>
          </a:p>
        </p:txBody>
      </p:sp>
      <p:sp>
        <p:nvSpPr>
          <p:cNvPr id="9222" name="Rectangle 3"/>
          <p:cNvSpPr>
            <a:spLocks noGrp="1" noChangeArrowheads="1"/>
          </p:cNvSpPr>
          <p:nvPr>
            <p:ph idx="1"/>
          </p:nvPr>
        </p:nvSpPr>
        <p:spPr>
          <a:xfrm>
            <a:off x="762000" y="1524000"/>
            <a:ext cx="8077200" cy="4532313"/>
          </a:xfrm>
        </p:spPr>
        <p:txBody>
          <a:bodyPr/>
          <a:lstStyle/>
          <a:p>
            <a:pPr lvl="1"/>
            <a:r>
              <a:rPr lang="en-US" sz="2000" dirty="0">
                <a:solidFill>
                  <a:schemeClr val="tx1"/>
                </a:solidFill>
              </a:rPr>
              <a:t>For a population of N values:</a:t>
            </a:r>
          </a:p>
          <a:p>
            <a:pPr lvl="1" eaLnBrk="1" hangingPunct="1"/>
            <a:endParaRPr lang="en-US" dirty="0"/>
          </a:p>
          <a:p>
            <a:pPr lvl="1" eaLnBrk="1" hangingPunct="1"/>
            <a:endParaRPr lang="en-US" dirty="0"/>
          </a:p>
          <a:p>
            <a:pPr lvl="1" eaLnBrk="1" hangingPunct="1"/>
            <a:endParaRPr lang="en-US" dirty="0"/>
          </a:p>
          <a:p>
            <a:pPr lvl="1" eaLnBrk="1" hangingPunct="1"/>
            <a:endParaRPr lang="en-US" dirty="0"/>
          </a:p>
          <a:p>
            <a:pPr lvl="1" eaLnBrk="1" hangingPunct="1"/>
            <a:endParaRPr lang="en-US" dirty="0"/>
          </a:p>
          <a:p>
            <a:pPr marL="457200" lvl="1" indent="0" eaLnBrk="1" hangingPunct="1">
              <a:buNone/>
            </a:pPr>
            <a:endParaRPr lang="en-US" dirty="0"/>
          </a:p>
        </p:txBody>
      </p:sp>
      <p:graphicFrame>
        <p:nvGraphicFramePr>
          <p:cNvPr id="9227" name="Object 16"/>
          <p:cNvGraphicFramePr>
            <a:graphicFrameLocks noChangeAspect="1"/>
          </p:cNvGraphicFramePr>
          <p:nvPr>
            <p:extLst>
              <p:ext uri="{D42A27DB-BD31-4B8C-83A1-F6EECF244321}">
                <p14:modId xmlns:p14="http://schemas.microsoft.com/office/powerpoint/2010/main" val="3141058563"/>
              </p:ext>
            </p:extLst>
          </p:nvPr>
        </p:nvGraphicFramePr>
        <p:xfrm>
          <a:off x="1133856" y="2514319"/>
          <a:ext cx="6148387" cy="1327150"/>
        </p:xfrm>
        <a:graphic>
          <a:graphicData uri="http://schemas.openxmlformats.org/presentationml/2006/ole">
            <mc:AlternateContent xmlns:mc="http://schemas.openxmlformats.org/markup-compatibility/2006">
              <mc:Choice xmlns:v="urn:schemas-microsoft-com:vml" Requires="v">
                <p:oleObj spid="_x0000_s9384" name="Equation" r:id="rId5" imgW="2819400" imgH="609600" progId="">
                  <p:embed/>
                </p:oleObj>
              </mc:Choice>
              <mc:Fallback>
                <p:oleObj name="Equation" r:id="rId5" imgW="2819400" imgH="609600" progId="">
                  <p:embed/>
                  <p:pic>
                    <p:nvPicPr>
                      <p:cNvPr id="0"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3856" y="2514319"/>
                        <a:ext cx="6148387" cy="1327150"/>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9228" name="Line 17"/>
          <p:cNvSpPr>
            <a:spLocks noChangeShapeType="1"/>
          </p:cNvSpPr>
          <p:nvPr/>
        </p:nvSpPr>
        <p:spPr bwMode="auto">
          <a:xfrm flipH="1" flipV="1">
            <a:off x="2236786" y="3669882"/>
            <a:ext cx="365760" cy="249943"/>
          </a:xfrm>
          <a:prstGeom prst="line">
            <a:avLst/>
          </a:prstGeom>
          <a:noFill/>
          <a:ln w="19050">
            <a:solidFill>
              <a:schemeClr val="hlink"/>
            </a:solidFill>
            <a:miter lim="800000"/>
            <a:headEnd/>
            <a:tailEnd type="triangle" w="med" len="med"/>
          </a:ln>
          <a:effectLst/>
        </p:spPr>
        <p:txBody>
          <a:bodyPr wrap="none"/>
          <a:lstStyle/>
          <a:p>
            <a:endParaRPr lang="sk-SK" dirty="0"/>
          </a:p>
        </p:txBody>
      </p:sp>
      <p:sp>
        <p:nvSpPr>
          <p:cNvPr id="9229" name="Text Box 18"/>
          <p:cNvSpPr txBox="1">
            <a:spLocks noChangeArrowheads="1"/>
          </p:cNvSpPr>
          <p:nvPr/>
        </p:nvSpPr>
        <p:spPr bwMode="auto">
          <a:xfrm>
            <a:off x="2602546" y="3774141"/>
            <a:ext cx="2057400" cy="406400"/>
          </a:xfrm>
          <a:prstGeom prst="rect">
            <a:avLst/>
          </a:prstGeom>
          <a:solidFill>
            <a:srgbClr val="CBDDF7"/>
          </a:solidFill>
          <a:ln w="9525">
            <a:solidFill>
              <a:schemeClr val="tx1"/>
            </a:solidFill>
            <a:miter lim="800000"/>
            <a:headEnd/>
            <a:tailEnd/>
          </a:ln>
          <a:effectLst/>
        </p:spPr>
        <p:txBody>
          <a:bodyPr>
            <a:spAutoFit/>
          </a:bodyPr>
          <a:lstStyle/>
          <a:p>
            <a:pPr>
              <a:spcBef>
                <a:spcPct val="50000"/>
              </a:spcBef>
            </a:pPr>
            <a:r>
              <a:rPr lang="en-US" sz="2000" b="0" dirty="0"/>
              <a:t>Population size</a:t>
            </a:r>
          </a:p>
        </p:txBody>
      </p:sp>
      <p:sp>
        <p:nvSpPr>
          <p:cNvPr id="9230" name="Text Box 19"/>
          <p:cNvSpPr txBox="1">
            <a:spLocks noChangeArrowheads="1"/>
          </p:cNvSpPr>
          <p:nvPr/>
        </p:nvSpPr>
        <p:spPr bwMode="auto">
          <a:xfrm>
            <a:off x="2754946" y="2158719"/>
            <a:ext cx="1752600" cy="711200"/>
          </a:xfrm>
          <a:prstGeom prst="rect">
            <a:avLst/>
          </a:prstGeom>
          <a:solidFill>
            <a:srgbClr val="CBDDF7"/>
          </a:solidFill>
          <a:ln w="9525">
            <a:solidFill>
              <a:schemeClr val="tx1"/>
            </a:solidFill>
            <a:miter lim="800000"/>
            <a:headEnd/>
            <a:tailEnd/>
          </a:ln>
          <a:effectLst/>
        </p:spPr>
        <p:txBody>
          <a:bodyPr>
            <a:spAutoFit/>
          </a:bodyPr>
          <a:lstStyle/>
          <a:p>
            <a:pPr>
              <a:spcBef>
                <a:spcPct val="50000"/>
              </a:spcBef>
            </a:pPr>
            <a:r>
              <a:rPr lang="en-US" sz="2000" b="0" dirty="0"/>
              <a:t>Population values</a:t>
            </a:r>
          </a:p>
        </p:txBody>
      </p:sp>
      <p:sp>
        <p:nvSpPr>
          <p:cNvPr id="9231" name="Line 20"/>
          <p:cNvSpPr>
            <a:spLocks noChangeShapeType="1"/>
          </p:cNvSpPr>
          <p:nvPr/>
        </p:nvSpPr>
        <p:spPr bwMode="auto">
          <a:xfrm flipH="1">
            <a:off x="2304288" y="2435962"/>
            <a:ext cx="403387" cy="484757"/>
          </a:xfrm>
          <a:prstGeom prst="line">
            <a:avLst/>
          </a:prstGeom>
          <a:noFill/>
          <a:ln w="19050">
            <a:solidFill>
              <a:schemeClr val="hlink"/>
            </a:solidFill>
            <a:miter lim="800000"/>
            <a:headEnd/>
            <a:tailEnd type="triangle" w="med" len="med"/>
          </a:ln>
          <a:effectLst/>
        </p:spPr>
        <p:txBody>
          <a:bodyPr wrap="none"/>
          <a:lstStyle/>
          <a:p>
            <a:endParaRPr lang="sk-SK" dirty="0"/>
          </a:p>
        </p:txBody>
      </p:sp>
      <p:sp>
        <p:nvSpPr>
          <p:cNvPr id="15" name="Text Box 19"/>
          <p:cNvSpPr txBox="1">
            <a:spLocks noChangeArrowheads="1"/>
          </p:cNvSpPr>
          <p:nvPr/>
        </p:nvSpPr>
        <p:spPr bwMode="auto">
          <a:xfrm>
            <a:off x="5983191" y="1916340"/>
            <a:ext cx="1752600" cy="707886"/>
          </a:xfrm>
          <a:prstGeom prst="rect">
            <a:avLst/>
          </a:prstGeom>
          <a:solidFill>
            <a:srgbClr val="CBDDF7"/>
          </a:solidFill>
          <a:ln w="9525">
            <a:solidFill>
              <a:schemeClr val="tx1"/>
            </a:solidFill>
            <a:miter lim="800000"/>
            <a:headEnd/>
            <a:tailEnd/>
          </a:ln>
          <a:effectLst/>
        </p:spPr>
        <p:txBody>
          <a:bodyPr>
            <a:spAutoFit/>
          </a:bodyPr>
          <a:lstStyle/>
          <a:p>
            <a:pPr>
              <a:spcBef>
                <a:spcPct val="50000"/>
              </a:spcBef>
            </a:pPr>
            <a:r>
              <a:rPr lang="sk-SK" sz="2000" dirty="0" err="1"/>
              <a:t>Absolute</a:t>
            </a:r>
            <a:r>
              <a:rPr lang="sk-SK" sz="2000" dirty="0"/>
              <a:t> </a:t>
            </a:r>
            <a:r>
              <a:rPr lang="sk-SK" sz="2000" dirty="0" err="1"/>
              <a:t>frequencies</a:t>
            </a:r>
            <a:endParaRPr lang="en-US" sz="2000" b="0" dirty="0"/>
          </a:p>
        </p:txBody>
      </p:sp>
      <p:sp>
        <p:nvSpPr>
          <p:cNvPr id="16" name="Line 20"/>
          <p:cNvSpPr>
            <a:spLocks noChangeShapeType="1"/>
          </p:cNvSpPr>
          <p:nvPr/>
        </p:nvSpPr>
        <p:spPr bwMode="auto">
          <a:xfrm flipH="1">
            <a:off x="5524842" y="2385162"/>
            <a:ext cx="403387" cy="484757"/>
          </a:xfrm>
          <a:prstGeom prst="line">
            <a:avLst/>
          </a:prstGeom>
          <a:noFill/>
          <a:ln w="19050">
            <a:solidFill>
              <a:schemeClr val="hlink"/>
            </a:solidFill>
            <a:miter lim="800000"/>
            <a:headEnd/>
            <a:tailEnd type="triangle" w="med" len="med"/>
          </a:ln>
          <a:effectLst/>
        </p:spPr>
        <p:txBody>
          <a:bodyPr wrap="none"/>
          <a:lstStyle/>
          <a:p>
            <a:endParaRPr lang="sk-SK" dirty="0"/>
          </a:p>
        </p:txBody>
      </p:sp>
    </p:spTree>
    <p:custDataLst>
      <p:tags r:id="rId2"/>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k-SK" dirty="0"/>
              <a:t>Characteristics of the arithmetic mean</a:t>
            </a:r>
          </a:p>
        </p:txBody>
      </p:sp>
      <p:sp>
        <p:nvSpPr>
          <p:cNvPr id="3" name="Content Placeholder 2"/>
          <p:cNvSpPr>
            <a:spLocks noGrp="1"/>
          </p:cNvSpPr>
          <p:nvPr>
            <p:ph idx="1"/>
          </p:nvPr>
        </p:nvSpPr>
        <p:spPr>
          <a:xfrm>
            <a:off x="609598" y="2160590"/>
            <a:ext cx="6778753" cy="3880773"/>
          </a:xfrm>
        </p:spPr>
        <p:txBody>
          <a:bodyPr>
            <a:noAutofit/>
          </a:bodyPr>
          <a:lstStyle/>
          <a:p>
            <a:r>
              <a:rPr lang="en-US" sz="2000" dirty="0">
                <a:solidFill>
                  <a:schemeClr val="tx1"/>
                </a:solidFill>
              </a:rPr>
              <a:t>l. Every data set measured on an interval or ratio </a:t>
            </a:r>
            <a:r>
              <a:rPr lang="en-US" sz="2000" dirty="0" smtClean="0">
                <a:solidFill>
                  <a:schemeClr val="tx1"/>
                </a:solidFill>
              </a:rPr>
              <a:t>scale </a:t>
            </a:r>
            <a:r>
              <a:rPr lang="en-US" sz="2000" dirty="0">
                <a:solidFill>
                  <a:schemeClr val="tx1"/>
                </a:solidFill>
              </a:rPr>
              <a:t>has a mean.</a:t>
            </a:r>
          </a:p>
          <a:p>
            <a:r>
              <a:rPr lang="en-US" sz="2000" dirty="0">
                <a:solidFill>
                  <a:schemeClr val="tx1"/>
                </a:solidFill>
              </a:rPr>
              <a:t>2. The mean has valuable mathematical properties that make it convenient to</a:t>
            </a:r>
            <a:r>
              <a:rPr lang="sk-SK" sz="2000" dirty="0">
                <a:solidFill>
                  <a:schemeClr val="tx1"/>
                </a:solidFill>
              </a:rPr>
              <a:t> use in </a:t>
            </a:r>
            <a:r>
              <a:rPr lang="sk-SK" sz="2000" dirty="0" err="1">
                <a:solidFill>
                  <a:schemeClr val="tx1"/>
                </a:solidFill>
              </a:rPr>
              <a:t>further</a:t>
            </a:r>
            <a:r>
              <a:rPr lang="sk-SK" sz="2000" dirty="0">
                <a:solidFill>
                  <a:schemeClr val="tx1"/>
                </a:solidFill>
              </a:rPr>
              <a:t> </a:t>
            </a:r>
            <a:r>
              <a:rPr lang="sk-SK" sz="2000" dirty="0" err="1">
                <a:solidFill>
                  <a:schemeClr val="tx1"/>
                </a:solidFill>
              </a:rPr>
              <a:t>calculations</a:t>
            </a:r>
            <a:r>
              <a:rPr lang="sk-SK" sz="2000" dirty="0">
                <a:solidFill>
                  <a:schemeClr val="tx1"/>
                </a:solidFill>
              </a:rPr>
              <a:t>.</a:t>
            </a:r>
          </a:p>
          <a:p>
            <a:r>
              <a:rPr lang="en-US" sz="2000" dirty="0">
                <a:solidFill>
                  <a:schemeClr val="tx1"/>
                </a:solidFill>
              </a:rPr>
              <a:t>3. The mean is sensitive to extreme values.</a:t>
            </a:r>
          </a:p>
          <a:p>
            <a:r>
              <a:rPr lang="en-US" sz="2000" dirty="0">
                <a:solidFill>
                  <a:schemeClr val="tx1"/>
                </a:solidFill>
              </a:rPr>
              <a:t>4. The sum of the deviations of the numbers in a data set from the mean is</a:t>
            </a:r>
            <a:r>
              <a:rPr lang="sk-SK" sz="2000" dirty="0">
                <a:solidFill>
                  <a:schemeClr val="tx1"/>
                </a:solidFill>
              </a:rPr>
              <a:t> </a:t>
            </a:r>
            <a:r>
              <a:rPr lang="sk-SK" sz="2000" dirty="0" err="1">
                <a:solidFill>
                  <a:schemeClr val="tx1"/>
                </a:solidFill>
              </a:rPr>
              <a:t>zero</a:t>
            </a:r>
            <a:r>
              <a:rPr lang="sk-SK" sz="2000" dirty="0">
                <a:solidFill>
                  <a:schemeClr val="tx1"/>
                </a:solidFill>
              </a:rPr>
              <a:t>.</a:t>
            </a:r>
          </a:p>
          <a:p>
            <a:r>
              <a:rPr lang="en-US" sz="2000" dirty="0">
                <a:solidFill>
                  <a:schemeClr val="tx1"/>
                </a:solidFill>
              </a:rPr>
              <a:t>5. The sum of the squared deviations of the numbers in a data set from the</a:t>
            </a:r>
            <a:r>
              <a:rPr lang="sk-SK" sz="2000" dirty="0">
                <a:solidFill>
                  <a:schemeClr val="tx1"/>
                </a:solidFill>
              </a:rPr>
              <a:t> </a:t>
            </a:r>
            <a:r>
              <a:rPr lang="en-US" sz="2000" dirty="0">
                <a:solidFill>
                  <a:schemeClr val="tx1"/>
                </a:solidFill>
              </a:rPr>
              <a:t>mean is a minimum value</a:t>
            </a:r>
            <a:r>
              <a:rPr lang="sk-SK" sz="2000" dirty="0">
                <a:solidFill>
                  <a:schemeClr val="tx1"/>
                </a:solidFill>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43584" y="441771"/>
            <a:ext cx="5070009" cy="5964717"/>
          </a:xfrm>
        </p:spPr>
      </p:pic>
    </p:spTree>
    <p:extLst>
      <p:ext uri="{BB962C8B-B14F-4D97-AF65-F5344CB8AC3E}">
        <p14:creationId xmlns:p14="http://schemas.microsoft.com/office/powerpoint/2010/main" val="785748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type="title"/>
          </p:nvPr>
        </p:nvSpPr>
        <p:spPr/>
        <p:txBody>
          <a:bodyPr/>
          <a:lstStyle/>
          <a:p>
            <a:pPr eaLnBrk="1" hangingPunct="1">
              <a:lnSpc>
                <a:spcPct val="110000"/>
              </a:lnSpc>
            </a:pPr>
            <a:r>
              <a:rPr lang="en-US" dirty="0"/>
              <a:t>Geometric Mean</a:t>
            </a:r>
          </a:p>
        </p:txBody>
      </p:sp>
      <p:sp>
        <p:nvSpPr>
          <p:cNvPr id="10245" name="Rectangle 4"/>
          <p:cNvSpPr>
            <a:spLocks noGrp="1" noChangeArrowheads="1"/>
          </p:cNvSpPr>
          <p:nvPr>
            <p:ph idx="1"/>
          </p:nvPr>
        </p:nvSpPr>
        <p:spPr>
          <a:xfrm>
            <a:off x="-73152" y="1874175"/>
            <a:ext cx="8077200" cy="4532313"/>
          </a:xfrm>
        </p:spPr>
        <p:txBody>
          <a:bodyPr/>
          <a:lstStyle/>
          <a:p>
            <a:pPr eaLnBrk="1" hangingPunct="1"/>
            <a:r>
              <a:rPr lang="en-US" sz="2400" dirty="0">
                <a:solidFill>
                  <a:schemeClr val="tx1"/>
                </a:solidFill>
              </a:rPr>
              <a:t>The geometric mean is the most common measure of </a:t>
            </a:r>
            <a:r>
              <a:rPr lang="sk-SK" sz="2400" dirty="0" err="1">
                <a:solidFill>
                  <a:schemeClr val="tx1"/>
                </a:solidFill>
              </a:rPr>
              <a:t>location</a:t>
            </a:r>
            <a:r>
              <a:rPr lang="sk-SK" sz="2400" dirty="0">
                <a:solidFill>
                  <a:schemeClr val="tx1"/>
                </a:solidFill>
              </a:rPr>
              <a:t> </a:t>
            </a:r>
            <a:r>
              <a:rPr lang="en-US" sz="2400" dirty="0">
                <a:solidFill>
                  <a:schemeClr val="tx1"/>
                </a:solidFill>
              </a:rPr>
              <a:t>for rates (growth rates, interest rates, etc.)</a:t>
            </a:r>
          </a:p>
          <a:p>
            <a:pPr eaLnBrk="1" hangingPunct="1"/>
            <a:endParaRPr lang="en-US" sz="1000" dirty="0">
              <a:solidFill>
                <a:schemeClr val="tx1"/>
              </a:solidFill>
            </a:endParaRPr>
          </a:p>
          <a:p>
            <a:pPr lvl="1" eaLnBrk="1" hangingPunct="1"/>
            <a:r>
              <a:rPr lang="en-US" sz="2000" dirty="0">
                <a:solidFill>
                  <a:schemeClr val="tx1"/>
                </a:solidFill>
              </a:rPr>
              <a:t>For N values:</a:t>
            </a:r>
          </a:p>
          <a:p>
            <a:pPr marL="457200" lvl="1" indent="0" eaLnBrk="1" hangingPunct="1">
              <a:buNone/>
            </a:pPr>
            <a:endParaRPr lang="en-US" dirty="0"/>
          </a:p>
          <a:p>
            <a:pPr lvl="1" eaLnBrk="1" hangingPunct="1"/>
            <a:endParaRPr lang="en-US" dirty="0"/>
          </a:p>
          <a:p>
            <a:pPr lvl="1" eaLnBrk="1" hangingPunct="1"/>
            <a:endParaRPr lang="en-US" dirty="0"/>
          </a:p>
          <a:p>
            <a:pPr lvl="1" eaLnBrk="1" hangingPunct="1"/>
            <a:endParaRPr lang="en-US" dirty="0"/>
          </a:p>
          <a:p>
            <a:pPr lvl="1" eaLnBrk="1" hangingPunct="1">
              <a:buFont typeface="Wingdings" pitchFamily="2" charset="2"/>
              <a:buNone/>
            </a:pPr>
            <a:endParaRPr lang="en-US" dirty="0"/>
          </a:p>
        </p:txBody>
      </p:sp>
      <p:graphicFrame>
        <p:nvGraphicFramePr>
          <p:cNvPr id="10246" name="Object 9"/>
          <p:cNvGraphicFramePr>
            <a:graphicFrameLocks noChangeAspect="1"/>
          </p:cNvGraphicFramePr>
          <p:nvPr/>
        </p:nvGraphicFramePr>
        <p:xfrm>
          <a:off x="2305050" y="3757613"/>
          <a:ext cx="4318000" cy="1050925"/>
        </p:xfrm>
        <a:graphic>
          <a:graphicData uri="http://schemas.openxmlformats.org/presentationml/2006/ole">
            <mc:AlternateContent xmlns:mc="http://schemas.openxmlformats.org/markup-compatibility/2006">
              <mc:Choice xmlns:v="urn:schemas-microsoft-com:vml" Requires="v">
                <p:oleObj spid="_x0000_s10370" name="Equation" r:id="rId5" imgW="1981200" imgH="482600" progId="Equation.3">
                  <p:embed/>
                </p:oleObj>
              </mc:Choice>
              <mc:Fallback>
                <p:oleObj name="Equation" r:id="rId5" imgW="1981200" imgH="482600" progId="Equation.3">
                  <p:embed/>
                  <p:pic>
                    <p:nvPicPr>
                      <p:cNvPr id="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5050" y="3757613"/>
                        <a:ext cx="4318000" cy="1050925"/>
                      </a:xfrm>
                      <a:prstGeom prst="rect">
                        <a:avLst/>
                      </a:prstGeom>
                      <a:noFill/>
                      <a:ln>
                        <a:noFill/>
                      </a:ln>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6" name="Text Box 13"/>
          <p:cNvSpPr txBox="1">
            <a:spLocks noChangeArrowheads="1"/>
          </p:cNvSpPr>
          <p:nvPr/>
        </p:nvSpPr>
        <p:spPr bwMode="auto">
          <a:xfrm>
            <a:off x="4273440" y="2925454"/>
            <a:ext cx="1752600" cy="707886"/>
          </a:xfrm>
          <a:prstGeom prst="rect">
            <a:avLst/>
          </a:prstGeom>
          <a:solidFill>
            <a:srgbClr val="CCECFF"/>
          </a:solidFill>
          <a:ln w="9525">
            <a:solidFill>
              <a:schemeClr val="tx1"/>
            </a:solidFill>
            <a:miter lim="800000"/>
            <a:headEnd/>
            <a:tailEnd/>
          </a:ln>
          <a:effectLst/>
        </p:spPr>
        <p:txBody>
          <a:bodyPr>
            <a:spAutoFit/>
          </a:bodyPr>
          <a:lstStyle/>
          <a:p>
            <a:pPr>
              <a:spcBef>
                <a:spcPct val="50000"/>
              </a:spcBef>
            </a:pPr>
            <a:r>
              <a:rPr lang="sk-SK" sz="2000" dirty="0" err="1"/>
              <a:t>Population</a:t>
            </a:r>
            <a:r>
              <a:rPr lang="en-US" sz="2000" b="0" dirty="0"/>
              <a:t> values</a:t>
            </a:r>
          </a:p>
        </p:txBody>
      </p:sp>
      <p:sp>
        <p:nvSpPr>
          <p:cNvPr id="7" name="Line 20"/>
          <p:cNvSpPr>
            <a:spLocks noChangeShapeType="1"/>
          </p:cNvSpPr>
          <p:nvPr/>
        </p:nvSpPr>
        <p:spPr bwMode="auto">
          <a:xfrm flipH="1">
            <a:off x="4060663" y="3753457"/>
            <a:ext cx="403387" cy="484757"/>
          </a:xfrm>
          <a:prstGeom prst="line">
            <a:avLst/>
          </a:prstGeom>
          <a:noFill/>
          <a:ln w="19050">
            <a:solidFill>
              <a:schemeClr val="hlink"/>
            </a:solidFill>
            <a:miter lim="800000"/>
            <a:headEnd/>
            <a:tailEnd type="triangle" w="med" len="med"/>
          </a:ln>
          <a:effectLst/>
        </p:spPr>
        <p:txBody>
          <a:bodyPr wrap="none"/>
          <a:lstStyle/>
          <a:p>
            <a:endParaRPr lang="sk-SK" dirty="0"/>
          </a:p>
        </p:txBody>
      </p:sp>
      <p:sp>
        <p:nvSpPr>
          <p:cNvPr id="8" name="Text Box 18"/>
          <p:cNvSpPr txBox="1">
            <a:spLocks noChangeArrowheads="1"/>
          </p:cNvSpPr>
          <p:nvPr/>
        </p:nvSpPr>
        <p:spPr bwMode="auto">
          <a:xfrm>
            <a:off x="2222136" y="5201113"/>
            <a:ext cx="2057400" cy="406400"/>
          </a:xfrm>
          <a:prstGeom prst="rect">
            <a:avLst/>
          </a:prstGeom>
          <a:solidFill>
            <a:srgbClr val="CCECFF"/>
          </a:solidFill>
          <a:ln w="9525">
            <a:solidFill>
              <a:schemeClr val="tx1"/>
            </a:solidFill>
            <a:miter lim="800000"/>
            <a:headEnd/>
            <a:tailEnd/>
          </a:ln>
          <a:effectLst/>
        </p:spPr>
        <p:txBody>
          <a:bodyPr>
            <a:spAutoFit/>
          </a:bodyPr>
          <a:lstStyle/>
          <a:p>
            <a:pPr>
              <a:spcBef>
                <a:spcPct val="50000"/>
              </a:spcBef>
            </a:pPr>
            <a:r>
              <a:rPr lang="en-US" sz="2000" b="0" dirty="0"/>
              <a:t>Population size</a:t>
            </a:r>
          </a:p>
        </p:txBody>
      </p:sp>
      <p:sp>
        <p:nvSpPr>
          <p:cNvPr id="9" name="Line 17"/>
          <p:cNvSpPr>
            <a:spLocks noChangeShapeType="1"/>
          </p:cNvSpPr>
          <p:nvPr/>
        </p:nvSpPr>
        <p:spPr bwMode="auto">
          <a:xfrm flipV="1">
            <a:off x="2889504" y="4402138"/>
            <a:ext cx="292608" cy="680916"/>
          </a:xfrm>
          <a:prstGeom prst="line">
            <a:avLst/>
          </a:prstGeom>
          <a:noFill/>
          <a:ln w="19050">
            <a:solidFill>
              <a:schemeClr val="hlink"/>
            </a:solidFill>
            <a:miter lim="800000"/>
            <a:headEnd/>
            <a:tailEnd type="triangle" w="med" len="med"/>
          </a:ln>
          <a:effectLst/>
        </p:spPr>
        <p:txBody>
          <a:bodyPr wrap="none"/>
          <a:lstStyle/>
          <a:p>
            <a:endParaRPr lang="sk-SK" dirty="0"/>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k-SK" sz="2800" dirty="0" err="1"/>
              <a:t>Review</a:t>
            </a:r>
            <a:r>
              <a:rPr lang="sk-SK" sz="2800" dirty="0"/>
              <a:t>: </a:t>
            </a:r>
            <a:r>
              <a:rPr lang="sk-SK" sz="2800" dirty="0" err="1"/>
              <a:t>Frequency</a:t>
            </a:r>
            <a:r>
              <a:rPr lang="sk-SK" sz="2800" dirty="0"/>
              <a:t> table – </a:t>
            </a:r>
            <a:r>
              <a:rPr lang="sk-SK" sz="2800" dirty="0" err="1"/>
              <a:t>discrete</a:t>
            </a:r>
            <a:r>
              <a:rPr lang="sk-SK" sz="2800" dirty="0"/>
              <a:t> </a:t>
            </a:r>
            <a:r>
              <a:rPr lang="sk-SK" sz="2800" dirty="0" err="1"/>
              <a:t>variable</a:t>
            </a:r>
            <a:endParaRPr lang="sk-SK" sz="2800" dirty="0"/>
          </a:p>
        </p:txBody>
      </p:sp>
      <p:graphicFrame>
        <p:nvGraphicFramePr>
          <p:cNvPr id="6" name="Table 5"/>
          <p:cNvGraphicFramePr>
            <a:graphicFrameLocks noGrp="1"/>
          </p:cNvGraphicFramePr>
          <p:nvPr>
            <p:extLst>
              <p:ext uri="{D42A27DB-BD31-4B8C-83A1-F6EECF244321}">
                <p14:modId xmlns:p14="http://schemas.microsoft.com/office/powerpoint/2010/main" val="1245707738"/>
              </p:ext>
            </p:extLst>
          </p:nvPr>
        </p:nvGraphicFramePr>
        <p:xfrm>
          <a:off x="731520" y="1591331"/>
          <a:ext cx="7607808" cy="3848478"/>
        </p:xfrm>
        <a:graphic>
          <a:graphicData uri="http://schemas.openxmlformats.org/drawingml/2006/table">
            <a:tbl>
              <a:tblPr>
                <a:tableStyleId>{5C22544A-7EE6-4342-B048-85BDC9FD1C3A}</a:tableStyleId>
              </a:tblPr>
              <a:tblGrid>
                <a:gridCol w="1267968">
                  <a:extLst>
                    <a:ext uri="{9D8B030D-6E8A-4147-A177-3AD203B41FA5}">
                      <a16:colId xmlns:a16="http://schemas.microsoft.com/office/drawing/2014/main" val="517255763"/>
                    </a:ext>
                  </a:extLst>
                </a:gridCol>
                <a:gridCol w="1267968">
                  <a:extLst>
                    <a:ext uri="{9D8B030D-6E8A-4147-A177-3AD203B41FA5}">
                      <a16:colId xmlns:a16="http://schemas.microsoft.com/office/drawing/2014/main" val="2351157325"/>
                    </a:ext>
                  </a:extLst>
                </a:gridCol>
                <a:gridCol w="1267968">
                  <a:extLst>
                    <a:ext uri="{9D8B030D-6E8A-4147-A177-3AD203B41FA5}">
                      <a16:colId xmlns:a16="http://schemas.microsoft.com/office/drawing/2014/main" val="2648622850"/>
                    </a:ext>
                  </a:extLst>
                </a:gridCol>
                <a:gridCol w="1267968">
                  <a:extLst>
                    <a:ext uri="{9D8B030D-6E8A-4147-A177-3AD203B41FA5}">
                      <a16:colId xmlns:a16="http://schemas.microsoft.com/office/drawing/2014/main" val="827467127"/>
                    </a:ext>
                  </a:extLst>
                </a:gridCol>
                <a:gridCol w="1267968">
                  <a:extLst>
                    <a:ext uri="{9D8B030D-6E8A-4147-A177-3AD203B41FA5}">
                      <a16:colId xmlns:a16="http://schemas.microsoft.com/office/drawing/2014/main" val="4173185714"/>
                    </a:ext>
                  </a:extLst>
                </a:gridCol>
                <a:gridCol w="1267968">
                  <a:extLst>
                    <a:ext uri="{9D8B030D-6E8A-4147-A177-3AD203B41FA5}">
                      <a16:colId xmlns:a16="http://schemas.microsoft.com/office/drawing/2014/main" val="404361708"/>
                    </a:ext>
                  </a:extLst>
                </a:gridCol>
              </a:tblGrid>
              <a:tr h="1244456">
                <a:tc>
                  <a:txBody>
                    <a:bodyPr/>
                    <a:lstStyle/>
                    <a:p>
                      <a:pPr algn="l" fontAlgn="b"/>
                      <a:r>
                        <a:rPr lang="sk-SK" sz="2400" u="none" strike="noStrike" dirty="0">
                          <a:effectLst/>
                        </a:rPr>
                        <a:t>No.</a:t>
                      </a:r>
                      <a:r>
                        <a:rPr lang="en-US" sz="2400" u="none" strike="noStrike" baseline="0" dirty="0">
                          <a:effectLst/>
                        </a:rPr>
                        <a:t> o</a:t>
                      </a:r>
                      <a:r>
                        <a:rPr lang="sk-SK" sz="2400" u="none" strike="noStrike" dirty="0">
                          <a:effectLst/>
                        </a:rPr>
                        <a:t>f </a:t>
                      </a:r>
                      <a:r>
                        <a:rPr lang="sk-SK" sz="2400" u="none" strike="noStrike" dirty="0" err="1">
                          <a:effectLst/>
                        </a:rPr>
                        <a:t>family</a:t>
                      </a:r>
                      <a:r>
                        <a:rPr lang="sk-SK" sz="2400" u="none" strike="noStrike" dirty="0">
                          <a:effectLst/>
                        </a:rPr>
                        <a:t> </a:t>
                      </a:r>
                      <a:r>
                        <a:rPr lang="sk-SK" sz="2400" u="none" strike="noStrike" dirty="0" err="1">
                          <a:effectLst/>
                        </a:rPr>
                        <a:t>members</a:t>
                      </a:r>
                      <a:r>
                        <a:rPr lang="sk-SK" sz="2400" u="none" strike="noStrike" dirty="0">
                          <a:effectLst/>
                        </a:rPr>
                        <a:t> </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Bin</a:t>
                      </a:r>
                      <a:endParaRPr lang="sk-SK" sz="2400" b="0" i="1"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err="1">
                          <a:effectLst/>
                        </a:rPr>
                        <a:t>ni</a:t>
                      </a:r>
                      <a:endParaRPr lang="sk-SK" sz="2400" b="0" i="1"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err="1">
                          <a:effectLst/>
                        </a:rPr>
                        <a:t>fi</a:t>
                      </a:r>
                      <a:endParaRPr lang="sk-SK" sz="2400" b="0" i="1"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Ni</a:t>
                      </a:r>
                      <a:endParaRPr lang="sk-SK" sz="2400" b="0" i="1"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err="1">
                          <a:effectLst/>
                        </a:rPr>
                        <a:t>Fi</a:t>
                      </a:r>
                      <a:endParaRPr lang="sk-SK" sz="2400" b="0" i="1" u="none" strike="noStrike" dirty="0">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4831730"/>
                  </a:ext>
                </a:extLst>
              </a:tr>
              <a:tr h="397573">
                <a:tc>
                  <a:txBody>
                    <a:bodyPr/>
                    <a:lstStyle/>
                    <a:p>
                      <a:pPr algn="ctr" fontAlgn="b"/>
                      <a:r>
                        <a:rPr lang="sk-SK" sz="2400" u="none" strike="noStrike" dirty="0">
                          <a:effectLst/>
                        </a:rPr>
                        <a:t>1</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6%</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b="0" i="0" u="none" strike="noStrike" dirty="0">
                          <a:solidFill>
                            <a:srgbClr val="FF0000"/>
                          </a:solidFill>
                          <a:effectLst/>
                          <a:latin typeface="Arial" panose="020B0604020202020204" pitchFamily="34" charset="0"/>
                        </a:rPr>
                        <a:t>-</a:t>
                      </a:r>
                      <a:r>
                        <a:rPr lang="en-US" sz="2400" b="0" i="0" u="none" strike="noStrike" dirty="0">
                          <a:solidFill>
                            <a:srgbClr val="FF0000"/>
                          </a:solidFill>
                          <a:effectLst/>
                          <a:latin typeface="Arial" panose="020B0604020202020204" pitchFamily="34" charset="0"/>
                        </a:rPr>
                        <a:t>---</a:t>
                      </a:r>
                      <a:endParaRPr lang="sk-SK" sz="2400" b="0" i="0" u="none" strike="noStrike" dirty="0">
                        <a:solidFill>
                          <a:srgbClr val="FF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9986293"/>
                  </a:ext>
                </a:extLst>
              </a:tr>
              <a:tr h="397573">
                <a:tc>
                  <a:txBody>
                    <a:bodyPr/>
                    <a:lstStyle/>
                    <a:p>
                      <a:pPr algn="ctr" fontAlgn="b"/>
                      <a:r>
                        <a:rPr lang="sk-SK" sz="2400" u="none" strike="noStrike">
                          <a:effectLst/>
                        </a:rPr>
                        <a:t>2</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2</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b="0" i="0" u="none" strike="noStrike" dirty="0">
                          <a:solidFill>
                            <a:srgbClr val="FF0000"/>
                          </a:solidFill>
                          <a:effectLst/>
                          <a:latin typeface="Arial" panose="020B0604020202020204" pitchFamily="34" charset="0"/>
                        </a:rPr>
                        <a:t>-</a:t>
                      </a:r>
                      <a:r>
                        <a:rPr lang="en-US" sz="2400" b="0" i="0" u="none" strike="noStrike" dirty="0">
                          <a:solidFill>
                            <a:srgbClr val="FF0000"/>
                          </a:solidFill>
                          <a:effectLst/>
                          <a:latin typeface="Arial" panose="020B0604020202020204" pitchFamily="34" charset="0"/>
                        </a:rPr>
                        <a:t>---</a:t>
                      </a:r>
                      <a:endParaRPr lang="sk-SK" sz="2400" b="0" i="0" u="none" strike="noStrike" dirty="0">
                        <a:solidFill>
                          <a:srgbClr val="FF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17%</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16</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22%</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2449879"/>
                  </a:ext>
                </a:extLst>
              </a:tr>
              <a:tr h="397573">
                <a:tc>
                  <a:txBody>
                    <a:bodyPr/>
                    <a:lstStyle/>
                    <a:p>
                      <a:pPr algn="ctr" fontAlgn="b"/>
                      <a:r>
                        <a:rPr lang="sk-SK" sz="2400" u="none" strike="noStrike">
                          <a:effectLst/>
                        </a:rPr>
                        <a:t>3</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3</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17</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24%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b="0" i="0" u="none" strike="noStrike" dirty="0">
                          <a:solidFill>
                            <a:srgbClr val="FF0000"/>
                          </a:solidFill>
                          <a:effectLst/>
                          <a:latin typeface="Arial" panose="020B0604020202020204" pitchFamily="34" charset="0"/>
                        </a:rPr>
                        <a:t>-</a:t>
                      </a:r>
                      <a:r>
                        <a:rPr lang="en-US" sz="2400" b="0" i="0" u="none" strike="noStrike" dirty="0">
                          <a:solidFill>
                            <a:srgbClr val="FF0000"/>
                          </a:solidFill>
                          <a:effectLst/>
                          <a:latin typeface="Arial" panose="020B0604020202020204" pitchFamily="34" charset="0"/>
                        </a:rPr>
                        <a:t>---</a:t>
                      </a:r>
                      <a:endParaRPr lang="sk-SK" sz="2400" b="0" i="0" u="none" strike="noStrike" dirty="0">
                        <a:solidFill>
                          <a:srgbClr val="FF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46%</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4487290"/>
                  </a:ext>
                </a:extLst>
              </a:tr>
              <a:tr h="397573">
                <a:tc>
                  <a:txBody>
                    <a:bodyPr/>
                    <a:lstStyle/>
                    <a:p>
                      <a:pPr algn="ctr" fontAlgn="b"/>
                      <a:r>
                        <a:rPr lang="sk-SK" sz="2400" u="none" strike="noStrike">
                          <a:effectLst/>
                        </a:rPr>
                        <a:t>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23</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b="0" i="0" u="none" strike="noStrike" dirty="0">
                          <a:solidFill>
                            <a:srgbClr val="FF0000"/>
                          </a:solidFill>
                          <a:effectLst/>
                          <a:latin typeface="Arial" panose="020B0604020202020204" pitchFamily="34" charset="0"/>
                        </a:rPr>
                        <a:t>-</a:t>
                      </a:r>
                      <a:r>
                        <a:rPr lang="en-US" sz="2400" b="0" i="0" u="none" strike="noStrike" dirty="0">
                          <a:solidFill>
                            <a:srgbClr val="FF0000"/>
                          </a:solidFill>
                          <a:effectLst/>
                          <a:latin typeface="Arial" panose="020B0604020202020204" pitchFamily="34" charset="0"/>
                        </a:rPr>
                        <a:t>---</a:t>
                      </a:r>
                      <a:endParaRPr lang="sk-SK" sz="2400" b="0" i="0" u="none" strike="noStrike" dirty="0">
                        <a:solidFill>
                          <a:srgbClr val="FF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56</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78%</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482911"/>
                  </a:ext>
                </a:extLst>
              </a:tr>
              <a:tr h="397573">
                <a:tc>
                  <a:txBody>
                    <a:bodyPr/>
                    <a:lstStyle/>
                    <a:p>
                      <a:pPr algn="ctr" fontAlgn="b"/>
                      <a:r>
                        <a:rPr lang="sk-SK" sz="2400" u="none" strike="noStrike">
                          <a:effectLst/>
                        </a:rPr>
                        <a:t>5</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More</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16</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22%</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72</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100%</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75127965"/>
                  </a:ext>
                </a:extLst>
              </a:tr>
              <a:tr h="397573">
                <a:tc>
                  <a:txBody>
                    <a:bodyPr/>
                    <a:lstStyle/>
                    <a:p>
                      <a:pPr algn="ctr" fontAlgn="b"/>
                      <a:r>
                        <a:rPr lang="sk-SK" sz="2400" u="none" strike="noStrike">
                          <a:effectLst/>
                        </a:rPr>
                        <a:t> </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 </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72</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100%</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 </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 </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8451949"/>
                  </a:ext>
                </a:extLst>
              </a:tr>
            </a:tbl>
          </a:graphicData>
        </a:graphic>
      </p:graphicFrame>
      <p:sp>
        <p:nvSpPr>
          <p:cNvPr id="3" name="TextBox 2"/>
          <p:cNvSpPr txBox="1"/>
          <p:nvPr/>
        </p:nvSpPr>
        <p:spPr>
          <a:xfrm>
            <a:off x="620436" y="5641971"/>
            <a:ext cx="6437376" cy="461665"/>
          </a:xfrm>
          <a:prstGeom prst="rect">
            <a:avLst/>
          </a:prstGeom>
          <a:noFill/>
        </p:spPr>
        <p:txBody>
          <a:bodyPr wrap="square" rtlCol="0">
            <a:spAutoFit/>
          </a:bodyPr>
          <a:lstStyle/>
          <a:p>
            <a:r>
              <a:rPr lang="en-US" sz="2400" b="1" dirty="0"/>
              <a:t>Fill the missing values and interpret them.</a:t>
            </a:r>
            <a:endParaRPr lang="sk-SK" sz="2400" b="1" dirty="0"/>
          </a:p>
        </p:txBody>
      </p:sp>
    </p:spTree>
    <p:extLst>
      <p:ext uri="{BB962C8B-B14F-4D97-AF65-F5344CB8AC3E}">
        <p14:creationId xmlns:p14="http://schemas.microsoft.com/office/powerpoint/2010/main" val="136278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en-US" dirty="0"/>
              <a:t>Arithmetic Mean</a:t>
            </a:r>
          </a:p>
        </p:txBody>
      </p:sp>
      <p:sp>
        <p:nvSpPr>
          <p:cNvPr id="11269" name="Rectangle 3"/>
          <p:cNvSpPr>
            <a:spLocks noGrp="1" noChangeArrowheads="1"/>
          </p:cNvSpPr>
          <p:nvPr>
            <p:ph idx="1"/>
          </p:nvPr>
        </p:nvSpPr>
        <p:spPr>
          <a:xfrm>
            <a:off x="762000" y="1828800"/>
            <a:ext cx="8077200" cy="4114800"/>
          </a:xfrm>
        </p:spPr>
        <p:txBody>
          <a:bodyPr/>
          <a:lstStyle/>
          <a:p>
            <a:pPr eaLnBrk="1" hangingPunct="1"/>
            <a:r>
              <a:rPr lang="en-US" sz="2400" dirty="0">
                <a:solidFill>
                  <a:schemeClr val="tx1"/>
                </a:solidFill>
              </a:rPr>
              <a:t>The most common measure of </a:t>
            </a:r>
            <a:r>
              <a:rPr lang="sk-SK" sz="2400" dirty="0" err="1">
                <a:solidFill>
                  <a:schemeClr val="tx1"/>
                </a:solidFill>
              </a:rPr>
              <a:t>location</a:t>
            </a:r>
            <a:r>
              <a:rPr lang="sk-SK" sz="2400" dirty="0">
                <a:solidFill>
                  <a:schemeClr val="tx1"/>
                </a:solidFill>
              </a:rPr>
              <a:t>.</a:t>
            </a:r>
            <a:endParaRPr lang="en-US" sz="2400" dirty="0">
              <a:solidFill>
                <a:schemeClr val="tx1"/>
              </a:solidFill>
            </a:endParaRPr>
          </a:p>
          <a:p>
            <a:pPr eaLnBrk="1" hangingPunct="1"/>
            <a:r>
              <a:rPr lang="en-US" sz="2400" dirty="0">
                <a:solidFill>
                  <a:schemeClr val="tx1"/>
                </a:solidFill>
              </a:rPr>
              <a:t>Mean = sum of values divided by the number of values</a:t>
            </a:r>
            <a:r>
              <a:rPr lang="sk-SK" sz="2400" dirty="0">
                <a:solidFill>
                  <a:schemeClr val="tx1"/>
                </a:solidFill>
              </a:rPr>
              <a:t>.</a:t>
            </a:r>
            <a:endParaRPr lang="en-US" sz="2400" dirty="0">
              <a:solidFill>
                <a:schemeClr val="tx1"/>
              </a:solidFill>
            </a:endParaRPr>
          </a:p>
          <a:p>
            <a:pPr eaLnBrk="1" hangingPunct="1"/>
            <a:r>
              <a:rPr lang="en-US" sz="2400" dirty="0">
                <a:solidFill>
                  <a:schemeClr val="tx1"/>
                </a:solidFill>
              </a:rPr>
              <a:t>Affected by extreme values (outliers) !!!</a:t>
            </a:r>
          </a:p>
          <a:p>
            <a:pPr eaLnBrk="1" hangingPunct="1">
              <a:buFont typeface="Wingdings" pitchFamily="2" charset="2"/>
              <a:buNone/>
            </a:pPr>
            <a:endParaRPr lang="en-US" sz="2400" dirty="0"/>
          </a:p>
        </p:txBody>
      </p:sp>
      <p:sp>
        <p:nvSpPr>
          <p:cNvPr id="11270" name="Text Box 4"/>
          <p:cNvSpPr txBox="1">
            <a:spLocks noChangeArrowheads="1"/>
          </p:cNvSpPr>
          <p:nvPr/>
        </p:nvSpPr>
        <p:spPr bwMode="auto">
          <a:xfrm>
            <a:off x="7467600" y="1203325"/>
            <a:ext cx="1524000" cy="396875"/>
          </a:xfrm>
          <a:prstGeom prst="rect">
            <a:avLst/>
          </a:prstGeom>
          <a:noFill/>
          <a:ln w="9525">
            <a:noFill/>
            <a:miter lim="800000"/>
            <a:headEnd/>
            <a:tailEnd/>
          </a:ln>
          <a:effectLst/>
        </p:spPr>
        <p:txBody>
          <a:bodyPr>
            <a:spAutoFit/>
          </a:bodyPr>
          <a:lstStyle/>
          <a:p>
            <a:pPr>
              <a:spcBef>
                <a:spcPct val="50000"/>
              </a:spcBef>
            </a:pPr>
            <a:r>
              <a:rPr lang="en-US" sz="2000" b="0" i="1" dirty="0">
                <a:solidFill>
                  <a:srgbClr val="000099"/>
                </a:solidFill>
              </a:rPr>
              <a:t>(continued)</a:t>
            </a:r>
          </a:p>
        </p:txBody>
      </p:sp>
      <p:sp>
        <p:nvSpPr>
          <p:cNvPr id="11271" name="AutoShape 5"/>
          <p:cNvSpPr>
            <a:spLocks noChangeArrowheads="1"/>
          </p:cNvSpPr>
          <p:nvPr/>
        </p:nvSpPr>
        <p:spPr bwMode="auto">
          <a:xfrm rot="-5400000">
            <a:off x="5905500" y="4305300"/>
            <a:ext cx="609600" cy="228600"/>
          </a:xfrm>
          <a:prstGeom prst="rightArrow">
            <a:avLst>
              <a:gd name="adj1" fmla="val 50000"/>
              <a:gd name="adj2" fmla="val 67160"/>
            </a:avLst>
          </a:prstGeom>
          <a:solidFill>
            <a:srgbClr val="FF0000"/>
          </a:solidFill>
          <a:ln w="12700">
            <a:solidFill>
              <a:schemeClr val="tx1"/>
            </a:solidFill>
            <a:miter lim="800000"/>
            <a:headEnd/>
            <a:tailEnd/>
          </a:ln>
          <a:effectLst/>
        </p:spPr>
        <p:txBody>
          <a:bodyPr wrap="none" anchor="ctr"/>
          <a:lstStyle/>
          <a:p>
            <a:endParaRPr lang="sk-SK" dirty="0"/>
          </a:p>
        </p:txBody>
      </p:sp>
      <p:sp>
        <p:nvSpPr>
          <p:cNvPr id="11272" name="Line 6"/>
          <p:cNvSpPr>
            <a:spLocks noChangeShapeType="1"/>
          </p:cNvSpPr>
          <p:nvPr/>
        </p:nvSpPr>
        <p:spPr bwMode="auto">
          <a:xfrm>
            <a:off x="703263" y="3886200"/>
            <a:ext cx="3354387" cy="0"/>
          </a:xfrm>
          <a:prstGeom prst="line">
            <a:avLst/>
          </a:prstGeom>
          <a:noFill/>
          <a:ln w="12700">
            <a:solidFill>
              <a:schemeClr val="tx1"/>
            </a:solidFill>
            <a:round/>
            <a:headEnd/>
            <a:tailEnd/>
          </a:ln>
          <a:effectLst/>
        </p:spPr>
        <p:txBody>
          <a:bodyPr/>
          <a:lstStyle/>
          <a:p>
            <a:endParaRPr lang="sk-SK" dirty="0"/>
          </a:p>
        </p:txBody>
      </p:sp>
      <p:sp>
        <p:nvSpPr>
          <p:cNvPr id="11273" name="Rectangle 7"/>
          <p:cNvSpPr>
            <a:spLocks noChangeArrowheads="1"/>
          </p:cNvSpPr>
          <p:nvPr/>
        </p:nvSpPr>
        <p:spPr bwMode="auto">
          <a:xfrm>
            <a:off x="522288" y="3798888"/>
            <a:ext cx="3984625" cy="363537"/>
          </a:xfrm>
          <a:prstGeom prst="rect">
            <a:avLst/>
          </a:prstGeom>
          <a:noFill/>
          <a:ln w="12700">
            <a:noFill/>
            <a:miter lim="800000"/>
            <a:headEnd/>
            <a:tailEnd/>
          </a:ln>
          <a:effectLst/>
        </p:spPr>
        <p:txBody>
          <a:bodyPr lIns="90488" tIns="44450" rIns="90488" bIns="44450">
            <a:spAutoFit/>
          </a:bodyPr>
          <a:lstStyle/>
          <a:p>
            <a:pPr eaLnBrk="0" hangingPunct="0">
              <a:spcBef>
                <a:spcPct val="50000"/>
              </a:spcBef>
            </a:pPr>
            <a:r>
              <a:rPr lang="en-US" sz="1800" dirty="0"/>
              <a:t>0  1   2   3   4   5   6   7   8   9   10</a:t>
            </a:r>
          </a:p>
        </p:txBody>
      </p:sp>
      <p:sp>
        <p:nvSpPr>
          <p:cNvPr id="11274" name="Rectangle 8"/>
          <p:cNvSpPr>
            <a:spLocks noChangeArrowheads="1"/>
          </p:cNvSpPr>
          <p:nvPr/>
        </p:nvSpPr>
        <p:spPr bwMode="auto">
          <a:xfrm>
            <a:off x="609600" y="3657600"/>
            <a:ext cx="3143250" cy="457200"/>
          </a:xfrm>
          <a:prstGeom prst="rect">
            <a:avLst/>
          </a:prstGeom>
          <a:noFill/>
          <a:ln w="12700">
            <a:noFill/>
            <a:miter lim="800000"/>
            <a:headEnd/>
            <a:tailEnd/>
          </a:ln>
          <a:effectLst/>
        </p:spPr>
        <p:txBody>
          <a:bodyPr wrap="none" anchor="ctr"/>
          <a:lstStyle/>
          <a:p>
            <a:pPr algn="ctr"/>
            <a:endParaRPr lang="sk-SK" b="0" dirty="0"/>
          </a:p>
        </p:txBody>
      </p:sp>
      <p:sp>
        <p:nvSpPr>
          <p:cNvPr id="11275" name="Oval 9"/>
          <p:cNvSpPr>
            <a:spLocks noChangeArrowheads="1"/>
          </p:cNvSpPr>
          <p:nvPr/>
        </p:nvSpPr>
        <p:spPr bwMode="auto">
          <a:xfrm>
            <a:off x="8382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76" name="Oval 10"/>
          <p:cNvSpPr>
            <a:spLocks noChangeArrowheads="1"/>
          </p:cNvSpPr>
          <p:nvPr/>
        </p:nvSpPr>
        <p:spPr bwMode="auto">
          <a:xfrm>
            <a:off x="11430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77" name="Oval 11"/>
          <p:cNvSpPr>
            <a:spLocks noChangeArrowheads="1"/>
          </p:cNvSpPr>
          <p:nvPr/>
        </p:nvSpPr>
        <p:spPr bwMode="auto">
          <a:xfrm>
            <a:off x="14478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78" name="Oval 12"/>
          <p:cNvSpPr>
            <a:spLocks noChangeArrowheads="1"/>
          </p:cNvSpPr>
          <p:nvPr/>
        </p:nvSpPr>
        <p:spPr bwMode="auto">
          <a:xfrm>
            <a:off x="17526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79" name="Oval 13"/>
          <p:cNvSpPr>
            <a:spLocks noChangeArrowheads="1"/>
          </p:cNvSpPr>
          <p:nvPr/>
        </p:nvSpPr>
        <p:spPr bwMode="auto">
          <a:xfrm>
            <a:off x="20574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80" name="AutoShape 14"/>
          <p:cNvSpPr>
            <a:spLocks noChangeArrowheads="1"/>
          </p:cNvSpPr>
          <p:nvPr/>
        </p:nvSpPr>
        <p:spPr bwMode="auto">
          <a:xfrm rot="-5400000">
            <a:off x="1257300" y="4305300"/>
            <a:ext cx="609600" cy="228600"/>
          </a:xfrm>
          <a:prstGeom prst="rightArrow">
            <a:avLst>
              <a:gd name="adj1" fmla="val 50000"/>
              <a:gd name="adj2" fmla="val 67160"/>
            </a:avLst>
          </a:prstGeom>
          <a:solidFill>
            <a:srgbClr val="FF0000"/>
          </a:solidFill>
          <a:ln w="12700">
            <a:solidFill>
              <a:schemeClr val="tx1"/>
            </a:solidFill>
            <a:miter lim="800000"/>
            <a:headEnd/>
            <a:tailEnd/>
          </a:ln>
          <a:effectLst/>
        </p:spPr>
        <p:txBody>
          <a:bodyPr wrap="none" anchor="ctr"/>
          <a:lstStyle/>
          <a:p>
            <a:endParaRPr lang="sk-SK" dirty="0"/>
          </a:p>
        </p:txBody>
      </p:sp>
      <p:sp>
        <p:nvSpPr>
          <p:cNvPr id="11281" name="Rectangle 15"/>
          <p:cNvSpPr>
            <a:spLocks noChangeArrowheads="1"/>
          </p:cNvSpPr>
          <p:nvPr/>
        </p:nvSpPr>
        <p:spPr bwMode="auto">
          <a:xfrm>
            <a:off x="1447800" y="4800600"/>
            <a:ext cx="1524000" cy="466725"/>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dirty="0"/>
              <a:t>Mean = 3</a:t>
            </a:r>
          </a:p>
        </p:txBody>
      </p:sp>
      <p:sp>
        <p:nvSpPr>
          <p:cNvPr id="11282" name="Line 16"/>
          <p:cNvSpPr>
            <a:spLocks noChangeShapeType="1"/>
          </p:cNvSpPr>
          <p:nvPr/>
        </p:nvSpPr>
        <p:spPr bwMode="auto">
          <a:xfrm>
            <a:off x="5046663" y="3886200"/>
            <a:ext cx="3354387" cy="0"/>
          </a:xfrm>
          <a:prstGeom prst="line">
            <a:avLst/>
          </a:prstGeom>
          <a:noFill/>
          <a:ln w="12700">
            <a:solidFill>
              <a:schemeClr val="tx1"/>
            </a:solidFill>
            <a:round/>
            <a:headEnd/>
            <a:tailEnd/>
          </a:ln>
          <a:effectLst/>
        </p:spPr>
        <p:txBody>
          <a:bodyPr/>
          <a:lstStyle/>
          <a:p>
            <a:endParaRPr lang="sk-SK" dirty="0"/>
          </a:p>
        </p:txBody>
      </p:sp>
      <p:sp>
        <p:nvSpPr>
          <p:cNvPr id="11283" name="Rectangle 17"/>
          <p:cNvSpPr>
            <a:spLocks noChangeArrowheads="1"/>
          </p:cNvSpPr>
          <p:nvPr/>
        </p:nvSpPr>
        <p:spPr bwMode="auto">
          <a:xfrm>
            <a:off x="4724400" y="3810000"/>
            <a:ext cx="3984625" cy="363538"/>
          </a:xfrm>
          <a:prstGeom prst="rect">
            <a:avLst/>
          </a:prstGeom>
          <a:noFill/>
          <a:ln w="12700">
            <a:noFill/>
            <a:miter lim="800000"/>
            <a:headEnd/>
            <a:tailEnd/>
          </a:ln>
          <a:effectLst/>
        </p:spPr>
        <p:txBody>
          <a:bodyPr lIns="90488" tIns="44450" rIns="90488" bIns="44450">
            <a:spAutoFit/>
          </a:bodyPr>
          <a:lstStyle/>
          <a:p>
            <a:pPr eaLnBrk="0" hangingPunct="0">
              <a:spcBef>
                <a:spcPct val="50000"/>
              </a:spcBef>
            </a:pPr>
            <a:r>
              <a:rPr lang="en-US" sz="1800" dirty="0"/>
              <a:t>  0  1   2   3   4   5   6   7   8   9   10</a:t>
            </a:r>
          </a:p>
        </p:txBody>
      </p:sp>
      <p:sp>
        <p:nvSpPr>
          <p:cNvPr id="11284" name="Rectangle 18"/>
          <p:cNvSpPr>
            <a:spLocks noChangeArrowheads="1"/>
          </p:cNvSpPr>
          <p:nvPr/>
        </p:nvSpPr>
        <p:spPr bwMode="auto">
          <a:xfrm>
            <a:off x="4953000" y="3657600"/>
            <a:ext cx="3143250" cy="457200"/>
          </a:xfrm>
          <a:prstGeom prst="rect">
            <a:avLst/>
          </a:prstGeom>
          <a:noFill/>
          <a:ln w="12700">
            <a:noFill/>
            <a:miter lim="800000"/>
            <a:headEnd/>
            <a:tailEnd/>
          </a:ln>
          <a:effectLst/>
        </p:spPr>
        <p:txBody>
          <a:bodyPr wrap="none" anchor="ctr"/>
          <a:lstStyle/>
          <a:p>
            <a:pPr algn="ctr"/>
            <a:endParaRPr lang="sk-SK" b="0" dirty="0"/>
          </a:p>
        </p:txBody>
      </p:sp>
      <p:sp>
        <p:nvSpPr>
          <p:cNvPr id="11285" name="Oval 19"/>
          <p:cNvSpPr>
            <a:spLocks noChangeArrowheads="1"/>
          </p:cNvSpPr>
          <p:nvPr/>
        </p:nvSpPr>
        <p:spPr bwMode="auto">
          <a:xfrm>
            <a:off x="51816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86" name="Oval 20"/>
          <p:cNvSpPr>
            <a:spLocks noChangeArrowheads="1"/>
          </p:cNvSpPr>
          <p:nvPr/>
        </p:nvSpPr>
        <p:spPr bwMode="auto">
          <a:xfrm>
            <a:off x="54864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87" name="Oval 21"/>
          <p:cNvSpPr>
            <a:spLocks noChangeArrowheads="1"/>
          </p:cNvSpPr>
          <p:nvPr/>
        </p:nvSpPr>
        <p:spPr bwMode="auto">
          <a:xfrm>
            <a:off x="57912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88" name="Oval 22"/>
          <p:cNvSpPr>
            <a:spLocks noChangeArrowheads="1"/>
          </p:cNvSpPr>
          <p:nvPr/>
        </p:nvSpPr>
        <p:spPr bwMode="auto">
          <a:xfrm>
            <a:off x="60960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89" name="Oval 23"/>
          <p:cNvSpPr>
            <a:spLocks noChangeArrowheads="1"/>
          </p:cNvSpPr>
          <p:nvPr/>
        </p:nvSpPr>
        <p:spPr bwMode="auto">
          <a:xfrm>
            <a:off x="8077200" y="3657600"/>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1290" name="Rectangle 24"/>
          <p:cNvSpPr>
            <a:spLocks noChangeArrowheads="1"/>
          </p:cNvSpPr>
          <p:nvPr/>
        </p:nvSpPr>
        <p:spPr bwMode="auto">
          <a:xfrm>
            <a:off x="6096000" y="4800600"/>
            <a:ext cx="1524000" cy="466725"/>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dirty="0"/>
              <a:t>Mean = 4</a:t>
            </a:r>
          </a:p>
        </p:txBody>
      </p:sp>
      <p:graphicFrame>
        <p:nvGraphicFramePr>
          <p:cNvPr id="11291" name="Object 25"/>
          <p:cNvGraphicFramePr>
            <a:graphicFrameLocks noChangeAspect="1"/>
          </p:cNvGraphicFramePr>
          <p:nvPr/>
        </p:nvGraphicFramePr>
        <p:xfrm>
          <a:off x="838200" y="5410200"/>
          <a:ext cx="3022600" cy="731838"/>
        </p:xfrm>
        <a:graphic>
          <a:graphicData uri="http://schemas.openxmlformats.org/presentationml/2006/ole">
            <mc:AlternateContent xmlns:mc="http://schemas.openxmlformats.org/markup-compatibility/2006">
              <mc:Choice xmlns:v="urn:schemas-microsoft-com:vml" Requires="v">
                <p:oleObj spid="_x0000_s11537" name="Equation" r:id="rId5" imgW="1625600" imgH="393700" progId="Equation.3">
                  <p:embed/>
                </p:oleObj>
              </mc:Choice>
              <mc:Fallback>
                <p:oleObj name="Equation" r:id="rId5" imgW="1625600" imgH="393700" progId="Equation.3">
                  <p:embed/>
                  <p:pic>
                    <p:nvPicPr>
                      <p:cNvPr id="0"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5410200"/>
                        <a:ext cx="3022600" cy="731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292" name="Object 26"/>
          <p:cNvGraphicFramePr>
            <a:graphicFrameLocks noChangeAspect="1"/>
          </p:cNvGraphicFramePr>
          <p:nvPr/>
        </p:nvGraphicFramePr>
        <p:xfrm>
          <a:off x="5276850" y="5410200"/>
          <a:ext cx="3187700" cy="731838"/>
        </p:xfrm>
        <a:graphic>
          <a:graphicData uri="http://schemas.openxmlformats.org/presentationml/2006/ole">
            <mc:AlternateContent xmlns:mc="http://schemas.openxmlformats.org/markup-compatibility/2006">
              <mc:Choice xmlns:v="urn:schemas-microsoft-com:vml" Requires="v">
                <p:oleObj spid="_x0000_s11538" name="Equation" r:id="rId7" imgW="1714500" imgH="393700" progId="Equation.3">
                  <p:embed/>
                </p:oleObj>
              </mc:Choice>
              <mc:Fallback>
                <p:oleObj name="Equation" r:id="rId7" imgW="1714500" imgH="393700" progId="Equation.3">
                  <p:embed/>
                  <p:pic>
                    <p:nvPicPr>
                      <p:cNvPr id="0" name="Picture 4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76850" y="5410200"/>
                        <a:ext cx="3187700" cy="731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en-US" dirty="0"/>
              <a:t>Median</a:t>
            </a:r>
          </a:p>
        </p:txBody>
      </p:sp>
      <p:sp>
        <p:nvSpPr>
          <p:cNvPr id="12293" name="Rectangle 3"/>
          <p:cNvSpPr>
            <a:spLocks noGrp="1" noChangeArrowheads="1"/>
          </p:cNvSpPr>
          <p:nvPr>
            <p:ph idx="1"/>
          </p:nvPr>
        </p:nvSpPr>
        <p:spPr>
          <a:xfrm>
            <a:off x="533400" y="1600200"/>
            <a:ext cx="8382000" cy="5029200"/>
          </a:xfrm>
        </p:spPr>
        <p:txBody>
          <a:bodyPr/>
          <a:lstStyle/>
          <a:p>
            <a:pPr eaLnBrk="1" hangingPunct="1"/>
            <a:r>
              <a:rPr lang="en-US" sz="2400" dirty="0">
                <a:solidFill>
                  <a:schemeClr val="tx1"/>
                </a:solidFill>
              </a:rPr>
              <a:t>The numerical value in the middle when data set is arranged in order (50% above, 50% below).</a:t>
            </a:r>
          </a:p>
          <a:p>
            <a:pPr eaLnBrk="1" hangingPunct="1"/>
            <a:endParaRPr lang="en-US" sz="2700" dirty="0"/>
          </a:p>
          <a:p>
            <a:pPr eaLnBrk="1" hangingPunct="1">
              <a:buFont typeface="Wingdings" pitchFamily="2" charset="2"/>
              <a:buNone/>
            </a:pPr>
            <a:r>
              <a:rPr lang="en-US" dirty="0"/>
              <a:t> </a:t>
            </a:r>
          </a:p>
          <a:p>
            <a:pPr eaLnBrk="1" hangingPunct="1">
              <a:buFont typeface="Wingdings" pitchFamily="2" charset="2"/>
              <a:buNone/>
            </a:pPr>
            <a:r>
              <a:rPr lang="en-US" dirty="0"/>
              <a:t> </a:t>
            </a:r>
          </a:p>
          <a:p>
            <a:pPr eaLnBrk="1" hangingPunct="1"/>
            <a:endParaRPr lang="en-US" dirty="0"/>
          </a:p>
          <a:p>
            <a:pPr eaLnBrk="1" hangingPunct="1">
              <a:buFont typeface="Wingdings" pitchFamily="2" charset="2"/>
              <a:buNone/>
            </a:pPr>
            <a:endParaRPr lang="en-US" dirty="0"/>
          </a:p>
          <a:p>
            <a:pPr eaLnBrk="1" hangingPunct="1"/>
            <a:r>
              <a:rPr lang="en-US" sz="2700" dirty="0">
                <a:solidFill>
                  <a:schemeClr val="tx1"/>
                </a:solidFill>
              </a:rPr>
              <a:t>Not affected by extreme values</a:t>
            </a:r>
            <a:r>
              <a:rPr lang="sk-SK" sz="2700" dirty="0">
                <a:solidFill>
                  <a:schemeClr val="tx1"/>
                </a:solidFill>
              </a:rPr>
              <a:t>!</a:t>
            </a:r>
            <a:endParaRPr lang="en-US" sz="2700" dirty="0">
              <a:solidFill>
                <a:schemeClr val="tx1"/>
              </a:solidFill>
            </a:endParaRPr>
          </a:p>
        </p:txBody>
      </p:sp>
      <p:sp>
        <p:nvSpPr>
          <p:cNvPr id="12294" name="AutoShape 4"/>
          <p:cNvSpPr>
            <a:spLocks noChangeArrowheads="1"/>
          </p:cNvSpPr>
          <p:nvPr/>
        </p:nvSpPr>
        <p:spPr bwMode="auto">
          <a:xfrm rot="-5400000">
            <a:off x="5600700" y="3533775"/>
            <a:ext cx="457200" cy="228600"/>
          </a:xfrm>
          <a:prstGeom prst="rightArrow">
            <a:avLst>
              <a:gd name="adj1" fmla="val 50000"/>
              <a:gd name="adj2" fmla="val 50370"/>
            </a:avLst>
          </a:prstGeom>
          <a:solidFill>
            <a:srgbClr val="FF0000"/>
          </a:solidFill>
          <a:ln w="12700">
            <a:solidFill>
              <a:schemeClr val="tx1"/>
            </a:solidFill>
            <a:miter lim="800000"/>
            <a:headEnd/>
            <a:tailEnd/>
          </a:ln>
          <a:effectLst/>
        </p:spPr>
        <p:txBody>
          <a:bodyPr wrap="none" anchor="ctr"/>
          <a:lstStyle/>
          <a:p>
            <a:endParaRPr lang="sk-SK" dirty="0"/>
          </a:p>
        </p:txBody>
      </p:sp>
      <p:sp>
        <p:nvSpPr>
          <p:cNvPr id="12295" name="Line 5"/>
          <p:cNvSpPr>
            <a:spLocks noChangeShapeType="1"/>
          </p:cNvSpPr>
          <p:nvPr/>
        </p:nvSpPr>
        <p:spPr bwMode="auto">
          <a:xfrm>
            <a:off x="627063" y="3190875"/>
            <a:ext cx="3354387" cy="0"/>
          </a:xfrm>
          <a:prstGeom prst="line">
            <a:avLst/>
          </a:prstGeom>
          <a:noFill/>
          <a:ln w="12700">
            <a:solidFill>
              <a:schemeClr val="tx1"/>
            </a:solidFill>
            <a:round/>
            <a:headEnd/>
            <a:tailEnd/>
          </a:ln>
          <a:effectLst/>
        </p:spPr>
        <p:txBody>
          <a:bodyPr/>
          <a:lstStyle/>
          <a:p>
            <a:endParaRPr lang="sk-SK" dirty="0"/>
          </a:p>
        </p:txBody>
      </p:sp>
      <p:sp>
        <p:nvSpPr>
          <p:cNvPr id="12296" name="Rectangle 6"/>
          <p:cNvSpPr>
            <a:spLocks noChangeArrowheads="1"/>
          </p:cNvSpPr>
          <p:nvPr/>
        </p:nvSpPr>
        <p:spPr bwMode="auto">
          <a:xfrm>
            <a:off x="446088" y="3103563"/>
            <a:ext cx="3984625" cy="363537"/>
          </a:xfrm>
          <a:prstGeom prst="rect">
            <a:avLst/>
          </a:prstGeom>
          <a:noFill/>
          <a:ln w="12700">
            <a:noFill/>
            <a:miter lim="800000"/>
            <a:headEnd/>
            <a:tailEnd/>
          </a:ln>
          <a:effectLst/>
        </p:spPr>
        <p:txBody>
          <a:bodyPr lIns="90488" tIns="44450" rIns="90488" bIns="44450">
            <a:spAutoFit/>
          </a:bodyPr>
          <a:lstStyle/>
          <a:p>
            <a:pPr eaLnBrk="0" hangingPunct="0">
              <a:spcBef>
                <a:spcPct val="50000"/>
              </a:spcBef>
            </a:pPr>
            <a:r>
              <a:rPr lang="en-US" sz="1800" dirty="0"/>
              <a:t>0  1   2   3   4   5   6   7   8   9   10</a:t>
            </a:r>
          </a:p>
        </p:txBody>
      </p:sp>
      <p:sp>
        <p:nvSpPr>
          <p:cNvPr id="12297" name="Rectangle 7"/>
          <p:cNvSpPr>
            <a:spLocks noChangeArrowheads="1"/>
          </p:cNvSpPr>
          <p:nvPr/>
        </p:nvSpPr>
        <p:spPr bwMode="auto">
          <a:xfrm>
            <a:off x="533400" y="2962275"/>
            <a:ext cx="3143250" cy="457200"/>
          </a:xfrm>
          <a:prstGeom prst="rect">
            <a:avLst/>
          </a:prstGeom>
          <a:noFill/>
          <a:ln w="12700">
            <a:noFill/>
            <a:miter lim="800000"/>
            <a:headEnd/>
            <a:tailEnd/>
          </a:ln>
          <a:effectLst/>
        </p:spPr>
        <p:txBody>
          <a:bodyPr wrap="none" anchor="ctr"/>
          <a:lstStyle/>
          <a:p>
            <a:pPr algn="ctr"/>
            <a:endParaRPr lang="sk-SK" b="0" dirty="0"/>
          </a:p>
        </p:txBody>
      </p:sp>
      <p:sp>
        <p:nvSpPr>
          <p:cNvPr id="12298" name="Oval 8"/>
          <p:cNvSpPr>
            <a:spLocks noChangeArrowheads="1"/>
          </p:cNvSpPr>
          <p:nvPr/>
        </p:nvSpPr>
        <p:spPr bwMode="auto">
          <a:xfrm>
            <a:off x="7620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299" name="Oval 9"/>
          <p:cNvSpPr>
            <a:spLocks noChangeArrowheads="1"/>
          </p:cNvSpPr>
          <p:nvPr/>
        </p:nvSpPr>
        <p:spPr bwMode="auto">
          <a:xfrm>
            <a:off x="10668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00" name="Oval 10"/>
          <p:cNvSpPr>
            <a:spLocks noChangeArrowheads="1"/>
          </p:cNvSpPr>
          <p:nvPr/>
        </p:nvSpPr>
        <p:spPr bwMode="auto">
          <a:xfrm>
            <a:off x="13716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01" name="Oval 11"/>
          <p:cNvSpPr>
            <a:spLocks noChangeArrowheads="1"/>
          </p:cNvSpPr>
          <p:nvPr/>
        </p:nvSpPr>
        <p:spPr bwMode="auto">
          <a:xfrm>
            <a:off x="16764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02" name="Oval 12"/>
          <p:cNvSpPr>
            <a:spLocks noChangeArrowheads="1"/>
          </p:cNvSpPr>
          <p:nvPr/>
        </p:nvSpPr>
        <p:spPr bwMode="auto">
          <a:xfrm>
            <a:off x="19812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03" name="AutoShape 13"/>
          <p:cNvSpPr>
            <a:spLocks noChangeArrowheads="1"/>
          </p:cNvSpPr>
          <p:nvPr/>
        </p:nvSpPr>
        <p:spPr bwMode="auto">
          <a:xfrm rot="-5400000">
            <a:off x="1257300" y="3533775"/>
            <a:ext cx="457200" cy="228600"/>
          </a:xfrm>
          <a:prstGeom prst="rightArrow">
            <a:avLst>
              <a:gd name="adj1" fmla="val 50000"/>
              <a:gd name="adj2" fmla="val 50370"/>
            </a:avLst>
          </a:prstGeom>
          <a:solidFill>
            <a:srgbClr val="FF0000"/>
          </a:solidFill>
          <a:ln w="12700">
            <a:solidFill>
              <a:schemeClr val="tx1"/>
            </a:solidFill>
            <a:miter lim="800000"/>
            <a:headEnd/>
            <a:tailEnd/>
          </a:ln>
          <a:effectLst/>
        </p:spPr>
        <p:txBody>
          <a:bodyPr wrap="none" anchor="ctr"/>
          <a:lstStyle/>
          <a:p>
            <a:endParaRPr lang="sk-SK" dirty="0"/>
          </a:p>
        </p:txBody>
      </p:sp>
      <p:sp>
        <p:nvSpPr>
          <p:cNvPr id="12304" name="Rectangle 14"/>
          <p:cNvSpPr>
            <a:spLocks noChangeArrowheads="1"/>
          </p:cNvSpPr>
          <p:nvPr/>
        </p:nvSpPr>
        <p:spPr bwMode="auto">
          <a:xfrm>
            <a:off x="1371600" y="3952875"/>
            <a:ext cx="1828800" cy="466725"/>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dirty="0"/>
              <a:t>Median = 3</a:t>
            </a:r>
          </a:p>
        </p:txBody>
      </p:sp>
      <p:sp>
        <p:nvSpPr>
          <p:cNvPr id="12305" name="Line 15"/>
          <p:cNvSpPr>
            <a:spLocks noChangeShapeType="1"/>
          </p:cNvSpPr>
          <p:nvPr/>
        </p:nvSpPr>
        <p:spPr bwMode="auto">
          <a:xfrm>
            <a:off x="4970463" y="3190875"/>
            <a:ext cx="3354387" cy="0"/>
          </a:xfrm>
          <a:prstGeom prst="line">
            <a:avLst/>
          </a:prstGeom>
          <a:noFill/>
          <a:ln w="12700">
            <a:solidFill>
              <a:schemeClr val="tx1"/>
            </a:solidFill>
            <a:round/>
            <a:headEnd/>
            <a:tailEnd/>
          </a:ln>
          <a:effectLst/>
        </p:spPr>
        <p:txBody>
          <a:bodyPr/>
          <a:lstStyle/>
          <a:p>
            <a:endParaRPr lang="sk-SK" dirty="0"/>
          </a:p>
        </p:txBody>
      </p:sp>
      <p:sp>
        <p:nvSpPr>
          <p:cNvPr id="12306" name="Rectangle 16"/>
          <p:cNvSpPr>
            <a:spLocks noChangeArrowheads="1"/>
          </p:cNvSpPr>
          <p:nvPr/>
        </p:nvSpPr>
        <p:spPr bwMode="auto">
          <a:xfrm>
            <a:off x="4648200" y="3114675"/>
            <a:ext cx="3984625" cy="363538"/>
          </a:xfrm>
          <a:prstGeom prst="rect">
            <a:avLst/>
          </a:prstGeom>
          <a:noFill/>
          <a:ln w="12700">
            <a:noFill/>
            <a:miter lim="800000"/>
            <a:headEnd/>
            <a:tailEnd/>
          </a:ln>
          <a:effectLst/>
        </p:spPr>
        <p:txBody>
          <a:bodyPr lIns="90488" tIns="44450" rIns="90488" bIns="44450">
            <a:spAutoFit/>
          </a:bodyPr>
          <a:lstStyle/>
          <a:p>
            <a:pPr eaLnBrk="0" hangingPunct="0">
              <a:spcBef>
                <a:spcPct val="50000"/>
              </a:spcBef>
            </a:pPr>
            <a:r>
              <a:rPr lang="en-US" sz="1800" dirty="0"/>
              <a:t>  0  1   2   3   4   5   6   7   8   9   10</a:t>
            </a:r>
          </a:p>
        </p:txBody>
      </p:sp>
      <p:sp>
        <p:nvSpPr>
          <p:cNvPr id="12307" name="Rectangle 17"/>
          <p:cNvSpPr>
            <a:spLocks noChangeArrowheads="1"/>
          </p:cNvSpPr>
          <p:nvPr/>
        </p:nvSpPr>
        <p:spPr bwMode="auto">
          <a:xfrm>
            <a:off x="4876800" y="2962275"/>
            <a:ext cx="3143250" cy="457200"/>
          </a:xfrm>
          <a:prstGeom prst="rect">
            <a:avLst/>
          </a:prstGeom>
          <a:noFill/>
          <a:ln w="12700">
            <a:noFill/>
            <a:miter lim="800000"/>
            <a:headEnd/>
            <a:tailEnd/>
          </a:ln>
          <a:effectLst/>
        </p:spPr>
        <p:txBody>
          <a:bodyPr wrap="none" anchor="ctr"/>
          <a:lstStyle/>
          <a:p>
            <a:pPr algn="ctr"/>
            <a:endParaRPr lang="sk-SK" b="0" dirty="0"/>
          </a:p>
        </p:txBody>
      </p:sp>
      <p:sp>
        <p:nvSpPr>
          <p:cNvPr id="12308" name="Oval 18"/>
          <p:cNvSpPr>
            <a:spLocks noChangeArrowheads="1"/>
          </p:cNvSpPr>
          <p:nvPr/>
        </p:nvSpPr>
        <p:spPr bwMode="auto">
          <a:xfrm>
            <a:off x="51054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09" name="Oval 19"/>
          <p:cNvSpPr>
            <a:spLocks noChangeArrowheads="1"/>
          </p:cNvSpPr>
          <p:nvPr/>
        </p:nvSpPr>
        <p:spPr bwMode="auto">
          <a:xfrm>
            <a:off x="54102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10" name="Oval 20"/>
          <p:cNvSpPr>
            <a:spLocks noChangeArrowheads="1"/>
          </p:cNvSpPr>
          <p:nvPr/>
        </p:nvSpPr>
        <p:spPr bwMode="auto">
          <a:xfrm>
            <a:off x="57150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11" name="Oval 21"/>
          <p:cNvSpPr>
            <a:spLocks noChangeArrowheads="1"/>
          </p:cNvSpPr>
          <p:nvPr/>
        </p:nvSpPr>
        <p:spPr bwMode="auto">
          <a:xfrm>
            <a:off x="60198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12" name="Oval 22"/>
          <p:cNvSpPr>
            <a:spLocks noChangeArrowheads="1"/>
          </p:cNvSpPr>
          <p:nvPr/>
        </p:nvSpPr>
        <p:spPr bwMode="auto">
          <a:xfrm>
            <a:off x="8001000" y="2962275"/>
            <a:ext cx="228600" cy="228600"/>
          </a:xfrm>
          <a:prstGeom prst="ellipse">
            <a:avLst/>
          </a:prstGeom>
          <a:solidFill>
            <a:schemeClr val="tx2"/>
          </a:solidFill>
          <a:ln w="12700">
            <a:solidFill>
              <a:schemeClr val="tx1"/>
            </a:solidFill>
            <a:round/>
            <a:headEnd/>
            <a:tailEnd/>
          </a:ln>
          <a:effectLst/>
        </p:spPr>
        <p:txBody>
          <a:bodyPr wrap="none" anchor="ctr"/>
          <a:lstStyle/>
          <a:p>
            <a:endParaRPr lang="sk-SK" dirty="0"/>
          </a:p>
        </p:txBody>
      </p:sp>
      <p:sp>
        <p:nvSpPr>
          <p:cNvPr id="12313" name="Rectangle 23"/>
          <p:cNvSpPr>
            <a:spLocks noChangeArrowheads="1"/>
          </p:cNvSpPr>
          <p:nvPr/>
        </p:nvSpPr>
        <p:spPr bwMode="auto">
          <a:xfrm>
            <a:off x="5715000" y="3952875"/>
            <a:ext cx="1828800" cy="466725"/>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dirty="0"/>
              <a:t>Median = 3</a:t>
            </a: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1066800" y="228600"/>
            <a:ext cx="7315200" cy="990600"/>
          </a:xfrm>
        </p:spPr>
        <p:txBody>
          <a:bodyPr/>
          <a:lstStyle/>
          <a:p>
            <a:pPr eaLnBrk="1" hangingPunct="1"/>
            <a:r>
              <a:rPr lang="en-US" dirty="0"/>
              <a:t>Finding the Median</a:t>
            </a:r>
          </a:p>
        </p:txBody>
      </p:sp>
      <p:sp>
        <p:nvSpPr>
          <p:cNvPr id="13317" name="Rectangle 3"/>
          <p:cNvSpPr>
            <a:spLocks noGrp="1" noChangeArrowheads="1"/>
          </p:cNvSpPr>
          <p:nvPr>
            <p:ph idx="1"/>
          </p:nvPr>
        </p:nvSpPr>
        <p:spPr>
          <a:xfrm>
            <a:off x="609599" y="1578131"/>
            <a:ext cx="7217665" cy="4245898"/>
          </a:xfrm>
        </p:spPr>
        <p:txBody>
          <a:bodyPr>
            <a:normAutofit fontScale="70000" lnSpcReduction="20000"/>
          </a:bodyPr>
          <a:lstStyle/>
          <a:p>
            <a:pPr eaLnBrk="1" hangingPunct="1"/>
            <a:r>
              <a:rPr lang="en-US" sz="2400" dirty="0">
                <a:solidFill>
                  <a:schemeClr val="tx1"/>
                </a:solidFill>
              </a:rPr>
              <a:t>The location of the median:</a:t>
            </a:r>
          </a:p>
          <a:p>
            <a:pPr eaLnBrk="1" hangingPunct="1"/>
            <a:endParaRPr lang="en-US" sz="2400" dirty="0"/>
          </a:p>
          <a:p>
            <a:pPr eaLnBrk="1" hangingPunct="1"/>
            <a:endParaRPr lang="en-US" sz="2400" dirty="0"/>
          </a:p>
          <a:p>
            <a:pPr eaLnBrk="1" hangingPunct="1"/>
            <a:endParaRPr lang="en-US" sz="2400" dirty="0">
              <a:solidFill>
                <a:schemeClr val="tx1"/>
              </a:solidFill>
            </a:endParaRPr>
          </a:p>
          <a:p>
            <a:pPr lvl="1"/>
            <a:r>
              <a:rPr lang="en-US" sz="2600" dirty="0">
                <a:solidFill>
                  <a:schemeClr val="tx1"/>
                </a:solidFill>
              </a:rPr>
              <a:t>If the number of values is odd, the median is the middle number when all data is arranged in</a:t>
            </a:r>
            <a:r>
              <a:rPr lang="sk-SK" sz="2600" dirty="0">
                <a:solidFill>
                  <a:schemeClr val="tx1"/>
                </a:solidFill>
              </a:rPr>
              <a:t> </a:t>
            </a:r>
            <a:r>
              <a:rPr lang="en-US" sz="2600" dirty="0">
                <a:solidFill>
                  <a:schemeClr val="tx1"/>
                </a:solidFill>
              </a:rPr>
              <a:t>ascending order.</a:t>
            </a:r>
          </a:p>
          <a:p>
            <a:pPr lvl="1"/>
            <a:r>
              <a:rPr lang="en-US" sz="2600" dirty="0">
                <a:solidFill>
                  <a:schemeClr val="tx1"/>
                </a:solidFill>
              </a:rPr>
              <a:t>If the number of values is even, the median is the average of the two middle numbers when all data is arranged in</a:t>
            </a:r>
            <a:r>
              <a:rPr lang="sk-SK" sz="2600" dirty="0">
                <a:solidFill>
                  <a:schemeClr val="tx1"/>
                </a:solidFill>
              </a:rPr>
              <a:t> </a:t>
            </a:r>
            <a:r>
              <a:rPr lang="en-US" sz="2600" dirty="0">
                <a:solidFill>
                  <a:schemeClr val="tx1"/>
                </a:solidFill>
              </a:rPr>
              <a:t>ascending order.</a:t>
            </a:r>
          </a:p>
          <a:p>
            <a:pPr lvl="1" eaLnBrk="1" hangingPunct="1"/>
            <a:endParaRPr lang="en-US" sz="2000" dirty="0"/>
          </a:p>
          <a:p>
            <a:pPr eaLnBrk="1" hangingPunct="1">
              <a:lnSpc>
                <a:spcPct val="150000"/>
              </a:lnSpc>
            </a:pPr>
            <a:endParaRPr lang="en-US" sz="2400" dirty="0">
              <a:solidFill>
                <a:schemeClr val="tx1"/>
              </a:solidFill>
            </a:endParaRPr>
          </a:p>
          <a:p>
            <a:pPr eaLnBrk="1" hangingPunct="1">
              <a:lnSpc>
                <a:spcPct val="150000"/>
              </a:lnSpc>
            </a:pPr>
            <a:r>
              <a:rPr lang="en-US" sz="2400" dirty="0">
                <a:solidFill>
                  <a:schemeClr val="tx1"/>
                </a:solidFill>
              </a:rPr>
              <a:t>Note that           is not the </a:t>
            </a:r>
            <a:r>
              <a:rPr lang="en-US" sz="2400" i="1" dirty="0">
                <a:solidFill>
                  <a:schemeClr val="tx1"/>
                </a:solidFill>
              </a:rPr>
              <a:t>value</a:t>
            </a:r>
            <a:r>
              <a:rPr lang="en-US" sz="2400" dirty="0">
                <a:solidFill>
                  <a:schemeClr val="tx1"/>
                </a:solidFill>
              </a:rPr>
              <a:t> of the median, only the </a:t>
            </a:r>
            <a:r>
              <a:rPr lang="en-US" sz="2400" i="1" dirty="0">
                <a:solidFill>
                  <a:schemeClr val="tx1"/>
                </a:solidFill>
              </a:rPr>
              <a:t>position</a:t>
            </a:r>
            <a:r>
              <a:rPr lang="en-US" sz="2400" dirty="0">
                <a:solidFill>
                  <a:schemeClr val="tx1"/>
                </a:solidFill>
              </a:rPr>
              <a:t> of the median in the ranked data.</a:t>
            </a:r>
          </a:p>
          <a:p>
            <a:pPr eaLnBrk="1" hangingPunct="1"/>
            <a:endParaRPr lang="en-US" sz="2400" dirty="0"/>
          </a:p>
        </p:txBody>
      </p:sp>
      <p:graphicFrame>
        <p:nvGraphicFramePr>
          <p:cNvPr id="13318" name="Object 4"/>
          <p:cNvGraphicFramePr>
            <a:graphicFrameLocks noChangeAspect="1"/>
          </p:cNvGraphicFramePr>
          <p:nvPr>
            <p:extLst>
              <p:ext uri="{D42A27DB-BD31-4B8C-83A1-F6EECF244321}">
                <p14:modId xmlns:p14="http://schemas.microsoft.com/office/powerpoint/2010/main" val="367923846"/>
              </p:ext>
            </p:extLst>
          </p:nvPr>
        </p:nvGraphicFramePr>
        <p:xfrm>
          <a:off x="1066800" y="1919645"/>
          <a:ext cx="7086600" cy="787400"/>
        </p:xfrm>
        <a:graphic>
          <a:graphicData uri="http://schemas.openxmlformats.org/presentationml/2006/ole">
            <mc:AlternateContent xmlns:mc="http://schemas.openxmlformats.org/markup-compatibility/2006">
              <mc:Choice xmlns:v="urn:schemas-microsoft-com:vml" Requires="v">
                <p:oleObj spid="_x0000_s13566" name="Equation" r:id="rId5" imgW="3543300" imgH="393700" progId="Equation.3">
                  <p:embed/>
                </p:oleObj>
              </mc:Choice>
              <mc:Fallback>
                <p:oleObj name="Equation" r:id="rId5" imgW="3543300" imgH="393700" progId="Equation.3">
                  <p:embed/>
                  <p:pic>
                    <p:nvPicPr>
                      <p:cNvPr id="0" name="Picture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1919645"/>
                        <a:ext cx="7086600" cy="787400"/>
                      </a:xfrm>
                      <a:prstGeom prst="rect">
                        <a:avLst/>
                      </a:prstGeom>
                      <a:solidFill>
                        <a:srgbClr val="FDE0BD"/>
                      </a:solidFill>
                      <a:ln w="9525">
                        <a:solidFill>
                          <a:schemeClr val="tx1"/>
                        </a:solidFill>
                        <a:miter lim="800000"/>
                        <a:headEnd/>
                        <a:tailEnd/>
                      </a:ln>
                    </p:spPr>
                  </p:pic>
                </p:oleObj>
              </mc:Fallback>
            </mc:AlternateContent>
          </a:graphicData>
        </a:graphic>
      </p:graphicFrame>
      <p:graphicFrame>
        <p:nvGraphicFramePr>
          <p:cNvPr id="13319" name="Object 5"/>
          <p:cNvGraphicFramePr>
            <a:graphicFrameLocks noChangeAspect="1"/>
          </p:cNvGraphicFramePr>
          <p:nvPr>
            <p:extLst>
              <p:ext uri="{D42A27DB-BD31-4B8C-83A1-F6EECF244321}">
                <p14:modId xmlns:p14="http://schemas.microsoft.com/office/powerpoint/2010/main" val="59482954"/>
              </p:ext>
            </p:extLst>
          </p:nvPr>
        </p:nvGraphicFramePr>
        <p:xfrm>
          <a:off x="2011680" y="4775984"/>
          <a:ext cx="685800" cy="787400"/>
        </p:xfrm>
        <a:graphic>
          <a:graphicData uri="http://schemas.openxmlformats.org/presentationml/2006/ole">
            <mc:AlternateContent xmlns:mc="http://schemas.openxmlformats.org/markup-compatibility/2006">
              <mc:Choice xmlns:v="urn:schemas-microsoft-com:vml" Requires="v">
                <p:oleObj spid="_x0000_s13567" name="Equation" r:id="rId7" imgW="342751" imgH="393529" progId="Equation.3">
                  <p:embed/>
                </p:oleObj>
              </mc:Choice>
              <mc:Fallback>
                <p:oleObj name="Equation" r:id="rId7" imgW="342751" imgH="393529" progId="Equation.3">
                  <p:embed/>
                  <p:pic>
                    <p:nvPicPr>
                      <p:cNvPr id="0" name="Picture 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11680" y="4775984"/>
                        <a:ext cx="685800" cy="787400"/>
                      </a:xfrm>
                      <a:prstGeom prst="rect">
                        <a:avLst/>
                      </a:prstGeom>
                      <a:noFill/>
                      <a:ln>
                        <a:noFill/>
                      </a:ln>
                      <a:extLst>
                        <a:ext uri="{909E8E84-426E-40DD-AFC4-6F175D3DCCD1}">
                          <a14:hiddenFill xmlns:a14="http://schemas.microsoft.com/office/drawing/2010/main">
                            <a:solidFill>
                              <a:srgbClr val="FDE0BD"/>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13320" name="Rectangle 6"/>
          <p:cNvSpPr>
            <a:spLocks noChangeArrowheads="1"/>
          </p:cNvSpPr>
          <p:nvPr/>
        </p:nvSpPr>
        <p:spPr bwMode="auto">
          <a:xfrm>
            <a:off x="685800" y="4845533"/>
            <a:ext cx="8077200" cy="1295400"/>
          </a:xfrm>
          <a:prstGeom prst="rect">
            <a:avLst/>
          </a:prstGeom>
          <a:noFill/>
          <a:ln w="9525">
            <a:solidFill>
              <a:schemeClr val="tx1"/>
            </a:solidFill>
            <a:miter lim="800000"/>
            <a:headEnd/>
            <a:tailEnd/>
          </a:ln>
          <a:effectLst/>
        </p:spPr>
        <p:txBody>
          <a:bodyPr wrap="none" anchor="ctr"/>
          <a:lstStyle/>
          <a:p>
            <a:endParaRPr lang="sk-SK" dirty="0"/>
          </a:p>
        </p:txBody>
      </p:sp>
    </p:spTree>
    <p:custDataLst>
      <p:tags r:id="rId2"/>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Calculation Example:</a:t>
            </a:r>
            <a:br>
              <a:rPr lang="en-US" dirty="0"/>
            </a:br>
            <a:r>
              <a:rPr lang="en-US" dirty="0"/>
              <a:t>Median, when the number of values is odd</a:t>
            </a:r>
            <a:endParaRPr lang="sk-SK" dirty="0"/>
          </a:p>
        </p:txBody>
      </p:sp>
      <p:sp>
        <p:nvSpPr>
          <p:cNvPr id="3" name="Content Placeholder 2"/>
          <p:cNvSpPr>
            <a:spLocks noGrp="1"/>
          </p:cNvSpPr>
          <p:nvPr>
            <p:ph idx="1"/>
          </p:nvPr>
        </p:nvSpPr>
        <p:spPr>
          <a:xfrm>
            <a:off x="597406" y="2697481"/>
            <a:ext cx="6347714" cy="2706624"/>
          </a:xfrm>
        </p:spPr>
        <p:txBody>
          <a:bodyPr>
            <a:normAutofit lnSpcReduction="10000"/>
          </a:bodyPr>
          <a:lstStyle/>
          <a:p>
            <a:pPr algn="just"/>
            <a:r>
              <a:rPr lang="en-US" dirty="0">
                <a:solidFill>
                  <a:schemeClr val="tx1"/>
                </a:solidFill>
              </a:rPr>
              <a:t>Let us apply the definition of median to compute the median class size for the sample of five college classes. Arranging the five data values in ascending order provides the following rank-ordered list.</a:t>
            </a:r>
          </a:p>
          <a:p>
            <a:pPr algn="just"/>
            <a:r>
              <a:rPr lang="en-US" dirty="0">
                <a:solidFill>
                  <a:schemeClr val="tx1"/>
                </a:solidFill>
              </a:rPr>
              <a:t>32	42	46	46	54</a:t>
            </a:r>
          </a:p>
          <a:p>
            <a:pPr algn="just"/>
            <a:r>
              <a:rPr lang="en-US" dirty="0">
                <a:solidFill>
                  <a:schemeClr val="tx1"/>
                </a:solidFill>
              </a:rPr>
              <a:t>Since n=5 is odd, the median is a middle item in the rank-ordered list</a:t>
            </a:r>
            <a:r>
              <a:rPr lang="en-US" dirty="0"/>
              <a:t>. </a:t>
            </a:r>
            <a:r>
              <a:rPr lang="en-US" dirty="0">
                <a:solidFill>
                  <a:schemeClr val="accent1">
                    <a:lumMod val="75000"/>
                  </a:schemeClr>
                </a:solidFill>
              </a:rPr>
              <a:t>Thus the median is 46 students</a:t>
            </a:r>
            <a:r>
              <a:rPr lang="en-US" dirty="0"/>
              <a:t>.</a:t>
            </a:r>
          </a:p>
          <a:p>
            <a:pPr algn="just"/>
            <a:r>
              <a:rPr lang="en-US" dirty="0">
                <a:solidFill>
                  <a:schemeClr val="tx1"/>
                </a:solidFill>
              </a:rPr>
              <a:t>Even thought there are two values of 46, each value is treated as a separate item.</a:t>
            </a:r>
            <a:endParaRPr lang="sk-SK" dirty="0">
              <a:solidFill>
                <a:schemeClr val="tx1"/>
              </a:solidFill>
            </a:endParaRPr>
          </a:p>
        </p:txBody>
      </p:sp>
    </p:spTree>
    <p:extLst>
      <p:ext uri="{BB962C8B-B14F-4D97-AF65-F5344CB8AC3E}">
        <p14:creationId xmlns:p14="http://schemas.microsoft.com/office/powerpoint/2010/main" val="4236644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021" y="137160"/>
            <a:ext cx="6347713" cy="1320800"/>
          </a:xfrm>
        </p:spPr>
        <p:txBody>
          <a:bodyPr>
            <a:normAutofit fontScale="90000"/>
          </a:bodyPr>
          <a:lstStyle/>
          <a:p>
            <a:r>
              <a:rPr lang="en-US" dirty="0"/>
              <a:t>Calculation Example:</a:t>
            </a:r>
            <a:br>
              <a:rPr lang="en-US" dirty="0"/>
            </a:br>
            <a:r>
              <a:rPr lang="en-US" dirty="0"/>
              <a:t>Median, when the number of values is </a:t>
            </a:r>
            <a:r>
              <a:rPr lang="sk-SK" dirty="0" err="1"/>
              <a:t>even</a:t>
            </a:r>
            <a:endParaRPr lang="sk-SK" dirty="0"/>
          </a:p>
        </p:txBody>
      </p:sp>
      <p:sp>
        <p:nvSpPr>
          <p:cNvPr id="3" name="Content Placeholder 2"/>
          <p:cNvSpPr>
            <a:spLocks noGrp="1"/>
          </p:cNvSpPr>
          <p:nvPr>
            <p:ph idx="1"/>
          </p:nvPr>
        </p:nvSpPr>
        <p:spPr>
          <a:xfrm>
            <a:off x="512064" y="1673352"/>
            <a:ext cx="7863840" cy="4368011"/>
          </a:xfrm>
        </p:spPr>
        <p:txBody>
          <a:bodyPr>
            <a:normAutofit/>
          </a:bodyPr>
          <a:lstStyle/>
          <a:p>
            <a:r>
              <a:rPr lang="en-US" dirty="0">
                <a:solidFill>
                  <a:schemeClr val="tx1"/>
                </a:solidFill>
              </a:rPr>
              <a:t>Compute the median starting salary for the business college graduates.</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Firstly we have to arrange the 12 items in ascending order:</a:t>
            </a:r>
          </a:p>
          <a:p>
            <a:r>
              <a:rPr lang="en-US" dirty="0">
                <a:solidFill>
                  <a:schemeClr val="tx1"/>
                </a:solidFill>
              </a:rPr>
              <a:t>1910  1955  2050  2080  </a:t>
            </a:r>
            <a:r>
              <a:rPr lang="en-US" dirty="0" smtClean="0">
                <a:solidFill>
                  <a:schemeClr val="tx1"/>
                </a:solidFill>
              </a:rPr>
              <a:t>2080 2090  </a:t>
            </a:r>
            <a:r>
              <a:rPr lang="en-US" dirty="0">
                <a:solidFill>
                  <a:schemeClr val="tx1"/>
                </a:solidFill>
              </a:rPr>
              <a:t>2120  2140  2150  2250  2330  2525 </a:t>
            </a:r>
            <a:endParaRPr lang="sk-SK" dirty="0"/>
          </a:p>
        </p:txBody>
      </p:sp>
      <p:graphicFrame>
        <p:nvGraphicFramePr>
          <p:cNvPr id="8" name="Table 7"/>
          <p:cNvGraphicFramePr>
            <a:graphicFrameLocks noGrp="1"/>
          </p:cNvGraphicFramePr>
          <p:nvPr>
            <p:extLst>
              <p:ext uri="{D42A27DB-BD31-4B8C-83A1-F6EECF244321}">
                <p14:modId xmlns:p14="http://schemas.microsoft.com/office/powerpoint/2010/main" val="149489459"/>
              </p:ext>
            </p:extLst>
          </p:nvPr>
        </p:nvGraphicFramePr>
        <p:xfrm>
          <a:off x="861311" y="2330106"/>
          <a:ext cx="6307584" cy="2834640"/>
        </p:xfrm>
        <a:graphic>
          <a:graphicData uri="http://schemas.openxmlformats.org/drawingml/2006/table">
            <a:tbl>
              <a:tblPr firstRow="1" bandRow="1">
                <a:tableStyleId>{5C22544A-7EE6-4342-B048-85BDC9FD1C3A}</a:tableStyleId>
              </a:tblPr>
              <a:tblGrid>
                <a:gridCol w="1576896">
                  <a:extLst>
                    <a:ext uri="{9D8B030D-6E8A-4147-A177-3AD203B41FA5}">
                      <a16:colId xmlns:a16="http://schemas.microsoft.com/office/drawing/2014/main" val="198940859"/>
                    </a:ext>
                  </a:extLst>
                </a:gridCol>
                <a:gridCol w="1576896">
                  <a:extLst>
                    <a:ext uri="{9D8B030D-6E8A-4147-A177-3AD203B41FA5}">
                      <a16:colId xmlns:a16="http://schemas.microsoft.com/office/drawing/2014/main" val="2169060762"/>
                    </a:ext>
                  </a:extLst>
                </a:gridCol>
                <a:gridCol w="1576896">
                  <a:extLst>
                    <a:ext uri="{9D8B030D-6E8A-4147-A177-3AD203B41FA5}">
                      <a16:colId xmlns:a16="http://schemas.microsoft.com/office/drawing/2014/main" val="2404860731"/>
                    </a:ext>
                  </a:extLst>
                </a:gridCol>
                <a:gridCol w="1576896">
                  <a:extLst>
                    <a:ext uri="{9D8B030D-6E8A-4147-A177-3AD203B41FA5}">
                      <a16:colId xmlns:a16="http://schemas.microsoft.com/office/drawing/2014/main" val="469074703"/>
                    </a:ext>
                  </a:extLst>
                </a:gridCol>
              </a:tblGrid>
              <a:tr h="547833">
                <a:tc>
                  <a:txBody>
                    <a:bodyPr/>
                    <a:lstStyle/>
                    <a:p>
                      <a:r>
                        <a:rPr lang="en-US" dirty="0"/>
                        <a:t>Graduate</a:t>
                      </a:r>
                      <a:endParaRPr lang="sk-SK" dirty="0"/>
                    </a:p>
                  </a:txBody>
                  <a:tcPr/>
                </a:tc>
                <a:tc>
                  <a:txBody>
                    <a:bodyPr/>
                    <a:lstStyle/>
                    <a:p>
                      <a:r>
                        <a:rPr lang="en-US" dirty="0"/>
                        <a:t>Monthly Salary</a:t>
                      </a:r>
                      <a:endParaRPr lang="sk-SK" dirty="0"/>
                    </a:p>
                  </a:txBody>
                  <a:tcPr/>
                </a:tc>
                <a:tc>
                  <a:txBody>
                    <a:bodyPr/>
                    <a:lstStyle/>
                    <a:p>
                      <a:r>
                        <a:rPr lang="en-US" dirty="0"/>
                        <a:t>Graduate</a:t>
                      </a:r>
                      <a:endParaRPr lang="sk-SK" dirty="0"/>
                    </a:p>
                  </a:txBody>
                  <a:tcPr/>
                </a:tc>
                <a:tc>
                  <a:txBody>
                    <a:bodyPr/>
                    <a:lstStyle/>
                    <a:p>
                      <a:r>
                        <a:rPr lang="en-US" dirty="0"/>
                        <a:t>Monthly Salary</a:t>
                      </a:r>
                      <a:endParaRPr lang="sk-SK" dirty="0"/>
                    </a:p>
                  </a:txBody>
                  <a:tcPr/>
                </a:tc>
                <a:extLst>
                  <a:ext uri="{0D108BD9-81ED-4DB2-BD59-A6C34878D82A}">
                    <a16:rowId xmlns:a16="http://schemas.microsoft.com/office/drawing/2014/main" val="1977370648"/>
                  </a:ext>
                </a:extLst>
              </a:tr>
              <a:tr h="317395">
                <a:tc>
                  <a:txBody>
                    <a:bodyPr/>
                    <a:lstStyle/>
                    <a:p>
                      <a:r>
                        <a:rPr lang="en-US" dirty="0"/>
                        <a:t>1</a:t>
                      </a:r>
                      <a:endParaRPr lang="sk-SK" dirty="0"/>
                    </a:p>
                  </a:txBody>
                  <a:tcPr/>
                </a:tc>
                <a:tc>
                  <a:txBody>
                    <a:bodyPr/>
                    <a:lstStyle/>
                    <a:p>
                      <a:r>
                        <a:rPr lang="en-US" dirty="0"/>
                        <a:t>2050</a:t>
                      </a:r>
                      <a:endParaRPr lang="sk-SK" dirty="0"/>
                    </a:p>
                  </a:txBody>
                  <a:tcPr/>
                </a:tc>
                <a:tc>
                  <a:txBody>
                    <a:bodyPr/>
                    <a:lstStyle/>
                    <a:p>
                      <a:r>
                        <a:rPr lang="en-US" dirty="0"/>
                        <a:t>7</a:t>
                      </a:r>
                      <a:endParaRPr lang="sk-SK" dirty="0"/>
                    </a:p>
                  </a:txBody>
                  <a:tcPr/>
                </a:tc>
                <a:tc>
                  <a:txBody>
                    <a:bodyPr/>
                    <a:lstStyle/>
                    <a:p>
                      <a:r>
                        <a:rPr lang="en-US" dirty="0"/>
                        <a:t>2090</a:t>
                      </a:r>
                      <a:endParaRPr lang="sk-SK" dirty="0"/>
                    </a:p>
                  </a:txBody>
                  <a:tcPr/>
                </a:tc>
                <a:extLst>
                  <a:ext uri="{0D108BD9-81ED-4DB2-BD59-A6C34878D82A}">
                    <a16:rowId xmlns:a16="http://schemas.microsoft.com/office/drawing/2014/main" val="2361307859"/>
                  </a:ext>
                </a:extLst>
              </a:tr>
              <a:tr h="317395">
                <a:tc>
                  <a:txBody>
                    <a:bodyPr/>
                    <a:lstStyle/>
                    <a:p>
                      <a:r>
                        <a:rPr lang="en-US" dirty="0"/>
                        <a:t>2</a:t>
                      </a:r>
                      <a:endParaRPr lang="sk-SK" dirty="0"/>
                    </a:p>
                  </a:txBody>
                  <a:tcPr/>
                </a:tc>
                <a:tc>
                  <a:txBody>
                    <a:bodyPr/>
                    <a:lstStyle/>
                    <a:p>
                      <a:r>
                        <a:rPr lang="en-US" dirty="0"/>
                        <a:t>2150</a:t>
                      </a:r>
                      <a:endParaRPr lang="sk-SK" dirty="0"/>
                    </a:p>
                  </a:txBody>
                  <a:tcPr/>
                </a:tc>
                <a:tc>
                  <a:txBody>
                    <a:bodyPr/>
                    <a:lstStyle/>
                    <a:p>
                      <a:r>
                        <a:rPr lang="en-US" dirty="0"/>
                        <a:t>8</a:t>
                      </a:r>
                      <a:endParaRPr lang="sk-SK" dirty="0"/>
                    </a:p>
                  </a:txBody>
                  <a:tcPr/>
                </a:tc>
                <a:tc>
                  <a:txBody>
                    <a:bodyPr/>
                    <a:lstStyle/>
                    <a:p>
                      <a:r>
                        <a:rPr lang="en-US" dirty="0"/>
                        <a:t>2330</a:t>
                      </a:r>
                      <a:endParaRPr lang="sk-SK" dirty="0"/>
                    </a:p>
                  </a:txBody>
                  <a:tcPr/>
                </a:tc>
                <a:extLst>
                  <a:ext uri="{0D108BD9-81ED-4DB2-BD59-A6C34878D82A}">
                    <a16:rowId xmlns:a16="http://schemas.microsoft.com/office/drawing/2014/main" val="4169672444"/>
                  </a:ext>
                </a:extLst>
              </a:tr>
              <a:tr h="317395">
                <a:tc>
                  <a:txBody>
                    <a:bodyPr/>
                    <a:lstStyle/>
                    <a:p>
                      <a:r>
                        <a:rPr lang="en-US" dirty="0"/>
                        <a:t>3</a:t>
                      </a:r>
                      <a:endParaRPr lang="sk-SK" dirty="0"/>
                    </a:p>
                  </a:txBody>
                  <a:tcPr/>
                </a:tc>
                <a:tc>
                  <a:txBody>
                    <a:bodyPr/>
                    <a:lstStyle/>
                    <a:p>
                      <a:r>
                        <a:rPr lang="en-US" dirty="0"/>
                        <a:t>2250</a:t>
                      </a:r>
                      <a:endParaRPr lang="sk-SK" dirty="0"/>
                    </a:p>
                  </a:txBody>
                  <a:tcPr/>
                </a:tc>
                <a:tc>
                  <a:txBody>
                    <a:bodyPr/>
                    <a:lstStyle/>
                    <a:p>
                      <a:r>
                        <a:rPr lang="en-US" dirty="0"/>
                        <a:t>9</a:t>
                      </a:r>
                      <a:endParaRPr lang="sk-SK" dirty="0"/>
                    </a:p>
                  </a:txBody>
                  <a:tcPr/>
                </a:tc>
                <a:tc>
                  <a:txBody>
                    <a:bodyPr/>
                    <a:lstStyle/>
                    <a:p>
                      <a:r>
                        <a:rPr lang="en-US" dirty="0"/>
                        <a:t>2140</a:t>
                      </a:r>
                      <a:endParaRPr lang="sk-SK" dirty="0"/>
                    </a:p>
                  </a:txBody>
                  <a:tcPr/>
                </a:tc>
                <a:extLst>
                  <a:ext uri="{0D108BD9-81ED-4DB2-BD59-A6C34878D82A}">
                    <a16:rowId xmlns:a16="http://schemas.microsoft.com/office/drawing/2014/main" val="53434441"/>
                  </a:ext>
                </a:extLst>
              </a:tr>
              <a:tr h="317395">
                <a:tc>
                  <a:txBody>
                    <a:bodyPr/>
                    <a:lstStyle/>
                    <a:p>
                      <a:r>
                        <a:rPr lang="en-US" dirty="0"/>
                        <a:t>4</a:t>
                      </a:r>
                      <a:endParaRPr lang="sk-SK" dirty="0"/>
                    </a:p>
                  </a:txBody>
                  <a:tcPr/>
                </a:tc>
                <a:tc>
                  <a:txBody>
                    <a:bodyPr/>
                    <a:lstStyle/>
                    <a:p>
                      <a:r>
                        <a:rPr lang="en-US" dirty="0"/>
                        <a:t>2080</a:t>
                      </a:r>
                      <a:endParaRPr lang="sk-SK" dirty="0"/>
                    </a:p>
                  </a:txBody>
                  <a:tcPr/>
                </a:tc>
                <a:tc>
                  <a:txBody>
                    <a:bodyPr/>
                    <a:lstStyle/>
                    <a:p>
                      <a:r>
                        <a:rPr lang="en-US" dirty="0"/>
                        <a:t>10</a:t>
                      </a:r>
                      <a:endParaRPr lang="sk-SK" dirty="0"/>
                    </a:p>
                  </a:txBody>
                  <a:tcPr/>
                </a:tc>
                <a:tc>
                  <a:txBody>
                    <a:bodyPr/>
                    <a:lstStyle/>
                    <a:p>
                      <a:r>
                        <a:rPr lang="en-US" dirty="0"/>
                        <a:t>2525</a:t>
                      </a:r>
                      <a:endParaRPr lang="sk-SK" dirty="0"/>
                    </a:p>
                  </a:txBody>
                  <a:tcPr/>
                </a:tc>
                <a:extLst>
                  <a:ext uri="{0D108BD9-81ED-4DB2-BD59-A6C34878D82A}">
                    <a16:rowId xmlns:a16="http://schemas.microsoft.com/office/drawing/2014/main" val="2317729302"/>
                  </a:ext>
                </a:extLst>
              </a:tr>
              <a:tr h="317395">
                <a:tc>
                  <a:txBody>
                    <a:bodyPr/>
                    <a:lstStyle/>
                    <a:p>
                      <a:r>
                        <a:rPr lang="en-US" dirty="0"/>
                        <a:t>5</a:t>
                      </a:r>
                      <a:endParaRPr lang="sk-SK" dirty="0"/>
                    </a:p>
                  </a:txBody>
                  <a:tcPr/>
                </a:tc>
                <a:tc>
                  <a:txBody>
                    <a:bodyPr/>
                    <a:lstStyle/>
                    <a:p>
                      <a:r>
                        <a:rPr lang="en-US" dirty="0"/>
                        <a:t>1955</a:t>
                      </a:r>
                      <a:endParaRPr lang="sk-SK" dirty="0"/>
                    </a:p>
                  </a:txBody>
                  <a:tcPr/>
                </a:tc>
                <a:tc>
                  <a:txBody>
                    <a:bodyPr/>
                    <a:lstStyle/>
                    <a:p>
                      <a:r>
                        <a:rPr lang="en-US" dirty="0"/>
                        <a:t>11</a:t>
                      </a:r>
                      <a:endParaRPr lang="sk-SK" dirty="0"/>
                    </a:p>
                  </a:txBody>
                  <a:tcPr/>
                </a:tc>
                <a:tc>
                  <a:txBody>
                    <a:bodyPr/>
                    <a:lstStyle/>
                    <a:p>
                      <a:r>
                        <a:rPr lang="en-US" dirty="0"/>
                        <a:t>2120</a:t>
                      </a:r>
                      <a:endParaRPr lang="sk-SK" dirty="0"/>
                    </a:p>
                  </a:txBody>
                  <a:tcPr/>
                </a:tc>
                <a:extLst>
                  <a:ext uri="{0D108BD9-81ED-4DB2-BD59-A6C34878D82A}">
                    <a16:rowId xmlns:a16="http://schemas.microsoft.com/office/drawing/2014/main" val="185984907"/>
                  </a:ext>
                </a:extLst>
              </a:tr>
              <a:tr h="317395">
                <a:tc>
                  <a:txBody>
                    <a:bodyPr/>
                    <a:lstStyle/>
                    <a:p>
                      <a:r>
                        <a:rPr lang="en-US" dirty="0"/>
                        <a:t>6</a:t>
                      </a:r>
                      <a:endParaRPr lang="sk-SK" dirty="0"/>
                    </a:p>
                  </a:txBody>
                  <a:tcPr/>
                </a:tc>
                <a:tc>
                  <a:txBody>
                    <a:bodyPr/>
                    <a:lstStyle/>
                    <a:p>
                      <a:r>
                        <a:rPr lang="en-US" dirty="0"/>
                        <a:t>1910</a:t>
                      </a:r>
                      <a:endParaRPr lang="sk-SK" dirty="0"/>
                    </a:p>
                  </a:txBody>
                  <a:tcPr/>
                </a:tc>
                <a:tc>
                  <a:txBody>
                    <a:bodyPr/>
                    <a:lstStyle/>
                    <a:p>
                      <a:r>
                        <a:rPr lang="en-US" dirty="0"/>
                        <a:t>12</a:t>
                      </a:r>
                      <a:endParaRPr lang="sk-SK" dirty="0"/>
                    </a:p>
                  </a:txBody>
                  <a:tcPr/>
                </a:tc>
                <a:tc>
                  <a:txBody>
                    <a:bodyPr/>
                    <a:lstStyle/>
                    <a:p>
                      <a:r>
                        <a:rPr lang="en-US" dirty="0"/>
                        <a:t>2080</a:t>
                      </a:r>
                      <a:endParaRPr lang="sk-SK" dirty="0"/>
                    </a:p>
                  </a:txBody>
                  <a:tcPr/>
                </a:tc>
                <a:extLst>
                  <a:ext uri="{0D108BD9-81ED-4DB2-BD59-A6C34878D82A}">
                    <a16:rowId xmlns:a16="http://schemas.microsoft.com/office/drawing/2014/main" val="3015364009"/>
                  </a:ext>
                </a:extLst>
              </a:tr>
            </a:tbl>
          </a:graphicData>
        </a:graphic>
      </p:graphicFrame>
      <p:sp>
        <p:nvSpPr>
          <p:cNvPr id="9" name="Right Brace 8"/>
          <p:cNvSpPr/>
          <p:nvPr/>
        </p:nvSpPr>
        <p:spPr>
          <a:xfrm rot="5400000">
            <a:off x="4371111" y="5621018"/>
            <a:ext cx="365202" cy="475488"/>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sk-SK"/>
          </a:p>
        </p:txBody>
      </p:sp>
      <p:sp>
        <p:nvSpPr>
          <p:cNvPr id="10" name="TextBox 9"/>
          <p:cNvSpPr txBox="1"/>
          <p:nvPr/>
        </p:nvSpPr>
        <p:spPr>
          <a:xfrm>
            <a:off x="3621024" y="6162323"/>
            <a:ext cx="2048256" cy="369332"/>
          </a:xfrm>
          <a:prstGeom prst="rect">
            <a:avLst/>
          </a:prstGeom>
          <a:solidFill>
            <a:schemeClr val="accent1">
              <a:lumMod val="75000"/>
            </a:schemeClr>
          </a:solidFill>
        </p:spPr>
        <p:txBody>
          <a:bodyPr wrap="square" rtlCol="0">
            <a:spAutoFit/>
          </a:bodyPr>
          <a:lstStyle/>
          <a:p>
            <a:r>
              <a:rPr lang="en-US" dirty="0"/>
              <a:t>Middle two values</a:t>
            </a:r>
            <a:endParaRPr lang="sk-SK" dirty="0"/>
          </a:p>
        </p:txBody>
      </p:sp>
    </p:spTree>
    <p:extLst>
      <p:ext uri="{BB962C8B-B14F-4D97-AF65-F5344CB8AC3E}">
        <p14:creationId xmlns:p14="http://schemas.microsoft.com/office/powerpoint/2010/main" val="639013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Calculation Example:</a:t>
            </a:r>
            <a:br>
              <a:rPr lang="en-US" dirty="0"/>
            </a:br>
            <a:r>
              <a:rPr lang="en-US" dirty="0"/>
              <a:t>Median, when the number of values is </a:t>
            </a:r>
            <a:r>
              <a:rPr lang="sk-SK" dirty="0" err="1"/>
              <a:t>even</a:t>
            </a:r>
            <a:endParaRPr lang="sk-SK"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09599" y="2551176"/>
                <a:ext cx="6347714" cy="3490187"/>
              </a:xfrm>
            </p:spPr>
            <p:txBody>
              <a:bodyPr/>
              <a:lstStyle/>
              <a:p>
                <a:r>
                  <a:rPr lang="en-US" dirty="0" smtClean="0">
                    <a:solidFill>
                      <a:schemeClr val="tx1"/>
                    </a:solidFill>
                  </a:rPr>
                  <a:t>Since n=12 is even, we have identified middle two items.</a:t>
                </a:r>
              </a:p>
              <a:p>
                <a:r>
                  <a:rPr lang="en-US" dirty="0">
                    <a:solidFill>
                      <a:schemeClr val="tx1"/>
                    </a:solidFill>
                  </a:rPr>
                  <a:t>The median is the average of these two values:</a:t>
                </a:r>
              </a:p>
              <a:p>
                <a14:m>
                  <m:oMath xmlns:m="http://schemas.openxmlformats.org/officeDocument/2006/math">
                    <m:r>
                      <a:rPr lang="sk-SK" sz="2400" i="1">
                        <a:solidFill>
                          <a:schemeClr val="tx1"/>
                        </a:solidFill>
                        <a:latin typeface="Cambria Math" panose="02040503050406030204" pitchFamily="18" charset="0"/>
                      </a:rPr>
                      <m:t>𝑀𝑒𝑑𝑖𝑎𝑛</m:t>
                    </m:r>
                    <m:r>
                      <a:rPr lang="sk-SK" sz="2400" i="1">
                        <a:solidFill>
                          <a:schemeClr val="tx1"/>
                        </a:solidFill>
                        <a:latin typeface="Cambria Math" panose="02040503050406030204" pitchFamily="18" charset="0"/>
                      </a:rPr>
                      <m:t>=</m:t>
                    </m:r>
                    <m:f>
                      <m:fPr>
                        <m:ctrlPr>
                          <a:rPr lang="sk-SK" sz="2400" i="1">
                            <a:solidFill>
                              <a:schemeClr val="tx1"/>
                            </a:solidFill>
                            <a:latin typeface="Cambria Math" panose="02040503050406030204" pitchFamily="18" charset="0"/>
                          </a:rPr>
                        </m:ctrlPr>
                      </m:fPr>
                      <m:num>
                        <m:r>
                          <a:rPr lang="sk-SK" sz="2400" i="1">
                            <a:solidFill>
                              <a:schemeClr val="tx1"/>
                            </a:solidFill>
                            <a:latin typeface="Cambria Math" panose="02040503050406030204" pitchFamily="18" charset="0"/>
                          </a:rPr>
                          <m:t>2090+2120</m:t>
                        </m:r>
                      </m:num>
                      <m:den>
                        <m:r>
                          <a:rPr lang="sk-SK" sz="2400" i="1">
                            <a:solidFill>
                              <a:schemeClr val="tx1"/>
                            </a:solidFill>
                            <a:latin typeface="Cambria Math" panose="02040503050406030204" pitchFamily="18" charset="0"/>
                          </a:rPr>
                          <m:t>2</m:t>
                        </m:r>
                      </m:den>
                    </m:f>
                    <m:r>
                      <a:rPr lang="sk-SK" sz="2400" i="1">
                        <a:solidFill>
                          <a:schemeClr val="tx1"/>
                        </a:solidFill>
                        <a:latin typeface="Cambria Math" panose="02040503050406030204" pitchFamily="18" charset="0"/>
                      </a:rPr>
                      <m:t>=2105</m:t>
                    </m:r>
                  </m:oMath>
                </a14:m>
                <a:endParaRPr lang="sk-SK" sz="2400" dirty="0">
                  <a:solidFill>
                    <a:schemeClr val="tx1"/>
                  </a:solidFill>
                </a:endParaRPr>
              </a:p>
              <a:p>
                <a:pPr marL="0" indent="0">
                  <a:buNone/>
                </a:pPr>
                <a:endParaRPr lang="sk-SK"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09599" y="2551176"/>
                <a:ext cx="6347714" cy="3490187"/>
              </a:xfrm>
              <a:blipFill>
                <a:blip r:embed="rId2"/>
                <a:stretch>
                  <a:fillRect l="-192" t="-1224"/>
                </a:stretch>
              </a:blipFill>
            </p:spPr>
            <p:txBody>
              <a:bodyPr/>
              <a:lstStyle/>
              <a:p>
                <a:r>
                  <a:rPr lang="sk-SK">
                    <a:noFill/>
                  </a:rPr>
                  <a:t> </a:t>
                </a:r>
              </a:p>
            </p:txBody>
          </p:sp>
        </mc:Fallback>
      </mc:AlternateContent>
    </p:spTree>
    <p:extLst>
      <p:ext uri="{BB962C8B-B14F-4D97-AF65-F5344CB8AC3E}">
        <p14:creationId xmlns:p14="http://schemas.microsoft.com/office/powerpoint/2010/main" val="3392547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k-SK"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7008" y="319471"/>
            <a:ext cx="4985526" cy="6104726"/>
          </a:xfrm>
        </p:spPr>
      </p:pic>
    </p:spTree>
    <p:extLst>
      <p:ext uri="{BB962C8B-B14F-4D97-AF65-F5344CB8AC3E}">
        <p14:creationId xmlns:p14="http://schemas.microsoft.com/office/powerpoint/2010/main" val="4071715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914400" y="228600"/>
            <a:ext cx="7086600" cy="990600"/>
          </a:xfrm>
        </p:spPr>
        <p:txBody>
          <a:bodyPr/>
          <a:lstStyle/>
          <a:p>
            <a:pPr eaLnBrk="1" hangingPunct="1"/>
            <a:r>
              <a:rPr lang="en-US" dirty="0"/>
              <a:t>Mode</a:t>
            </a:r>
          </a:p>
        </p:txBody>
      </p:sp>
      <p:sp>
        <p:nvSpPr>
          <p:cNvPr id="14341" name="Rectangle 3"/>
          <p:cNvSpPr>
            <a:spLocks noGrp="1" noChangeArrowheads="1"/>
          </p:cNvSpPr>
          <p:nvPr>
            <p:ph idx="1"/>
          </p:nvPr>
        </p:nvSpPr>
        <p:spPr>
          <a:xfrm>
            <a:off x="762000" y="1524000"/>
            <a:ext cx="8077200" cy="4532313"/>
          </a:xfrm>
        </p:spPr>
        <p:txBody>
          <a:bodyPr/>
          <a:lstStyle/>
          <a:p>
            <a:pPr eaLnBrk="1" hangingPunct="1"/>
            <a:r>
              <a:rPr lang="en-US" dirty="0">
                <a:solidFill>
                  <a:schemeClr val="tx1"/>
                </a:solidFill>
              </a:rPr>
              <a:t>A measure of location.</a:t>
            </a:r>
          </a:p>
          <a:p>
            <a:pPr eaLnBrk="1" hangingPunct="1"/>
            <a:r>
              <a:rPr lang="en-US" dirty="0">
                <a:solidFill>
                  <a:schemeClr val="tx1"/>
                </a:solidFill>
              </a:rPr>
              <a:t>Value that occurs most often in the data</a:t>
            </a:r>
            <a:r>
              <a:rPr lang="sk-SK" dirty="0">
                <a:solidFill>
                  <a:schemeClr val="tx1"/>
                </a:solidFill>
              </a:rPr>
              <a:t> </a:t>
            </a:r>
            <a:r>
              <a:rPr lang="en-US" dirty="0">
                <a:solidFill>
                  <a:schemeClr val="tx1"/>
                </a:solidFill>
              </a:rPr>
              <a:t>set.</a:t>
            </a:r>
          </a:p>
          <a:p>
            <a:pPr eaLnBrk="1" hangingPunct="1"/>
            <a:r>
              <a:rPr lang="en-US" dirty="0">
                <a:solidFill>
                  <a:schemeClr val="tx1"/>
                </a:solidFill>
              </a:rPr>
              <a:t>Not affected by extreme values.</a:t>
            </a:r>
          </a:p>
          <a:p>
            <a:pPr eaLnBrk="1" hangingPunct="1"/>
            <a:r>
              <a:rPr lang="en-US" dirty="0">
                <a:solidFill>
                  <a:schemeClr val="tx1"/>
                </a:solidFill>
              </a:rPr>
              <a:t>Used for numerical </a:t>
            </a:r>
            <a:r>
              <a:rPr lang="sk-SK" dirty="0">
                <a:solidFill>
                  <a:schemeClr val="tx1"/>
                </a:solidFill>
              </a:rPr>
              <a:t>and </a:t>
            </a:r>
            <a:r>
              <a:rPr lang="sk-SK" dirty="0" err="1">
                <a:solidFill>
                  <a:schemeClr val="tx1"/>
                </a:solidFill>
              </a:rPr>
              <a:t>also</a:t>
            </a:r>
            <a:r>
              <a:rPr lang="en-US" dirty="0">
                <a:solidFill>
                  <a:schemeClr val="tx1"/>
                </a:solidFill>
              </a:rPr>
              <a:t> categorical data.</a:t>
            </a:r>
          </a:p>
          <a:p>
            <a:pPr eaLnBrk="1" hangingPunct="1"/>
            <a:r>
              <a:rPr lang="en-US" dirty="0">
                <a:solidFill>
                  <a:schemeClr val="tx1"/>
                </a:solidFill>
              </a:rPr>
              <a:t>There may be no mode.</a:t>
            </a:r>
          </a:p>
          <a:p>
            <a:pPr eaLnBrk="1" hangingPunct="1"/>
            <a:r>
              <a:rPr lang="en-US" dirty="0">
                <a:solidFill>
                  <a:schemeClr val="tx1"/>
                </a:solidFill>
              </a:rPr>
              <a:t>There may be several modes – data are multimodal.</a:t>
            </a:r>
          </a:p>
          <a:p>
            <a:pPr eaLnBrk="1" hangingPunct="1"/>
            <a:endParaRPr lang="en-US" dirty="0"/>
          </a:p>
        </p:txBody>
      </p:sp>
      <p:sp>
        <p:nvSpPr>
          <p:cNvPr id="14342" name="Line 4"/>
          <p:cNvSpPr>
            <a:spLocks noChangeShapeType="1"/>
          </p:cNvSpPr>
          <p:nvPr/>
        </p:nvSpPr>
        <p:spPr bwMode="auto">
          <a:xfrm>
            <a:off x="768350" y="5576888"/>
            <a:ext cx="3354388" cy="0"/>
          </a:xfrm>
          <a:prstGeom prst="line">
            <a:avLst/>
          </a:prstGeom>
          <a:noFill/>
          <a:ln w="12700">
            <a:solidFill>
              <a:schemeClr val="tx1"/>
            </a:solidFill>
            <a:round/>
            <a:headEnd/>
            <a:tailEnd/>
          </a:ln>
          <a:effectLst/>
        </p:spPr>
        <p:txBody>
          <a:bodyPr/>
          <a:lstStyle/>
          <a:p>
            <a:endParaRPr lang="sk-SK" dirty="0"/>
          </a:p>
        </p:txBody>
      </p:sp>
      <p:sp>
        <p:nvSpPr>
          <p:cNvPr id="14343" name="Rectangle 5"/>
          <p:cNvSpPr>
            <a:spLocks noChangeArrowheads="1"/>
          </p:cNvSpPr>
          <p:nvPr/>
        </p:nvSpPr>
        <p:spPr bwMode="auto">
          <a:xfrm>
            <a:off x="609600" y="5570538"/>
            <a:ext cx="5410200" cy="363537"/>
          </a:xfrm>
          <a:prstGeom prst="rect">
            <a:avLst/>
          </a:prstGeom>
          <a:noFill/>
          <a:ln w="12700">
            <a:noFill/>
            <a:miter lim="800000"/>
            <a:headEnd/>
            <a:tailEnd/>
          </a:ln>
          <a:effectLst/>
        </p:spPr>
        <p:txBody>
          <a:bodyPr lIns="90488" tIns="44450" rIns="90488" bIns="44450">
            <a:spAutoFit/>
          </a:bodyPr>
          <a:lstStyle/>
          <a:p>
            <a:pPr eaLnBrk="0" hangingPunct="0">
              <a:spcBef>
                <a:spcPct val="50000"/>
              </a:spcBef>
            </a:pPr>
            <a:r>
              <a:rPr lang="en-US" sz="1600" dirty="0"/>
              <a:t>0   1   2   3   4   5   6   7   8   9   10   11   12   13   14</a:t>
            </a:r>
            <a:r>
              <a:rPr lang="en-US" sz="1800" dirty="0"/>
              <a:t>   </a:t>
            </a:r>
          </a:p>
        </p:txBody>
      </p:sp>
      <p:sp>
        <p:nvSpPr>
          <p:cNvPr id="14344" name="Oval 6"/>
          <p:cNvSpPr>
            <a:spLocks noChangeArrowheads="1"/>
          </p:cNvSpPr>
          <p:nvPr/>
        </p:nvSpPr>
        <p:spPr bwMode="auto">
          <a:xfrm>
            <a:off x="914400"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45" name="Oval 7"/>
          <p:cNvSpPr>
            <a:spLocks noChangeArrowheads="1"/>
          </p:cNvSpPr>
          <p:nvPr/>
        </p:nvSpPr>
        <p:spPr bwMode="auto">
          <a:xfrm>
            <a:off x="15128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46" name="Oval 8"/>
          <p:cNvSpPr>
            <a:spLocks noChangeArrowheads="1"/>
          </p:cNvSpPr>
          <p:nvPr/>
        </p:nvSpPr>
        <p:spPr bwMode="auto">
          <a:xfrm>
            <a:off x="20462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47" name="Oval 9"/>
          <p:cNvSpPr>
            <a:spLocks noChangeArrowheads="1"/>
          </p:cNvSpPr>
          <p:nvPr/>
        </p:nvSpPr>
        <p:spPr bwMode="auto">
          <a:xfrm>
            <a:off x="2672493" y="53101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48" name="Oval 10"/>
          <p:cNvSpPr>
            <a:spLocks noChangeArrowheads="1"/>
          </p:cNvSpPr>
          <p:nvPr/>
        </p:nvSpPr>
        <p:spPr bwMode="auto">
          <a:xfrm>
            <a:off x="2046288" y="51196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49" name="Oval 11"/>
          <p:cNvSpPr>
            <a:spLocks noChangeArrowheads="1"/>
          </p:cNvSpPr>
          <p:nvPr/>
        </p:nvSpPr>
        <p:spPr bwMode="auto">
          <a:xfrm>
            <a:off x="31892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50" name="Oval 12"/>
          <p:cNvSpPr>
            <a:spLocks noChangeArrowheads="1"/>
          </p:cNvSpPr>
          <p:nvPr/>
        </p:nvSpPr>
        <p:spPr bwMode="auto">
          <a:xfrm>
            <a:off x="3189288" y="51196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51" name="Oval 13"/>
          <p:cNvSpPr>
            <a:spLocks noChangeArrowheads="1"/>
          </p:cNvSpPr>
          <p:nvPr/>
        </p:nvSpPr>
        <p:spPr bwMode="auto">
          <a:xfrm>
            <a:off x="3189288" y="48910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52" name="Rectangle 14"/>
          <p:cNvSpPr>
            <a:spLocks noChangeArrowheads="1"/>
          </p:cNvSpPr>
          <p:nvPr/>
        </p:nvSpPr>
        <p:spPr bwMode="auto">
          <a:xfrm>
            <a:off x="3407410" y="4114802"/>
            <a:ext cx="1698625" cy="466725"/>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dirty="0"/>
              <a:t>Mode = 9</a:t>
            </a:r>
          </a:p>
        </p:txBody>
      </p:sp>
      <p:sp>
        <p:nvSpPr>
          <p:cNvPr id="14353" name="Oval 15"/>
          <p:cNvSpPr>
            <a:spLocks noChangeArrowheads="1"/>
          </p:cNvSpPr>
          <p:nvPr/>
        </p:nvSpPr>
        <p:spPr bwMode="auto">
          <a:xfrm>
            <a:off x="35702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54" name="AutoShape 16"/>
          <p:cNvSpPr>
            <a:spLocks noChangeArrowheads="1"/>
          </p:cNvSpPr>
          <p:nvPr/>
        </p:nvSpPr>
        <p:spPr bwMode="auto">
          <a:xfrm rot="5400000">
            <a:off x="2998787" y="4313841"/>
            <a:ext cx="609600" cy="398463"/>
          </a:xfrm>
          <a:prstGeom prst="rightArrow">
            <a:avLst>
              <a:gd name="adj1" fmla="val 31481"/>
              <a:gd name="adj2" fmla="val 38651"/>
            </a:avLst>
          </a:prstGeom>
          <a:solidFill>
            <a:schemeClr val="hlink"/>
          </a:solidFill>
          <a:ln w="12700">
            <a:solidFill>
              <a:schemeClr val="tx1"/>
            </a:solidFill>
            <a:miter lim="800000"/>
            <a:headEnd/>
            <a:tailEnd/>
          </a:ln>
          <a:effectLst/>
        </p:spPr>
        <p:txBody>
          <a:bodyPr wrap="none" anchor="ctr"/>
          <a:lstStyle/>
          <a:p>
            <a:endParaRPr lang="sk-SK" dirty="0"/>
          </a:p>
        </p:txBody>
      </p:sp>
      <p:sp>
        <p:nvSpPr>
          <p:cNvPr id="14355" name="Line 17"/>
          <p:cNvSpPr>
            <a:spLocks noChangeShapeType="1"/>
          </p:cNvSpPr>
          <p:nvPr/>
        </p:nvSpPr>
        <p:spPr bwMode="auto">
          <a:xfrm>
            <a:off x="3968750" y="5576888"/>
            <a:ext cx="1296988" cy="0"/>
          </a:xfrm>
          <a:prstGeom prst="line">
            <a:avLst/>
          </a:prstGeom>
          <a:noFill/>
          <a:ln w="12700">
            <a:solidFill>
              <a:schemeClr val="tx1"/>
            </a:solidFill>
            <a:round/>
            <a:headEnd/>
            <a:tailEnd/>
          </a:ln>
          <a:effectLst/>
        </p:spPr>
        <p:txBody>
          <a:bodyPr/>
          <a:lstStyle/>
          <a:p>
            <a:endParaRPr lang="sk-SK" dirty="0"/>
          </a:p>
        </p:txBody>
      </p:sp>
      <p:sp>
        <p:nvSpPr>
          <p:cNvPr id="14356" name="Oval 18"/>
          <p:cNvSpPr>
            <a:spLocks noChangeArrowheads="1"/>
          </p:cNvSpPr>
          <p:nvPr/>
        </p:nvSpPr>
        <p:spPr bwMode="auto">
          <a:xfrm>
            <a:off x="43322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57" name="Oval 19"/>
          <p:cNvSpPr>
            <a:spLocks noChangeArrowheads="1"/>
          </p:cNvSpPr>
          <p:nvPr/>
        </p:nvSpPr>
        <p:spPr bwMode="auto">
          <a:xfrm>
            <a:off x="4332288" y="51196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58" name="Oval 20"/>
          <p:cNvSpPr>
            <a:spLocks noChangeArrowheads="1"/>
          </p:cNvSpPr>
          <p:nvPr/>
        </p:nvSpPr>
        <p:spPr bwMode="auto">
          <a:xfrm>
            <a:off x="47894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59" name="Oval 21"/>
          <p:cNvSpPr>
            <a:spLocks noChangeArrowheads="1"/>
          </p:cNvSpPr>
          <p:nvPr/>
        </p:nvSpPr>
        <p:spPr bwMode="auto">
          <a:xfrm>
            <a:off x="51704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60" name="Line 22"/>
          <p:cNvSpPr>
            <a:spLocks noChangeShapeType="1"/>
          </p:cNvSpPr>
          <p:nvPr/>
        </p:nvSpPr>
        <p:spPr bwMode="auto">
          <a:xfrm flipV="1">
            <a:off x="6477000" y="5576888"/>
            <a:ext cx="2209800" cy="0"/>
          </a:xfrm>
          <a:prstGeom prst="line">
            <a:avLst/>
          </a:prstGeom>
          <a:noFill/>
          <a:ln w="12700">
            <a:solidFill>
              <a:schemeClr val="tx1"/>
            </a:solidFill>
            <a:round/>
            <a:headEnd/>
            <a:tailEnd/>
          </a:ln>
          <a:effectLst/>
        </p:spPr>
        <p:txBody>
          <a:bodyPr/>
          <a:lstStyle/>
          <a:p>
            <a:endParaRPr lang="sk-SK" dirty="0"/>
          </a:p>
        </p:txBody>
      </p:sp>
      <p:sp>
        <p:nvSpPr>
          <p:cNvPr id="14361" name="Rectangle 23"/>
          <p:cNvSpPr>
            <a:spLocks noChangeArrowheads="1"/>
          </p:cNvSpPr>
          <p:nvPr/>
        </p:nvSpPr>
        <p:spPr bwMode="auto">
          <a:xfrm>
            <a:off x="6477000" y="5503863"/>
            <a:ext cx="2536825" cy="363537"/>
          </a:xfrm>
          <a:prstGeom prst="rect">
            <a:avLst/>
          </a:prstGeom>
          <a:noFill/>
          <a:ln w="12700">
            <a:noFill/>
            <a:miter lim="800000"/>
            <a:headEnd/>
            <a:tailEnd/>
          </a:ln>
          <a:effectLst/>
        </p:spPr>
        <p:txBody>
          <a:bodyPr lIns="90488" tIns="44450" rIns="90488" bIns="44450">
            <a:spAutoFit/>
          </a:bodyPr>
          <a:lstStyle/>
          <a:p>
            <a:pPr eaLnBrk="0" hangingPunct="0">
              <a:spcBef>
                <a:spcPct val="50000"/>
              </a:spcBef>
            </a:pPr>
            <a:r>
              <a:rPr lang="en-US" sz="1800" dirty="0"/>
              <a:t>0   1   2   3   4   5   6</a:t>
            </a:r>
          </a:p>
        </p:txBody>
      </p:sp>
      <p:sp>
        <p:nvSpPr>
          <p:cNvPr id="14362" name="Oval 24"/>
          <p:cNvSpPr>
            <a:spLocks noChangeArrowheads="1"/>
          </p:cNvSpPr>
          <p:nvPr/>
        </p:nvSpPr>
        <p:spPr bwMode="auto">
          <a:xfrm>
            <a:off x="6553200"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63" name="Oval 25"/>
          <p:cNvSpPr>
            <a:spLocks noChangeArrowheads="1"/>
          </p:cNvSpPr>
          <p:nvPr/>
        </p:nvSpPr>
        <p:spPr bwMode="auto">
          <a:xfrm>
            <a:off x="6858000"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64" name="Oval 26"/>
          <p:cNvSpPr>
            <a:spLocks noChangeArrowheads="1"/>
          </p:cNvSpPr>
          <p:nvPr/>
        </p:nvSpPr>
        <p:spPr bwMode="auto">
          <a:xfrm>
            <a:off x="7162800"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65" name="Oval 27"/>
          <p:cNvSpPr>
            <a:spLocks noChangeArrowheads="1"/>
          </p:cNvSpPr>
          <p:nvPr/>
        </p:nvSpPr>
        <p:spPr bwMode="auto">
          <a:xfrm>
            <a:off x="7467600"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66" name="Oval 29"/>
          <p:cNvSpPr>
            <a:spLocks noChangeArrowheads="1"/>
          </p:cNvSpPr>
          <p:nvPr/>
        </p:nvSpPr>
        <p:spPr bwMode="auto">
          <a:xfrm>
            <a:off x="80660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67" name="Oval 30"/>
          <p:cNvSpPr>
            <a:spLocks noChangeArrowheads="1"/>
          </p:cNvSpPr>
          <p:nvPr/>
        </p:nvSpPr>
        <p:spPr bwMode="auto">
          <a:xfrm>
            <a:off x="8370888" y="5348288"/>
            <a:ext cx="228600" cy="228600"/>
          </a:xfrm>
          <a:prstGeom prst="ellipse">
            <a:avLst/>
          </a:prstGeom>
          <a:solidFill>
            <a:schemeClr val="folHlink"/>
          </a:solidFill>
          <a:ln w="12700">
            <a:solidFill>
              <a:schemeClr val="tx1"/>
            </a:solidFill>
            <a:round/>
            <a:headEnd/>
            <a:tailEnd/>
          </a:ln>
          <a:effectLst/>
        </p:spPr>
        <p:txBody>
          <a:bodyPr wrap="none" anchor="ctr"/>
          <a:lstStyle/>
          <a:p>
            <a:endParaRPr lang="sk-SK" dirty="0"/>
          </a:p>
        </p:txBody>
      </p:sp>
      <p:sp>
        <p:nvSpPr>
          <p:cNvPr id="14368" name="Rectangle 31"/>
          <p:cNvSpPr>
            <a:spLocks noChangeArrowheads="1"/>
          </p:cNvSpPr>
          <p:nvPr/>
        </p:nvSpPr>
        <p:spPr bwMode="auto">
          <a:xfrm>
            <a:off x="6672263" y="4160520"/>
            <a:ext cx="1622425" cy="466725"/>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dirty="0"/>
              <a:t>No Mode</a:t>
            </a:r>
          </a:p>
        </p:txBody>
      </p:sp>
      <p:sp>
        <p:nvSpPr>
          <p:cNvPr id="2" name="TextBox 1">
            <a:extLst>
              <a:ext uri="{FF2B5EF4-FFF2-40B4-BE49-F238E27FC236}">
                <a16:creationId xmlns:a16="http://schemas.microsoft.com/office/drawing/2014/main" id="{A673949E-D2CF-4D3E-8CBE-A86EDFB91074}"/>
              </a:ext>
            </a:extLst>
          </p:cNvPr>
          <p:cNvSpPr txBox="1"/>
          <p:nvPr/>
        </p:nvSpPr>
        <p:spPr>
          <a:xfrm>
            <a:off x="4202367" y="6025862"/>
            <a:ext cx="3190176" cy="584775"/>
          </a:xfrm>
          <a:prstGeom prst="rect">
            <a:avLst/>
          </a:prstGeom>
          <a:solidFill>
            <a:schemeClr val="accent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sk-SK" sz="1600" dirty="0" err="1"/>
              <a:t>Can</a:t>
            </a:r>
            <a:r>
              <a:rPr lang="sk-SK" sz="1600" dirty="0"/>
              <a:t> </a:t>
            </a:r>
            <a:r>
              <a:rPr lang="sk-SK" sz="1600" dirty="0" err="1"/>
              <a:t>you</a:t>
            </a:r>
            <a:r>
              <a:rPr lang="sk-SK" sz="1600" dirty="0"/>
              <a:t> </a:t>
            </a:r>
            <a:r>
              <a:rPr lang="sk-SK" sz="1600" dirty="0" err="1"/>
              <a:t>give</a:t>
            </a:r>
            <a:r>
              <a:rPr lang="sk-SK" sz="1600" dirty="0"/>
              <a:t> </a:t>
            </a:r>
            <a:r>
              <a:rPr lang="sk-SK" sz="1600" dirty="0" err="1"/>
              <a:t>me</a:t>
            </a:r>
            <a:r>
              <a:rPr lang="sk-SK" sz="1600" dirty="0"/>
              <a:t> </a:t>
            </a:r>
            <a:r>
              <a:rPr lang="sk-SK" sz="1600" dirty="0" err="1"/>
              <a:t>an</a:t>
            </a:r>
            <a:r>
              <a:rPr lang="sk-SK" sz="1600" dirty="0"/>
              <a:t> </a:t>
            </a:r>
            <a:r>
              <a:rPr lang="sk-SK" sz="1600" dirty="0" err="1"/>
              <a:t>example</a:t>
            </a:r>
            <a:r>
              <a:rPr lang="sk-SK" sz="1600" dirty="0"/>
              <a:t> of </a:t>
            </a:r>
            <a:r>
              <a:rPr lang="sk-SK" sz="1600" dirty="0" err="1" smtClean="0"/>
              <a:t>multimod</a:t>
            </a:r>
            <a:r>
              <a:rPr lang="en-US" sz="1600" dirty="0" smtClean="0"/>
              <a:t>a</a:t>
            </a:r>
            <a:r>
              <a:rPr lang="sk-SK" sz="1600" dirty="0" smtClean="0"/>
              <a:t>l </a:t>
            </a:r>
            <a:r>
              <a:rPr lang="sk-SK" sz="1600" dirty="0" err="1"/>
              <a:t>data</a:t>
            </a:r>
            <a:r>
              <a:rPr lang="sk-SK" sz="1600" dirty="0"/>
              <a:t> set?</a:t>
            </a:r>
            <a:endParaRPr lang="en-GB" sz="1600" dirty="0"/>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 Example:</a:t>
            </a:r>
            <a:br>
              <a:rPr lang="en-US" dirty="0"/>
            </a:br>
            <a:r>
              <a:rPr lang="en-US" dirty="0"/>
              <a:t>Mode</a:t>
            </a:r>
            <a:endParaRPr lang="sk-SK" dirty="0"/>
          </a:p>
        </p:txBody>
      </p:sp>
      <p:sp>
        <p:nvSpPr>
          <p:cNvPr id="3" name="Content Placeholder 2"/>
          <p:cNvSpPr>
            <a:spLocks noGrp="1"/>
          </p:cNvSpPr>
          <p:nvPr>
            <p:ph idx="1"/>
          </p:nvPr>
        </p:nvSpPr>
        <p:spPr/>
        <p:txBody>
          <a:bodyPr/>
          <a:lstStyle/>
          <a:p>
            <a:r>
              <a:rPr lang="en-US" dirty="0">
                <a:solidFill>
                  <a:schemeClr val="tx1"/>
                </a:solidFill>
              </a:rPr>
              <a:t>To illustrate the identification of the mode, </a:t>
            </a:r>
            <a:r>
              <a:rPr lang="sk-SK" dirty="0">
                <a:solidFill>
                  <a:schemeClr val="tx1"/>
                </a:solidFill>
              </a:rPr>
              <a:t>let </a:t>
            </a:r>
            <a:r>
              <a:rPr lang="sk-SK" dirty="0" err="1">
                <a:solidFill>
                  <a:schemeClr val="tx1"/>
                </a:solidFill>
              </a:rPr>
              <a:t>us</a:t>
            </a:r>
            <a:r>
              <a:rPr lang="sk-SK" dirty="0">
                <a:solidFill>
                  <a:schemeClr val="tx1"/>
                </a:solidFill>
              </a:rPr>
              <a:t> </a:t>
            </a:r>
            <a:r>
              <a:rPr lang="sk-SK" dirty="0" err="1">
                <a:solidFill>
                  <a:schemeClr val="tx1"/>
                </a:solidFill>
              </a:rPr>
              <a:t>following</a:t>
            </a:r>
            <a:r>
              <a:rPr lang="sk-SK" dirty="0">
                <a:solidFill>
                  <a:schemeClr val="tx1"/>
                </a:solidFill>
              </a:rPr>
              <a:t> </a:t>
            </a:r>
            <a:r>
              <a:rPr lang="sk-SK" dirty="0" err="1">
                <a:solidFill>
                  <a:schemeClr val="tx1"/>
                </a:solidFill>
              </a:rPr>
              <a:t>class-size</a:t>
            </a:r>
            <a:r>
              <a:rPr lang="sk-SK" dirty="0">
                <a:solidFill>
                  <a:schemeClr val="tx1"/>
                </a:solidFill>
              </a:rPr>
              <a:t> </a:t>
            </a:r>
            <a:r>
              <a:rPr lang="sk-SK" dirty="0" err="1">
                <a:solidFill>
                  <a:schemeClr val="tx1"/>
                </a:solidFill>
              </a:rPr>
              <a:t>data</a:t>
            </a:r>
            <a:r>
              <a:rPr lang="sk-SK" dirty="0">
                <a:solidFill>
                  <a:schemeClr val="tx1"/>
                </a:solidFill>
              </a:rPr>
              <a:t> </a:t>
            </a:r>
            <a:r>
              <a:rPr lang="sk-SK" dirty="0" err="1">
                <a:solidFill>
                  <a:schemeClr val="tx1"/>
                </a:solidFill>
              </a:rPr>
              <a:t>for</a:t>
            </a:r>
            <a:r>
              <a:rPr lang="sk-SK" dirty="0">
                <a:solidFill>
                  <a:schemeClr val="tx1"/>
                </a:solidFill>
              </a:rPr>
              <a:t> a </a:t>
            </a:r>
            <a:r>
              <a:rPr lang="sk-SK" dirty="0" err="1">
                <a:solidFill>
                  <a:schemeClr val="tx1"/>
                </a:solidFill>
              </a:rPr>
              <a:t>sample</a:t>
            </a:r>
            <a:r>
              <a:rPr lang="sk-SK" dirty="0">
                <a:solidFill>
                  <a:schemeClr val="tx1"/>
                </a:solidFill>
              </a:rPr>
              <a:t> of </a:t>
            </a:r>
            <a:r>
              <a:rPr lang="sk-SK" dirty="0" err="1">
                <a:solidFill>
                  <a:schemeClr val="tx1"/>
                </a:solidFill>
              </a:rPr>
              <a:t>five</a:t>
            </a:r>
            <a:r>
              <a:rPr lang="sk-SK" dirty="0">
                <a:solidFill>
                  <a:schemeClr val="tx1"/>
                </a:solidFill>
              </a:rPr>
              <a:t> </a:t>
            </a:r>
            <a:r>
              <a:rPr lang="sk-SK" dirty="0" err="1">
                <a:solidFill>
                  <a:schemeClr val="tx1"/>
                </a:solidFill>
              </a:rPr>
              <a:t>college</a:t>
            </a:r>
            <a:r>
              <a:rPr lang="sk-SK" dirty="0">
                <a:solidFill>
                  <a:schemeClr val="tx1"/>
                </a:solidFill>
              </a:rPr>
              <a:t> </a:t>
            </a:r>
            <a:r>
              <a:rPr lang="sk-SK" dirty="0" err="1">
                <a:solidFill>
                  <a:schemeClr val="tx1"/>
                </a:solidFill>
              </a:rPr>
              <a:t>classes</a:t>
            </a:r>
            <a:r>
              <a:rPr lang="sk-SK" dirty="0">
                <a:solidFill>
                  <a:schemeClr val="tx1"/>
                </a:solidFill>
              </a:rPr>
              <a:t>:</a:t>
            </a:r>
          </a:p>
          <a:p>
            <a:r>
              <a:rPr lang="sk-SK" dirty="0">
                <a:solidFill>
                  <a:schemeClr val="tx1"/>
                </a:solidFill>
              </a:rPr>
              <a:t>46	54	42	46	32</a:t>
            </a:r>
            <a:endParaRPr lang="en-US" dirty="0">
              <a:solidFill>
                <a:schemeClr val="tx1"/>
              </a:solidFill>
            </a:endParaRPr>
          </a:p>
          <a:p>
            <a:r>
              <a:rPr lang="en-US" dirty="0">
                <a:solidFill>
                  <a:schemeClr val="tx1"/>
                </a:solidFill>
              </a:rPr>
              <a:t>The only value that occurs more than once is </a:t>
            </a:r>
            <a:r>
              <a:rPr lang="en-US" dirty="0">
                <a:solidFill>
                  <a:schemeClr val="accent1">
                    <a:lumMod val="75000"/>
                  </a:schemeClr>
                </a:solidFill>
              </a:rPr>
              <a:t>46</a:t>
            </a:r>
            <a:r>
              <a:rPr lang="en-US" dirty="0">
                <a:solidFill>
                  <a:schemeClr val="tx1"/>
                </a:solidFill>
              </a:rPr>
              <a:t>.</a:t>
            </a:r>
          </a:p>
          <a:p>
            <a:r>
              <a:rPr lang="en-US" dirty="0">
                <a:solidFill>
                  <a:schemeClr val="tx1"/>
                </a:solidFill>
              </a:rPr>
              <a:t>This value has the greatest frequency, so it is the mode.</a:t>
            </a:r>
            <a:endParaRPr lang="sk-SK" dirty="0">
              <a:solidFill>
                <a:schemeClr val="tx1"/>
              </a:solidFill>
            </a:endParaRPr>
          </a:p>
          <a:p>
            <a:endParaRPr lang="sk-SK" dirty="0"/>
          </a:p>
        </p:txBody>
      </p:sp>
    </p:spTree>
    <p:extLst>
      <p:ext uri="{BB962C8B-B14F-4D97-AF65-F5344CB8AC3E}">
        <p14:creationId xmlns:p14="http://schemas.microsoft.com/office/powerpoint/2010/main" val="1458481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1447800" y="304800"/>
            <a:ext cx="6742113" cy="990600"/>
          </a:xfrm>
        </p:spPr>
        <p:txBody>
          <a:bodyPr/>
          <a:lstStyle/>
          <a:p>
            <a:pPr defTabSz="914400" eaLnBrk="1" hangingPunct="1">
              <a:lnSpc>
                <a:spcPct val="80000"/>
              </a:lnSpc>
            </a:pPr>
            <a:r>
              <a:rPr lang="en-US" dirty="0"/>
              <a:t>Review Example:</a:t>
            </a:r>
            <a:br>
              <a:rPr lang="en-US" dirty="0"/>
            </a:br>
            <a:r>
              <a:rPr lang="en-US" dirty="0"/>
              <a:t>Summary Statistics</a:t>
            </a:r>
          </a:p>
        </p:txBody>
      </p:sp>
      <p:sp>
        <p:nvSpPr>
          <p:cNvPr id="16389" name="Rectangle 3"/>
          <p:cNvSpPr>
            <a:spLocks noGrp="1" noChangeArrowheads="1"/>
          </p:cNvSpPr>
          <p:nvPr>
            <p:ph type="body" idx="4294967295"/>
          </p:nvPr>
        </p:nvSpPr>
        <p:spPr>
          <a:xfrm>
            <a:off x="2438400" y="2133600"/>
            <a:ext cx="6705600" cy="4114800"/>
          </a:xfrm>
        </p:spPr>
        <p:txBody>
          <a:bodyPr/>
          <a:lstStyle/>
          <a:p>
            <a:pPr marL="342900" indent="-342900" defTabSz="914400" eaLnBrk="1" hangingPunct="1"/>
            <a:r>
              <a:rPr lang="en-US" sz="2700" b="1" dirty="0">
                <a:solidFill>
                  <a:schemeClr val="tx1"/>
                </a:solidFill>
              </a:rPr>
              <a:t>Mean:</a:t>
            </a:r>
            <a:r>
              <a:rPr lang="en-US" sz="2700" dirty="0">
                <a:solidFill>
                  <a:schemeClr val="tx1"/>
                </a:solidFill>
              </a:rPr>
              <a:t>    (€3,000,000/5)  </a:t>
            </a:r>
          </a:p>
          <a:p>
            <a:pPr marL="342900" indent="-342900" defTabSz="914400" eaLnBrk="1" hangingPunct="1">
              <a:buFont typeface="Wingdings" pitchFamily="2" charset="2"/>
              <a:buNone/>
            </a:pPr>
            <a:r>
              <a:rPr lang="en-US" sz="2700" dirty="0"/>
              <a:t>			 </a:t>
            </a:r>
            <a:r>
              <a:rPr lang="en-US" sz="2700" dirty="0">
                <a:solidFill>
                  <a:schemeClr val="tx1"/>
                </a:solidFill>
              </a:rPr>
              <a:t>=</a:t>
            </a:r>
            <a:r>
              <a:rPr lang="en-US" sz="2700" dirty="0"/>
              <a:t>  </a:t>
            </a:r>
            <a:r>
              <a:rPr lang="en-US" sz="2700" b="1" dirty="0">
                <a:solidFill>
                  <a:schemeClr val="folHlink"/>
                </a:solidFill>
              </a:rPr>
              <a:t>€600,000</a:t>
            </a:r>
          </a:p>
          <a:p>
            <a:pPr marL="342900" indent="-342900" defTabSz="914400" eaLnBrk="1" hangingPunct="1"/>
            <a:endParaRPr lang="en-US" sz="2700" dirty="0">
              <a:solidFill>
                <a:schemeClr val="hlink"/>
              </a:solidFill>
            </a:endParaRPr>
          </a:p>
          <a:p>
            <a:pPr marL="342900" indent="-342900" defTabSz="914400" eaLnBrk="1" hangingPunct="1"/>
            <a:r>
              <a:rPr lang="en-US" sz="2700" b="1" dirty="0">
                <a:solidFill>
                  <a:schemeClr val="tx1"/>
                </a:solidFill>
              </a:rPr>
              <a:t>Median:</a:t>
            </a:r>
            <a:r>
              <a:rPr lang="en-US" sz="2700" dirty="0">
                <a:solidFill>
                  <a:schemeClr val="tx1"/>
                </a:solidFill>
              </a:rPr>
              <a:t>  middle value of ranked data</a:t>
            </a:r>
            <a:r>
              <a:rPr lang="en-US" sz="2700" dirty="0"/>
              <a:t> </a:t>
            </a:r>
            <a:br>
              <a:rPr lang="en-US" sz="2700" dirty="0"/>
            </a:br>
            <a:r>
              <a:rPr lang="en-US" sz="2700" dirty="0"/>
              <a:t>                 </a:t>
            </a:r>
            <a:r>
              <a:rPr lang="en-US" sz="2700" dirty="0">
                <a:solidFill>
                  <a:schemeClr val="tx1"/>
                </a:solidFill>
              </a:rPr>
              <a:t>=</a:t>
            </a:r>
            <a:r>
              <a:rPr lang="en-US" sz="2700" dirty="0"/>
              <a:t> </a:t>
            </a:r>
            <a:r>
              <a:rPr lang="en-US" sz="2700" b="1" dirty="0">
                <a:solidFill>
                  <a:schemeClr val="folHlink"/>
                </a:solidFill>
              </a:rPr>
              <a:t>€300,000</a:t>
            </a:r>
          </a:p>
          <a:p>
            <a:pPr marL="342900" indent="-342900" defTabSz="914400" eaLnBrk="1" hangingPunct="1"/>
            <a:endParaRPr lang="en-US" sz="2700" dirty="0">
              <a:solidFill>
                <a:schemeClr val="folHlink"/>
              </a:solidFill>
            </a:endParaRPr>
          </a:p>
          <a:p>
            <a:pPr marL="342900" indent="-342900" defTabSz="914400" eaLnBrk="1" hangingPunct="1"/>
            <a:r>
              <a:rPr lang="en-US" sz="2700" b="1" dirty="0">
                <a:solidFill>
                  <a:schemeClr val="tx1"/>
                </a:solidFill>
              </a:rPr>
              <a:t>Mode:</a:t>
            </a:r>
            <a:r>
              <a:rPr lang="en-US" sz="2700" dirty="0">
                <a:solidFill>
                  <a:schemeClr val="tx1"/>
                </a:solidFill>
              </a:rPr>
              <a:t>  most frequent value </a:t>
            </a:r>
            <a:r>
              <a:rPr lang="en-US" sz="2700" dirty="0"/>
              <a:t/>
            </a:r>
            <a:br>
              <a:rPr lang="en-US" sz="2700" dirty="0"/>
            </a:br>
            <a:r>
              <a:rPr lang="en-US" sz="2700" dirty="0"/>
              <a:t>                </a:t>
            </a:r>
            <a:r>
              <a:rPr lang="en-US" sz="2700" dirty="0">
                <a:solidFill>
                  <a:schemeClr val="tx1"/>
                </a:solidFill>
              </a:rPr>
              <a:t>=</a:t>
            </a:r>
            <a:r>
              <a:rPr lang="en-US" sz="2700" dirty="0"/>
              <a:t> </a:t>
            </a:r>
            <a:r>
              <a:rPr lang="en-US" sz="2700" b="1" dirty="0">
                <a:solidFill>
                  <a:schemeClr val="folHlink"/>
                </a:solidFill>
              </a:rPr>
              <a:t>€100,000</a:t>
            </a:r>
          </a:p>
        </p:txBody>
      </p:sp>
      <p:sp>
        <p:nvSpPr>
          <p:cNvPr id="16390" name="Text Box 4"/>
          <p:cNvSpPr txBox="1">
            <a:spLocks noChangeArrowheads="1"/>
          </p:cNvSpPr>
          <p:nvPr/>
        </p:nvSpPr>
        <p:spPr bwMode="auto">
          <a:xfrm>
            <a:off x="381000" y="2002536"/>
            <a:ext cx="2057400" cy="2708275"/>
          </a:xfrm>
          <a:prstGeom prst="rect">
            <a:avLst/>
          </a:prstGeom>
          <a:solidFill>
            <a:srgbClr val="FDE0BD"/>
          </a:solidFill>
          <a:ln w="25400">
            <a:solidFill>
              <a:schemeClr val="tx1"/>
            </a:solidFill>
            <a:miter lim="800000"/>
            <a:headEnd/>
            <a:tailEnd/>
          </a:ln>
          <a:effectLst/>
        </p:spPr>
        <p:txBody>
          <a:bodyPr>
            <a:spAutoFit/>
          </a:bodyPr>
          <a:lstStyle/>
          <a:p>
            <a:pPr eaLnBrk="0" hangingPunct="0"/>
            <a:r>
              <a:rPr lang="en-US" sz="2000" dirty="0"/>
              <a:t>House Prices: </a:t>
            </a:r>
            <a:br>
              <a:rPr lang="en-US" sz="2000" dirty="0"/>
            </a:br>
            <a:r>
              <a:rPr lang="en-US" sz="2000" dirty="0"/>
              <a:t/>
            </a:r>
            <a:br>
              <a:rPr lang="en-US" sz="2000" dirty="0"/>
            </a:br>
            <a:r>
              <a:rPr lang="en-US" sz="2000" dirty="0"/>
              <a:t>       €2,000,000</a:t>
            </a:r>
          </a:p>
          <a:p>
            <a:pPr eaLnBrk="0" hangingPunct="0"/>
            <a:r>
              <a:rPr lang="en-US" sz="2000" dirty="0"/>
              <a:t>            500,000</a:t>
            </a:r>
            <a:br>
              <a:rPr lang="en-US" sz="2000" dirty="0"/>
            </a:br>
            <a:r>
              <a:rPr lang="en-US" sz="2000" dirty="0"/>
              <a:t>            300,000</a:t>
            </a:r>
            <a:br>
              <a:rPr lang="en-US" sz="2000" dirty="0"/>
            </a:br>
            <a:r>
              <a:rPr lang="en-US" sz="2000" dirty="0"/>
              <a:t>            100,000</a:t>
            </a:r>
            <a:br>
              <a:rPr lang="en-US" sz="2000" dirty="0"/>
            </a:br>
            <a:r>
              <a:rPr lang="en-US" sz="2000" dirty="0"/>
              <a:t>         </a:t>
            </a:r>
            <a:r>
              <a:rPr lang="en-US" sz="2000" u="sng" dirty="0"/>
              <a:t>   100,000</a:t>
            </a:r>
          </a:p>
          <a:p>
            <a:pPr eaLnBrk="0" hangingPunct="0">
              <a:spcBef>
                <a:spcPct val="50000"/>
              </a:spcBef>
            </a:pPr>
            <a:r>
              <a:rPr lang="en-US" sz="2000" b="0" dirty="0"/>
              <a:t>Sum  </a:t>
            </a:r>
            <a:r>
              <a:rPr lang="en-US" sz="2000" dirty="0"/>
              <a:t>3,000,000</a:t>
            </a:r>
          </a:p>
        </p:txBody>
      </p:sp>
    </p:spTree>
    <p:custDataLst>
      <p:tags r:id="rId1"/>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320040"/>
            <a:ext cx="6347713" cy="1316736"/>
          </a:xfrm>
        </p:spPr>
        <p:txBody>
          <a:bodyPr>
            <a:normAutofit/>
          </a:bodyPr>
          <a:lstStyle/>
          <a:p>
            <a:r>
              <a:rPr lang="sk-SK" sz="3200" dirty="0" err="1"/>
              <a:t>Review</a:t>
            </a:r>
            <a:r>
              <a:rPr lang="sk-SK" sz="3200" dirty="0"/>
              <a:t>: </a:t>
            </a:r>
            <a:r>
              <a:rPr lang="sk-SK" sz="3200" dirty="0" err="1"/>
              <a:t>Frequency</a:t>
            </a:r>
            <a:r>
              <a:rPr lang="sk-SK" sz="3200" dirty="0"/>
              <a:t> table – </a:t>
            </a:r>
            <a:r>
              <a:rPr lang="sk-SK" sz="3200" dirty="0" err="1"/>
              <a:t>continuous</a:t>
            </a:r>
            <a:r>
              <a:rPr lang="sk-SK" sz="3200" dirty="0"/>
              <a:t> </a:t>
            </a:r>
            <a:r>
              <a:rPr lang="sk-SK" sz="3200" dirty="0" err="1"/>
              <a:t>variable</a:t>
            </a:r>
            <a:endParaRPr lang="sk-SK"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06545486"/>
              </p:ext>
            </p:extLst>
          </p:nvPr>
        </p:nvGraphicFramePr>
        <p:xfrm>
          <a:off x="609599" y="1643888"/>
          <a:ext cx="6705601" cy="4023360"/>
        </p:xfrm>
        <a:graphic>
          <a:graphicData uri="http://schemas.openxmlformats.org/drawingml/2006/table">
            <a:tbl>
              <a:tblPr>
                <a:tableStyleId>{5C22544A-7EE6-4342-B048-85BDC9FD1C3A}</a:tableStyleId>
              </a:tblPr>
              <a:tblGrid>
                <a:gridCol w="1204460">
                  <a:extLst>
                    <a:ext uri="{9D8B030D-6E8A-4147-A177-3AD203B41FA5}">
                      <a16:colId xmlns:a16="http://schemas.microsoft.com/office/drawing/2014/main" val="2793807795"/>
                    </a:ext>
                  </a:extLst>
                </a:gridCol>
                <a:gridCol w="1127251">
                  <a:extLst>
                    <a:ext uri="{9D8B030D-6E8A-4147-A177-3AD203B41FA5}">
                      <a16:colId xmlns:a16="http://schemas.microsoft.com/office/drawing/2014/main" val="1502034972"/>
                    </a:ext>
                  </a:extLst>
                </a:gridCol>
                <a:gridCol w="741206">
                  <a:extLst>
                    <a:ext uri="{9D8B030D-6E8A-4147-A177-3AD203B41FA5}">
                      <a16:colId xmlns:a16="http://schemas.microsoft.com/office/drawing/2014/main" val="1657143325"/>
                    </a:ext>
                  </a:extLst>
                </a:gridCol>
                <a:gridCol w="864741">
                  <a:extLst>
                    <a:ext uri="{9D8B030D-6E8A-4147-A177-3AD203B41FA5}">
                      <a16:colId xmlns:a16="http://schemas.microsoft.com/office/drawing/2014/main" val="4098070250"/>
                    </a:ext>
                  </a:extLst>
                </a:gridCol>
                <a:gridCol w="1111810">
                  <a:extLst>
                    <a:ext uri="{9D8B030D-6E8A-4147-A177-3AD203B41FA5}">
                      <a16:colId xmlns:a16="http://schemas.microsoft.com/office/drawing/2014/main" val="3698099206"/>
                    </a:ext>
                  </a:extLst>
                </a:gridCol>
                <a:gridCol w="741206">
                  <a:extLst>
                    <a:ext uri="{9D8B030D-6E8A-4147-A177-3AD203B41FA5}">
                      <a16:colId xmlns:a16="http://schemas.microsoft.com/office/drawing/2014/main" val="41078409"/>
                    </a:ext>
                  </a:extLst>
                </a:gridCol>
                <a:gridCol w="914927">
                  <a:extLst>
                    <a:ext uri="{9D8B030D-6E8A-4147-A177-3AD203B41FA5}">
                      <a16:colId xmlns:a16="http://schemas.microsoft.com/office/drawing/2014/main" val="359759310"/>
                    </a:ext>
                  </a:extLst>
                </a:gridCol>
              </a:tblGrid>
              <a:tr h="305909">
                <a:tc>
                  <a:txBody>
                    <a:bodyPr/>
                    <a:lstStyle/>
                    <a:p>
                      <a:pPr algn="ctr" fontAlgn="b"/>
                      <a:r>
                        <a:rPr lang="sk-SK" sz="2400" u="none" strike="noStrike" dirty="0">
                          <a:effectLst/>
                        </a:rPr>
                        <a:t>LL</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UP</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Bin</a:t>
                      </a:r>
                      <a:endParaRPr lang="sk-SK" sz="2400" b="0" i="1"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ni</a:t>
                      </a:r>
                      <a:endParaRPr lang="sk-SK" sz="2400" b="0" i="1"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fi</a:t>
                      </a:r>
                      <a:endParaRPr lang="sk-SK" sz="2400" b="0" i="1"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Ni</a:t>
                      </a:r>
                      <a:endParaRPr lang="sk-SK" sz="2400" b="0" i="1"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Fi</a:t>
                      </a:r>
                      <a:endParaRPr lang="sk-SK" sz="2400" b="0" i="1"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5699592"/>
                  </a:ext>
                </a:extLst>
              </a:tr>
              <a:tr h="305909">
                <a:tc>
                  <a:txBody>
                    <a:bodyPr/>
                    <a:lstStyle/>
                    <a:p>
                      <a:pPr algn="ctr" fontAlgn="b"/>
                      <a:r>
                        <a:rPr lang="sk-SK" sz="2400" u="none" strike="noStrike" dirty="0">
                          <a:effectLst/>
                        </a:rPr>
                        <a:t>154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159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159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6%</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6%</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431143"/>
                  </a:ext>
                </a:extLst>
              </a:tr>
              <a:tr h="305909">
                <a:tc>
                  <a:txBody>
                    <a:bodyPr/>
                    <a:lstStyle/>
                    <a:p>
                      <a:pPr algn="ctr" fontAlgn="b"/>
                      <a:r>
                        <a:rPr lang="sk-SK" sz="2400" u="none" strike="noStrike" dirty="0">
                          <a:effectLst/>
                        </a:rPr>
                        <a:t>159</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164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164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8</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11%</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12</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17%</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4395865"/>
                  </a:ext>
                </a:extLst>
              </a:tr>
              <a:tr h="305909">
                <a:tc>
                  <a:txBody>
                    <a:bodyPr/>
                    <a:lstStyle/>
                    <a:p>
                      <a:pPr algn="ctr" fontAlgn="b"/>
                      <a:r>
                        <a:rPr lang="sk-SK" sz="2400" u="none" strike="noStrike" dirty="0">
                          <a:effectLst/>
                        </a:rPr>
                        <a:t>164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169</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169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FF0000"/>
                          </a:solidFill>
                          <a:effectLst/>
                          <a:latin typeface="+mn-lt"/>
                        </a:rPr>
                        <a:t>----</a:t>
                      </a:r>
                      <a:endParaRPr lang="sk-SK" sz="2400" b="0" i="0" u="none" strike="noStrike" dirty="0">
                        <a:solidFill>
                          <a:srgbClr val="FF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11%</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20</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28%</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6868099"/>
                  </a:ext>
                </a:extLst>
              </a:tr>
              <a:tr h="305909">
                <a:tc>
                  <a:txBody>
                    <a:bodyPr/>
                    <a:lstStyle/>
                    <a:p>
                      <a:pPr algn="ctr" fontAlgn="b"/>
                      <a:r>
                        <a:rPr lang="sk-SK" sz="2400" u="none" strike="noStrike">
                          <a:effectLst/>
                        </a:rPr>
                        <a:t>169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174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174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12</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17%</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32</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44%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2389043"/>
                  </a:ext>
                </a:extLst>
              </a:tr>
              <a:tr h="305909">
                <a:tc>
                  <a:txBody>
                    <a:bodyPr/>
                    <a:lstStyle/>
                    <a:p>
                      <a:pPr algn="ctr" fontAlgn="b"/>
                      <a:r>
                        <a:rPr lang="sk-SK" sz="2400" u="none" strike="noStrike">
                          <a:effectLst/>
                        </a:rPr>
                        <a:t>174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179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179</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8</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FF0000"/>
                          </a:solidFill>
                          <a:effectLst/>
                          <a:latin typeface="+mn-lt"/>
                        </a:rPr>
                        <a:t>----</a:t>
                      </a:r>
                      <a:endParaRPr lang="sk-SK" sz="2400" b="0" i="0" u="none" strike="noStrike" dirty="0">
                        <a:solidFill>
                          <a:srgbClr val="FF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40</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56%</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1086000"/>
                  </a:ext>
                </a:extLst>
              </a:tr>
              <a:tr h="305909">
                <a:tc>
                  <a:txBody>
                    <a:bodyPr/>
                    <a:lstStyle/>
                    <a:p>
                      <a:pPr algn="ctr" fontAlgn="b"/>
                      <a:r>
                        <a:rPr lang="sk-SK" sz="2400" u="none" strike="noStrike">
                          <a:effectLst/>
                        </a:rPr>
                        <a:t>179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184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184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18</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25%</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58</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81%</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753814"/>
                  </a:ext>
                </a:extLst>
              </a:tr>
              <a:tr h="305909">
                <a:tc>
                  <a:txBody>
                    <a:bodyPr/>
                    <a:lstStyle/>
                    <a:p>
                      <a:pPr algn="ctr" fontAlgn="b"/>
                      <a:r>
                        <a:rPr lang="sk-SK" sz="2400" u="none" strike="noStrike">
                          <a:effectLst/>
                        </a:rPr>
                        <a:t>184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189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189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10</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14%</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FF0000"/>
                          </a:solidFill>
                          <a:effectLst/>
                          <a:latin typeface="+mn-lt"/>
                        </a:rPr>
                        <a:t>----</a:t>
                      </a:r>
                      <a:endParaRPr lang="sk-SK" sz="2400" b="0" i="0" u="none" strike="noStrike" dirty="0">
                        <a:solidFill>
                          <a:srgbClr val="FF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94%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6179828"/>
                  </a:ext>
                </a:extLst>
              </a:tr>
              <a:tr h="305909">
                <a:tc>
                  <a:txBody>
                    <a:bodyPr/>
                    <a:lstStyle/>
                    <a:p>
                      <a:pPr algn="ctr" fontAlgn="b"/>
                      <a:r>
                        <a:rPr lang="sk-SK" sz="2400" u="none" strike="noStrike">
                          <a:effectLst/>
                        </a:rPr>
                        <a:t>189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194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194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2</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3%</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70</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400" b="0" i="0" u="none" strike="noStrike" dirty="0">
                          <a:solidFill>
                            <a:srgbClr val="FF0000"/>
                          </a:solidFill>
                          <a:effectLst/>
                          <a:latin typeface="+mn-lt"/>
                        </a:rPr>
                        <a:t>----</a:t>
                      </a:r>
                      <a:endParaRPr lang="sk-SK" sz="2400" b="0" i="0" u="none" strike="noStrike" dirty="0">
                        <a:solidFill>
                          <a:srgbClr val="FF000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5056605"/>
                  </a:ext>
                </a:extLst>
              </a:tr>
              <a:tr h="305909">
                <a:tc>
                  <a:txBody>
                    <a:bodyPr/>
                    <a:lstStyle/>
                    <a:p>
                      <a:pPr algn="ctr" fontAlgn="b"/>
                      <a:r>
                        <a:rPr lang="sk-SK" sz="2400" u="none" strike="noStrike">
                          <a:effectLst/>
                        </a:rPr>
                        <a:t>194</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199</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More</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2</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3%</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72</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100%</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7408723"/>
                  </a:ext>
                </a:extLst>
              </a:tr>
              <a:tr h="305909">
                <a:tc>
                  <a:txBody>
                    <a:bodyPr/>
                    <a:lstStyle/>
                    <a:p>
                      <a:pPr algn="ctr" fontAlgn="b"/>
                      <a:r>
                        <a:rPr lang="sk-SK" sz="2400" u="none" strike="noStrike">
                          <a:effectLst/>
                        </a:rPr>
                        <a:t> </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 </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 </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a:effectLst/>
                        </a:rPr>
                        <a:t>72</a:t>
                      </a:r>
                      <a:endParaRPr lang="sk-SK" sz="2400" b="0" i="0" u="none" strike="noStrike">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100%</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 </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k-SK" sz="2400" u="none" strike="noStrike" dirty="0">
                          <a:effectLst/>
                        </a:rPr>
                        <a:t> </a:t>
                      </a:r>
                      <a:endParaRPr lang="sk-SK" sz="2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242365"/>
                  </a:ext>
                </a:extLst>
              </a:tr>
            </a:tbl>
          </a:graphicData>
        </a:graphic>
      </p:graphicFrame>
      <p:sp>
        <p:nvSpPr>
          <p:cNvPr id="4" name="TextBox 3"/>
          <p:cNvSpPr txBox="1"/>
          <p:nvPr/>
        </p:nvSpPr>
        <p:spPr>
          <a:xfrm>
            <a:off x="503002" y="5843016"/>
            <a:ext cx="6437376" cy="461665"/>
          </a:xfrm>
          <a:prstGeom prst="rect">
            <a:avLst/>
          </a:prstGeom>
          <a:noFill/>
        </p:spPr>
        <p:txBody>
          <a:bodyPr wrap="square" rtlCol="0">
            <a:spAutoFit/>
          </a:bodyPr>
          <a:lstStyle/>
          <a:p>
            <a:r>
              <a:rPr lang="en-US" sz="2400" b="1" dirty="0"/>
              <a:t>Fill the missing values and interpret them.</a:t>
            </a:r>
            <a:endParaRPr lang="sk-SK" sz="2400" b="1" dirty="0"/>
          </a:p>
        </p:txBody>
      </p:sp>
    </p:spTree>
    <p:extLst>
      <p:ext uri="{BB962C8B-B14F-4D97-AF65-F5344CB8AC3E}">
        <p14:creationId xmlns:p14="http://schemas.microsoft.com/office/powerpoint/2010/main" val="20760233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noChangeArrowheads="1"/>
          </p:cNvSpPr>
          <p:nvPr>
            <p:ph type="title"/>
          </p:nvPr>
        </p:nvSpPr>
        <p:spPr>
          <a:xfrm>
            <a:off x="647677" y="260465"/>
            <a:ext cx="7793038" cy="475488"/>
          </a:xfrm>
          <a:noFill/>
        </p:spPr>
        <p:txBody>
          <a:bodyPr>
            <a:normAutofit fontScale="90000"/>
          </a:bodyPr>
          <a:lstStyle/>
          <a:p>
            <a:pPr defTabSz="914400">
              <a:lnSpc>
                <a:spcPct val="80000"/>
              </a:lnSpc>
            </a:pPr>
            <a:r>
              <a:rPr lang="en-US" dirty="0"/>
              <a:t> </a:t>
            </a:r>
            <a:r>
              <a:rPr lang="en-US" sz="2800" dirty="0" err="1"/>
              <a:t>Excercises</a:t>
            </a:r>
            <a:endParaRPr lang="en-US" sz="2800" dirty="0"/>
          </a:p>
        </p:txBody>
      </p:sp>
      <p:sp>
        <p:nvSpPr>
          <p:cNvPr id="17412" name="Rectangle 2"/>
          <p:cNvSpPr>
            <a:spLocks noGrp="1" noChangeArrowheads="1"/>
          </p:cNvSpPr>
          <p:nvPr>
            <p:ph type="body" idx="4294967295"/>
          </p:nvPr>
        </p:nvSpPr>
        <p:spPr>
          <a:xfrm>
            <a:off x="637702" y="735953"/>
            <a:ext cx="6324600" cy="5911735"/>
          </a:xfrm>
        </p:spPr>
        <p:txBody>
          <a:bodyPr>
            <a:normAutofit/>
          </a:bodyPr>
          <a:lstStyle/>
          <a:p>
            <a:pPr marL="342900" indent="-342900" defTabSz="914400" eaLnBrk="1" hangingPunct="1"/>
            <a:r>
              <a:rPr lang="en-US" dirty="0">
                <a:solidFill>
                  <a:schemeClr val="tx1"/>
                </a:solidFill>
              </a:rPr>
              <a:t>1. Consider the sample of size 5 with data values as follows:</a:t>
            </a:r>
          </a:p>
          <a:p>
            <a:pPr marL="0" indent="0" defTabSz="914400" eaLnBrk="1" hangingPunct="1">
              <a:buNone/>
            </a:pPr>
            <a:r>
              <a:rPr lang="en-US" dirty="0">
                <a:solidFill>
                  <a:schemeClr val="tx1"/>
                </a:solidFill>
              </a:rPr>
              <a:t>10	20	12	17	16</a:t>
            </a:r>
          </a:p>
          <a:p>
            <a:pPr marL="0" indent="0" defTabSz="914400" eaLnBrk="1" hangingPunct="1">
              <a:buNone/>
            </a:pPr>
            <a:r>
              <a:rPr lang="en-US" dirty="0">
                <a:solidFill>
                  <a:schemeClr val="tx1"/>
                </a:solidFill>
              </a:rPr>
              <a:t>Compute the mean and median.</a:t>
            </a:r>
          </a:p>
          <a:p>
            <a:pPr defTabSz="914400"/>
            <a:r>
              <a:rPr lang="en-US" dirty="0">
                <a:solidFill>
                  <a:schemeClr val="tx1"/>
                </a:solidFill>
              </a:rPr>
              <a:t>2. Consider the sample of size 6 with data values as follows:</a:t>
            </a:r>
          </a:p>
          <a:p>
            <a:pPr marL="0" indent="0" defTabSz="914400">
              <a:buNone/>
            </a:pPr>
            <a:r>
              <a:rPr lang="en-US" dirty="0">
                <a:solidFill>
                  <a:schemeClr val="tx1"/>
                </a:solidFill>
              </a:rPr>
              <a:t>10	20	21	17	16	12</a:t>
            </a:r>
          </a:p>
          <a:p>
            <a:pPr marL="0" indent="0" defTabSz="914400">
              <a:buNone/>
            </a:pPr>
            <a:r>
              <a:rPr lang="en-US" dirty="0">
                <a:solidFill>
                  <a:schemeClr val="tx1"/>
                </a:solidFill>
              </a:rPr>
              <a:t>Compute the mean and median.</a:t>
            </a:r>
          </a:p>
          <a:p>
            <a:pPr defTabSz="914400"/>
            <a:r>
              <a:rPr lang="en-US" dirty="0">
                <a:solidFill>
                  <a:schemeClr val="tx1"/>
                </a:solidFill>
              </a:rPr>
              <a:t>3. A bowler has the following scores for six games:</a:t>
            </a:r>
          </a:p>
          <a:p>
            <a:pPr marL="0" indent="0" defTabSz="914400">
              <a:buNone/>
            </a:pPr>
            <a:r>
              <a:rPr lang="en-US" dirty="0">
                <a:solidFill>
                  <a:schemeClr val="tx1"/>
                </a:solidFill>
              </a:rPr>
              <a:t>182	168	184	190	170	174</a:t>
            </a:r>
          </a:p>
          <a:p>
            <a:pPr marL="0" indent="0" defTabSz="914400">
              <a:buNone/>
            </a:pPr>
            <a:r>
              <a:rPr lang="en-US" dirty="0">
                <a:solidFill>
                  <a:schemeClr val="tx1"/>
                </a:solidFill>
              </a:rPr>
              <a:t>Compute the mean, median, and mode.</a:t>
            </a:r>
          </a:p>
          <a:p>
            <a:pPr defTabSz="914400"/>
            <a:r>
              <a:rPr lang="en-US" dirty="0">
                <a:solidFill>
                  <a:schemeClr val="tx1"/>
                </a:solidFill>
              </a:rPr>
              <a:t>4. Japanese export quotas for each of the 12 months of 1998 are shown below:</a:t>
            </a:r>
          </a:p>
          <a:p>
            <a:pPr marL="0" indent="0" defTabSz="914400">
              <a:buNone/>
            </a:pPr>
            <a:r>
              <a:rPr lang="en-US" dirty="0">
                <a:solidFill>
                  <a:schemeClr val="tx1"/>
                </a:solidFill>
              </a:rPr>
              <a:t>145  135  100  220  170  145  190  155  210  200  205  180</a:t>
            </a:r>
          </a:p>
          <a:p>
            <a:pPr marL="0" indent="0" defTabSz="914400">
              <a:buNone/>
            </a:pPr>
            <a:r>
              <a:rPr lang="en-US" dirty="0">
                <a:solidFill>
                  <a:schemeClr val="tx1"/>
                </a:solidFill>
              </a:rPr>
              <a:t>What are the mean, median and mode for the quota data?</a:t>
            </a:r>
          </a:p>
          <a:p>
            <a:pPr defTabSz="914400"/>
            <a:endParaRPr lang="en-US" dirty="0">
              <a:solidFill>
                <a:schemeClr val="tx1"/>
              </a:solidFill>
            </a:endParaRPr>
          </a:p>
          <a:p>
            <a:pPr defTabSz="914400"/>
            <a:endParaRPr lang="en-US" dirty="0">
              <a:solidFill>
                <a:schemeClr val="tx1"/>
              </a:solidFill>
            </a:endParaRPr>
          </a:p>
        </p:txBody>
      </p:sp>
    </p:spTree>
    <p:custDataLst>
      <p:tags r:id="rId1"/>
    </p:custData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3"/>
          <p:cNvSpPr>
            <a:spLocks noGrp="1" noChangeArrowheads="1"/>
          </p:cNvSpPr>
          <p:nvPr>
            <p:ph type="title"/>
          </p:nvPr>
        </p:nvSpPr>
        <p:spPr>
          <a:xfrm>
            <a:off x="987552" y="246888"/>
            <a:ext cx="7793038" cy="1066800"/>
          </a:xfrm>
          <a:noFill/>
        </p:spPr>
        <p:txBody>
          <a:bodyPr/>
          <a:lstStyle/>
          <a:p>
            <a:pPr defTabSz="914400" eaLnBrk="1" hangingPunct="1">
              <a:lnSpc>
                <a:spcPct val="80000"/>
              </a:lnSpc>
            </a:pPr>
            <a:r>
              <a:rPr lang="en-US" dirty="0"/>
              <a:t> Which measure of location </a:t>
            </a:r>
            <a:br>
              <a:rPr lang="en-US" dirty="0"/>
            </a:br>
            <a:r>
              <a:rPr lang="en-US" dirty="0"/>
              <a:t>is the “best”?</a:t>
            </a:r>
          </a:p>
        </p:txBody>
      </p:sp>
      <p:sp>
        <p:nvSpPr>
          <p:cNvPr id="17412" name="Rectangle 2"/>
          <p:cNvSpPr>
            <a:spLocks noGrp="1" noChangeArrowheads="1"/>
          </p:cNvSpPr>
          <p:nvPr>
            <p:ph type="body" idx="4294967295"/>
          </p:nvPr>
        </p:nvSpPr>
        <p:spPr>
          <a:xfrm>
            <a:off x="841248" y="1620125"/>
            <a:ext cx="6324600" cy="4114800"/>
          </a:xfrm>
        </p:spPr>
        <p:txBody>
          <a:bodyPr/>
          <a:lstStyle/>
          <a:p>
            <a:pPr marL="342900" indent="-342900" defTabSz="914400" eaLnBrk="1" hangingPunct="1"/>
            <a:r>
              <a:rPr lang="en-US" sz="2000" b="1" dirty="0">
                <a:solidFill>
                  <a:schemeClr val="accent1">
                    <a:lumMod val="75000"/>
                  </a:schemeClr>
                </a:solidFill>
              </a:rPr>
              <a:t>Mean</a:t>
            </a:r>
            <a:r>
              <a:rPr lang="en-US" sz="2000" dirty="0">
                <a:solidFill>
                  <a:schemeClr val="folHlink"/>
                </a:solidFill>
              </a:rPr>
              <a:t> </a:t>
            </a:r>
            <a:r>
              <a:rPr lang="en-US" sz="2000" dirty="0">
                <a:solidFill>
                  <a:schemeClr val="tx1"/>
                </a:solidFill>
              </a:rPr>
              <a:t>is generally used, unless extreme values (outliers) exist.</a:t>
            </a:r>
          </a:p>
          <a:p>
            <a:pPr marL="342900" indent="-342900" defTabSz="914400" eaLnBrk="1" hangingPunct="1">
              <a:spcBef>
                <a:spcPct val="55000"/>
              </a:spcBef>
            </a:pPr>
            <a:r>
              <a:rPr lang="en-US" sz="2000" dirty="0">
                <a:solidFill>
                  <a:schemeClr val="tx1"/>
                </a:solidFill>
              </a:rPr>
              <a:t>Then</a:t>
            </a:r>
            <a:r>
              <a:rPr lang="en-US" sz="2000" dirty="0"/>
              <a:t> </a:t>
            </a:r>
            <a:r>
              <a:rPr lang="en-US" sz="2000" b="1" dirty="0">
                <a:solidFill>
                  <a:schemeClr val="accent1">
                    <a:lumMod val="75000"/>
                  </a:schemeClr>
                </a:solidFill>
              </a:rPr>
              <a:t>median</a:t>
            </a:r>
            <a:r>
              <a:rPr lang="en-US" sz="2000" dirty="0">
                <a:solidFill>
                  <a:schemeClr val="folHlink"/>
                </a:solidFill>
              </a:rPr>
              <a:t> </a:t>
            </a:r>
            <a:r>
              <a:rPr lang="en-US" sz="2000" dirty="0">
                <a:solidFill>
                  <a:schemeClr val="tx1"/>
                </a:solidFill>
              </a:rPr>
              <a:t>is often used, since the median is not sensitive to extreme values.</a:t>
            </a:r>
          </a:p>
          <a:p>
            <a:pPr marL="742950" lvl="1" indent="-285750" defTabSz="914400" eaLnBrk="1" hangingPunct="1"/>
            <a:r>
              <a:rPr lang="en-US" sz="1800" dirty="0">
                <a:solidFill>
                  <a:schemeClr val="hlink"/>
                </a:solidFill>
              </a:rPr>
              <a:t>Example:</a:t>
            </a:r>
            <a:r>
              <a:rPr lang="en-US" sz="1800" dirty="0"/>
              <a:t> </a:t>
            </a:r>
            <a:r>
              <a:rPr lang="en-US" sz="1800" dirty="0">
                <a:solidFill>
                  <a:schemeClr val="tx1"/>
                </a:solidFill>
              </a:rPr>
              <a:t>Median home prices may be reported for a region – l</a:t>
            </a:r>
            <a:endParaRPr lang="sk-SK" sz="1800" dirty="0">
              <a:solidFill>
                <a:schemeClr val="tx1"/>
              </a:solidFill>
            </a:endParaRPr>
          </a:p>
          <a:p>
            <a:pPr marL="742950" lvl="1" indent="-285750" defTabSz="914400" eaLnBrk="1" hangingPunct="1"/>
            <a:r>
              <a:rPr lang="en-US" sz="1800" dirty="0" err="1">
                <a:solidFill>
                  <a:schemeClr val="tx1"/>
                </a:solidFill>
              </a:rPr>
              <a:t>ess</a:t>
            </a:r>
            <a:r>
              <a:rPr lang="en-US" sz="1800" dirty="0">
                <a:solidFill>
                  <a:schemeClr val="tx1"/>
                </a:solidFill>
              </a:rPr>
              <a:t> sensitive to outliers.</a:t>
            </a:r>
          </a:p>
        </p:txBody>
      </p:sp>
    </p:spTree>
    <p:custDataLst>
      <p:tags r:id="rId1"/>
    </p:custDataLst>
    <p:extLst>
      <p:ext uri="{BB962C8B-B14F-4D97-AF65-F5344CB8AC3E}">
        <p14:creationId xmlns:p14="http://schemas.microsoft.com/office/powerpoint/2010/main" val="276473354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DEC09-4CB0-4C1C-8B5D-9D5538E898E4}"/>
              </a:ext>
            </a:extLst>
          </p:cNvPr>
          <p:cNvSpPr>
            <a:spLocks noGrp="1"/>
          </p:cNvSpPr>
          <p:nvPr>
            <p:ph type="title"/>
          </p:nvPr>
        </p:nvSpPr>
        <p:spPr>
          <a:xfrm>
            <a:off x="1024128" y="612648"/>
            <a:ext cx="6347714" cy="1320800"/>
          </a:xfrm>
        </p:spPr>
        <p:txBody>
          <a:bodyPr/>
          <a:lstStyle/>
          <a:p>
            <a:r>
              <a:rPr lang="sk-SK" dirty="0" err="1"/>
              <a:t>Some</a:t>
            </a:r>
            <a:r>
              <a:rPr lang="sk-SK" dirty="0"/>
              <a:t> </a:t>
            </a:r>
            <a:r>
              <a:rPr lang="sk-SK" dirty="0" err="1"/>
              <a:t>real</a:t>
            </a:r>
            <a:r>
              <a:rPr lang="sk-SK" dirty="0"/>
              <a:t> </a:t>
            </a:r>
            <a:r>
              <a:rPr lang="sk-SK" dirty="0" err="1"/>
              <a:t>examples</a:t>
            </a:r>
            <a:endParaRPr lang="en-GB" dirty="0"/>
          </a:p>
        </p:txBody>
      </p:sp>
      <p:pic>
        <p:nvPicPr>
          <p:cNvPr id="6" name="Picture 5" descr="A screenshot of a cell phone&#10;&#10;Description automatically generated">
            <a:extLst>
              <a:ext uri="{FF2B5EF4-FFF2-40B4-BE49-F238E27FC236}">
                <a16:creationId xmlns:a16="http://schemas.microsoft.com/office/drawing/2014/main" id="{82731B4A-774C-4A5C-992C-DE01E347A6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4128" y="1571332"/>
            <a:ext cx="6656832" cy="4443434"/>
          </a:xfrm>
          <a:prstGeom prst="rect">
            <a:avLst/>
          </a:prstGeom>
        </p:spPr>
      </p:pic>
    </p:spTree>
    <p:extLst>
      <p:ext uri="{BB962C8B-B14F-4D97-AF65-F5344CB8AC3E}">
        <p14:creationId xmlns:p14="http://schemas.microsoft.com/office/powerpoint/2010/main" val="3498605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15D3A-AD07-4A33-9B5B-63C333164E0B}"/>
              </a:ext>
            </a:extLst>
          </p:cNvPr>
          <p:cNvSpPr>
            <a:spLocks noGrp="1"/>
          </p:cNvSpPr>
          <p:nvPr>
            <p:ph type="title"/>
          </p:nvPr>
        </p:nvSpPr>
        <p:spPr/>
        <p:txBody>
          <a:bodyPr/>
          <a:lstStyle/>
          <a:p>
            <a:r>
              <a:rPr lang="sk-SK" dirty="0" err="1"/>
              <a:t>Some</a:t>
            </a:r>
            <a:r>
              <a:rPr lang="sk-SK" dirty="0"/>
              <a:t> </a:t>
            </a:r>
            <a:r>
              <a:rPr lang="sk-SK" dirty="0" err="1"/>
              <a:t>real</a:t>
            </a:r>
            <a:r>
              <a:rPr lang="sk-SK" dirty="0"/>
              <a:t> </a:t>
            </a:r>
            <a:r>
              <a:rPr lang="sk-SK" dirty="0" err="1"/>
              <a:t>examples</a:t>
            </a:r>
            <a:endParaRPr lang="en-GB" dirty="0"/>
          </a:p>
        </p:txBody>
      </p:sp>
      <p:pic>
        <p:nvPicPr>
          <p:cNvPr id="10" name="Picture 9" descr="A close up of a map&#10;&#10;Description automatically generated">
            <a:extLst>
              <a:ext uri="{FF2B5EF4-FFF2-40B4-BE49-F238E27FC236}">
                <a16:creationId xmlns:a16="http://schemas.microsoft.com/office/drawing/2014/main" id="{7AF85D29-DCA7-48AE-8ABC-72B81CF81D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219" y="1380744"/>
            <a:ext cx="6620829" cy="4974375"/>
          </a:xfrm>
          <a:prstGeom prst="rect">
            <a:avLst/>
          </a:prstGeom>
        </p:spPr>
      </p:pic>
    </p:spTree>
    <p:extLst>
      <p:ext uri="{BB962C8B-B14F-4D97-AF65-F5344CB8AC3E}">
        <p14:creationId xmlns:p14="http://schemas.microsoft.com/office/powerpoint/2010/main" val="41738200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a:t>Quartiles</a:t>
            </a:r>
          </a:p>
        </p:txBody>
      </p:sp>
      <p:sp>
        <p:nvSpPr>
          <p:cNvPr id="24581" name="Rectangle 3"/>
          <p:cNvSpPr>
            <a:spLocks noGrp="1" noChangeArrowheads="1"/>
          </p:cNvSpPr>
          <p:nvPr>
            <p:ph idx="1"/>
          </p:nvPr>
        </p:nvSpPr>
        <p:spPr>
          <a:xfrm>
            <a:off x="609600" y="1600200"/>
            <a:ext cx="7467600" cy="950913"/>
          </a:xfrm>
          <a:noFill/>
        </p:spPr>
        <p:txBody>
          <a:bodyPr/>
          <a:lstStyle/>
          <a:p>
            <a:pPr eaLnBrk="1" hangingPunct="1"/>
            <a:r>
              <a:rPr lang="en-US" sz="2400" dirty="0">
                <a:solidFill>
                  <a:schemeClr val="tx1"/>
                </a:solidFill>
              </a:rPr>
              <a:t>Quartiles split the ranked data into 4 segments with an equal number of values per segment.</a:t>
            </a:r>
          </a:p>
        </p:txBody>
      </p:sp>
      <p:sp>
        <p:nvSpPr>
          <p:cNvPr id="24582" name="Rectangle 4"/>
          <p:cNvSpPr>
            <a:spLocks noChangeArrowheads="1"/>
          </p:cNvSpPr>
          <p:nvPr/>
        </p:nvSpPr>
        <p:spPr bwMode="auto">
          <a:xfrm>
            <a:off x="1600200" y="2667000"/>
            <a:ext cx="1149350" cy="457200"/>
          </a:xfrm>
          <a:prstGeom prst="rect">
            <a:avLst/>
          </a:prstGeom>
          <a:solidFill>
            <a:srgbClr val="B9B9ED"/>
          </a:solidFill>
          <a:ln w="12700">
            <a:solidFill>
              <a:srgbClr val="000000"/>
            </a:solidFill>
            <a:miter lim="800000"/>
            <a:headEnd/>
            <a:tailEnd/>
          </a:ln>
          <a:effectLst/>
        </p:spPr>
        <p:txBody>
          <a:bodyPr wrap="none" anchor="ctr"/>
          <a:lstStyle/>
          <a:p>
            <a:endParaRPr lang="sk-SK"/>
          </a:p>
        </p:txBody>
      </p:sp>
      <p:sp>
        <p:nvSpPr>
          <p:cNvPr id="24583" name="Rectangle 5"/>
          <p:cNvSpPr>
            <a:spLocks noChangeArrowheads="1"/>
          </p:cNvSpPr>
          <p:nvPr/>
        </p:nvSpPr>
        <p:spPr bwMode="auto">
          <a:xfrm>
            <a:off x="2590800" y="2667000"/>
            <a:ext cx="1143000" cy="457200"/>
          </a:xfrm>
          <a:prstGeom prst="rect">
            <a:avLst/>
          </a:prstGeom>
          <a:solidFill>
            <a:srgbClr val="FDE0BD"/>
          </a:solidFill>
          <a:ln w="12700">
            <a:solidFill>
              <a:srgbClr val="000000"/>
            </a:solidFill>
            <a:miter lim="800000"/>
            <a:headEnd/>
            <a:tailEnd/>
          </a:ln>
          <a:effectLst/>
        </p:spPr>
        <p:txBody>
          <a:bodyPr wrap="none" anchor="ctr"/>
          <a:lstStyle/>
          <a:p>
            <a:endParaRPr lang="sk-SK"/>
          </a:p>
        </p:txBody>
      </p:sp>
      <p:sp>
        <p:nvSpPr>
          <p:cNvPr id="24584" name="Rectangle 6"/>
          <p:cNvSpPr>
            <a:spLocks noChangeArrowheads="1"/>
          </p:cNvSpPr>
          <p:nvPr/>
        </p:nvSpPr>
        <p:spPr bwMode="auto">
          <a:xfrm>
            <a:off x="3733800" y="2667000"/>
            <a:ext cx="1758950" cy="457200"/>
          </a:xfrm>
          <a:prstGeom prst="rect">
            <a:avLst/>
          </a:prstGeom>
          <a:solidFill>
            <a:srgbClr val="E9E9FF"/>
          </a:solidFill>
          <a:ln w="12700">
            <a:solidFill>
              <a:srgbClr val="000000"/>
            </a:solidFill>
            <a:miter lim="800000"/>
            <a:headEnd/>
            <a:tailEnd/>
          </a:ln>
          <a:effectLst/>
        </p:spPr>
        <p:txBody>
          <a:bodyPr wrap="none" anchor="ctr"/>
          <a:lstStyle/>
          <a:p>
            <a:endParaRPr lang="sk-SK"/>
          </a:p>
        </p:txBody>
      </p:sp>
      <p:sp>
        <p:nvSpPr>
          <p:cNvPr id="24585" name="Rectangle 7"/>
          <p:cNvSpPr>
            <a:spLocks noChangeArrowheads="1"/>
          </p:cNvSpPr>
          <p:nvPr/>
        </p:nvSpPr>
        <p:spPr bwMode="auto">
          <a:xfrm>
            <a:off x="5334000" y="2667000"/>
            <a:ext cx="1905000" cy="457200"/>
          </a:xfrm>
          <a:prstGeom prst="rect">
            <a:avLst/>
          </a:prstGeom>
          <a:solidFill>
            <a:srgbClr val="CCFFCC"/>
          </a:solidFill>
          <a:ln w="12700">
            <a:solidFill>
              <a:srgbClr val="000000"/>
            </a:solidFill>
            <a:miter lim="800000"/>
            <a:headEnd/>
            <a:tailEnd/>
          </a:ln>
          <a:effectLst/>
        </p:spPr>
        <p:txBody>
          <a:bodyPr wrap="none" anchor="ctr"/>
          <a:lstStyle/>
          <a:p>
            <a:endParaRPr lang="sk-SK"/>
          </a:p>
        </p:txBody>
      </p:sp>
      <p:sp>
        <p:nvSpPr>
          <p:cNvPr id="24586" name="Rectangle 8"/>
          <p:cNvSpPr>
            <a:spLocks noChangeArrowheads="1"/>
          </p:cNvSpPr>
          <p:nvPr/>
        </p:nvSpPr>
        <p:spPr bwMode="auto">
          <a:xfrm>
            <a:off x="1676400" y="2667000"/>
            <a:ext cx="923925" cy="454025"/>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US"/>
              <a:t>25%</a:t>
            </a:r>
          </a:p>
        </p:txBody>
      </p:sp>
      <p:sp>
        <p:nvSpPr>
          <p:cNvPr id="24587" name="Rectangle 9"/>
          <p:cNvSpPr>
            <a:spLocks noChangeArrowheads="1"/>
          </p:cNvSpPr>
          <p:nvPr/>
        </p:nvSpPr>
        <p:spPr bwMode="auto">
          <a:xfrm>
            <a:off x="2743200" y="2667000"/>
            <a:ext cx="923925" cy="454025"/>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US"/>
              <a:t>25%</a:t>
            </a:r>
          </a:p>
        </p:txBody>
      </p:sp>
      <p:sp>
        <p:nvSpPr>
          <p:cNvPr id="24588" name="Rectangle 10"/>
          <p:cNvSpPr>
            <a:spLocks noChangeArrowheads="1"/>
          </p:cNvSpPr>
          <p:nvPr/>
        </p:nvSpPr>
        <p:spPr bwMode="auto">
          <a:xfrm>
            <a:off x="4038600" y="2667000"/>
            <a:ext cx="923925" cy="454025"/>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US"/>
              <a:t>25%</a:t>
            </a:r>
          </a:p>
        </p:txBody>
      </p:sp>
      <p:sp>
        <p:nvSpPr>
          <p:cNvPr id="24589" name="Rectangle 11"/>
          <p:cNvSpPr>
            <a:spLocks noChangeArrowheads="1"/>
          </p:cNvSpPr>
          <p:nvPr/>
        </p:nvSpPr>
        <p:spPr bwMode="auto">
          <a:xfrm>
            <a:off x="5715000" y="2667000"/>
            <a:ext cx="923925" cy="454025"/>
          </a:xfrm>
          <a:prstGeom prst="rect">
            <a:avLst/>
          </a:prstGeom>
          <a:noFill/>
          <a:ln w="12700">
            <a:noFill/>
            <a:miter lim="800000"/>
            <a:headEnd/>
            <a:tailEnd/>
          </a:ln>
          <a:effectLst/>
        </p:spPr>
        <p:txBody>
          <a:bodyPr lIns="90488" tIns="44450" rIns="90488" bIns="44450">
            <a:spAutoFit/>
          </a:bodyPr>
          <a:lstStyle/>
          <a:p>
            <a:pPr algn="ctr" eaLnBrk="0" hangingPunct="0">
              <a:spcBef>
                <a:spcPct val="50000"/>
              </a:spcBef>
            </a:pPr>
            <a:r>
              <a:rPr lang="en-US"/>
              <a:t>25%</a:t>
            </a:r>
          </a:p>
        </p:txBody>
      </p:sp>
      <p:sp>
        <p:nvSpPr>
          <p:cNvPr id="24590" name="AutoShape 12"/>
          <p:cNvSpPr>
            <a:spLocks noChangeArrowheads="1"/>
          </p:cNvSpPr>
          <p:nvPr/>
        </p:nvSpPr>
        <p:spPr bwMode="auto">
          <a:xfrm rot="-5400000">
            <a:off x="2476500" y="3238500"/>
            <a:ext cx="228600" cy="152400"/>
          </a:xfrm>
          <a:prstGeom prst="rightArrow">
            <a:avLst>
              <a:gd name="adj1" fmla="val 50000"/>
              <a:gd name="adj2" fmla="val 37778"/>
            </a:avLst>
          </a:prstGeom>
          <a:solidFill>
            <a:srgbClr val="FF0000"/>
          </a:solidFill>
          <a:ln w="12700">
            <a:solidFill>
              <a:schemeClr val="tx1"/>
            </a:solidFill>
            <a:miter lim="800000"/>
            <a:headEnd/>
            <a:tailEnd/>
          </a:ln>
          <a:effectLst/>
        </p:spPr>
        <p:txBody>
          <a:bodyPr wrap="none" anchor="ctr"/>
          <a:lstStyle/>
          <a:p>
            <a:endParaRPr lang="sk-SK"/>
          </a:p>
        </p:txBody>
      </p:sp>
      <p:sp>
        <p:nvSpPr>
          <p:cNvPr id="24591" name="Rectangle 13"/>
          <p:cNvSpPr>
            <a:spLocks noChangeArrowheads="1"/>
          </p:cNvSpPr>
          <p:nvPr/>
        </p:nvSpPr>
        <p:spPr bwMode="auto">
          <a:xfrm>
            <a:off x="768096" y="4099560"/>
            <a:ext cx="8001000" cy="2209800"/>
          </a:xfrm>
          <a:prstGeom prst="rect">
            <a:avLst/>
          </a:prstGeom>
          <a:noFill/>
          <a:ln w="9525">
            <a:noFill/>
            <a:miter lim="800000"/>
            <a:headEnd/>
            <a:tailEnd/>
          </a:ln>
          <a:effectLst/>
        </p:spPr>
        <p:txBody>
          <a:bodyPr lIns="85342" tIns="42672" rIns="85342" bIns="42672"/>
          <a:lstStyle/>
          <a:p>
            <a:pPr marL="320675" indent="-320675" defTabSz="852488">
              <a:lnSpc>
                <a:spcPct val="90000"/>
              </a:lnSpc>
              <a:spcBef>
                <a:spcPct val="20000"/>
              </a:spcBef>
              <a:buClr>
                <a:schemeClr val="folHlink"/>
              </a:buClr>
              <a:buSzPct val="60000"/>
              <a:buFont typeface="Wingdings" pitchFamily="2" charset="2"/>
              <a:buChar char="n"/>
            </a:pPr>
            <a:r>
              <a:rPr lang="en-US" sz="2300" b="0" dirty="0"/>
              <a:t>The first quartile, Q</a:t>
            </a:r>
            <a:r>
              <a:rPr lang="en-US" sz="2300" b="0" baseline="-25000" dirty="0"/>
              <a:t>1</a:t>
            </a:r>
            <a:r>
              <a:rPr lang="en-US" sz="2300" b="0" dirty="0"/>
              <a:t>, is the value for which 25% of the observations are smaller and 75% are larger.</a:t>
            </a:r>
          </a:p>
          <a:p>
            <a:pPr marL="320675" indent="-320675" defTabSz="852488">
              <a:lnSpc>
                <a:spcPct val="90000"/>
              </a:lnSpc>
              <a:spcBef>
                <a:spcPct val="20000"/>
              </a:spcBef>
              <a:buClr>
                <a:schemeClr val="folHlink"/>
              </a:buClr>
              <a:buSzPct val="60000"/>
              <a:buFont typeface="Wingdings" pitchFamily="2" charset="2"/>
              <a:buChar char="n"/>
            </a:pPr>
            <a:r>
              <a:rPr lang="en-US" sz="2300" b="0" dirty="0"/>
              <a:t>Q</a:t>
            </a:r>
            <a:r>
              <a:rPr lang="en-US" sz="2300" b="0" baseline="-25000" dirty="0"/>
              <a:t>2</a:t>
            </a:r>
            <a:r>
              <a:rPr lang="en-US" sz="2300" b="0" dirty="0"/>
              <a:t> is the same as the median (50% are smaller, 50% are larger).</a:t>
            </a:r>
          </a:p>
          <a:p>
            <a:pPr marL="320675" indent="-320675" defTabSz="852488">
              <a:lnSpc>
                <a:spcPct val="90000"/>
              </a:lnSpc>
              <a:spcBef>
                <a:spcPct val="20000"/>
              </a:spcBef>
              <a:buClr>
                <a:schemeClr val="folHlink"/>
              </a:buClr>
              <a:buSzPct val="60000"/>
              <a:buFont typeface="Wingdings" pitchFamily="2" charset="2"/>
              <a:buChar char="n"/>
            </a:pPr>
            <a:r>
              <a:rPr lang="en-US" sz="2300" b="0" dirty="0"/>
              <a:t>Only 25% of the observations are greater than the third quartile.</a:t>
            </a:r>
          </a:p>
          <a:p>
            <a:pPr marL="320675" indent="-320675" defTabSz="852488">
              <a:lnSpc>
                <a:spcPct val="90000"/>
              </a:lnSpc>
              <a:spcBef>
                <a:spcPct val="20000"/>
              </a:spcBef>
              <a:buClr>
                <a:schemeClr val="folHlink"/>
              </a:buClr>
              <a:buSzPct val="60000"/>
              <a:buFont typeface="Wingdings" pitchFamily="2" charset="2"/>
              <a:buChar char="n"/>
            </a:pPr>
            <a:endParaRPr lang="en-US" sz="2300" b="0" dirty="0">
              <a:solidFill>
                <a:schemeClr val="folHlink"/>
              </a:solidFill>
            </a:endParaRPr>
          </a:p>
        </p:txBody>
      </p:sp>
      <p:sp>
        <p:nvSpPr>
          <p:cNvPr id="24592" name="AutoShape 14"/>
          <p:cNvSpPr>
            <a:spLocks noChangeArrowheads="1"/>
          </p:cNvSpPr>
          <p:nvPr/>
        </p:nvSpPr>
        <p:spPr bwMode="auto">
          <a:xfrm rot="-5400000">
            <a:off x="3619500" y="3238500"/>
            <a:ext cx="228600" cy="152400"/>
          </a:xfrm>
          <a:prstGeom prst="rightArrow">
            <a:avLst>
              <a:gd name="adj1" fmla="val 50000"/>
              <a:gd name="adj2" fmla="val 37778"/>
            </a:avLst>
          </a:prstGeom>
          <a:solidFill>
            <a:srgbClr val="FF0000"/>
          </a:solidFill>
          <a:ln w="12700">
            <a:solidFill>
              <a:schemeClr val="tx1"/>
            </a:solidFill>
            <a:miter lim="800000"/>
            <a:headEnd/>
            <a:tailEnd/>
          </a:ln>
          <a:effectLst/>
        </p:spPr>
        <p:txBody>
          <a:bodyPr wrap="none" anchor="ctr"/>
          <a:lstStyle/>
          <a:p>
            <a:endParaRPr lang="sk-SK"/>
          </a:p>
        </p:txBody>
      </p:sp>
      <p:sp>
        <p:nvSpPr>
          <p:cNvPr id="24593" name="AutoShape 15"/>
          <p:cNvSpPr>
            <a:spLocks noChangeArrowheads="1"/>
          </p:cNvSpPr>
          <p:nvPr/>
        </p:nvSpPr>
        <p:spPr bwMode="auto">
          <a:xfrm rot="-5400000">
            <a:off x="5219700" y="3238500"/>
            <a:ext cx="228600" cy="152400"/>
          </a:xfrm>
          <a:prstGeom prst="rightArrow">
            <a:avLst>
              <a:gd name="adj1" fmla="val 50000"/>
              <a:gd name="adj2" fmla="val 37778"/>
            </a:avLst>
          </a:prstGeom>
          <a:solidFill>
            <a:srgbClr val="FF0000"/>
          </a:solidFill>
          <a:ln w="12700">
            <a:solidFill>
              <a:schemeClr val="tx1"/>
            </a:solidFill>
            <a:miter lim="800000"/>
            <a:headEnd/>
            <a:tailEnd/>
          </a:ln>
          <a:effectLst/>
        </p:spPr>
        <p:txBody>
          <a:bodyPr wrap="none" anchor="ctr"/>
          <a:lstStyle/>
          <a:p>
            <a:endParaRPr lang="sk-SK"/>
          </a:p>
        </p:txBody>
      </p:sp>
      <p:sp>
        <p:nvSpPr>
          <p:cNvPr id="24594" name="Rectangle 16"/>
          <p:cNvSpPr>
            <a:spLocks noChangeArrowheads="1"/>
          </p:cNvSpPr>
          <p:nvPr/>
        </p:nvSpPr>
        <p:spPr bwMode="auto">
          <a:xfrm>
            <a:off x="2286000" y="3429000"/>
            <a:ext cx="609600" cy="457200"/>
          </a:xfrm>
          <a:prstGeom prst="rect">
            <a:avLst/>
          </a:prstGeom>
          <a:noFill/>
          <a:ln w="9525">
            <a:noFill/>
            <a:miter lim="800000"/>
            <a:headEnd/>
            <a:tailEnd/>
          </a:ln>
          <a:effectLst/>
        </p:spPr>
        <p:txBody>
          <a:bodyPr lIns="85342" tIns="42672" rIns="85342" bIns="42672"/>
          <a:lstStyle/>
          <a:p>
            <a:pPr marL="320675" indent="-320675" defTabSz="852488">
              <a:lnSpc>
                <a:spcPct val="90000"/>
              </a:lnSpc>
              <a:spcBef>
                <a:spcPct val="20000"/>
              </a:spcBef>
              <a:buClr>
                <a:schemeClr val="folHlink"/>
              </a:buClr>
              <a:buSzPct val="60000"/>
              <a:buFont typeface="Wingdings" pitchFamily="2" charset="2"/>
              <a:buNone/>
            </a:pPr>
            <a:r>
              <a:rPr lang="en-US" sz="2300" b="0"/>
              <a:t>Q1</a:t>
            </a:r>
          </a:p>
        </p:txBody>
      </p:sp>
      <p:sp>
        <p:nvSpPr>
          <p:cNvPr id="24595" name="Rectangle 17"/>
          <p:cNvSpPr>
            <a:spLocks noChangeArrowheads="1"/>
          </p:cNvSpPr>
          <p:nvPr/>
        </p:nvSpPr>
        <p:spPr bwMode="auto">
          <a:xfrm>
            <a:off x="3429000" y="3429000"/>
            <a:ext cx="609600" cy="457200"/>
          </a:xfrm>
          <a:prstGeom prst="rect">
            <a:avLst/>
          </a:prstGeom>
          <a:noFill/>
          <a:ln w="9525">
            <a:noFill/>
            <a:miter lim="800000"/>
            <a:headEnd/>
            <a:tailEnd/>
          </a:ln>
          <a:effectLst/>
        </p:spPr>
        <p:txBody>
          <a:bodyPr lIns="85342" tIns="42672" rIns="85342" bIns="42672"/>
          <a:lstStyle/>
          <a:p>
            <a:pPr marL="320675" indent="-320675" defTabSz="852488">
              <a:lnSpc>
                <a:spcPct val="90000"/>
              </a:lnSpc>
              <a:spcBef>
                <a:spcPct val="20000"/>
              </a:spcBef>
              <a:buClr>
                <a:schemeClr val="folHlink"/>
              </a:buClr>
              <a:buSzPct val="60000"/>
              <a:buFont typeface="Wingdings" pitchFamily="2" charset="2"/>
              <a:buNone/>
            </a:pPr>
            <a:r>
              <a:rPr lang="en-US" sz="2300" b="0"/>
              <a:t>Q2</a:t>
            </a:r>
          </a:p>
        </p:txBody>
      </p:sp>
      <p:sp>
        <p:nvSpPr>
          <p:cNvPr id="24596" name="Rectangle 18"/>
          <p:cNvSpPr>
            <a:spLocks noChangeArrowheads="1"/>
          </p:cNvSpPr>
          <p:nvPr/>
        </p:nvSpPr>
        <p:spPr bwMode="auto">
          <a:xfrm>
            <a:off x="5105400" y="3429000"/>
            <a:ext cx="609600" cy="457200"/>
          </a:xfrm>
          <a:prstGeom prst="rect">
            <a:avLst/>
          </a:prstGeom>
          <a:noFill/>
          <a:ln w="9525">
            <a:noFill/>
            <a:miter lim="800000"/>
            <a:headEnd/>
            <a:tailEnd/>
          </a:ln>
          <a:effectLst/>
        </p:spPr>
        <p:txBody>
          <a:bodyPr lIns="85342" tIns="42672" rIns="85342" bIns="42672"/>
          <a:lstStyle/>
          <a:p>
            <a:pPr marL="320675" indent="-320675" defTabSz="852488">
              <a:lnSpc>
                <a:spcPct val="90000"/>
              </a:lnSpc>
              <a:spcBef>
                <a:spcPct val="20000"/>
              </a:spcBef>
              <a:buClr>
                <a:schemeClr val="folHlink"/>
              </a:buClr>
              <a:buSzPct val="60000"/>
              <a:buFont typeface="Wingdings" pitchFamily="2" charset="2"/>
              <a:buNone/>
            </a:pPr>
            <a:r>
              <a:rPr lang="en-US" sz="2300" b="0"/>
              <a:t>Q3</a:t>
            </a:r>
          </a:p>
        </p:txBody>
      </p:sp>
    </p:spTree>
    <p:custDataLst>
      <p:tags r:id="rId1"/>
    </p:custData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1676400" y="360363"/>
            <a:ext cx="6096000" cy="838200"/>
          </a:xfrm>
        </p:spPr>
        <p:txBody>
          <a:bodyPr/>
          <a:lstStyle/>
          <a:p>
            <a:pPr defTabSz="914400" eaLnBrk="1" hangingPunct="1"/>
            <a:r>
              <a:rPr lang="en-US"/>
              <a:t>Quartile Formulas</a:t>
            </a:r>
          </a:p>
        </p:txBody>
      </p:sp>
      <p:sp>
        <p:nvSpPr>
          <p:cNvPr id="25605" name="Text Box 3"/>
          <p:cNvSpPr txBox="1">
            <a:spLocks noChangeArrowheads="1"/>
          </p:cNvSpPr>
          <p:nvPr/>
        </p:nvSpPr>
        <p:spPr bwMode="auto">
          <a:xfrm>
            <a:off x="609600" y="1905000"/>
            <a:ext cx="8229600" cy="3507050"/>
          </a:xfrm>
          <a:prstGeom prst="rect">
            <a:avLst/>
          </a:prstGeom>
          <a:noFill/>
          <a:ln w="9525">
            <a:noFill/>
            <a:miter lim="800000"/>
            <a:headEnd/>
            <a:tailEnd/>
          </a:ln>
          <a:effectLst/>
        </p:spPr>
        <p:txBody>
          <a:bodyPr>
            <a:spAutoFit/>
          </a:bodyPr>
          <a:lstStyle/>
          <a:p>
            <a:pPr eaLnBrk="0" hangingPunct="0"/>
            <a:r>
              <a:rPr lang="en-US" sz="2800" b="0" dirty="0"/>
              <a:t>Find a quartile by determining the value in the </a:t>
            </a:r>
            <a:r>
              <a:rPr lang="sk-SK" sz="2800" b="0" dirty="0" err="1"/>
              <a:t>adequate</a:t>
            </a:r>
            <a:r>
              <a:rPr lang="en-US" sz="2800" b="0" dirty="0"/>
              <a:t> position in the ranked data, where</a:t>
            </a:r>
          </a:p>
          <a:p>
            <a:pPr eaLnBrk="0" hangingPunct="0"/>
            <a:endParaRPr lang="en-US" b="0" dirty="0"/>
          </a:p>
          <a:p>
            <a:pPr eaLnBrk="0" hangingPunct="0"/>
            <a:r>
              <a:rPr lang="en-US" b="0" dirty="0"/>
              <a:t>  First quartile position:  	</a:t>
            </a:r>
            <a:r>
              <a:rPr lang="en-US" dirty="0"/>
              <a:t>Q</a:t>
            </a:r>
            <a:r>
              <a:rPr lang="en-US" baseline="-25000" dirty="0"/>
              <a:t>1</a:t>
            </a:r>
            <a:r>
              <a:rPr lang="en-US" dirty="0"/>
              <a:t> = 0.25(n+1)</a:t>
            </a:r>
            <a:endParaRPr lang="en-US" b="0" dirty="0"/>
          </a:p>
          <a:p>
            <a:pPr eaLnBrk="0" hangingPunct="0"/>
            <a:endParaRPr lang="en-US" b="0" dirty="0"/>
          </a:p>
          <a:p>
            <a:pPr eaLnBrk="0" hangingPunct="0"/>
            <a:r>
              <a:rPr lang="en-US" b="0" dirty="0"/>
              <a:t>  Second quartile position:  </a:t>
            </a:r>
            <a:r>
              <a:rPr lang="en-US" dirty="0"/>
              <a:t>Q</a:t>
            </a:r>
            <a:r>
              <a:rPr lang="en-US" baseline="-25000" dirty="0"/>
              <a:t>2</a:t>
            </a:r>
            <a:r>
              <a:rPr lang="en-US" dirty="0"/>
              <a:t> = 0.50(n+1)</a:t>
            </a:r>
            <a:endParaRPr lang="en-US" b="0" dirty="0"/>
          </a:p>
          <a:p>
            <a:pPr eaLnBrk="0" hangingPunct="0"/>
            <a:r>
              <a:rPr lang="en-US" b="0" dirty="0"/>
              <a:t>    (the median position)</a:t>
            </a:r>
          </a:p>
          <a:p>
            <a:pPr eaLnBrk="0" hangingPunct="0"/>
            <a:endParaRPr lang="en-US" b="0" dirty="0"/>
          </a:p>
          <a:p>
            <a:pPr eaLnBrk="0" hangingPunct="0"/>
            <a:r>
              <a:rPr lang="en-US" b="0" dirty="0"/>
              <a:t>  Third quartile position:   	</a:t>
            </a:r>
            <a:r>
              <a:rPr lang="en-US" dirty="0"/>
              <a:t>Q</a:t>
            </a:r>
            <a:r>
              <a:rPr lang="en-US" baseline="-25000" dirty="0"/>
              <a:t>3</a:t>
            </a:r>
            <a:r>
              <a:rPr lang="en-US" dirty="0"/>
              <a:t> = 0.75(n+1)</a:t>
            </a:r>
            <a:endParaRPr lang="en-US" b="0" dirty="0"/>
          </a:p>
          <a:p>
            <a:pPr eaLnBrk="0" hangingPunct="0"/>
            <a:endParaRPr lang="en-US" b="0" dirty="0"/>
          </a:p>
          <a:p>
            <a:pPr eaLnBrk="0" hangingPunct="0">
              <a:lnSpc>
                <a:spcPct val="50000"/>
              </a:lnSpc>
            </a:pPr>
            <a:endParaRPr lang="en-US" b="0" dirty="0"/>
          </a:p>
          <a:p>
            <a:pPr eaLnBrk="0" hangingPunct="0">
              <a:lnSpc>
                <a:spcPct val="70000"/>
              </a:lnSpc>
            </a:pPr>
            <a:r>
              <a:rPr lang="en-US" b="0" dirty="0"/>
              <a:t>		  where </a:t>
            </a:r>
            <a:r>
              <a:rPr lang="en-US" b="1" dirty="0"/>
              <a:t>n</a:t>
            </a:r>
            <a:r>
              <a:rPr lang="en-US" b="0" dirty="0"/>
              <a:t> is the number of observed values.</a:t>
            </a:r>
          </a:p>
        </p:txBody>
      </p:sp>
    </p:spTree>
    <p:custDataLst>
      <p:tags r:id="rId1"/>
    </p:custData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Rectangle 5"/>
          <p:cNvSpPr>
            <a:spLocks noGrp="1" noChangeArrowheads="1"/>
          </p:cNvSpPr>
          <p:nvPr>
            <p:ph type="title"/>
          </p:nvPr>
        </p:nvSpPr>
        <p:spPr/>
        <p:txBody>
          <a:bodyPr/>
          <a:lstStyle/>
          <a:p>
            <a:pPr eaLnBrk="1" hangingPunct="1"/>
            <a:r>
              <a:rPr lang="en-US" dirty="0"/>
              <a:t>Quartiles</a:t>
            </a:r>
          </a:p>
        </p:txBody>
      </p:sp>
      <p:sp>
        <p:nvSpPr>
          <p:cNvPr id="26630" name="Rectangle 4"/>
          <p:cNvSpPr>
            <a:spLocks noChangeArrowheads="1"/>
          </p:cNvSpPr>
          <p:nvPr/>
        </p:nvSpPr>
        <p:spPr bwMode="auto">
          <a:xfrm>
            <a:off x="1003472" y="3323563"/>
            <a:ext cx="8458200" cy="2286000"/>
          </a:xfrm>
          <a:prstGeom prst="rect">
            <a:avLst/>
          </a:prstGeom>
          <a:noFill/>
          <a:ln w="9525">
            <a:noFill/>
            <a:miter lim="800000"/>
            <a:headEnd/>
            <a:tailEnd/>
          </a:ln>
          <a:effectLst/>
        </p:spPr>
        <p:txBody>
          <a:bodyPr lIns="85342" tIns="42672" rIns="85342" bIns="42672"/>
          <a:lstStyle/>
          <a:p>
            <a:pPr marL="320675" indent="-320675" defTabSz="852488">
              <a:lnSpc>
                <a:spcPct val="90000"/>
              </a:lnSpc>
              <a:spcBef>
                <a:spcPct val="20000"/>
              </a:spcBef>
              <a:buClr>
                <a:schemeClr val="folHlink"/>
              </a:buClr>
              <a:buSzPct val="60000"/>
              <a:buFont typeface="Wingdings" pitchFamily="2" charset="2"/>
              <a:buNone/>
            </a:pPr>
            <a:r>
              <a:rPr lang="en-US" b="0" dirty="0"/>
              <a:t>    (n = 9)</a:t>
            </a:r>
          </a:p>
          <a:p>
            <a:pPr marL="320675" indent="-320675" defTabSz="852488">
              <a:lnSpc>
                <a:spcPct val="120000"/>
              </a:lnSpc>
              <a:spcBef>
                <a:spcPct val="20000"/>
              </a:spcBef>
              <a:buClr>
                <a:schemeClr val="folHlink"/>
              </a:buClr>
              <a:buSzPct val="60000"/>
              <a:buFont typeface="Wingdings" pitchFamily="2" charset="2"/>
              <a:buNone/>
            </a:pPr>
            <a:r>
              <a:rPr lang="en-US" b="0" dirty="0"/>
              <a:t>    Q</a:t>
            </a:r>
            <a:r>
              <a:rPr lang="en-US" b="0" baseline="-25000" dirty="0"/>
              <a:t>1</a:t>
            </a:r>
            <a:r>
              <a:rPr lang="en-US" b="0" dirty="0"/>
              <a:t> = is in the</a:t>
            </a:r>
            <a:r>
              <a:rPr lang="en-US" sz="1900" b="0" dirty="0"/>
              <a:t>    </a:t>
            </a:r>
            <a:r>
              <a:rPr lang="en-US" b="0" dirty="0">
                <a:solidFill>
                  <a:schemeClr val="accent1">
                    <a:lumMod val="75000"/>
                  </a:schemeClr>
                </a:solidFill>
              </a:rPr>
              <a:t>0.25(9+1) = 2.5 position</a:t>
            </a:r>
            <a:r>
              <a:rPr lang="en-US" b="0" dirty="0">
                <a:solidFill>
                  <a:schemeClr val="folHlink"/>
                </a:solidFill>
              </a:rPr>
              <a:t> </a:t>
            </a:r>
            <a:r>
              <a:rPr lang="en-US" b="0" dirty="0"/>
              <a:t>of the ranked data</a:t>
            </a:r>
          </a:p>
          <a:p>
            <a:pPr marL="320675" indent="-320675" defTabSz="852488">
              <a:lnSpc>
                <a:spcPct val="120000"/>
              </a:lnSpc>
              <a:spcBef>
                <a:spcPct val="20000"/>
              </a:spcBef>
              <a:buClr>
                <a:schemeClr val="folHlink"/>
              </a:buClr>
              <a:buSzPct val="60000"/>
              <a:buFont typeface="Wingdings" pitchFamily="2" charset="2"/>
              <a:buNone/>
            </a:pPr>
            <a:r>
              <a:rPr lang="en-US" sz="1900" b="0" dirty="0"/>
              <a:t>	</a:t>
            </a:r>
            <a:r>
              <a:rPr lang="en-US" b="0" dirty="0"/>
              <a:t>so use the value half way between the 2</a:t>
            </a:r>
            <a:r>
              <a:rPr lang="en-US" b="0" baseline="30000" dirty="0"/>
              <a:t>nd</a:t>
            </a:r>
            <a:r>
              <a:rPr lang="en-US" b="0" dirty="0"/>
              <a:t> and 3</a:t>
            </a:r>
            <a:r>
              <a:rPr lang="en-US" b="0" baseline="30000" dirty="0"/>
              <a:t>rd</a:t>
            </a:r>
            <a:r>
              <a:rPr lang="en-US" b="0" dirty="0"/>
              <a:t> values,</a:t>
            </a:r>
          </a:p>
          <a:p>
            <a:pPr marL="320675" indent="-320675" defTabSz="852488">
              <a:lnSpc>
                <a:spcPct val="200000"/>
              </a:lnSpc>
              <a:spcBef>
                <a:spcPct val="20000"/>
              </a:spcBef>
              <a:buClr>
                <a:schemeClr val="folHlink"/>
              </a:buClr>
              <a:buSzPct val="60000"/>
              <a:buFont typeface="Wingdings" pitchFamily="2" charset="2"/>
              <a:buNone/>
            </a:pPr>
            <a:r>
              <a:rPr lang="en-US" sz="1900" b="0" dirty="0"/>
              <a:t>					</a:t>
            </a:r>
            <a:r>
              <a:rPr lang="en-US" b="0" dirty="0"/>
              <a:t>so    </a:t>
            </a:r>
            <a:r>
              <a:rPr lang="en-US" sz="2000" dirty="0">
                <a:solidFill>
                  <a:schemeClr val="accent1">
                    <a:lumMod val="75000"/>
                  </a:schemeClr>
                </a:solidFill>
              </a:rPr>
              <a:t>Q</a:t>
            </a:r>
            <a:r>
              <a:rPr lang="en-US" sz="2000" baseline="-25000" dirty="0">
                <a:solidFill>
                  <a:schemeClr val="accent1">
                    <a:lumMod val="75000"/>
                  </a:schemeClr>
                </a:solidFill>
              </a:rPr>
              <a:t>1</a:t>
            </a:r>
            <a:r>
              <a:rPr lang="en-US" sz="2000" dirty="0">
                <a:solidFill>
                  <a:schemeClr val="accent1">
                    <a:lumMod val="75000"/>
                  </a:schemeClr>
                </a:solidFill>
              </a:rPr>
              <a:t> = 12.5</a:t>
            </a:r>
          </a:p>
        </p:txBody>
      </p:sp>
      <p:sp>
        <p:nvSpPr>
          <p:cNvPr id="26632" name="Rectangle 6"/>
          <p:cNvSpPr>
            <a:spLocks noChangeArrowheads="1"/>
          </p:cNvSpPr>
          <p:nvPr/>
        </p:nvSpPr>
        <p:spPr bwMode="auto">
          <a:xfrm>
            <a:off x="609600" y="2514600"/>
            <a:ext cx="8310563" cy="466725"/>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Sample Ranked Data:  </a:t>
            </a:r>
            <a:r>
              <a:rPr lang="en-US" sz="2000" dirty="0">
                <a:solidFill>
                  <a:schemeClr val="tx2"/>
                </a:solidFill>
              </a:rPr>
              <a:t>11   12   13   16   16   17   18   21   22</a:t>
            </a:r>
            <a:r>
              <a:rPr lang="en-US" dirty="0"/>
              <a:t>  </a:t>
            </a:r>
          </a:p>
        </p:txBody>
      </p:sp>
      <p:sp>
        <p:nvSpPr>
          <p:cNvPr id="26633" name="Rectangle 7"/>
          <p:cNvSpPr>
            <a:spLocks noChangeArrowheads="1"/>
          </p:cNvSpPr>
          <p:nvPr/>
        </p:nvSpPr>
        <p:spPr bwMode="auto">
          <a:xfrm>
            <a:off x="533400" y="1828800"/>
            <a:ext cx="5791200" cy="609600"/>
          </a:xfrm>
          <a:prstGeom prst="rect">
            <a:avLst/>
          </a:prstGeom>
          <a:noFill/>
          <a:ln w="9525">
            <a:noFill/>
            <a:miter lim="800000"/>
            <a:headEnd/>
            <a:tailEnd/>
          </a:ln>
          <a:effectLst/>
        </p:spPr>
        <p:txBody>
          <a:bodyPr lIns="85342" tIns="42672" rIns="85342" bIns="42672"/>
          <a:lstStyle/>
          <a:p>
            <a:pPr marL="320675" indent="-320675" defTabSz="852488">
              <a:lnSpc>
                <a:spcPct val="90000"/>
              </a:lnSpc>
              <a:spcBef>
                <a:spcPct val="20000"/>
              </a:spcBef>
              <a:buClr>
                <a:schemeClr val="folHlink"/>
              </a:buClr>
              <a:buSzPct val="60000"/>
              <a:buFont typeface="Wingdings" pitchFamily="2" charset="2"/>
              <a:buChar char="n"/>
            </a:pPr>
            <a:r>
              <a:rPr lang="en-US" sz="2800" b="0" dirty="0">
                <a:solidFill>
                  <a:schemeClr val="accent1">
                    <a:lumMod val="75000"/>
                  </a:schemeClr>
                </a:solidFill>
              </a:rPr>
              <a:t>Example: Find the first quartile</a:t>
            </a:r>
          </a:p>
        </p:txBody>
      </p:sp>
      <p:sp>
        <p:nvSpPr>
          <p:cNvPr id="26634" name="AutoShape 8"/>
          <p:cNvSpPr>
            <a:spLocks noChangeArrowheads="1"/>
          </p:cNvSpPr>
          <p:nvPr/>
        </p:nvSpPr>
        <p:spPr bwMode="auto">
          <a:xfrm rot="-5400000">
            <a:off x="3694607" y="3109391"/>
            <a:ext cx="876962" cy="219456"/>
          </a:xfrm>
          <a:prstGeom prst="rightArrow">
            <a:avLst>
              <a:gd name="adj1" fmla="val 51398"/>
              <a:gd name="adj2" fmla="val 71432"/>
            </a:avLst>
          </a:prstGeom>
          <a:solidFill>
            <a:schemeClr val="accent1">
              <a:lumMod val="75000"/>
            </a:schemeClr>
          </a:solidFill>
          <a:ln w="12700">
            <a:solidFill>
              <a:schemeClr val="tx1"/>
            </a:solidFill>
            <a:miter lim="800000"/>
            <a:headEnd/>
            <a:tailEnd/>
          </a:ln>
          <a:effectLst/>
        </p:spPr>
        <p:txBody>
          <a:bodyPr wrap="none" anchor="ctr"/>
          <a:lstStyle/>
          <a:p>
            <a:endParaRPr lang="sk-SK"/>
          </a:p>
        </p:txBody>
      </p:sp>
    </p:spTree>
    <p:custDataLst>
      <p:tags r:id="rId1"/>
    </p:custData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Excercise</a:t>
            </a:r>
            <a:r>
              <a:rPr lang="en-US" dirty="0"/>
              <a:t>:</a:t>
            </a:r>
            <a:endParaRPr lang="sk-SK" dirty="0"/>
          </a:p>
        </p:txBody>
      </p:sp>
      <p:sp>
        <p:nvSpPr>
          <p:cNvPr id="3" name="Content Placeholder 2"/>
          <p:cNvSpPr>
            <a:spLocks noGrp="1"/>
          </p:cNvSpPr>
          <p:nvPr>
            <p:ph idx="1"/>
          </p:nvPr>
        </p:nvSpPr>
        <p:spPr>
          <a:xfrm>
            <a:off x="609598" y="1673352"/>
            <a:ext cx="6347714" cy="3880773"/>
          </a:xfrm>
        </p:spPr>
        <p:txBody>
          <a:bodyPr/>
          <a:lstStyle/>
          <a:p>
            <a:pPr algn="just"/>
            <a:r>
              <a:rPr lang="en-US" dirty="0">
                <a:solidFill>
                  <a:schemeClr val="tx1"/>
                </a:solidFill>
              </a:rPr>
              <a:t>The Nielsen organization provides data on television viewing in the United States. A study reported that the mean number of hours of television viewing per week was increasing. Suppose that the following data provide the hours of television viewing per week for a sample of 16 college students.</a:t>
            </a:r>
          </a:p>
          <a:p>
            <a:pPr marL="0" indent="0">
              <a:buNone/>
            </a:pPr>
            <a:r>
              <a:rPr lang="en-US" dirty="0">
                <a:solidFill>
                  <a:schemeClr val="tx1"/>
                </a:solidFill>
              </a:rPr>
              <a:t>14  9  12  4  20  26  17  15  18  15  10  6  16  15  8  5</a:t>
            </a:r>
          </a:p>
          <a:p>
            <a:pPr marL="0" indent="0">
              <a:buNone/>
            </a:pPr>
            <a:r>
              <a:rPr lang="en-US" dirty="0">
                <a:solidFill>
                  <a:schemeClr val="tx1"/>
                </a:solidFill>
              </a:rPr>
              <a:t>Compute the mean, median, and mode.</a:t>
            </a:r>
          </a:p>
          <a:p>
            <a:pPr marL="0" indent="0">
              <a:buNone/>
            </a:pPr>
            <a:r>
              <a:rPr lang="en-US" dirty="0">
                <a:solidFill>
                  <a:schemeClr val="tx1"/>
                </a:solidFill>
              </a:rPr>
              <a:t>Compute first and third quantiles.</a:t>
            </a:r>
            <a:endParaRPr lang="sk-SK" dirty="0">
              <a:solidFill>
                <a:schemeClr val="tx1"/>
              </a:solidFill>
            </a:endParaRPr>
          </a:p>
        </p:txBody>
      </p:sp>
    </p:spTree>
    <p:extLst>
      <p:ext uri="{BB962C8B-B14F-4D97-AF65-F5344CB8AC3E}">
        <p14:creationId xmlns:p14="http://schemas.microsoft.com/office/powerpoint/2010/main" val="14265159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248" y="1600200"/>
            <a:ext cx="6347713" cy="1320800"/>
          </a:xfrm>
        </p:spPr>
        <p:txBody>
          <a:bodyPr>
            <a:normAutofit fontScale="90000"/>
          </a:bodyPr>
          <a:lstStyle/>
          <a:p>
            <a:pPr algn="ctr"/>
            <a:r>
              <a:rPr lang="en-US" b="1" dirty="0"/>
              <a:t>Thank you!</a:t>
            </a:r>
            <a:r>
              <a:rPr lang="sk-SK" b="1" dirty="0"/>
              <a:t/>
            </a:r>
            <a:br>
              <a:rPr lang="sk-SK" b="1" dirty="0"/>
            </a:br>
            <a:r>
              <a:rPr lang="sk-SK" b="1" dirty="0" err="1"/>
              <a:t>We</a:t>
            </a:r>
            <a:r>
              <a:rPr lang="sk-SK" b="1" dirty="0"/>
              <a:t> </a:t>
            </a:r>
            <a:r>
              <a:rPr lang="sk-SK" b="1" dirty="0" err="1"/>
              <a:t>will</a:t>
            </a:r>
            <a:r>
              <a:rPr lang="sk-SK" b="1" dirty="0"/>
              <a:t> </a:t>
            </a:r>
            <a:r>
              <a:rPr lang="sk-SK" b="1" dirty="0" err="1"/>
              <a:t>continue</a:t>
            </a:r>
            <a:r>
              <a:rPr lang="sk-SK" b="1" dirty="0"/>
              <a:t> </a:t>
            </a:r>
            <a:r>
              <a:rPr lang="sk-SK" b="1" dirty="0" err="1"/>
              <a:t>with</a:t>
            </a:r>
            <a:r>
              <a:rPr lang="sk-SK" b="1" dirty="0"/>
              <a:t> </a:t>
            </a:r>
            <a:r>
              <a:rPr lang="sk-SK" b="1" dirty="0" err="1"/>
              <a:t>measures</a:t>
            </a:r>
            <a:r>
              <a:rPr lang="sk-SK" b="1" dirty="0"/>
              <a:t> of </a:t>
            </a:r>
            <a:r>
              <a:rPr lang="sk-SK" b="1" dirty="0" err="1"/>
              <a:t>variaton</a:t>
            </a:r>
            <a:r>
              <a:rPr lang="sk-SK" b="1" dirty="0"/>
              <a:t>, </a:t>
            </a:r>
            <a:r>
              <a:rPr lang="sk-SK" b="1" dirty="0" err="1"/>
              <a:t>skewness</a:t>
            </a:r>
            <a:r>
              <a:rPr lang="sk-SK" b="1" dirty="0"/>
              <a:t> and </a:t>
            </a:r>
            <a:r>
              <a:rPr lang="sk-SK" b="1" dirty="0" err="1"/>
              <a:t>kurtisus</a:t>
            </a:r>
            <a:r>
              <a:rPr lang="sk-SK" b="1" dirty="0"/>
              <a:t> on </a:t>
            </a:r>
            <a:r>
              <a:rPr lang="sk-SK" b="1" dirty="0" err="1"/>
              <a:t>the</a:t>
            </a:r>
            <a:r>
              <a:rPr lang="sk-SK" b="1" dirty="0"/>
              <a:t> </a:t>
            </a:r>
            <a:r>
              <a:rPr lang="sk-SK" b="1" dirty="0" err="1"/>
              <a:t>next</a:t>
            </a:r>
            <a:r>
              <a:rPr lang="sk-SK" b="1" dirty="0"/>
              <a:t> </a:t>
            </a:r>
            <a:r>
              <a:rPr lang="sk-SK" b="1" dirty="0" err="1"/>
              <a:t>lecture</a:t>
            </a:r>
            <a:r>
              <a:rPr lang="sk-SK" b="1" dirty="0"/>
              <a:t>.</a:t>
            </a:r>
            <a:r>
              <a:rPr lang="en-US" b="1" dirty="0">
                <a:sym typeface="Wingdings" pitchFamily="2" charset="2"/>
              </a:rPr>
              <a:t/>
            </a:r>
            <a:br>
              <a:rPr lang="en-US" b="1" dirty="0">
                <a:sym typeface="Wingdings" pitchFamily="2" charset="2"/>
              </a:rPr>
            </a:br>
            <a:r>
              <a:rPr lang="en-US" b="1" dirty="0">
                <a:sym typeface="Wingdings" pitchFamily="2" charset="2"/>
              </a:rPr>
              <a:t>Have a nice day!</a:t>
            </a:r>
            <a:endParaRPr lang="sk-SK" b="1" dirty="0"/>
          </a:p>
        </p:txBody>
      </p:sp>
    </p:spTree>
    <p:custDataLst>
      <p:tags r:id="rId1"/>
    </p:custDataLst>
    <p:extLst>
      <p:ext uri="{BB962C8B-B14F-4D97-AF65-F5344CB8AC3E}">
        <p14:creationId xmlns:p14="http://schemas.microsoft.com/office/powerpoint/2010/main" val="2681086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824" y="2916936"/>
            <a:ext cx="7006081" cy="1320800"/>
          </a:xfrm>
        </p:spPr>
        <p:txBody>
          <a:bodyPr>
            <a:normAutofit/>
          </a:bodyPr>
          <a:lstStyle/>
          <a:p>
            <a:r>
              <a:rPr lang="en-US" sz="4000" dirty="0"/>
              <a:t>Describing Data: Numerical</a:t>
            </a:r>
            <a:r>
              <a:rPr lang="en-US" dirty="0"/>
              <a:t/>
            </a:r>
            <a:br>
              <a:rPr lang="en-US" dirty="0"/>
            </a:br>
            <a:endParaRPr lang="sk-SK" dirty="0"/>
          </a:p>
        </p:txBody>
      </p:sp>
      <p:sp>
        <p:nvSpPr>
          <p:cNvPr id="6" name="Subtitle 2"/>
          <p:cNvSpPr txBox="1">
            <a:spLocks noGrp="1"/>
          </p:cNvSpPr>
          <p:nvPr>
            <p:ph idx="1"/>
          </p:nvPr>
        </p:nvSpPr>
        <p:spPr>
          <a:xfrm>
            <a:off x="2048256" y="4526280"/>
            <a:ext cx="6347714" cy="1112747"/>
          </a:xfrm>
          <a:prstGeom prst="rect">
            <a:avLst/>
          </a:prstGeom>
        </p:spPr>
        <p:txBody>
          <a:bodyPr/>
          <a:lstStyle/>
          <a:p>
            <a:pPr marL="0" marR="0" lvl="0" indent="0" algn="ctr" defTabSz="852488" rtl="0" eaLnBrk="0" fontAlgn="base" latinLnBrk="0" hangingPunct="0">
              <a:lnSpc>
                <a:spcPct val="100000"/>
              </a:lnSpc>
              <a:spcBef>
                <a:spcPct val="20000"/>
              </a:spcBef>
              <a:spcAft>
                <a:spcPct val="0"/>
              </a:spcAft>
              <a:buClr>
                <a:schemeClr val="folHlink"/>
              </a:buClr>
              <a:buSzPct val="60000"/>
              <a:buNone/>
              <a:tabLst/>
              <a:defRPr/>
            </a:pPr>
            <a:r>
              <a:rPr kumimoji="0" lang="sk-SK" sz="2000" b="0" i="1" u="none" strike="noStrike" kern="0" cap="none" spc="0" normalizeH="0" baseline="0" noProof="0" dirty="0">
                <a:ln>
                  <a:noFill/>
                </a:ln>
                <a:solidFill>
                  <a:schemeClr val="tx1"/>
                </a:solidFill>
                <a:effectLst/>
                <a:uLnTx/>
                <a:uFillTx/>
                <a:latin typeface="+mn-lt"/>
                <a:ea typeface="+mn-ea"/>
                <a:cs typeface="+mn-cs"/>
              </a:rPr>
              <a:t>Figures won´t lie, but liars will figure</a:t>
            </a:r>
          </a:p>
        </p:txBody>
      </p:sp>
    </p:spTree>
    <p:extLst>
      <p:ext uri="{BB962C8B-B14F-4D97-AF65-F5344CB8AC3E}">
        <p14:creationId xmlns:p14="http://schemas.microsoft.com/office/powerpoint/2010/main" val="277355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k-SK" dirty="0" err="1"/>
              <a:t>Why</a:t>
            </a:r>
            <a:r>
              <a:rPr lang="sk-SK" dirty="0"/>
              <a:t> </a:t>
            </a:r>
            <a:r>
              <a:rPr lang="sk-SK" dirty="0" err="1"/>
              <a:t>is</a:t>
            </a:r>
            <a:r>
              <a:rPr lang="sk-SK" dirty="0"/>
              <a:t> </a:t>
            </a:r>
            <a:r>
              <a:rPr lang="en-GB" dirty="0"/>
              <a:t>descriptive</a:t>
            </a:r>
            <a:r>
              <a:rPr lang="sk-SK" dirty="0"/>
              <a:t> </a:t>
            </a:r>
            <a:r>
              <a:rPr lang="sk-SK" dirty="0" err="1"/>
              <a:t>statistics</a:t>
            </a:r>
            <a:r>
              <a:rPr lang="sk-SK" dirty="0"/>
              <a:t> </a:t>
            </a:r>
            <a:r>
              <a:rPr lang="sk-SK" dirty="0" err="1"/>
              <a:t>important</a:t>
            </a:r>
            <a:r>
              <a:rPr lang="sk-SK" dirty="0"/>
              <a:t> to managers?</a:t>
            </a:r>
          </a:p>
        </p:txBody>
      </p:sp>
      <p:sp>
        <p:nvSpPr>
          <p:cNvPr id="3" name="Content Placeholder 2"/>
          <p:cNvSpPr>
            <a:spLocks noGrp="1"/>
          </p:cNvSpPr>
          <p:nvPr>
            <p:ph idx="1"/>
          </p:nvPr>
        </p:nvSpPr>
        <p:spPr>
          <a:xfrm>
            <a:off x="180719" y="2295144"/>
            <a:ext cx="7205472" cy="3316160"/>
          </a:xfrm>
        </p:spPr>
        <p:txBody>
          <a:bodyPr>
            <a:noAutofit/>
          </a:bodyPr>
          <a:lstStyle/>
          <a:p>
            <a:r>
              <a:rPr lang="en-US" sz="2400" dirty="0">
                <a:solidFill>
                  <a:schemeClr val="tx1"/>
                </a:solidFill>
              </a:rPr>
              <a:t>managers </a:t>
            </a:r>
            <a:r>
              <a:rPr lang="sk-SK" sz="2400" dirty="0" err="1">
                <a:solidFill>
                  <a:schemeClr val="tx1"/>
                </a:solidFill>
              </a:rPr>
              <a:t>should</a:t>
            </a:r>
            <a:r>
              <a:rPr lang="sk-SK" sz="2400" dirty="0">
                <a:solidFill>
                  <a:schemeClr val="tx1"/>
                </a:solidFill>
              </a:rPr>
              <a:t> </a:t>
            </a:r>
            <a:r>
              <a:rPr lang="sk-SK" sz="2400" dirty="0" err="1">
                <a:solidFill>
                  <a:schemeClr val="tx1"/>
                </a:solidFill>
              </a:rPr>
              <a:t>know</a:t>
            </a:r>
            <a:r>
              <a:rPr lang="sk-SK" sz="2400" dirty="0">
                <a:solidFill>
                  <a:schemeClr val="tx1"/>
                </a:solidFill>
              </a:rPr>
              <a:t> </a:t>
            </a:r>
            <a:r>
              <a:rPr lang="sk-SK" sz="2400" dirty="0" err="1">
                <a:solidFill>
                  <a:schemeClr val="tx1"/>
                </a:solidFill>
              </a:rPr>
              <a:t>how</a:t>
            </a:r>
            <a:r>
              <a:rPr lang="sk-SK" sz="2400" dirty="0">
                <a:solidFill>
                  <a:schemeClr val="tx1"/>
                </a:solidFill>
              </a:rPr>
              <a:t> to </a:t>
            </a:r>
            <a:r>
              <a:rPr lang="sk-SK" sz="2400" dirty="0" err="1">
                <a:solidFill>
                  <a:schemeClr val="tx1"/>
                </a:solidFill>
              </a:rPr>
              <a:t>use</a:t>
            </a:r>
            <a:r>
              <a:rPr lang="sk-SK" sz="2400" dirty="0">
                <a:solidFill>
                  <a:schemeClr val="tx1"/>
                </a:solidFill>
              </a:rPr>
              <a:t> </a:t>
            </a:r>
            <a:r>
              <a:rPr lang="sk-SK" sz="2400" dirty="0" err="1">
                <a:solidFill>
                  <a:schemeClr val="tx1"/>
                </a:solidFill>
              </a:rPr>
              <a:t>the</a:t>
            </a:r>
            <a:r>
              <a:rPr lang="sk-SK" sz="2400" dirty="0">
                <a:solidFill>
                  <a:schemeClr val="tx1"/>
                </a:solidFill>
              </a:rPr>
              <a:t> </a:t>
            </a:r>
            <a:r>
              <a:rPr lang="en-US" sz="2400" dirty="0">
                <a:solidFill>
                  <a:schemeClr val="tx1"/>
                </a:solidFill>
              </a:rPr>
              <a:t>numerical descriptive measures that provide very brief and easy-to</a:t>
            </a:r>
            <a:r>
              <a:rPr lang="sk-SK" sz="2400" dirty="0">
                <a:solidFill>
                  <a:schemeClr val="tx1"/>
                </a:solidFill>
              </a:rPr>
              <a:t> </a:t>
            </a:r>
            <a:r>
              <a:rPr lang="en-US" sz="2400" dirty="0">
                <a:solidFill>
                  <a:schemeClr val="tx1"/>
                </a:solidFill>
              </a:rPr>
              <a:t>understand</a:t>
            </a:r>
            <a:r>
              <a:rPr lang="sk-SK" sz="2400" dirty="0">
                <a:solidFill>
                  <a:schemeClr val="tx1"/>
                </a:solidFill>
              </a:rPr>
              <a:t> </a:t>
            </a:r>
            <a:r>
              <a:rPr lang="en-US" sz="2400" dirty="0">
                <a:solidFill>
                  <a:schemeClr val="tx1"/>
                </a:solidFill>
              </a:rPr>
              <a:t>summaries of a data collection.</a:t>
            </a:r>
            <a:endParaRPr lang="sk-SK" sz="2400" dirty="0">
              <a:solidFill>
                <a:schemeClr val="tx1"/>
              </a:solidFill>
            </a:endParaRPr>
          </a:p>
          <a:p>
            <a:endParaRPr lang="sk-SK" sz="2400" dirty="0">
              <a:solidFill>
                <a:schemeClr val="tx1"/>
              </a:solidFill>
            </a:endParaRPr>
          </a:p>
          <a:p>
            <a:r>
              <a:rPr lang="en-US" sz="2400" dirty="0">
                <a:solidFill>
                  <a:schemeClr val="tx1"/>
                </a:solidFill>
              </a:rPr>
              <a:t>categories into which</a:t>
            </a:r>
            <a:r>
              <a:rPr lang="sk-SK" sz="2400" dirty="0">
                <a:solidFill>
                  <a:schemeClr val="tx1"/>
                </a:solidFill>
              </a:rPr>
              <a:t> </a:t>
            </a:r>
            <a:r>
              <a:rPr lang="en-US" sz="2400" dirty="0">
                <a:solidFill>
                  <a:schemeClr val="tx1"/>
                </a:solidFill>
              </a:rPr>
              <a:t>these measures fa</a:t>
            </a:r>
            <a:r>
              <a:rPr lang="sk-SK" sz="2400" dirty="0">
                <a:solidFill>
                  <a:schemeClr val="tx1"/>
                </a:solidFill>
              </a:rPr>
              <a:t>l</a:t>
            </a:r>
            <a:r>
              <a:rPr lang="en-US" sz="2400" dirty="0">
                <a:solidFill>
                  <a:schemeClr val="tx1"/>
                </a:solidFill>
              </a:rPr>
              <a:t>l: </a:t>
            </a:r>
            <a:r>
              <a:rPr lang="en-US" sz="2400" b="1" dirty="0">
                <a:solidFill>
                  <a:schemeClr val="tx1"/>
                </a:solidFill>
              </a:rPr>
              <a:t>measures of </a:t>
            </a:r>
            <a:r>
              <a:rPr lang="sk-SK" sz="2400" b="1" dirty="0" err="1">
                <a:solidFill>
                  <a:schemeClr val="tx1"/>
                </a:solidFill>
              </a:rPr>
              <a:t>location</a:t>
            </a:r>
            <a:r>
              <a:rPr lang="sk-SK" sz="2400" b="1" dirty="0">
                <a:solidFill>
                  <a:schemeClr val="tx1"/>
                </a:solidFill>
              </a:rPr>
              <a:t>,</a:t>
            </a:r>
            <a:r>
              <a:rPr lang="en-US" sz="2400" dirty="0">
                <a:solidFill>
                  <a:schemeClr val="tx1"/>
                </a:solidFill>
              </a:rPr>
              <a:t> </a:t>
            </a:r>
            <a:r>
              <a:rPr lang="en-US" sz="2400" b="1" dirty="0">
                <a:solidFill>
                  <a:schemeClr val="tx1"/>
                </a:solidFill>
              </a:rPr>
              <a:t>measures of variability</a:t>
            </a:r>
            <a:r>
              <a:rPr lang="sk-SK" sz="2400" b="1" dirty="0">
                <a:solidFill>
                  <a:schemeClr val="tx1"/>
                </a:solidFill>
              </a:rPr>
              <a:t>, </a:t>
            </a:r>
            <a:r>
              <a:rPr lang="sk-SK" sz="2400" b="1" dirty="0" err="1">
                <a:solidFill>
                  <a:schemeClr val="tx1"/>
                </a:solidFill>
              </a:rPr>
              <a:t>measures</a:t>
            </a:r>
            <a:r>
              <a:rPr lang="sk-SK" sz="2400" b="1" dirty="0">
                <a:solidFill>
                  <a:schemeClr val="tx1"/>
                </a:solidFill>
              </a:rPr>
              <a:t> of </a:t>
            </a:r>
            <a:r>
              <a:rPr lang="sk-SK" sz="2400" b="1" dirty="0" err="1">
                <a:solidFill>
                  <a:schemeClr val="tx1"/>
                </a:solidFill>
              </a:rPr>
              <a:t>skewness</a:t>
            </a:r>
            <a:r>
              <a:rPr lang="sk-SK" sz="2400" b="1" dirty="0">
                <a:solidFill>
                  <a:schemeClr val="tx1"/>
                </a:solidFill>
              </a:rPr>
              <a:t> and </a:t>
            </a:r>
            <a:r>
              <a:rPr lang="sk-SK" sz="2400" b="1" dirty="0" err="1">
                <a:solidFill>
                  <a:schemeClr val="tx1"/>
                </a:solidFill>
              </a:rPr>
              <a:t>measures</a:t>
            </a:r>
            <a:r>
              <a:rPr lang="sk-SK" sz="2400" b="1" dirty="0">
                <a:solidFill>
                  <a:schemeClr val="tx1"/>
                </a:solidFill>
              </a:rPr>
              <a:t> of </a:t>
            </a:r>
            <a:r>
              <a:rPr lang="sk-SK" sz="2400" b="1" dirty="0" err="1">
                <a:solidFill>
                  <a:schemeClr val="tx1"/>
                </a:solidFill>
              </a:rPr>
              <a:t>kurtosis</a:t>
            </a:r>
            <a:r>
              <a:rPr lang="sk-SK" sz="2400" b="1" dirty="0">
                <a:solidFill>
                  <a:schemeClr val="tx1"/>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Grp="1" noChangeArrowheads="1"/>
          </p:cNvSpPr>
          <p:nvPr>
            <p:ph type="title"/>
          </p:nvPr>
        </p:nvSpPr>
        <p:spPr>
          <a:noFill/>
        </p:spPr>
        <p:txBody>
          <a:bodyPr/>
          <a:lstStyle/>
          <a:p>
            <a:pPr defTabSz="914400" eaLnBrk="1" hangingPunct="1"/>
            <a:r>
              <a:rPr lang="en-US" dirty="0"/>
              <a:t>Topic Goals</a:t>
            </a:r>
          </a:p>
        </p:txBody>
      </p:sp>
      <p:sp>
        <p:nvSpPr>
          <p:cNvPr id="4100" name="Rectangle 2"/>
          <p:cNvSpPr>
            <a:spLocks noGrp="1" noChangeArrowheads="1"/>
          </p:cNvSpPr>
          <p:nvPr>
            <p:ph idx="1"/>
          </p:nvPr>
        </p:nvSpPr>
        <p:spPr>
          <a:xfrm>
            <a:off x="457200" y="1600200"/>
            <a:ext cx="8534400" cy="4953000"/>
          </a:xfrm>
        </p:spPr>
        <p:txBody>
          <a:bodyPr/>
          <a:lstStyle/>
          <a:p>
            <a:pPr eaLnBrk="1" hangingPunct="1">
              <a:lnSpc>
                <a:spcPct val="110000"/>
              </a:lnSpc>
              <a:buFont typeface="Wingdings" pitchFamily="2" charset="2"/>
              <a:buNone/>
            </a:pPr>
            <a:r>
              <a:rPr lang="en-US" sz="2400" b="1" dirty="0">
                <a:solidFill>
                  <a:schemeClr val="tx1"/>
                </a:solidFill>
              </a:rPr>
              <a:t>After completing this topic, you should be able to compute and interpret the:</a:t>
            </a:r>
            <a:r>
              <a:rPr lang="en-US" sz="2400" dirty="0">
                <a:solidFill>
                  <a:schemeClr val="tx1"/>
                </a:solidFill>
              </a:rPr>
              <a:t> </a:t>
            </a:r>
          </a:p>
          <a:p>
            <a:pPr eaLnBrk="1" hangingPunct="1"/>
            <a:r>
              <a:rPr lang="en-US" sz="2000" dirty="0">
                <a:solidFill>
                  <a:schemeClr val="tx1"/>
                </a:solidFill>
              </a:rPr>
              <a:t>Measures of location, dispersion, </a:t>
            </a:r>
            <a:r>
              <a:rPr lang="en-US" sz="2000" dirty="0" err="1">
                <a:solidFill>
                  <a:schemeClr val="tx1"/>
                </a:solidFill>
              </a:rPr>
              <a:t>varia</a:t>
            </a:r>
            <a:r>
              <a:rPr lang="sk-SK" sz="2000" dirty="0" err="1">
                <a:solidFill>
                  <a:schemeClr val="tx1"/>
                </a:solidFill>
              </a:rPr>
              <a:t>bility</a:t>
            </a:r>
            <a:r>
              <a:rPr lang="en-US" sz="2000" dirty="0">
                <a:solidFill>
                  <a:schemeClr val="tx1"/>
                </a:solidFill>
              </a:rPr>
              <a:t>, and shape</a:t>
            </a:r>
          </a:p>
          <a:p>
            <a:pPr lvl="1" eaLnBrk="1" hangingPunct="1"/>
            <a:r>
              <a:rPr lang="en-US" sz="1800" dirty="0">
                <a:solidFill>
                  <a:schemeClr val="tx1"/>
                </a:solidFill>
              </a:rPr>
              <a:t>(Arithmetic) Mean, median, mode, geometric mean</a:t>
            </a:r>
          </a:p>
          <a:p>
            <a:pPr lvl="1" eaLnBrk="1" hangingPunct="1"/>
            <a:r>
              <a:rPr lang="en-US" sz="1800" dirty="0">
                <a:solidFill>
                  <a:schemeClr val="tx1"/>
                </a:solidFill>
              </a:rPr>
              <a:t>Quartiles</a:t>
            </a:r>
          </a:p>
          <a:p>
            <a:pPr lvl="1" eaLnBrk="1" hangingPunct="1"/>
            <a:r>
              <a:rPr lang="en-US" sz="1800" dirty="0">
                <a:solidFill>
                  <a:schemeClr val="tx1"/>
                </a:solidFill>
              </a:rPr>
              <a:t>Five number summary and box-and-whisker plots </a:t>
            </a:r>
          </a:p>
          <a:p>
            <a:pPr lvl="1" eaLnBrk="1" hangingPunct="1"/>
            <a:r>
              <a:rPr lang="en-US" sz="1800" dirty="0">
                <a:solidFill>
                  <a:schemeClr val="tx1"/>
                </a:solidFill>
              </a:rPr>
              <a:t>Range, interquartile range, variance and standard deviation, coefficient of variation</a:t>
            </a:r>
          </a:p>
          <a:p>
            <a:pPr lvl="1" eaLnBrk="1" hangingPunct="1"/>
            <a:r>
              <a:rPr lang="en-US" sz="1800" dirty="0">
                <a:solidFill>
                  <a:schemeClr val="tx1"/>
                </a:solidFill>
              </a:rPr>
              <a:t>Symmetric and skewed distributions</a:t>
            </a:r>
          </a:p>
          <a:p>
            <a:pPr lvl="1" eaLnBrk="1" hangingPunct="1"/>
            <a:r>
              <a:rPr lang="en-US" sz="1800" dirty="0">
                <a:solidFill>
                  <a:schemeClr val="tx1"/>
                </a:solidFill>
              </a:rPr>
              <a:t>Flat and peaked distribution</a:t>
            </a:r>
          </a:p>
          <a:p>
            <a:pPr lvl="1" eaLnBrk="1" hangingPunct="1"/>
            <a:endParaRPr lang="en-US" sz="1800"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3"/>
          <p:cNvSpPr>
            <a:spLocks noGrp="1" noChangeArrowheads="1"/>
          </p:cNvSpPr>
          <p:nvPr>
            <p:ph type="title"/>
          </p:nvPr>
        </p:nvSpPr>
        <p:spPr/>
        <p:txBody>
          <a:bodyPr/>
          <a:lstStyle/>
          <a:p>
            <a:pPr eaLnBrk="1" hangingPunct="1">
              <a:lnSpc>
                <a:spcPct val="110000"/>
              </a:lnSpc>
            </a:pPr>
            <a:r>
              <a:rPr lang="en-US" dirty="0"/>
              <a:t>Describing Data Numerically</a:t>
            </a:r>
          </a:p>
        </p:txBody>
      </p:sp>
      <p:sp>
        <p:nvSpPr>
          <p:cNvPr id="7172" name="Line 2"/>
          <p:cNvSpPr>
            <a:spLocks noChangeShapeType="1"/>
          </p:cNvSpPr>
          <p:nvPr/>
        </p:nvSpPr>
        <p:spPr bwMode="auto">
          <a:xfrm>
            <a:off x="2208213" y="2360613"/>
            <a:ext cx="0" cy="533400"/>
          </a:xfrm>
          <a:prstGeom prst="line">
            <a:avLst/>
          </a:prstGeom>
          <a:noFill/>
          <a:ln w="19050">
            <a:solidFill>
              <a:schemeClr val="tx1"/>
            </a:solidFill>
            <a:round/>
            <a:headEnd/>
            <a:tailEnd/>
          </a:ln>
          <a:effectLst/>
        </p:spPr>
        <p:txBody>
          <a:bodyPr/>
          <a:lstStyle/>
          <a:p>
            <a:endParaRPr lang="sk-SK" dirty="0"/>
          </a:p>
        </p:txBody>
      </p:sp>
      <p:sp>
        <p:nvSpPr>
          <p:cNvPr id="7174" name="Line 4"/>
          <p:cNvSpPr>
            <a:spLocks noChangeShapeType="1"/>
          </p:cNvSpPr>
          <p:nvPr/>
        </p:nvSpPr>
        <p:spPr bwMode="auto">
          <a:xfrm>
            <a:off x="4038600" y="2055813"/>
            <a:ext cx="1588" cy="306387"/>
          </a:xfrm>
          <a:prstGeom prst="line">
            <a:avLst/>
          </a:prstGeom>
          <a:noFill/>
          <a:ln w="19050">
            <a:solidFill>
              <a:schemeClr val="tx1"/>
            </a:solidFill>
            <a:round/>
            <a:headEnd/>
            <a:tailEnd/>
          </a:ln>
          <a:effectLst/>
        </p:spPr>
        <p:txBody>
          <a:bodyPr/>
          <a:lstStyle/>
          <a:p>
            <a:endParaRPr lang="sk-SK" dirty="0"/>
          </a:p>
        </p:txBody>
      </p:sp>
      <p:sp>
        <p:nvSpPr>
          <p:cNvPr id="7175" name="Line 5"/>
          <p:cNvSpPr>
            <a:spLocks noChangeShapeType="1"/>
          </p:cNvSpPr>
          <p:nvPr/>
        </p:nvSpPr>
        <p:spPr bwMode="auto">
          <a:xfrm>
            <a:off x="2209800" y="2362200"/>
            <a:ext cx="3810000" cy="0"/>
          </a:xfrm>
          <a:prstGeom prst="line">
            <a:avLst/>
          </a:prstGeom>
          <a:noFill/>
          <a:ln w="19050">
            <a:solidFill>
              <a:schemeClr val="tx1"/>
            </a:solidFill>
            <a:round/>
            <a:headEnd/>
            <a:tailEnd/>
          </a:ln>
          <a:effectLst/>
        </p:spPr>
        <p:txBody>
          <a:bodyPr/>
          <a:lstStyle/>
          <a:p>
            <a:endParaRPr lang="sk-SK" dirty="0"/>
          </a:p>
        </p:txBody>
      </p:sp>
      <p:sp>
        <p:nvSpPr>
          <p:cNvPr id="7176" name="Rectangle 6"/>
          <p:cNvSpPr>
            <a:spLocks noChangeArrowheads="1"/>
          </p:cNvSpPr>
          <p:nvPr/>
        </p:nvSpPr>
        <p:spPr bwMode="auto">
          <a:xfrm>
            <a:off x="1536700" y="3355975"/>
            <a:ext cx="2211388" cy="406400"/>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Arithmetic Mean</a:t>
            </a:r>
          </a:p>
        </p:txBody>
      </p:sp>
      <p:sp>
        <p:nvSpPr>
          <p:cNvPr id="7177" name="Rectangle 7"/>
          <p:cNvSpPr>
            <a:spLocks noChangeArrowheads="1"/>
          </p:cNvSpPr>
          <p:nvPr/>
        </p:nvSpPr>
        <p:spPr bwMode="auto">
          <a:xfrm>
            <a:off x="1524000" y="3886200"/>
            <a:ext cx="1141413" cy="406400"/>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Median</a:t>
            </a:r>
          </a:p>
        </p:txBody>
      </p:sp>
      <p:sp>
        <p:nvSpPr>
          <p:cNvPr id="7178" name="Rectangle 8"/>
          <p:cNvSpPr>
            <a:spLocks noChangeArrowheads="1"/>
          </p:cNvSpPr>
          <p:nvPr/>
        </p:nvSpPr>
        <p:spPr bwMode="auto">
          <a:xfrm>
            <a:off x="1524000" y="4419600"/>
            <a:ext cx="911225" cy="406400"/>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Mode</a:t>
            </a:r>
          </a:p>
        </p:txBody>
      </p:sp>
      <p:sp>
        <p:nvSpPr>
          <p:cNvPr id="7179" name="Rectangle 10"/>
          <p:cNvSpPr>
            <a:spLocks noChangeArrowheads="1"/>
          </p:cNvSpPr>
          <p:nvPr/>
        </p:nvSpPr>
        <p:spPr bwMode="auto">
          <a:xfrm>
            <a:off x="2362200" y="1676400"/>
            <a:ext cx="3656013" cy="406400"/>
          </a:xfrm>
          <a:prstGeom prst="rect">
            <a:avLst/>
          </a:prstGeom>
          <a:solidFill>
            <a:srgbClr val="CCFFCC"/>
          </a:solidFill>
          <a:ln w="12700">
            <a:solidFill>
              <a:srgbClr val="000066"/>
            </a:solidFill>
            <a:miter lim="800000"/>
            <a:headEnd/>
            <a:tailEnd/>
          </a:ln>
          <a:effectLst/>
        </p:spPr>
        <p:txBody>
          <a:bodyPr lIns="90488" tIns="44450" rIns="90488" bIns="44450">
            <a:spAutoFit/>
          </a:bodyPr>
          <a:lstStyle/>
          <a:p>
            <a:pPr eaLnBrk="0" hangingPunct="0">
              <a:spcBef>
                <a:spcPct val="50000"/>
              </a:spcBef>
            </a:pPr>
            <a:r>
              <a:rPr lang="en-US" sz="2000" dirty="0"/>
              <a:t>Describing Data Numerically</a:t>
            </a:r>
          </a:p>
        </p:txBody>
      </p:sp>
      <p:sp>
        <p:nvSpPr>
          <p:cNvPr id="7180" name="Rectangle 12"/>
          <p:cNvSpPr>
            <a:spLocks noChangeArrowheads="1"/>
          </p:cNvSpPr>
          <p:nvPr/>
        </p:nvSpPr>
        <p:spPr bwMode="auto">
          <a:xfrm>
            <a:off x="5334000" y="4419600"/>
            <a:ext cx="1295400" cy="406400"/>
          </a:xfrm>
          <a:prstGeom prst="rect">
            <a:avLst/>
          </a:prstGeom>
          <a:solidFill>
            <a:srgbClr val="CCECFF"/>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Variance</a:t>
            </a:r>
          </a:p>
        </p:txBody>
      </p:sp>
      <p:sp>
        <p:nvSpPr>
          <p:cNvPr id="7181" name="Rectangle 13"/>
          <p:cNvSpPr>
            <a:spLocks noChangeArrowheads="1"/>
          </p:cNvSpPr>
          <p:nvPr/>
        </p:nvSpPr>
        <p:spPr bwMode="auto">
          <a:xfrm>
            <a:off x="5334000" y="4953000"/>
            <a:ext cx="2514600" cy="406400"/>
          </a:xfrm>
          <a:prstGeom prst="rect">
            <a:avLst/>
          </a:prstGeom>
          <a:solidFill>
            <a:srgbClr val="CCECFF"/>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Standard Deviation</a:t>
            </a:r>
          </a:p>
        </p:txBody>
      </p:sp>
      <p:sp>
        <p:nvSpPr>
          <p:cNvPr id="7182" name="Rectangle 14"/>
          <p:cNvSpPr>
            <a:spLocks noChangeArrowheads="1"/>
          </p:cNvSpPr>
          <p:nvPr/>
        </p:nvSpPr>
        <p:spPr bwMode="auto">
          <a:xfrm>
            <a:off x="5334000" y="5537200"/>
            <a:ext cx="2971800" cy="406400"/>
          </a:xfrm>
          <a:prstGeom prst="rect">
            <a:avLst/>
          </a:prstGeom>
          <a:solidFill>
            <a:srgbClr val="CCECFF"/>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Coefficient of Variation</a:t>
            </a:r>
          </a:p>
        </p:txBody>
      </p:sp>
      <p:sp>
        <p:nvSpPr>
          <p:cNvPr id="7183" name="Rectangle 15"/>
          <p:cNvSpPr>
            <a:spLocks noChangeArrowheads="1"/>
          </p:cNvSpPr>
          <p:nvPr/>
        </p:nvSpPr>
        <p:spPr bwMode="auto">
          <a:xfrm>
            <a:off x="5334000" y="3352800"/>
            <a:ext cx="990600" cy="406400"/>
          </a:xfrm>
          <a:prstGeom prst="rect">
            <a:avLst/>
          </a:prstGeom>
          <a:solidFill>
            <a:srgbClr val="CCECFF"/>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Range</a:t>
            </a:r>
          </a:p>
        </p:txBody>
      </p:sp>
      <p:sp>
        <p:nvSpPr>
          <p:cNvPr id="7184" name="Rectangle 16"/>
          <p:cNvSpPr>
            <a:spLocks noChangeArrowheads="1"/>
          </p:cNvSpPr>
          <p:nvPr/>
        </p:nvSpPr>
        <p:spPr bwMode="auto">
          <a:xfrm>
            <a:off x="5334000" y="3886200"/>
            <a:ext cx="2514600" cy="406400"/>
          </a:xfrm>
          <a:prstGeom prst="rect">
            <a:avLst/>
          </a:prstGeom>
          <a:solidFill>
            <a:srgbClr val="CCECFF"/>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Interquartile Range</a:t>
            </a:r>
          </a:p>
        </p:txBody>
      </p:sp>
      <p:sp>
        <p:nvSpPr>
          <p:cNvPr id="7185" name="Line 19"/>
          <p:cNvSpPr>
            <a:spLocks noChangeShapeType="1"/>
          </p:cNvSpPr>
          <p:nvPr/>
        </p:nvSpPr>
        <p:spPr bwMode="auto">
          <a:xfrm>
            <a:off x="1295397" y="3048000"/>
            <a:ext cx="12703" cy="2667000"/>
          </a:xfrm>
          <a:prstGeom prst="line">
            <a:avLst/>
          </a:prstGeom>
          <a:noFill/>
          <a:ln w="9525">
            <a:solidFill>
              <a:schemeClr val="tx1"/>
            </a:solidFill>
            <a:miter lim="800000"/>
            <a:headEnd/>
            <a:tailEnd/>
          </a:ln>
          <a:effectLst/>
        </p:spPr>
        <p:txBody>
          <a:bodyPr wrap="none"/>
          <a:lstStyle/>
          <a:p>
            <a:endParaRPr lang="sk-SK" dirty="0"/>
          </a:p>
        </p:txBody>
      </p:sp>
      <p:sp>
        <p:nvSpPr>
          <p:cNvPr id="7186" name="Line 20"/>
          <p:cNvSpPr>
            <a:spLocks noChangeShapeType="1"/>
          </p:cNvSpPr>
          <p:nvPr/>
        </p:nvSpPr>
        <p:spPr bwMode="auto">
          <a:xfrm>
            <a:off x="1295400" y="3581400"/>
            <a:ext cx="228600" cy="0"/>
          </a:xfrm>
          <a:prstGeom prst="line">
            <a:avLst/>
          </a:prstGeom>
          <a:noFill/>
          <a:ln w="9525">
            <a:solidFill>
              <a:schemeClr val="tx1"/>
            </a:solidFill>
            <a:miter lim="800000"/>
            <a:headEnd/>
            <a:tailEnd/>
          </a:ln>
          <a:effectLst/>
        </p:spPr>
        <p:txBody>
          <a:bodyPr wrap="none"/>
          <a:lstStyle/>
          <a:p>
            <a:endParaRPr lang="sk-SK" dirty="0"/>
          </a:p>
        </p:txBody>
      </p:sp>
      <p:sp>
        <p:nvSpPr>
          <p:cNvPr id="7187" name="Line 21"/>
          <p:cNvSpPr>
            <a:spLocks noChangeShapeType="1"/>
          </p:cNvSpPr>
          <p:nvPr/>
        </p:nvSpPr>
        <p:spPr bwMode="auto">
          <a:xfrm>
            <a:off x="1295400" y="4114800"/>
            <a:ext cx="228600" cy="0"/>
          </a:xfrm>
          <a:prstGeom prst="line">
            <a:avLst/>
          </a:prstGeom>
          <a:noFill/>
          <a:ln w="9525">
            <a:solidFill>
              <a:schemeClr val="tx1"/>
            </a:solidFill>
            <a:miter lim="800000"/>
            <a:headEnd/>
            <a:tailEnd/>
          </a:ln>
          <a:effectLst/>
        </p:spPr>
        <p:txBody>
          <a:bodyPr wrap="none"/>
          <a:lstStyle/>
          <a:p>
            <a:endParaRPr lang="sk-SK" dirty="0"/>
          </a:p>
        </p:txBody>
      </p:sp>
      <p:sp>
        <p:nvSpPr>
          <p:cNvPr id="7188" name="Line 22"/>
          <p:cNvSpPr>
            <a:spLocks noChangeShapeType="1"/>
          </p:cNvSpPr>
          <p:nvPr/>
        </p:nvSpPr>
        <p:spPr bwMode="auto">
          <a:xfrm>
            <a:off x="1295400" y="4648200"/>
            <a:ext cx="228600" cy="0"/>
          </a:xfrm>
          <a:prstGeom prst="line">
            <a:avLst/>
          </a:prstGeom>
          <a:noFill/>
          <a:ln w="9525">
            <a:solidFill>
              <a:schemeClr val="tx1"/>
            </a:solidFill>
            <a:miter lim="800000"/>
            <a:headEnd/>
            <a:tailEnd/>
          </a:ln>
          <a:effectLst/>
        </p:spPr>
        <p:txBody>
          <a:bodyPr wrap="none"/>
          <a:lstStyle/>
          <a:p>
            <a:endParaRPr lang="sk-SK" dirty="0"/>
          </a:p>
        </p:txBody>
      </p:sp>
      <p:sp>
        <p:nvSpPr>
          <p:cNvPr id="7189" name="Rectangle 25"/>
          <p:cNvSpPr>
            <a:spLocks noChangeArrowheads="1"/>
          </p:cNvSpPr>
          <p:nvPr/>
        </p:nvSpPr>
        <p:spPr bwMode="auto">
          <a:xfrm>
            <a:off x="1143000" y="2667000"/>
            <a:ext cx="2362200" cy="397545"/>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algn="ctr" eaLnBrk="0" hangingPunct="0">
              <a:spcBef>
                <a:spcPct val="50000"/>
              </a:spcBef>
            </a:pPr>
            <a:r>
              <a:rPr lang="en-US" sz="2000" dirty="0" smtClean="0"/>
              <a:t>Location </a:t>
            </a:r>
            <a:endParaRPr lang="en-US" sz="2000" dirty="0"/>
          </a:p>
        </p:txBody>
      </p:sp>
      <p:sp>
        <p:nvSpPr>
          <p:cNvPr id="7190" name="Line 26"/>
          <p:cNvSpPr>
            <a:spLocks noChangeShapeType="1"/>
          </p:cNvSpPr>
          <p:nvPr/>
        </p:nvSpPr>
        <p:spPr bwMode="auto">
          <a:xfrm>
            <a:off x="5105400" y="3048000"/>
            <a:ext cx="0" cy="2667000"/>
          </a:xfrm>
          <a:prstGeom prst="line">
            <a:avLst/>
          </a:prstGeom>
          <a:noFill/>
          <a:ln w="9525">
            <a:solidFill>
              <a:schemeClr val="tx1"/>
            </a:solidFill>
            <a:miter lim="800000"/>
            <a:headEnd/>
            <a:tailEnd/>
          </a:ln>
          <a:effectLst/>
        </p:spPr>
        <p:txBody>
          <a:bodyPr wrap="none"/>
          <a:lstStyle/>
          <a:p>
            <a:endParaRPr lang="sk-SK" dirty="0"/>
          </a:p>
        </p:txBody>
      </p:sp>
      <p:sp>
        <p:nvSpPr>
          <p:cNvPr id="7191" name="Line 27"/>
          <p:cNvSpPr>
            <a:spLocks noChangeShapeType="1"/>
          </p:cNvSpPr>
          <p:nvPr/>
        </p:nvSpPr>
        <p:spPr bwMode="auto">
          <a:xfrm>
            <a:off x="5105400" y="3581400"/>
            <a:ext cx="228600" cy="0"/>
          </a:xfrm>
          <a:prstGeom prst="line">
            <a:avLst/>
          </a:prstGeom>
          <a:noFill/>
          <a:ln w="9525">
            <a:solidFill>
              <a:schemeClr val="tx1"/>
            </a:solidFill>
            <a:miter lim="800000"/>
            <a:headEnd/>
            <a:tailEnd/>
          </a:ln>
          <a:effectLst/>
        </p:spPr>
        <p:txBody>
          <a:bodyPr wrap="none"/>
          <a:lstStyle/>
          <a:p>
            <a:endParaRPr lang="sk-SK" dirty="0"/>
          </a:p>
        </p:txBody>
      </p:sp>
      <p:sp>
        <p:nvSpPr>
          <p:cNvPr id="7192" name="Line 28"/>
          <p:cNvSpPr>
            <a:spLocks noChangeShapeType="1"/>
          </p:cNvSpPr>
          <p:nvPr/>
        </p:nvSpPr>
        <p:spPr bwMode="auto">
          <a:xfrm>
            <a:off x="5105400" y="4114800"/>
            <a:ext cx="228600" cy="0"/>
          </a:xfrm>
          <a:prstGeom prst="line">
            <a:avLst/>
          </a:prstGeom>
          <a:noFill/>
          <a:ln w="9525">
            <a:solidFill>
              <a:schemeClr val="tx1"/>
            </a:solidFill>
            <a:miter lim="800000"/>
            <a:headEnd/>
            <a:tailEnd/>
          </a:ln>
          <a:effectLst/>
        </p:spPr>
        <p:txBody>
          <a:bodyPr wrap="none"/>
          <a:lstStyle/>
          <a:p>
            <a:endParaRPr lang="sk-SK" dirty="0"/>
          </a:p>
        </p:txBody>
      </p:sp>
      <p:sp>
        <p:nvSpPr>
          <p:cNvPr id="7193" name="Line 29"/>
          <p:cNvSpPr>
            <a:spLocks noChangeShapeType="1"/>
          </p:cNvSpPr>
          <p:nvPr/>
        </p:nvSpPr>
        <p:spPr bwMode="auto">
          <a:xfrm>
            <a:off x="5105400" y="4648200"/>
            <a:ext cx="228600" cy="0"/>
          </a:xfrm>
          <a:prstGeom prst="line">
            <a:avLst/>
          </a:prstGeom>
          <a:noFill/>
          <a:ln w="9525">
            <a:solidFill>
              <a:schemeClr val="tx1"/>
            </a:solidFill>
            <a:miter lim="800000"/>
            <a:headEnd/>
            <a:tailEnd/>
          </a:ln>
          <a:effectLst/>
        </p:spPr>
        <p:txBody>
          <a:bodyPr wrap="none"/>
          <a:lstStyle/>
          <a:p>
            <a:endParaRPr lang="sk-SK" dirty="0"/>
          </a:p>
        </p:txBody>
      </p:sp>
      <p:sp>
        <p:nvSpPr>
          <p:cNvPr id="7194" name="Line 30"/>
          <p:cNvSpPr>
            <a:spLocks noChangeShapeType="1"/>
          </p:cNvSpPr>
          <p:nvPr/>
        </p:nvSpPr>
        <p:spPr bwMode="auto">
          <a:xfrm>
            <a:off x="5105400" y="5181600"/>
            <a:ext cx="228600" cy="0"/>
          </a:xfrm>
          <a:prstGeom prst="line">
            <a:avLst/>
          </a:prstGeom>
          <a:noFill/>
          <a:ln w="9525">
            <a:solidFill>
              <a:schemeClr val="tx1"/>
            </a:solidFill>
            <a:miter lim="800000"/>
            <a:headEnd/>
            <a:tailEnd/>
          </a:ln>
          <a:effectLst/>
        </p:spPr>
        <p:txBody>
          <a:bodyPr wrap="none"/>
          <a:lstStyle/>
          <a:p>
            <a:endParaRPr lang="sk-SK" dirty="0"/>
          </a:p>
        </p:txBody>
      </p:sp>
      <p:sp>
        <p:nvSpPr>
          <p:cNvPr id="7195" name="Line 31"/>
          <p:cNvSpPr>
            <a:spLocks noChangeShapeType="1"/>
          </p:cNvSpPr>
          <p:nvPr/>
        </p:nvSpPr>
        <p:spPr bwMode="auto">
          <a:xfrm>
            <a:off x="5105400" y="5715000"/>
            <a:ext cx="228600" cy="0"/>
          </a:xfrm>
          <a:prstGeom prst="line">
            <a:avLst/>
          </a:prstGeom>
          <a:noFill/>
          <a:ln w="9525">
            <a:solidFill>
              <a:schemeClr val="tx1"/>
            </a:solidFill>
            <a:miter lim="800000"/>
            <a:headEnd/>
            <a:tailEnd/>
          </a:ln>
          <a:effectLst/>
        </p:spPr>
        <p:txBody>
          <a:bodyPr wrap="none"/>
          <a:lstStyle/>
          <a:p>
            <a:endParaRPr lang="sk-SK" dirty="0"/>
          </a:p>
        </p:txBody>
      </p:sp>
      <p:sp>
        <p:nvSpPr>
          <p:cNvPr id="7196" name="Rectangle 32"/>
          <p:cNvSpPr>
            <a:spLocks noChangeArrowheads="1"/>
          </p:cNvSpPr>
          <p:nvPr/>
        </p:nvSpPr>
        <p:spPr bwMode="auto">
          <a:xfrm>
            <a:off x="4953000" y="2667000"/>
            <a:ext cx="1828800" cy="406400"/>
          </a:xfrm>
          <a:prstGeom prst="rect">
            <a:avLst/>
          </a:prstGeom>
          <a:solidFill>
            <a:srgbClr val="CCECFF"/>
          </a:solidFill>
          <a:ln w="12700">
            <a:solidFill>
              <a:schemeClr val="tx1"/>
            </a:solidFill>
            <a:miter lim="800000"/>
            <a:headEnd/>
            <a:tailEnd/>
          </a:ln>
          <a:effectLst/>
        </p:spPr>
        <p:txBody>
          <a:bodyPr lIns="90488" tIns="44450" rIns="90488" bIns="44450">
            <a:spAutoFit/>
          </a:bodyPr>
          <a:lstStyle/>
          <a:p>
            <a:pPr algn="ctr" eaLnBrk="0" hangingPunct="0">
              <a:spcBef>
                <a:spcPct val="50000"/>
              </a:spcBef>
            </a:pPr>
            <a:r>
              <a:rPr lang="en-US" sz="2000" dirty="0"/>
              <a:t>Variation</a:t>
            </a:r>
          </a:p>
        </p:txBody>
      </p:sp>
      <p:sp>
        <p:nvSpPr>
          <p:cNvPr id="7197" name="Line 38"/>
          <p:cNvSpPr>
            <a:spLocks noChangeShapeType="1"/>
          </p:cNvSpPr>
          <p:nvPr/>
        </p:nvSpPr>
        <p:spPr bwMode="auto">
          <a:xfrm>
            <a:off x="6019800" y="2362200"/>
            <a:ext cx="1588" cy="306388"/>
          </a:xfrm>
          <a:prstGeom prst="line">
            <a:avLst/>
          </a:prstGeom>
          <a:noFill/>
          <a:ln w="19050">
            <a:solidFill>
              <a:schemeClr val="tx1"/>
            </a:solidFill>
            <a:round/>
            <a:headEnd/>
            <a:tailEnd/>
          </a:ln>
          <a:effectLst/>
        </p:spPr>
        <p:txBody>
          <a:bodyPr/>
          <a:lstStyle/>
          <a:p>
            <a:endParaRPr lang="sk-SK" dirty="0"/>
          </a:p>
        </p:txBody>
      </p:sp>
      <p:sp>
        <p:nvSpPr>
          <p:cNvPr id="7198" name="Rectangle 39"/>
          <p:cNvSpPr>
            <a:spLocks noChangeArrowheads="1"/>
          </p:cNvSpPr>
          <p:nvPr/>
        </p:nvSpPr>
        <p:spPr bwMode="auto">
          <a:xfrm>
            <a:off x="1508125" y="4981575"/>
            <a:ext cx="2211388" cy="406400"/>
          </a:xfrm>
          <a:prstGeom prst="rect">
            <a:avLst/>
          </a:prstGeom>
          <a:solidFill>
            <a:srgbClr val="FDE0BD"/>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000" dirty="0"/>
              <a:t>Geometric Mean</a:t>
            </a:r>
          </a:p>
        </p:txBody>
      </p:sp>
      <p:sp>
        <p:nvSpPr>
          <p:cNvPr id="7199" name="Line 40"/>
          <p:cNvSpPr>
            <a:spLocks noChangeShapeType="1"/>
          </p:cNvSpPr>
          <p:nvPr/>
        </p:nvSpPr>
        <p:spPr bwMode="auto">
          <a:xfrm>
            <a:off x="1279525" y="5184775"/>
            <a:ext cx="228600" cy="0"/>
          </a:xfrm>
          <a:prstGeom prst="line">
            <a:avLst/>
          </a:prstGeom>
          <a:noFill/>
          <a:ln w="9525">
            <a:solidFill>
              <a:schemeClr val="tx1"/>
            </a:solidFill>
            <a:miter lim="800000"/>
            <a:headEnd/>
            <a:tailEnd/>
          </a:ln>
          <a:effectLst/>
        </p:spPr>
        <p:txBody>
          <a:bodyPr wrap="none"/>
          <a:lstStyle/>
          <a:p>
            <a:endParaRPr lang="sk-SK" dirty="0"/>
          </a:p>
        </p:txBody>
      </p:sp>
      <p:sp>
        <p:nvSpPr>
          <p:cNvPr id="30" name="Line 40"/>
          <p:cNvSpPr>
            <a:spLocks noChangeShapeType="1"/>
          </p:cNvSpPr>
          <p:nvPr/>
        </p:nvSpPr>
        <p:spPr bwMode="auto">
          <a:xfrm flipV="1">
            <a:off x="1295397" y="5701630"/>
            <a:ext cx="241303" cy="19719"/>
          </a:xfrm>
          <a:prstGeom prst="line">
            <a:avLst/>
          </a:prstGeom>
          <a:noFill/>
          <a:ln w="9525">
            <a:solidFill>
              <a:schemeClr val="tx1"/>
            </a:solidFill>
            <a:miter lim="800000"/>
            <a:headEnd/>
            <a:tailEnd/>
          </a:ln>
          <a:effectLst/>
        </p:spPr>
        <p:txBody>
          <a:bodyPr wrap="none"/>
          <a:lstStyle/>
          <a:p>
            <a:endParaRPr lang="sk-SK" dirty="0"/>
          </a:p>
        </p:txBody>
      </p:sp>
      <p:sp>
        <p:nvSpPr>
          <p:cNvPr id="31" name="Rectangle 39"/>
          <p:cNvSpPr>
            <a:spLocks noChangeArrowheads="1"/>
          </p:cNvSpPr>
          <p:nvPr/>
        </p:nvSpPr>
        <p:spPr bwMode="auto">
          <a:xfrm>
            <a:off x="1508125" y="5543550"/>
            <a:ext cx="1385887" cy="406400"/>
          </a:xfrm>
          <a:prstGeom prst="rect">
            <a:avLst/>
          </a:prstGeom>
          <a:solidFill>
            <a:srgbClr val="FDE0BD"/>
          </a:solidFill>
          <a:ln w="12700">
            <a:solidFill>
              <a:schemeClr val="tx1"/>
            </a:solidFill>
            <a:miter lim="800000"/>
            <a:headEnd/>
            <a:tailEnd/>
          </a:ln>
          <a:effectLst/>
        </p:spPr>
        <p:txBody>
          <a:bodyPr wrap="square" lIns="90488" tIns="44450" rIns="90488" bIns="44450">
            <a:spAutoFit/>
          </a:bodyPr>
          <a:lstStyle/>
          <a:p>
            <a:pPr eaLnBrk="0" hangingPunct="0">
              <a:spcBef>
                <a:spcPct val="50000"/>
              </a:spcBef>
            </a:pPr>
            <a:r>
              <a:rPr lang="sk-SK" sz="2000" dirty="0" err="1"/>
              <a:t>Quartiles</a:t>
            </a:r>
            <a:endParaRPr lang="en-US" sz="2000" dirty="0"/>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34FF6-6645-4AD7-963E-542E23E4C4DD}"/>
              </a:ext>
            </a:extLst>
          </p:cNvPr>
          <p:cNvSpPr>
            <a:spLocks noGrp="1"/>
          </p:cNvSpPr>
          <p:nvPr>
            <p:ph type="title"/>
          </p:nvPr>
        </p:nvSpPr>
        <p:spPr/>
        <p:txBody>
          <a:bodyPr/>
          <a:lstStyle/>
          <a:p>
            <a:r>
              <a:rPr lang="en-GB" b="1" dirty="0"/>
              <a:t>What Is Central Tendency?</a:t>
            </a:r>
            <a:br>
              <a:rPr lang="en-GB" b="1" dirty="0"/>
            </a:br>
            <a:endParaRPr lang="en-GB" dirty="0"/>
          </a:p>
        </p:txBody>
      </p:sp>
      <p:sp>
        <p:nvSpPr>
          <p:cNvPr id="3" name="Content Placeholder 2">
            <a:extLst>
              <a:ext uri="{FF2B5EF4-FFF2-40B4-BE49-F238E27FC236}">
                <a16:creationId xmlns:a16="http://schemas.microsoft.com/office/drawing/2014/main" id="{8FF7E482-8686-4613-BE35-29AEB3F2783B}"/>
              </a:ext>
            </a:extLst>
          </p:cNvPr>
          <p:cNvSpPr>
            <a:spLocks noGrp="1"/>
          </p:cNvSpPr>
          <p:nvPr>
            <p:ph idx="1"/>
          </p:nvPr>
        </p:nvSpPr>
        <p:spPr>
          <a:xfrm>
            <a:off x="609599" y="1965960"/>
            <a:ext cx="6347714" cy="3880773"/>
          </a:xfrm>
        </p:spPr>
        <p:txBody>
          <a:bodyPr/>
          <a:lstStyle/>
          <a:p>
            <a:pPr algn="just"/>
            <a:r>
              <a:rPr lang="en-GB" dirty="0">
                <a:solidFill>
                  <a:schemeClr val="tx1"/>
                </a:solidFill>
              </a:rPr>
              <a:t>A </a:t>
            </a:r>
            <a:r>
              <a:rPr lang="en-GB" b="1" dirty="0">
                <a:solidFill>
                  <a:schemeClr val="tx1"/>
                </a:solidFill>
              </a:rPr>
              <a:t>measure of central tendency</a:t>
            </a:r>
            <a:r>
              <a:rPr lang="en-GB" dirty="0">
                <a:solidFill>
                  <a:schemeClr val="tx1"/>
                </a:solidFill>
              </a:rPr>
              <a:t> is a single value that describes the way in which a group of data cluster around a central value. To put in other words, it is a way to describe the </a:t>
            </a:r>
            <a:r>
              <a:rPr lang="en-GB" dirty="0" err="1">
                <a:solidFill>
                  <a:schemeClr val="tx1"/>
                </a:solidFill>
              </a:rPr>
              <a:t>center</a:t>
            </a:r>
            <a:r>
              <a:rPr lang="en-GB" dirty="0">
                <a:solidFill>
                  <a:schemeClr val="tx1"/>
                </a:solidFill>
              </a:rPr>
              <a:t> of a data set. There are three </a:t>
            </a:r>
            <a:r>
              <a:rPr lang="sk-SK" dirty="0">
                <a:solidFill>
                  <a:schemeClr val="tx1"/>
                </a:solidFill>
              </a:rPr>
              <a:t>most </a:t>
            </a:r>
            <a:r>
              <a:rPr lang="sk-SK" dirty="0" err="1">
                <a:solidFill>
                  <a:schemeClr val="tx1"/>
                </a:solidFill>
              </a:rPr>
              <a:t>important</a:t>
            </a:r>
            <a:r>
              <a:rPr lang="sk-SK" dirty="0">
                <a:solidFill>
                  <a:schemeClr val="tx1"/>
                </a:solidFill>
              </a:rPr>
              <a:t> </a:t>
            </a:r>
            <a:r>
              <a:rPr lang="en-GB" dirty="0">
                <a:solidFill>
                  <a:schemeClr val="tx1"/>
                </a:solidFill>
              </a:rPr>
              <a:t>measures of central tendency: the mean, the median, and the mode.</a:t>
            </a:r>
            <a:endParaRPr lang="sk-SK" dirty="0">
              <a:solidFill>
                <a:schemeClr val="tx1"/>
              </a:solidFill>
            </a:endParaRPr>
          </a:p>
          <a:p>
            <a:pPr algn="just"/>
            <a:r>
              <a:rPr lang="en-GB" dirty="0">
                <a:solidFill>
                  <a:schemeClr val="tx1"/>
                </a:solidFill>
              </a:rPr>
              <a:t>Measures of central tendency (location) could be used only for numerical data.</a:t>
            </a:r>
            <a:r>
              <a:rPr lang="sk-SK" dirty="0">
                <a:solidFill>
                  <a:schemeClr val="tx1"/>
                </a:solidFill>
              </a:rPr>
              <a:t> </a:t>
            </a:r>
            <a:r>
              <a:rPr lang="sk-SK" dirty="0" err="1">
                <a:solidFill>
                  <a:schemeClr val="tx1"/>
                </a:solidFill>
              </a:rPr>
              <a:t>It</a:t>
            </a:r>
            <a:r>
              <a:rPr lang="sk-SK" dirty="0">
                <a:solidFill>
                  <a:schemeClr val="tx1"/>
                </a:solidFill>
              </a:rPr>
              <a:t> </a:t>
            </a:r>
            <a:r>
              <a:rPr lang="sk-SK" dirty="0" err="1">
                <a:solidFill>
                  <a:schemeClr val="tx1"/>
                </a:solidFill>
              </a:rPr>
              <a:t>does</a:t>
            </a:r>
            <a:r>
              <a:rPr lang="sk-SK" dirty="0">
                <a:solidFill>
                  <a:schemeClr val="tx1"/>
                </a:solidFill>
              </a:rPr>
              <a:t> </a:t>
            </a:r>
            <a:r>
              <a:rPr lang="sk-SK" dirty="0" err="1">
                <a:solidFill>
                  <a:schemeClr val="tx1"/>
                </a:solidFill>
              </a:rPr>
              <a:t>not</a:t>
            </a:r>
            <a:r>
              <a:rPr lang="sk-SK" dirty="0">
                <a:solidFill>
                  <a:schemeClr val="tx1"/>
                </a:solidFill>
              </a:rPr>
              <a:t> </a:t>
            </a:r>
            <a:r>
              <a:rPr lang="sk-SK" dirty="0" err="1">
                <a:solidFill>
                  <a:schemeClr val="tx1"/>
                </a:solidFill>
              </a:rPr>
              <a:t>make</a:t>
            </a:r>
            <a:r>
              <a:rPr lang="sk-SK" dirty="0">
                <a:solidFill>
                  <a:schemeClr val="tx1"/>
                </a:solidFill>
              </a:rPr>
              <a:t> </a:t>
            </a:r>
            <a:r>
              <a:rPr lang="sk-SK" dirty="0" err="1">
                <a:solidFill>
                  <a:schemeClr val="tx1"/>
                </a:solidFill>
              </a:rPr>
              <a:t>sence</a:t>
            </a:r>
            <a:r>
              <a:rPr lang="sk-SK" dirty="0">
                <a:solidFill>
                  <a:schemeClr val="tx1"/>
                </a:solidFill>
              </a:rPr>
              <a:t> to </a:t>
            </a:r>
            <a:r>
              <a:rPr lang="sk-SK" dirty="0" err="1">
                <a:solidFill>
                  <a:schemeClr val="tx1"/>
                </a:solidFill>
              </a:rPr>
              <a:t>compute</a:t>
            </a:r>
            <a:r>
              <a:rPr lang="sk-SK" dirty="0">
                <a:solidFill>
                  <a:schemeClr val="tx1"/>
                </a:solidFill>
              </a:rPr>
              <a:t> </a:t>
            </a:r>
            <a:r>
              <a:rPr lang="sk-SK" dirty="0" err="1">
                <a:solidFill>
                  <a:schemeClr val="tx1"/>
                </a:solidFill>
              </a:rPr>
              <a:t>them</a:t>
            </a:r>
            <a:r>
              <a:rPr lang="sk-SK" dirty="0">
                <a:solidFill>
                  <a:schemeClr val="tx1"/>
                </a:solidFill>
              </a:rPr>
              <a:t> </a:t>
            </a:r>
            <a:r>
              <a:rPr lang="sk-SK" dirty="0" err="1">
                <a:solidFill>
                  <a:schemeClr val="tx1"/>
                </a:solidFill>
              </a:rPr>
              <a:t>for</a:t>
            </a:r>
            <a:r>
              <a:rPr lang="sk-SK" dirty="0">
                <a:solidFill>
                  <a:schemeClr val="tx1"/>
                </a:solidFill>
              </a:rPr>
              <a:t> a </a:t>
            </a:r>
            <a:r>
              <a:rPr lang="sk-SK" dirty="0" err="1">
                <a:solidFill>
                  <a:schemeClr val="tx1"/>
                </a:solidFill>
              </a:rPr>
              <a:t>nominal</a:t>
            </a:r>
            <a:r>
              <a:rPr lang="sk-SK" dirty="0">
                <a:solidFill>
                  <a:schemeClr val="tx1"/>
                </a:solidFill>
              </a:rPr>
              <a:t> or </a:t>
            </a:r>
            <a:r>
              <a:rPr lang="sk-SK" dirty="0" err="1">
                <a:solidFill>
                  <a:schemeClr val="tx1"/>
                </a:solidFill>
              </a:rPr>
              <a:t>ordinal</a:t>
            </a:r>
            <a:r>
              <a:rPr lang="sk-SK" dirty="0">
                <a:solidFill>
                  <a:schemeClr val="tx1"/>
                </a:solidFill>
              </a:rPr>
              <a:t> </a:t>
            </a:r>
            <a:r>
              <a:rPr lang="sk-SK" dirty="0" err="1">
                <a:solidFill>
                  <a:schemeClr val="tx1"/>
                </a:solidFill>
              </a:rPr>
              <a:t>scaled</a:t>
            </a:r>
            <a:r>
              <a:rPr lang="sk-SK" dirty="0">
                <a:solidFill>
                  <a:schemeClr val="tx1"/>
                </a:solidFill>
              </a:rPr>
              <a:t> </a:t>
            </a:r>
            <a:r>
              <a:rPr lang="sk-SK" dirty="0" err="1">
                <a:solidFill>
                  <a:schemeClr val="tx1"/>
                </a:solidFill>
              </a:rPr>
              <a:t>data</a:t>
            </a:r>
            <a:r>
              <a:rPr lang="sk-SK" dirty="0">
                <a:solidFill>
                  <a:schemeClr val="tx1"/>
                </a:solidFill>
              </a:rPr>
              <a:t> (</a:t>
            </a:r>
            <a:r>
              <a:rPr lang="sk-SK" dirty="0" err="1">
                <a:solidFill>
                  <a:schemeClr val="tx1"/>
                </a:solidFill>
              </a:rPr>
              <a:t>except</a:t>
            </a:r>
            <a:r>
              <a:rPr lang="sk-SK" dirty="0">
                <a:solidFill>
                  <a:schemeClr val="tx1"/>
                </a:solidFill>
              </a:rPr>
              <a:t> </a:t>
            </a:r>
            <a:r>
              <a:rPr lang="sk-SK" dirty="0" err="1">
                <a:solidFill>
                  <a:schemeClr val="tx1"/>
                </a:solidFill>
              </a:rPr>
              <a:t>mode</a:t>
            </a:r>
            <a:r>
              <a:rPr lang="sk-SK" dirty="0">
                <a:solidFill>
                  <a:schemeClr val="tx1"/>
                </a:solidFill>
              </a:rPr>
              <a:t>).</a:t>
            </a:r>
            <a:endParaRPr lang="en-GB" dirty="0">
              <a:solidFill>
                <a:schemeClr val="tx1"/>
              </a:solidFill>
            </a:endParaRPr>
          </a:p>
        </p:txBody>
      </p:sp>
    </p:spTree>
    <p:extLst>
      <p:ext uri="{BB962C8B-B14F-4D97-AF65-F5344CB8AC3E}">
        <p14:creationId xmlns:p14="http://schemas.microsoft.com/office/powerpoint/2010/main" val="2605330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13A31-6BD0-488B-928C-74B31B4ED8DD}"/>
              </a:ext>
            </a:extLst>
          </p:cNvPr>
          <p:cNvSpPr>
            <a:spLocks noGrp="1"/>
          </p:cNvSpPr>
          <p:nvPr>
            <p:ph type="title"/>
          </p:nvPr>
        </p:nvSpPr>
        <p:spPr/>
        <p:txBody>
          <a:bodyPr/>
          <a:lstStyle/>
          <a:p>
            <a:r>
              <a:rPr lang="sk-SK" dirty="0" err="1"/>
              <a:t>Why</a:t>
            </a:r>
            <a:r>
              <a:rPr lang="sk-SK" dirty="0"/>
              <a:t> </a:t>
            </a:r>
            <a:r>
              <a:rPr lang="sk-SK" dirty="0" err="1"/>
              <a:t>is</a:t>
            </a:r>
            <a:r>
              <a:rPr lang="sk-SK" dirty="0"/>
              <a:t> </a:t>
            </a:r>
            <a:r>
              <a:rPr lang="sk-SK" dirty="0" err="1"/>
              <a:t>central</a:t>
            </a:r>
            <a:r>
              <a:rPr lang="sk-SK" dirty="0"/>
              <a:t> </a:t>
            </a:r>
            <a:r>
              <a:rPr lang="sk-SK" dirty="0" err="1"/>
              <a:t>tendency</a:t>
            </a:r>
            <a:r>
              <a:rPr lang="sk-SK" dirty="0"/>
              <a:t> </a:t>
            </a:r>
            <a:r>
              <a:rPr lang="sk-SK" dirty="0" err="1"/>
              <a:t>important</a:t>
            </a:r>
            <a:r>
              <a:rPr lang="sk-SK" dirty="0"/>
              <a:t>?</a:t>
            </a:r>
            <a:endParaRPr lang="en-GB" dirty="0"/>
          </a:p>
        </p:txBody>
      </p:sp>
      <p:sp>
        <p:nvSpPr>
          <p:cNvPr id="3" name="Content Placeholder 2">
            <a:extLst>
              <a:ext uri="{FF2B5EF4-FFF2-40B4-BE49-F238E27FC236}">
                <a16:creationId xmlns:a16="http://schemas.microsoft.com/office/drawing/2014/main" id="{B0C6C07D-6042-4C37-A1DC-04C01EF81E03}"/>
              </a:ext>
            </a:extLst>
          </p:cNvPr>
          <p:cNvSpPr>
            <a:spLocks noGrp="1"/>
          </p:cNvSpPr>
          <p:nvPr>
            <p:ph idx="1"/>
          </p:nvPr>
        </p:nvSpPr>
        <p:spPr>
          <a:xfrm>
            <a:off x="593405" y="2002536"/>
            <a:ext cx="6347714" cy="4523674"/>
          </a:xfrm>
        </p:spPr>
        <p:txBody>
          <a:bodyPr>
            <a:normAutofit/>
          </a:bodyPr>
          <a:lstStyle/>
          <a:p>
            <a:pPr algn="just"/>
            <a:r>
              <a:rPr lang="en-GB" dirty="0"/>
              <a:t> </a:t>
            </a:r>
            <a:r>
              <a:rPr lang="en-GB" sz="2000" b="1" dirty="0">
                <a:solidFill>
                  <a:schemeClr val="tx1"/>
                </a:solidFill>
              </a:rPr>
              <a:t>It </a:t>
            </a:r>
            <a:r>
              <a:rPr lang="en-GB" sz="2000" b="1" dirty="0" err="1">
                <a:solidFill>
                  <a:schemeClr val="tx1"/>
                </a:solidFill>
              </a:rPr>
              <a:t>groupes</a:t>
            </a:r>
            <a:r>
              <a:rPr lang="en-GB" sz="2000" b="1" dirty="0">
                <a:solidFill>
                  <a:schemeClr val="tx1"/>
                </a:solidFill>
              </a:rPr>
              <a:t> the data set to one representative value, which is useful when you are working with large amounts of data</a:t>
            </a:r>
            <a:r>
              <a:rPr lang="sk-SK" sz="2000" b="1" dirty="0">
                <a:solidFill>
                  <a:schemeClr val="tx1"/>
                </a:solidFill>
              </a:rPr>
              <a:t>.</a:t>
            </a:r>
          </a:p>
          <a:p>
            <a:pPr lvl="1" algn="just"/>
            <a:r>
              <a:rPr lang="en-GB" sz="1800" dirty="0">
                <a:solidFill>
                  <a:schemeClr val="tx1"/>
                </a:solidFill>
              </a:rPr>
              <a:t>Could you imagine how difficult it would be to describe the central location of a 1000-item data set if you had to consider every number individually?</a:t>
            </a:r>
            <a:endParaRPr lang="sk-SK" sz="1800" dirty="0">
              <a:solidFill>
                <a:schemeClr val="tx1"/>
              </a:solidFill>
            </a:endParaRPr>
          </a:p>
          <a:p>
            <a:pPr algn="just"/>
            <a:r>
              <a:rPr lang="sk-SK" sz="2000" b="1" dirty="0" err="1">
                <a:solidFill>
                  <a:schemeClr val="tx1"/>
                </a:solidFill>
              </a:rPr>
              <a:t>It</a:t>
            </a:r>
            <a:r>
              <a:rPr lang="sk-SK" sz="2000" b="1" dirty="0">
                <a:solidFill>
                  <a:schemeClr val="tx1"/>
                </a:solidFill>
              </a:rPr>
              <a:t> </a:t>
            </a:r>
            <a:r>
              <a:rPr lang="en-GB" sz="2000" b="1" dirty="0">
                <a:solidFill>
                  <a:schemeClr val="tx1"/>
                </a:solidFill>
              </a:rPr>
              <a:t>allows you to compare one data set to another. </a:t>
            </a:r>
            <a:endParaRPr lang="sk-SK" sz="2000" b="1" dirty="0">
              <a:solidFill>
                <a:schemeClr val="tx1"/>
              </a:solidFill>
            </a:endParaRPr>
          </a:p>
          <a:p>
            <a:pPr lvl="1" algn="just"/>
            <a:r>
              <a:rPr lang="en-GB" sz="1800" dirty="0">
                <a:solidFill>
                  <a:schemeClr val="tx1"/>
                </a:solidFill>
              </a:rPr>
              <a:t>For example, let's say you have a sample of girls and a sample of boys, and you are interested in comparing their heights. By calculating the average height for each sample, you could easily draw comparisons between the girls and boys.</a:t>
            </a:r>
            <a:endParaRPr lang="sk-SK" sz="1800" dirty="0">
              <a:solidFill>
                <a:schemeClr val="tx1"/>
              </a:solidFill>
            </a:endParaRPr>
          </a:p>
          <a:p>
            <a:endParaRPr lang="en-GB" dirty="0"/>
          </a:p>
        </p:txBody>
      </p:sp>
    </p:spTree>
    <p:extLst>
      <p:ext uri="{BB962C8B-B14F-4D97-AF65-F5344CB8AC3E}">
        <p14:creationId xmlns:p14="http://schemas.microsoft.com/office/powerpoint/2010/main" val="23528918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ULTRA_SCORM_TRACKING_SLIDES" val="1"/>
  <p:tag name="GENSWF_OUTPUT_FILE_NAME" val="Describing Data Numerical"/>
  <p:tag name="ISPRING_RESOURCE_FOLDER" val="E:\STAT\3.Describing_Data_Numerical\"/>
  <p:tag name="ISPRING_UUID" val="{17E8A87F-A7C2-4C34-86C9-849AFB37F33C}"/>
  <p:tag name="ISPRING_RESOURCE_PATHS_HASH" val="41a7fb60e0e9da9bde1d6b797bc7807df76969"/>
</p:tagLst>
</file>

<file path=ppt/tags/tag10.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11.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12.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13.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14.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15.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16.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17.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18.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2.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3.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4.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5.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6.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7.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8.xml><?xml version="1.0" encoding="utf-8"?>
<p:tagLst xmlns:a="http://schemas.openxmlformats.org/drawingml/2006/main" xmlns:r="http://schemas.openxmlformats.org/officeDocument/2006/relationships" xmlns:p="http://schemas.openxmlformats.org/presentationml/2006/main">
  <p:tag name="ISPRING_AUDIO_BITRATE" val="0"/>
</p:tagLst>
</file>

<file path=ppt/tags/tag9.xml><?xml version="1.0" encoding="utf-8"?>
<p:tagLst xmlns:a="http://schemas.openxmlformats.org/drawingml/2006/main" xmlns:r="http://schemas.openxmlformats.org/officeDocument/2006/relationships" xmlns:p="http://schemas.openxmlformats.org/presentationml/2006/main">
  <p:tag name="ISPRING_AUDIO_BITRATE" val="0"/>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3387</TotalTime>
  <Pages>20</Pages>
  <Words>1629</Words>
  <Application>Microsoft Office PowerPoint</Application>
  <PresentationFormat>On-screen Show (4:3)</PresentationFormat>
  <Paragraphs>395</Paragraphs>
  <Slides>38</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vt:lpstr>
      <vt:lpstr>Calibri</vt:lpstr>
      <vt:lpstr>Cambria Math</vt:lpstr>
      <vt:lpstr>Trebuchet MS</vt:lpstr>
      <vt:lpstr>Wingdings</vt:lpstr>
      <vt:lpstr>Wingdings 3</vt:lpstr>
      <vt:lpstr>Facet</vt:lpstr>
      <vt:lpstr>Equation</vt:lpstr>
      <vt:lpstr>Lecture 2</vt:lpstr>
      <vt:lpstr>Review: Frequency table – discrete variable</vt:lpstr>
      <vt:lpstr>Review: Frequency table – continuous variable</vt:lpstr>
      <vt:lpstr>Describing Data: Numerical </vt:lpstr>
      <vt:lpstr>Why is descriptive statistics important to managers?</vt:lpstr>
      <vt:lpstr>Topic Goals</vt:lpstr>
      <vt:lpstr>Describing Data Numerically</vt:lpstr>
      <vt:lpstr>What Is Central Tendency? </vt:lpstr>
      <vt:lpstr>Why is central tendency important?</vt:lpstr>
      <vt:lpstr>Why is central tendency important?</vt:lpstr>
      <vt:lpstr>Measures of Location – Central tendency</vt:lpstr>
      <vt:lpstr>Arithmetic Mean</vt:lpstr>
      <vt:lpstr>Arithmetic Mean</vt:lpstr>
      <vt:lpstr>Calculation Example: Arithmetic Mean</vt:lpstr>
      <vt:lpstr>Count the average hight in your class</vt:lpstr>
      <vt:lpstr>Arithmetic Mean</vt:lpstr>
      <vt:lpstr>Characteristics of the arithmetic mean</vt:lpstr>
      <vt:lpstr>PowerPoint Presentation</vt:lpstr>
      <vt:lpstr>Geometric Mean</vt:lpstr>
      <vt:lpstr>Arithmetic Mean</vt:lpstr>
      <vt:lpstr>Median</vt:lpstr>
      <vt:lpstr>Finding the Median</vt:lpstr>
      <vt:lpstr>Calculation Example: Median, when the number of values is odd</vt:lpstr>
      <vt:lpstr>Calculation Example: Median, when the number of values is even</vt:lpstr>
      <vt:lpstr>Calculation Example: Median, when the number of values is even</vt:lpstr>
      <vt:lpstr>PowerPoint Presentation</vt:lpstr>
      <vt:lpstr>Mode</vt:lpstr>
      <vt:lpstr>Calculation Example: Mode</vt:lpstr>
      <vt:lpstr>Review Example: Summary Statistics</vt:lpstr>
      <vt:lpstr> Excercises</vt:lpstr>
      <vt:lpstr> Which measure of location  is the “best”?</vt:lpstr>
      <vt:lpstr>Some real examples</vt:lpstr>
      <vt:lpstr>Some real examples</vt:lpstr>
      <vt:lpstr>Quartiles</vt:lpstr>
      <vt:lpstr>Quartile Formulas</vt:lpstr>
      <vt:lpstr>Quartiles</vt:lpstr>
      <vt:lpstr>Excercise:</vt:lpstr>
      <vt:lpstr>Thank you! We will continue with measures of variaton, skewness and kurtisus on the next lecture. Have a nice day!</vt:lpstr>
    </vt:vector>
  </TitlesOfParts>
  <Company>University of San Diego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Describing Data: Numerical</dc:title>
  <dc:creator>Administrator</dc:creator>
  <cp:lastModifiedBy>mPriezvisko</cp:lastModifiedBy>
  <cp:revision>428</cp:revision>
  <cp:lastPrinted>2019-09-25T13:06:05Z</cp:lastPrinted>
  <dcterms:created xsi:type="dcterms:W3CDTF">2001-01-16T02:05:37Z</dcterms:created>
  <dcterms:modified xsi:type="dcterms:W3CDTF">2019-10-02T07:39:13Z</dcterms:modified>
</cp:coreProperties>
</file>