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90" r:id="rId1"/>
  </p:sldMasterIdLst>
  <p:notesMasterIdLst>
    <p:notesMasterId r:id="rId39"/>
  </p:notesMasterIdLst>
  <p:handoutMasterIdLst>
    <p:handoutMasterId r:id="rId40"/>
  </p:handoutMasterIdLst>
  <p:sldIdLst>
    <p:sldId id="395" r:id="rId2"/>
    <p:sldId id="396" r:id="rId3"/>
    <p:sldId id="415" r:id="rId4"/>
    <p:sldId id="421" r:id="rId5"/>
    <p:sldId id="398" r:id="rId6"/>
    <p:sldId id="302" r:id="rId7"/>
    <p:sldId id="304" r:id="rId8"/>
    <p:sldId id="305" r:id="rId9"/>
    <p:sldId id="306" r:id="rId10"/>
    <p:sldId id="416" r:id="rId11"/>
    <p:sldId id="417" r:id="rId12"/>
    <p:sldId id="307" r:id="rId13"/>
    <p:sldId id="308" r:id="rId14"/>
    <p:sldId id="356" r:id="rId15"/>
    <p:sldId id="357" r:id="rId16"/>
    <p:sldId id="309" r:id="rId17"/>
    <p:sldId id="310" r:id="rId18"/>
    <p:sldId id="312" r:id="rId19"/>
    <p:sldId id="313" r:id="rId20"/>
    <p:sldId id="316" r:id="rId21"/>
    <p:sldId id="414" r:id="rId22"/>
    <p:sldId id="419" r:id="rId23"/>
    <p:sldId id="422" r:id="rId24"/>
    <p:sldId id="381" r:id="rId25"/>
    <p:sldId id="383" r:id="rId26"/>
    <p:sldId id="384" r:id="rId27"/>
    <p:sldId id="387" r:id="rId28"/>
    <p:sldId id="385" r:id="rId29"/>
    <p:sldId id="386" r:id="rId30"/>
    <p:sldId id="361" r:id="rId31"/>
    <p:sldId id="362" r:id="rId32"/>
    <p:sldId id="420" r:id="rId33"/>
    <p:sldId id="401" r:id="rId34"/>
    <p:sldId id="318" r:id="rId35"/>
    <p:sldId id="320" r:id="rId36"/>
    <p:sldId id="321" r:id="rId37"/>
    <p:sldId id="388" r:id="rId38"/>
  </p:sldIdLst>
  <p:sldSz cx="9144000" cy="6858000" type="screen4x3"/>
  <p:notesSz cx="6797675" cy="9926638"/>
  <p:custDataLst>
    <p:tags r:id="rId41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Priezvisko" initials="m" lastIdx="0" clrIdx="0">
    <p:extLst>
      <p:ext uri="{19B8F6BF-5375-455C-9EA6-DF929625EA0E}">
        <p15:presenceInfo xmlns:p15="http://schemas.microsoft.com/office/powerpoint/2012/main" userId="mPriezvis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0BD"/>
    <a:srgbClr val="CCECFF"/>
    <a:srgbClr val="B9B9ED"/>
    <a:srgbClr val="FFFF99"/>
    <a:srgbClr val="F4C7C6"/>
    <a:srgbClr val="FF6699"/>
    <a:srgbClr val="FF99FF"/>
    <a:srgbClr val="CBD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94661"/>
  </p:normalViewPr>
  <p:slideViewPr>
    <p:cSldViewPr>
      <p:cViewPr varScale="1">
        <p:scale>
          <a:sx n="69" d="100"/>
          <a:sy n="69" d="100"/>
        </p:scale>
        <p:origin x="3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196" y="-330"/>
      </p:cViewPr>
      <p:guideLst>
        <p:guide orient="horz" pos="3127"/>
        <p:guide pos="2141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ChangeArrowheads="1"/>
          </p:cNvSpPr>
          <p:nvPr/>
        </p:nvSpPr>
        <p:spPr bwMode="auto">
          <a:xfrm>
            <a:off x="75530" y="9578516"/>
            <a:ext cx="6646616" cy="2981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2467" name="Line 7"/>
          <p:cNvSpPr>
            <a:spLocks noChangeShapeType="1"/>
          </p:cNvSpPr>
          <p:nvPr/>
        </p:nvSpPr>
        <p:spPr bwMode="auto">
          <a:xfrm>
            <a:off x="821386" y="9513028"/>
            <a:ext cx="557346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2468" name="Rectangle 9"/>
          <p:cNvSpPr>
            <a:spLocks noChangeArrowheads="1"/>
          </p:cNvSpPr>
          <p:nvPr/>
        </p:nvSpPr>
        <p:spPr bwMode="auto">
          <a:xfrm>
            <a:off x="70810" y="60318"/>
            <a:ext cx="6656057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</a:pPr>
            <a:r>
              <a:rPr lang="en-US" sz="1200" b="0"/>
              <a:t>	Chapter 3		 3-</a:t>
            </a:r>
            <a:fld id="{22E0F1CD-8EC8-462E-A5CE-181B91311B2F}" type="slidenum">
              <a:rPr lang="en-US" sz="1200" b="0"/>
              <a:pPr eaLnBrk="0" hangingPunct="0">
                <a:tabLst>
                  <a:tab pos="285750" algn="l"/>
                  <a:tab pos="3257550" algn="ctr"/>
                  <a:tab pos="6457950" algn="r"/>
                </a:tabLst>
              </a:pPr>
              <a:t>‹#›</a:t>
            </a:fld>
            <a:endParaRPr lang="en-US" sz="1200" b="0"/>
          </a:p>
        </p:txBody>
      </p:sp>
      <p:sp>
        <p:nvSpPr>
          <p:cNvPr id="62469" name="Rectangle 11"/>
          <p:cNvSpPr>
            <a:spLocks noChangeArrowheads="1"/>
          </p:cNvSpPr>
          <p:nvPr/>
        </p:nvSpPr>
        <p:spPr bwMode="auto">
          <a:xfrm>
            <a:off x="70810" y="9573347"/>
            <a:ext cx="6656057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</a:pPr>
            <a:r>
              <a:rPr lang="en-US" sz="1000" b="0"/>
              <a:t>Statistics for Business and Economics, 6/e	© 2007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473374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3557045"/>
            <a:ext cx="4984962" cy="562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41475" y="661988"/>
            <a:ext cx="3741738" cy="2805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1110917" y="388793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1110917" y="4218821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1110917" y="4549709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1110917" y="4880597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1110917" y="5211485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1110917" y="554237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1110917" y="554237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1110917" y="5873261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1110917" y="6204149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1110917" y="6535037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1110917" y="6865925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1110917" y="719681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1110917" y="7527700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1110917" y="7858588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1110917" y="8189476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1110917" y="8520364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1110917" y="8851252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1110917" y="9182140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8" name="Line 24"/>
          <p:cNvSpPr>
            <a:spLocks noChangeShapeType="1"/>
          </p:cNvSpPr>
          <p:nvPr/>
        </p:nvSpPr>
        <p:spPr bwMode="auto">
          <a:xfrm>
            <a:off x="519267" y="9513028"/>
            <a:ext cx="580005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9" name="Rectangle 25"/>
          <p:cNvSpPr>
            <a:spLocks noChangeArrowheads="1"/>
          </p:cNvSpPr>
          <p:nvPr/>
        </p:nvSpPr>
        <p:spPr bwMode="auto">
          <a:xfrm>
            <a:off x="77104" y="67212"/>
            <a:ext cx="664346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</a:pPr>
            <a:r>
              <a:rPr lang="en-US" sz="1200" b="0"/>
              <a:t>	Chapter 3		3-</a:t>
            </a:r>
            <a:fld id="{8E33ACDA-AFAA-4109-948F-A213B5CAE765}" type="slidenum">
              <a:rPr lang="en-US" sz="1200" b="0"/>
              <a:pPr eaLnBrk="0" hangingPunct="0">
                <a:tabLst>
                  <a:tab pos="285750" algn="l"/>
                  <a:tab pos="3257550" algn="ctr"/>
                  <a:tab pos="6457950" algn="r"/>
                </a:tabLst>
              </a:pPr>
              <a:t>‹#›</a:t>
            </a:fld>
            <a:endParaRPr lang="en-US" sz="1200" b="0"/>
          </a:p>
        </p:txBody>
      </p:sp>
      <p:sp>
        <p:nvSpPr>
          <p:cNvPr id="60440" name="Rectangle 27"/>
          <p:cNvSpPr>
            <a:spLocks noChangeArrowheads="1"/>
          </p:cNvSpPr>
          <p:nvPr/>
        </p:nvSpPr>
        <p:spPr bwMode="auto">
          <a:xfrm>
            <a:off x="70810" y="9573347"/>
            <a:ext cx="6656057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</a:pPr>
            <a:r>
              <a:rPr lang="en-US" sz="1000" b="0"/>
              <a:t>Statistics for Business and Economics, 6/e	© 2007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742379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8226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13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1484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5902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8642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6694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8300" y="661988"/>
            <a:ext cx="3748088" cy="2813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7274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8300" y="661988"/>
            <a:ext cx="3748088" cy="2813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7723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1697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81696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053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88535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558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15680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87153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53044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</p:spPr>
        <p:txBody>
          <a:bodyPr/>
          <a:lstStyle/>
          <a:p>
            <a:endParaRPr lang="sk-SK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2979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136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5481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329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3267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9444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4924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9715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970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00781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535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798696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7917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74497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4200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CF85F847-E984-4BA6-B0A9-026457C817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34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3AD5FF63-5311-4120-B84B-8A30692BA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5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F09FB798-5A5C-43A1-ACDA-314D6B4583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6C0778D2-440C-4040-AECC-D193B4A599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0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F2935B60-1881-47CF-8EA7-A439D6357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6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43255EB0-5175-4187-97F1-E413AB47F0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778CD041-4967-4657-8B43-FCCED534ED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4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9AE27157-2761-4089-8474-2929A9B127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5B93115F-1394-4F2F-BFAC-9AB8F5A0B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3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E1817E02-C29F-4C01-955F-3B994608D6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7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wmf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w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wmf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4.bin"/><Relationship Id="rId2" Type="http://schemas.openxmlformats.org/officeDocument/2006/relationships/tags" Target="../tags/tag2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notesSlide" Target="../notesSlides/notesSlide20.xml"/><Relationship Id="rId9" Type="http://schemas.openxmlformats.org/officeDocument/2006/relationships/oleObject" Target="../embeddings/oleObject15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2" Type="http://schemas.openxmlformats.org/officeDocument/2006/relationships/tags" Target="../tags/tag2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notesSlide" Target="../notesSlides/notesSlide21.xml"/><Relationship Id="rId9" Type="http://schemas.openxmlformats.org/officeDocument/2006/relationships/oleObject" Target="../embeddings/oleObject1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843784"/>
            <a:ext cx="6347713" cy="1320800"/>
          </a:xfrm>
        </p:spPr>
        <p:txBody>
          <a:bodyPr>
            <a:normAutofit/>
          </a:bodyPr>
          <a:lstStyle/>
          <a:p>
            <a:r>
              <a:rPr lang="en-GB" b="1" dirty="0"/>
              <a:t>Lecture</a:t>
            </a:r>
            <a:r>
              <a:rPr lang="sk-SK" b="1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236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</a:t>
            </a:r>
            <a:r>
              <a:rPr lang="en-US" dirty="0" smtClean="0"/>
              <a:t>number </a:t>
            </a:r>
            <a:r>
              <a:rPr lang="en-US" dirty="0"/>
              <a:t>summary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 a five number summary, the following five numbers are used to summarize the data: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1. Smallest value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2. First quartile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3. Median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4. Third quartile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5. Largest value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Those five values are usually shown in a graph, called Box plot.</a:t>
            </a:r>
          </a:p>
        </p:txBody>
      </p:sp>
    </p:spTree>
    <p:extLst>
      <p:ext uri="{BB962C8B-B14F-4D97-AF65-F5344CB8AC3E}">
        <p14:creationId xmlns:p14="http://schemas.microsoft.com/office/powerpoint/2010/main" val="216876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97992"/>
          </a:xfrm>
        </p:spPr>
        <p:txBody>
          <a:bodyPr/>
          <a:lstStyle/>
          <a:p>
            <a:r>
              <a:rPr lang="en-US" dirty="0"/>
              <a:t>Box plot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07592"/>
            <a:ext cx="6347714" cy="5340096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The box plot is a relatively recent development in the area of graphical summaries of data. Key to the development of a box plot is the computation of the median and the quartiles, Q1 and Q3. The interquartile range, IQR = Q3 – Q1, is also used.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steps used to construct the box plot </a:t>
            </a:r>
            <a:r>
              <a:rPr lang="en-US" dirty="0" smtClean="0">
                <a:solidFill>
                  <a:schemeClr val="tx1"/>
                </a:solidFill>
              </a:rPr>
              <a:t>are:</a:t>
            </a:r>
            <a:endParaRPr lang="en-US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1. A box is drawn with the ends of the box located at the first and third </a:t>
            </a:r>
            <a:r>
              <a:rPr lang="en-US" dirty="0" smtClean="0">
                <a:solidFill>
                  <a:schemeClr val="tx1"/>
                </a:solidFill>
              </a:rPr>
              <a:t>quartiles (this </a:t>
            </a:r>
            <a:r>
              <a:rPr lang="en-US" dirty="0">
                <a:solidFill>
                  <a:schemeClr val="tx1"/>
                </a:solidFill>
              </a:rPr>
              <a:t>box contains the middle 50% of the data).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2. A vertical line is drawn in the box at the location of the median. Thus the median line divides the data into two equals parts.</a:t>
            </a:r>
          </a:p>
          <a:p>
            <a:pPr lvl="1" algn="just"/>
            <a:r>
              <a:rPr lang="sk-SK" dirty="0">
                <a:solidFill>
                  <a:schemeClr val="tx1"/>
                </a:solidFill>
              </a:rPr>
              <a:t>3.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horizontal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lines</a:t>
            </a:r>
            <a:r>
              <a:rPr lang="sk-SK" dirty="0">
                <a:solidFill>
                  <a:schemeClr val="tx1"/>
                </a:solidFill>
              </a:rPr>
              <a:t> are </a:t>
            </a:r>
            <a:r>
              <a:rPr lang="sk-SK" dirty="0" err="1">
                <a:solidFill>
                  <a:schemeClr val="tx1"/>
                </a:solidFill>
              </a:rPr>
              <a:t>called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accent1">
                    <a:lumMod val="75000"/>
                  </a:schemeClr>
                </a:solidFill>
              </a:rPr>
              <a:t>whiskers</a:t>
            </a:r>
            <a:r>
              <a:rPr lang="sk-SK" dirty="0">
                <a:solidFill>
                  <a:schemeClr val="tx1"/>
                </a:solidFill>
              </a:rPr>
              <a:t>.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whiskers</a:t>
            </a:r>
            <a:r>
              <a:rPr lang="sk-SK" dirty="0">
                <a:solidFill>
                  <a:schemeClr val="tx1"/>
                </a:solidFill>
              </a:rPr>
              <a:t> are </a:t>
            </a:r>
            <a:r>
              <a:rPr lang="sk-SK" dirty="0" err="1">
                <a:solidFill>
                  <a:schemeClr val="tx1"/>
                </a:solidFill>
              </a:rPr>
              <a:t>drawn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from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ends</a:t>
            </a:r>
            <a:r>
              <a:rPr lang="sk-SK" dirty="0">
                <a:solidFill>
                  <a:schemeClr val="tx1"/>
                </a:solidFill>
              </a:rPr>
              <a:t> of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box to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smallest</a:t>
            </a:r>
            <a:r>
              <a:rPr lang="sk-SK" dirty="0">
                <a:solidFill>
                  <a:schemeClr val="tx1"/>
                </a:solidFill>
              </a:rPr>
              <a:t> and </a:t>
            </a:r>
            <a:r>
              <a:rPr lang="sk-SK" dirty="0" err="1">
                <a:solidFill>
                  <a:schemeClr val="tx1"/>
                </a:solidFill>
              </a:rPr>
              <a:t>largest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data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values</a:t>
            </a:r>
            <a:r>
              <a:rPr lang="sk-SK" dirty="0">
                <a:solidFill>
                  <a:schemeClr val="tx1"/>
                </a:solidFill>
              </a:rPr>
              <a:t>.</a:t>
            </a:r>
            <a:endParaRPr lang="sk-SK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6388"/>
            <a:ext cx="6096000" cy="892175"/>
          </a:xfrm>
        </p:spPr>
        <p:txBody>
          <a:bodyPr>
            <a:normAutofit fontScale="90000"/>
          </a:bodyPr>
          <a:lstStyle/>
          <a:p>
            <a:pPr defTabSz="914400" eaLnBrk="1" hangingPunct="1"/>
            <a:r>
              <a:rPr lang="en-US" sz="3600" dirty="0"/>
              <a:t>Interquartile Range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/>
              <a:t>Five number summary –Box plot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3429000" y="4800600"/>
            <a:ext cx="2514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58" name="Freeform 4"/>
          <p:cNvSpPr>
            <a:spLocks/>
          </p:cNvSpPr>
          <p:nvPr/>
        </p:nvSpPr>
        <p:spPr bwMode="auto">
          <a:xfrm>
            <a:off x="3417888" y="3357563"/>
            <a:ext cx="2516187" cy="528637"/>
          </a:xfrm>
          <a:custGeom>
            <a:avLst/>
            <a:gdLst>
              <a:gd name="T0" fmla="*/ 0 w 1585"/>
              <a:gd name="T1" fmla="*/ 526975 h 318"/>
              <a:gd name="T2" fmla="*/ 2514600 w 1585"/>
              <a:gd name="T3" fmla="*/ 526975 h 318"/>
              <a:gd name="T4" fmla="*/ 2514600 w 1585"/>
              <a:gd name="T5" fmla="*/ 0 h 318"/>
              <a:gd name="T6" fmla="*/ 0 w 1585"/>
              <a:gd name="T7" fmla="*/ 0 h 318"/>
              <a:gd name="T8" fmla="*/ 0 w 1585"/>
              <a:gd name="T9" fmla="*/ 526975 h 3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5" h="318">
                <a:moveTo>
                  <a:pt x="0" y="317"/>
                </a:moveTo>
                <a:lnTo>
                  <a:pt x="1584" y="317"/>
                </a:lnTo>
                <a:lnTo>
                  <a:pt x="1584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3559" name="Line 5"/>
          <p:cNvSpPr>
            <a:spLocks noChangeShapeType="1"/>
          </p:cNvSpPr>
          <p:nvPr/>
        </p:nvSpPr>
        <p:spPr bwMode="auto">
          <a:xfrm flipV="1">
            <a:off x="4876800" y="3352800"/>
            <a:ext cx="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4267200" y="2514600"/>
            <a:ext cx="11826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0"/>
              <a:t>Median</a:t>
            </a:r>
          </a:p>
          <a:p>
            <a:pPr algn="ctr" eaLnBrk="0" hangingPunct="0"/>
            <a:r>
              <a:rPr lang="en-US" b="0"/>
              <a:t>(Q2)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61" name="Line 7"/>
          <p:cNvSpPr>
            <a:spLocks noChangeShapeType="1"/>
          </p:cNvSpPr>
          <p:nvPr/>
        </p:nvSpPr>
        <p:spPr bwMode="auto">
          <a:xfrm flipV="1">
            <a:off x="5943600" y="3657600"/>
            <a:ext cx="1143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>
            <a:off x="1676400" y="3657600"/>
            <a:ext cx="17526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V="1">
            <a:off x="7086600" y="3276600"/>
            <a:ext cx="0" cy="685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 flipV="1">
            <a:off x="1676400" y="3352800"/>
            <a:ext cx="0" cy="609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6781800" y="2590800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0"/>
              <a:t>X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7010400" y="2819400"/>
            <a:ext cx="12811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0"/>
              <a:t>maximum</a:t>
            </a:r>
            <a:endParaRPr lang="en-US" sz="2000" b="0">
              <a:solidFill>
                <a:srgbClr val="FFFF66"/>
              </a:solidFill>
            </a:endParaRP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7969250" y="303847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295400" y="2667000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0"/>
              <a:t>X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1524000" y="2895600"/>
            <a:ext cx="1211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0"/>
              <a:t>minimum</a:t>
            </a:r>
            <a:endParaRPr lang="en-US" sz="2000" b="0">
              <a:solidFill>
                <a:srgbClr val="FFFF66"/>
              </a:solidFill>
            </a:endParaRPr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2605088" y="313690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3200400" y="27432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0"/>
              <a:t>Q1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5638800" y="27432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0"/>
              <a:t>Q3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1066800" y="2057400"/>
            <a:ext cx="145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Example:</a:t>
            </a:r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2209800" y="3352800"/>
            <a:ext cx="467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25%                 25%               25%          25%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1447800" y="3937000"/>
            <a:ext cx="6147837" cy="40011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12                     30              45           57            70</a:t>
            </a:r>
          </a:p>
        </p:txBody>
      </p:sp>
      <p:sp>
        <p:nvSpPr>
          <p:cNvPr id="23576" name="Line 22"/>
          <p:cNvSpPr>
            <a:spLocks noChangeShapeType="1"/>
          </p:cNvSpPr>
          <p:nvPr/>
        </p:nvSpPr>
        <p:spPr bwMode="auto">
          <a:xfrm flipV="1">
            <a:off x="5943600" y="4343400"/>
            <a:ext cx="0" cy="6096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77" name="Line 23"/>
          <p:cNvSpPr>
            <a:spLocks noChangeShapeType="1"/>
          </p:cNvSpPr>
          <p:nvPr/>
        </p:nvSpPr>
        <p:spPr bwMode="auto">
          <a:xfrm flipV="1">
            <a:off x="3429000" y="4343400"/>
            <a:ext cx="0" cy="6096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3352800" y="4953000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Interquartile range </a:t>
            </a:r>
          </a:p>
          <a:p>
            <a:r>
              <a:rPr lang="en-US" b="0">
                <a:solidFill>
                  <a:schemeClr val="folHlink"/>
                </a:solidFill>
              </a:rPr>
              <a:t>   = 57 – 30 = 27</a:t>
            </a:r>
            <a:endParaRPr lang="en-US" b="0">
              <a:solidFill>
                <a:srgbClr val="FF66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599" y="81018"/>
            <a:ext cx="6347713" cy="1320800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dirty="0"/>
              <a:t>Population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2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09599" y="1234440"/>
                <a:ext cx="6347714" cy="5303520"/>
              </a:xfrm>
            </p:spPr>
            <p:txBody>
              <a:bodyPr/>
              <a:lstStyle/>
              <a:p>
                <a:pPr eaLnBrk="1" hangingPunct="1"/>
                <a:r>
                  <a:rPr lang="en-US" sz="2000" dirty="0">
                    <a:solidFill>
                      <a:schemeClr val="tx1"/>
                    </a:solidFill>
                  </a:rPr>
                  <a:t>Average of squared deviations of values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around </a:t>
                </a:r>
                <a:r>
                  <a:rPr lang="en-US" sz="2000" dirty="0">
                    <a:solidFill>
                      <a:schemeClr val="tx1"/>
                    </a:solidFill>
                  </a:rPr>
                  <a:t>the mean</a:t>
                </a:r>
                <a:r>
                  <a:rPr lang="sk-SK" sz="2000" dirty="0">
                    <a:solidFill>
                      <a:schemeClr val="tx1"/>
                    </a:solidFill>
                  </a:rPr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Population </a:t>
                </a:r>
                <a:r>
                  <a:rPr lang="en-US" sz="1800" dirty="0">
                    <a:solidFill>
                      <a:schemeClr val="tx1"/>
                    </a:solidFill>
                  </a:rPr>
                  <a:t>variance:</a:t>
                </a: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120000"/>
                  </a:lnSpc>
                </a:pPr>
                <a:r>
                  <a:rPr lang="sk-SK" sz="1800" dirty="0">
                    <a:solidFill>
                      <a:schemeClr val="tx1"/>
                    </a:solidFill>
                  </a:rPr>
                  <a:t>The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population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variance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is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denoted</a:t>
                </a:r>
                <a:r>
                  <a:rPr lang="sk-SK" sz="1800" dirty="0">
                    <a:solidFill>
                      <a:schemeClr val="tx1"/>
                    </a:solidFill>
                  </a:rPr>
                  <a:t> by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Greek</a:t>
                </a:r>
                <a:r>
                  <a:rPr lang="sk-SK" sz="1800" dirty="0">
                    <a:solidFill>
                      <a:schemeClr val="tx1"/>
                    </a:solidFill>
                  </a:rPr>
                  <a:t> symbol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p>
                        <m: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sk-SK" sz="2000" b="1" dirty="0">
                    <a:solidFill>
                      <a:schemeClr val="tx1"/>
                    </a:solidFill>
                  </a:rPr>
                  <a:t>.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65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234440"/>
                <a:ext cx="6347714" cy="5303520"/>
              </a:xfrm>
              <a:blipFill>
                <a:blip r:embed="rId5"/>
                <a:stretch>
                  <a:fillRect l="-384" t="-805" r="-201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654" name="Object 5"/>
          <p:cNvGraphicFramePr>
            <a:graphicFrameLocks noChangeAspect="1"/>
          </p:cNvGraphicFramePr>
          <p:nvPr/>
        </p:nvGraphicFramePr>
        <p:xfrm>
          <a:off x="329184" y="3392424"/>
          <a:ext cx="8482076" cy="1383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80" name="Equation" r:id="rId6" imgW="3733800" imgH="609600" progId="">
                  <p:embed/>
                </p:oleObj>
              </mc:Choice>
              <mc:Fallback>
                <p:oleObj name="Equation" r:id="rId6" imgW="3733800" imgH="6096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84" y="3392424"/>
                        <a:ext cx="8482076" cy="1383611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921085" y="3306329"/>
            <a:ext cx="175260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p</a:t>
            </a:r>
            <a:r>
              <a:rPr lang="sk-SK" sz="2000" b="0" dirty="0" err="1"/>
              <a:t>opulation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endParaRPr lang="en-US" sz="2000" b="0" dirty="0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H="1">
            <a:off x="2523743" y="3611880"/>
            <a:ext cx="397339" cy="292608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633684" y="4783900"/>
            <a:ext cx="175260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p</a:t>
            </a:r>
            <a:r>
              <a:rPr lang="sk-SK" sz="2000" b="0" dirty="0" err="1"/>
              <a:t>opulation</a:t>
            </a:r>
            <a:r>
              <a:rPr lang="sk-SK" sz="2000" b="0" dirty="0"/>
              <a:t> </a:t>
            </a:r>
            <a:r>
              <a:rPr lang="sk-SK" sz="2000" b="0" dirty="0" err="1"/>
              <a:t>size</a:t>
            </a:r>
            <a:endParaRPr lang="en-US" sz="2000" b="0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133856" y="4803566"/>
            <a:ext cx="2266770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Population values</a:t>
            </a:r>
            <a:endParaRPr lang="en-US" sz="20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118857" y="2967604"/>
            <a:ext cx="175260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absolute </a:t>
            </a:r>
            <a:r>
              <a:rPr lang="en-US" sz="2000" dirty="0" smtClean="0"/>
              <a:t>frequencies</a:t>
            </a:r>
            <a:endParaRPr lang="en-US" sz="2000" dirty="0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V="1">
            <a:off x="1350056" y="4014214"/>
            <a:ext cx="332440" cy="847915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H="1" flipV="1">
            <a:off x="1983341" y="4550308"/>
            <a:ext cx="1590146" cy="341578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H="1">
            <a:off x="6957310" y="3611880"/>
            <a:ext cx="97537" cy="182879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1756300" y="3082497"/>
            <a:ext cx="512064" cy="682001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3"/>
              <p:cNvSpPr txBox="1">
                <a:spLocks noChangeArrowheads="1"/>
              </p:cNvSpPr>
              <p:nvPr/>
            </p:nvSpPr>
            <p:spPr bwMode="auto">
              <a:xfrm>
                <a:off x="609598" y="2420868"/>
                <a:ext cx="6347713" cy="707886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2000" dirty="0"/>
                  <a:t>Difference </a:t>
                </a:r>
                <a:r>
                  <a:rPr lang="sk-SK" sz="2000" dirty="0" err="1"/>
                  <a:t>between</a:t>
                </a:r>
                <a:r>
                  <a:rPr lang="sk-SK" sz="2000" dirty="0"/>
                  <a:t> </a:t>
                </a:r>
                <a:r>
                  <a:rPr lang="sk-SK" sz="2000" dirty="0" err="1"/>
                  <a:t>each</a:t>
                </a:r>
                <a:r>
                  <a:rPr lang="sk-SK" sz="2000" dirty="0"/>
                  <a:t> </a:t>
                </a:r>
                <a:r>
                  <a:rPr lang="sk-SK" sz="2000" dirty="0" err="1"/>
                  <a:t>data</a:t>
                </a:r>
                <a:r>
                  <a:rPr lang="sk-SK" sz="2000" dirty="0"/>
                  <a:t> </a:t>
                </a:r>
                <a:r>
                  <a:rPr lang="sk-SK" sz="2000" dirty="0" err="1"/>
                  <a:t>value</a:t>
                </a:r>
                <a:r>
                  <a:rPr lang="sk-SK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k-SK" sz="2000" b="1" i="1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sk-SK" sz="2000" b="1" dirty="0"/>
                  <a:t> and </a:t>
                </a:r>
                <a:r>
                  <a:rPr lang="sk-SK" sz="2000" b="1" dirty="0" err="1"/>
                  <a:t>the</a:t>
                </a:r>
                <a:r>
                  <a:rPr lang="sk-SK" sz="2000" b="1" dirty="0"/>
                  <a:t> </a:t>
                </a:r>
                <a:r>
                  <a:rPr lang="sk-SK" sz="2000" b="1" dirty="0" err="1"/>
                  <a:t>mean</a:t>
                </a:r>
                <a:r>
                  <a:rPr lang="sk-SK" sz="2000" b="1" dirty="0"/>
                  <a:t> – </a:t>
                </a:r>
                <a:r>
                  <a:rPr lang="sk-SK" sz="2000" b="1" dirty="0" err="1"/>
                  <a:t>called</a:t>
                </a:r>
                <a:r>
                  <a:rPr lang="sk-SK" sz="2000" b="1" dirty="0"/>
                  <a:t> a </a:t>
                </a:r>
                <a:r>
                  <a:rPr lang="sk-SK" sz="2000" b="1" dirty="0" err="1"/>
                  <a:t>deviation</a:t>
                </a:r>
                <a:r>
                  <a:rPr lang="sk-SK" sz="2000" b="1" dirty="0"/>
                  <a:t> </a:t>
                </a:r>
                <a:r>
                  <a:rPr lang="sk-SK" sz="2000" b="1" dirty="0" err="1"/>
                  <a:t>about</a:t>
                </a:r>
                <a:r>
                  <a:rPr lang="sk-SK" sz="2000" b="1" dirty="0"/>
                  <a:t> </a:t>
                </a:r>
                <a:r>
                  <a:rPr lang="sk-SK" sz="2000" b="1" dirty="0" err="1"/>
                  <a:t>the</a:t>
                </a:r>
                <a:r>
                  <a:rPr lang="sk-SK" sz="2000" b="1" dirty="0"/>
                  <a:t> </a:t>
                </a:r>
                <a:r>
                  <a:rPr lang="sk-SK" sz="2000" b="1" dirty="0" err="1" smtClean="0"/>
                  <a:t>mean</a:t>
                </a:r>
                <a:r>
                  <a:rPr lang="en-US" sz="2000" b="1" dirty="0" smtClean="0"/>
                  <a:t>.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20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598" y="2420868"/>
                <a:ext cx="6347713" cy="707886"/>
              </a:xfrm>
              <a:prstGeom prst="rect">
                <a:avLst/>
              </a:prstGeom>
              <a:blipFill>
                <a:blip r:embed="rId8"/>
                <a:stretch>
                  <a:fillRect l="-863" t="-4237" r="-575" b="-12712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40703"/>
              </p:ext>
            </p:extLst>
          </p:nvPr>
        </p:nvGraphicFramePr>
        <p:xfrm>
          <a:off x="256032" y="3780537"/>
          <a:ext cx="8427665" cy="1329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6" name="Equation" r:id="rId5" imgW="3695700" imgH="609600" progId="">
                  <p:embed/>
                </p:oleObj>
              </mc:Choice>
              <mc:Fallback>
                <p:oleObj name="Equation" r:id="rId5" imgW="3695700" imgH="609600" progId="">
                  <p:embed/>
                  <p:pic>
                    <p:nvPicPr>
                      <p:cNvPr id="2867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32" y="3780537"/>
                        <a:ext cx="8427665" cy="1329309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20675"/>
            <a:ext cx="7793038" cy="8985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60000"/>
              </a:lnSpc>
            </a:pPr>
            <a:r>
              <a:rPr lang="en-US" dirty="0"/>
              <a:t>Sample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6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09599" y="1280357"/>
                <a:ext cx="6347714" cy="5257603"/>
              </a:xfrm>
            </p:spPr>
            <p:txBody>
              <a:bodyPr>
                <a:normAutofit/>
              </a:bodyPr>
              <a:lstStyle/>
              <a:p>
                <a:pPr eaLnBrk="1" hangingPunct="1"/>
                <a:r>
                  <a:rPr lang="en-US" sz="2000" dirty="0">
                    <a:solidFill>
                      <a:schemeClr val="tx1"/>
                    </a:solidFill>
                  </a:rPr>
                  <a:t>Average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of </a:t>
                </a:r>
                <a:r>
                  <a:rPr lang="en-US" sz="2000" dirty="0">
                    <a:solidFill>
                      <a:schemeClr val="tx1"/>
                    </a:solidFill>
                  </a:rPr>
                  <a:t>squared deviations of values </a:t>
                </a:r>
                <a:r>
                  <a:rPr lang="sk-SK" sz="2000" dirty="0" err="1">
                    <a:solidFill>
                      <a:schemeClr val="tx1"/>
                    </a:solidFill>
                  </a:rPr>
                  <a:t>around</a:t>
                </a:r>
                <a:r>
                  <a:rPr lang="en-US" sz="2000" dirty="0">
                    <a:solidFill>
                      <a:schemeClr val="tx1"/>
                    </a:solidFill>
                  </a:rPr>
                  <a:t> the mean</a:t>
                </a:r>
                <a:r>
                  <a:rPr lang="sk-SK" sz="2000" dirty="0">
                    <a:solidFill>
                      <a:schemeClr val="tx1"/>
                    </a:solidFill>
                  </a:rPr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r>
                  <a:rPr lang="en-US" sz="1800" dirty="0">
                    <a:solidFill>
                      <a:schemeClr val="tx1"/>
                    </a:solidFill>
                  </a:rPr>
                  <a:t>Sample variance:</a:t>
                </a: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120000"/>
                  </a:lnSpc>
                </a:pPr>
                <a:r>
                  <a:rPr lang="sk-SK" sz="1800" dirty="0" err="1">
                    <a:solidFill>
                      <a:schemeClr val="tx1"/>
                    </a:solidFill>
                  </a:rPr>
                  <a:t>The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samle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variance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is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denoted</a:t>
                </a:r>
                <a:r>
                  <a:rPr lang="sk-SK" sz="1800" dirty="0">
                    <a:solidFill>
                      <a:schemeClr val="tx1"/>
                    </a:solidFill>
                  </a:rPr>
                  <a:t>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sk-SK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k-SK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k-SK" sz="1800" b="1" dirty="0"/>
              </a:p>
              <a:p>
                <a:pPr lvl="1">
                  <a:lnSpc>
                    <a:spcPct val="120000"/>
                  </a:lnSpc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67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280357"/>
                <a:ext cx="6347714" cy="5257603"/>
              </a:xfrm>
              <a:blipFill>
                <a:blip r:embed="rId7"/>
                <a:stretch>
                  <a:fillRect l="-384" t="-695" r="-201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867243" y="3045062"/>
            <a:ext cx="216408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arithmetic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r>
              <a:rPr lang="sk-SK" sz="2000" b="0" dirty="0"/>
              <a:t> = </a:t>
            </a:r>
            <a:r>
              <a:rPr lang="sk-SK" sz="2000" b="0" dirty="0" err="1"/>
              <a:t>sample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endParaRPr lang="en-US" sz="2000" b="0" dirty="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114643" y="5297761"/>
            <a:ext cx="1752600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Sample</a:t>
            </a:r>
            <a:r>
              <a:rPr lang="sk-SK" sz="2000" dirty="0"/>
              <a:t> </a:t>
            </a:r>
            <a:r>
              <a:rPr lang="sk-SK" sz="2000" dirty="0" err="1"/>
              <a:t>size</a:t>
            </a:r>
            <a:endParaRPr lang="en-US" sz="2000" b="0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96879" y="2913652"/>
            <a:ext cx="2297214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Observed values</a:t>
            </a:r>
            <a:endParaRPr lang="en-US" sz="2000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7118857" y="2967604"/>
            <a:ext cx="175260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absolute </a:t>
            </a:r>
            <a:r>
              <a:rPr lang="en-US" sz="2000" dirty="0" smtClean="0"/>
              <a:t>frequencies</a:t>
            </a:r>
            <a:endParaRPr lang="en-US" sz="2000" dirty="0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6839712" y="3536579"/>
            <a:ext cx="279144" cy="551855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H="1" flipV="1">
            <a:off x="1682496" y="5109845"/>
            <a:ext cx="438912" cy="187914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1536192" y="3367593"/>
            <a:ext cx="0" cy="564648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H="1">
            <a:off x="2267712" y="3675488"/>
            <a:ext cx="590858" cy="39999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Population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676400"/>
                <a:ext cx="8001000" cy="4532313"/>
              </a:xfrm>
            </p:spPr>
            <p:txBody>
              <a:bodyPr/>
              <a:lstStyle/>
              <a:p>
                <a:r>
                  <a:rPr lang="en-US" dirty="0"/>
                  <a:t>The square root of population variance</a:t>
                </a:r>
                <a:r>
                  <a:rPr lang="sk-SK" dirty="0"/>
                  <a:t> </a:t>
                </a:r>
                <a14:m>
                  <m:oMath xmlns:m="http://schemas.openxmlformats.org/officeDocument/2006/math">
                    <m:r>
                      <a:rPr lang="sk-SK" sz="2000" b="1" i="1">
                        <a:latin typeface="Cambria Math" panose="02040503050406030204" pitchFamily="18" charset="0"/>
                      </a:rPr>
                      <m:t>𝝈</m:t>
                    </m:r>
                    <m:r>
                      <a:rPr lang="sk-SK" sz="20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k-SK" sz="2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sk-SK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p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Most </a:t>
                </a:r>
                <a:r>
                  <a:rPr lang="en-US" dirty="0" smtClean="0"/>
                  <a:t>common </a:t>
                </a:r>
                <a:r>
                  <a:rPr lang="en-US" dirty="0"/>
                  <a:t>used measure of variation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Shows variation about the mean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Has the </a:t>
                </a:r>
                <a:r>
                  <a:rPr lang="en-US" dirty="0">
                    <a:solidFill>
                      <a:schemeClr val="hlink"/>
                    </a:solidFill>
                  </a:rPr>
                  <a:t>same units as the original data</a:t>
                </a:r>
                <a:r>
                  <a:rPr lang="sk-SK" dirty="0">
                    <a:solidFill>
                      <a:schemeClr val="hlink"/>
                    </a:solidFill>
                  </a:rPr>
                  <a:t>.</a:t>
                </a:r>
                <a:endParaRPr lang="en-US" dirty="0">
                  <a:solidFill>
                    <a:schemeClr val="hlink"/>
                  </a:solidFill>
                </a:endParaRPr>
              </a:p>
              <a:p>
                <a:pPr eaLnBrk="1" hangingPunct="1">
                  <a:buNone/>
                </a:pPr>
                <a:endParaRPr lang="en-US" dirty="0">
                  <a:solidFill>
                    <a:schemeClr val="hlink"/>
                  </a:solidFill>
                </a:endParaRPr>
              </a:p>
              <a:p>
                <a:pPr lvl="1" eaLnBrk="1" hangingPunct="1"/>
                <a:r>
                  <a:rPr lang="en-US" sz="1800" b="1" dirty="0">
                    <a:solidFill>
                      <a:schemeClr val="folHlink"/>
                    </a:solidFill>
                  </a:rPr>
                  <a:t>Population</a:t>
                </a:r>
                <a:r>
                  <a:rPr lang="en-US" sz="1800" b="1" dirty="0"/>
                  <a:t> </a:t>
                </a:r>
                <a:r>
                  <a:rPr lang="en-US" sz="1800" b="1" dirty="0">
                    <a:solidFill>
                      <a:schemeClr val="folHlink"/>
                    </a:solidFill>
                  </a:rPr>
                  <a:t>standard deviation:</a:t>
                </a:r>
              </a:p>
            </p:txBody>
          </p:sp>
        </mc:Choice>
        <mc:Fallback xmlns="">
          <p:sp>
            <p:nvSpPr>
              <p:cNvPr id="2970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676400"/>
                <a:ext cx="8001000" cy="4532313"/>
              </a:xfrm>
              <a:blipFill>
                <a:blip r:embed="rId5"/>
                <a:stretch>
                  <a:fillRect l="-15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580160"/>
              </p:ext>
            </p:extLst>
          </p:nvPr>
        </p:nvGraphicFramePr>
        <p:xfrm>
          <a:off x="600732" y="4471294"/>
          <a:ext cx="8177149" cy="1388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0" name="Equation" r:id="rId6" imgW="3810000" imgH="647700" progId="">
                  <p:embed/>
                </p:oleObj>
              </mc:Choice>
              <mc:Fallback>
                <p:oleObj name="Equation" r:id="rId6" imgW="3810000" imgH="6477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32" y="4471294"/>
                        <a:ext cx="8177149" cy="1388642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5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676400"/>
                <a:ext cx="8382000" cy="4532313"/>
              </a:xfrm>
            </p:spPr>
            <p:txBody>
              <a:bodyPr/>
              <a:lstStyle/>
              <a:p>
                <a:r>
                  <a:rPr lang="en-US" dirty="0"/>
                  <a:t>The square root of the sample variance</a:t>
                </a:r>
                <a:r>
                  <a:rPr lang="sk-SK" dirty="0"/>
                  <a:t> </a:t>
                </a:r>
                <a14:m>
                  <m:oMath xmlns:m="http://schemas.openxmlformats.org/officeDocument/2006/math">
                    <m:r>
                      <a:rPr lang="sk-SK" sz="2000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sk-SK" sz="20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k-SK" sz="2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sk-SK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Most </a:t>
                </a:r>
                <a:r>
                  <a:rPr lang="en-US" dirty="0" smtClean="0"/>
                  <a:t>common </a:t>
                </a:r>
                <a:r>
                  <a:rPr lang="en-US" dirty="0"/>
                  <a:t>used measure of variation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Shows variation about the mean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Has the </a:t>
                </a:r>
                <a:r>
                  <a:rPr lang="en-US" dirty="0">
                    <a:solidFill>
                      <a:schemeClr val="hlink"/>
                    </a:solidFill>
                  </a:rPr>
                  <a:t>same units as the original data</a:t>
                </a:r>
                <a:r>
                  <a:rPr lang="sk-SK" dirty="0">
                    <a:solidFill>
                      <a:schemeClr val="hlink"/>
                    </a:solidFill>
                  </a:rPr>
                  <a:t>.</a:t>
                </a:r>
                <a:endParaRPr lang="en-US" dirty="0">
                  <a:solidFill>
                    <a:schemeClr val="hlink"/>
                  </a:solidFill>
                </a:endParaRPr>
              </a:p>
              <a:p>
                <a:pPr eaLnBrk="1" hangingPunct="1"/>
                <a:endParaRPr lang="en-US" sz="1400" dirty="0"/>
              </a:p>
              <a:p>
                <a:pPr lvl="1" eaLnBrk="1" hangingPunct="1"/>
                <a:r>
                  <a:rPr lang="en-US" sz="1800" b="1" dirty="0">
                    <a:solidFill>
                      <a:schemeClr val="folHlink"/>
                    </a:solidFill>
                  </a:rPr>
                  <a:t>Sample</a:t>
                </a:r>
                <a:r>
                  <a:rPr lang="en-US" sz="1800" b="1" dirty="0"/>
                  <a:t> </a:t>
                </a:r>
                <a:r>
                  <a:rPr lang="en-US" sz="1800" b="1" dirty="0">
                    <a:solidFill>
                      <a:schemeClr val="folHlink"/>
                    </a:solidFill>
                  </a:rPr>
                  <a:t>standard deviation:</a:t>
                </a:r>
              </a:p>
            </p:txBody>
          </p:sp>
        </mc:Choice>
        <mc:Fallback xmlns="">
          <p:sp>
            <p:nvSpPr>
              <p:cNvPr id="3072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76400"/>
                <a:ext cx="8382000" cy="4532313"/>
              </a:xfrm>
              <a:blipFill>
                <a:blip r:embed="rId5"/>
                <a:stretch>
                  <a:fillRect l="-21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160363"/>
              </p:ext>
            </p:extLst>
          </p:nvPr>
        </p:nvGraphicFramePr>
        <p:xfrm>
          <a:off x="609599" y="4489704"/>
          <a:ext cx="7357888" cy="138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0" name="Equation" r:id="rId6" imgW="3784600" imgH="647700" progId="">
                  <p:embed/>
                </p:oleObj>
              </mc:Choice>
              <mc:Fallback>
                <p:oleObj name="Equation" r:id="rId6" imgW="3784600" imgH="647700" progId="">
                  <p:embed/>
                  <p:pic>
                    <p:nvPicPr>
                      <p:cNvPr id="307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4489704"/>
                        <a:ext cx="7357888" cy="1389761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4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6096000" cy="10668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z="3600" dirty="0"/>
              <a:t>Calculation Example:</a:t>
            </a:r>
            <a:br>
              <a:rPr lang="en-US" sz="3600" dirty="0"/>
            </a:br>
            <a:r>
              <a:rPr lang="en-US" sz="3600" dirty="0"/>
              <a:t>Sample Standard Deviation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209800" y="1981200"/>
            <a:ext cx="57150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914400" y="1800557"/>
            <a:ext cx="83058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Sample </a:t>
            </a:r>
            <a:br>
              <a:rPr lang="en-US" dirty="0"/>
            </a:br>
            <a:r>
              <a:rPr lang="en-US" dirty="0"/>
              <a:t>Data  (x</a:t>
            </a:r>
            <a:r>
              <a:rPr lang="en-US" baseline="-25000" dirty="0"/>
              <a:t>i</a:t>
            </a:r>
            <a:r>
              <a:rPr lang="en-US" dirty="0"/>
              <a:t>) :     </a:t>
            </a:r>
            <a:r>
              <a:rPr lang="en-US" dirty="0">
                <a:solidFill>
                  <a:schemeClr val="folHlink"/>
                </a:solidFill>
              </a:rPr>
              <a:t>10     12     14     15    17    18    18    24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2439194" y="2603560"/>
            <a:ext cx="4343400" cy="417512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b="0" dirty="0"/>
              <a:t> n = 8     </a:t>
            </a:r>
            <a:r>
              <a:rPr lang="en-US" sz="1000" b="0" dirty="0"/>
              <a:t> </a:t>
            </a:r>
            <a:r>
              <a:rPr lang="en-US" b="0" dirty="0"/>
              <a:t>       Mean = x = 16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4684713" y="2637891"/>
            <a:ext cx="192087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921085" y="5604555"/>
            <a:ext cx="1143000" cy="457200"/>
          </a:xfrm>
          <a:prstGeom prst="rect">
            <a:avLst/>
          </a:prstGeom>
          <a:solidFill>
            <a:srgbClr val="E9E9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32778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2134450"/>
              </p:ext>
            </p:extLst>
          </p:nvPr>
        </p:nvGraphicFramePr>
        <p:xfrm>
          <a:off x="1754188" y="3600450"/>
          <a:ext cx="5713412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6" name="Rovnica" r:id="rId5" imgW="3390840" imgH="1854000" progId="Equation.3">
                  <p:embed/>
                </p:oleObj>
              </mc:Choice>
              <mc:Fallback>
                <p:oleObj name="Rovnica" r:id="rId5" imgW="3390840" imgH="1854000" progId="Equation.3">
                  <p:embed/>
                  <p:pic>
                    <p:nvPicPr>
                      <p:cNvPr id="0" name="Picture 20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3600450"/>
                        <a:ext cx="5713412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5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498848" y="5525093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/>
              <a:t>A measure of the “average” scatter around the mean</a:t>
            </a:r>
            <a:r>
              <a:rPr lang="sk-SK" b="0" dirty="0"/>
              <a:t>.</a:t>
            </a:r>
            <a:endParaRPr lang="en-US" b="0" dirty="0"/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4064085" y="5783856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Comparing Standard Deviations</a:t>
            </a:r>
          </a:p>
        </p:txBody>
      </p:sp>
      <p:graphicFrame>
        <p:nvGraphicFramePr>
          <p:cNvPr id="3482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03738" y="3308350"/>
          <a:ext cx="43021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9" name="Equation" r:id="rId5" imgW="428724" imgH="542628" progId="">
                  <p:embed/>
                </p:oleObj>
              </mc:Choice>
              <mc:Fallback>
                <p:oleObj name="Equation" r:id="rId5" imgW="428724" imgH="542628" progId="">
                  <p:embed/>
                  <p:pic>
                    <p:nvPicPr>
                      <p:cNvPr id="0" name="Picture 1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738" y="3308350"/>
                        <a:ext cx="430212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6934200" y="2162175"/>
            <a:ext cx="1981200" cy="809625"/>
          </a:xfrm>
          <a:prstGeom prst="rect">
            <a:avLst/>
          </a:prstGeom>
          <a:solidFill>
            <a:srgbClr val="F4C7C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Mean = 15.5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en-US" sz="2800" b="0"/>
              <a:t>  s = </a:t>
            </a:r>
            <a:r>
              <a:rPr lang="en-US" b="0"/>
              <a:t>3.338</a:t>
            </a:r>
            <a:r>
              <a:rPr lang="en-US" sz="2800" b="0"/>
              <a:t>         </a:t>
            </a:r>
          </a:p>
        </p:txBody>
      </p:sp>
      <p:sp>
        <p:nvSpPr>
          <p:cNvPr id="34823" name="Line 5"/>
          <p:cNvSpPr>
            <a:spLocks noChangeShapeType="1"/>
          </p:cNvSpPr>
          <p:nvPr/>
        </p:nvSpPr>
        <p:spPr bwMode="auto">
          <a:xfrm>
            <a:off x="1179513" y="2667000"/>
            <a:ext cx="5183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981075" y="2654300"/>
            <a:ext cx="55721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11    12    13    14    15    16    17    18    19    20   21</a:t>
            </a:r>
          </a:p>
        </p:txBody>
      </p:sp>
      <p:sp>
        <p:nvSpPr>
          <p:cNvPr id="34825" name="Oval 7"/>
          <p:cNvSpPr>
            <a:spLocks noChangeArrowheads="1"/>
          </p:cNvSpPr>
          <p:nvPr/>
        </p:nvSpPr>
        <p:spPr bwMode="auto">
          <a:xfrm>
            <a:off x="10620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6" name="Oval 8"/>
          <p:cNvSpPr>
            <a:spLocks noChangeArrowheads="1"/>
          </p:cNvSpPr>
          <p:nvPr/>
        </p:nvSpPr>
        <p:spPr bwMode="auto">
          <a:xfrm>
            <a:off x="15954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7" name="Oval 9"/>
          <p:cNvSpPr>
            <a:spLocks noChangeArrowheads="1"/>
          </p:cNvSpPr>
          <p:nvPr/>
        </p:nvSpPr>
        <p:spPr bwMode="auto">
          <a:xfrm>
            <a:off x="21288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8" name="Oval 10"/>
          <p:cNvSpPr>
            <a:spLocks noChangeArrowheads="1"/>
          </p:cNvSpPr>
          <p:nvPr/>
        </p:nvSpPr>
        <p:spPr bwMode="auto">
          <a:xfrm>
            <a:off x="36528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9" name="Oval 11"/>
          <p:cNvSpPr>
            <a:spLocks noChangeArrowheads="1"/>
          </p:cNvSpPr>
          <p:nvPr/>
        </p:nvSpPr>
        <p:spPr bwMode="auto">
          <a:xfrm>
            <a:off x="3652838" y="22098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0" name="Oval 12"/>
          <p:cNvSpPr>
            <a:spLocks noChangeArrowheads="1"/>
          </p:cNvSpPr>
          <p:nvPr/>
        </p:nvSpPr>
        <p:spPr bwMode="auto">
          <a:xfrm>
            <a:off x="41100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1" name="Oval 13"/>
          <p:cNvSpPr>
            <a:spLocks noChangeArrowheads="1"/>
          </p:cNvSpPr>
          <p:nvPr/>
        </p:nvSpPr>
        <p:spPr bwMode="auto">
          <a:xfrm>
            <a:off x="46434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2" name="Oval 14"/>
          <p:cNvSpPr>
            <a:spLocks noChangeArrowheads="1"/>
          </p:cNvSpPr>
          <p:nvPr/>
        </p:nvSpPr>
        <p:spPr bwMode="auto">
          <a:xfrm>
            <a:off x="60912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3" name="Rectangle 15"/>
          <p:cNvSpPr>
            <a:spLocks noChangeArrowheads="1"/>
          </p:cNvSpPr>
          <p:nvPr/>
        </p:nvSpPr>
        <p:spPr bwMode="auto">
          <a:xfrm>
            <a:off x="981075" y="4102100"/>
            <a:ext cx="5495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11    12    13    14    15    16    17    18    19    20  </a:t>
            </a:r>
            <a:r>
              <a:rPr lang="en-US" sz="1800" dirty="0" smtClean="0"/>
              <a:t>21</a:t>
            </a:r>
            <a:endParaRPr lang="en-US" sz="1800" dirty="0"/>
          </a:p>
        </p:txBody>
      </p:sp>
      <p:sp>
        <p:nvSpPr>
          <p:cNvPr id="34834" name="Rectangle 16"/>
          <p:cNvSpPr>
            <a:spLocks noChangeArrowheads="1"/>
          </p:cNvSpPr>
          <p:nvPr/>
        </p:nvSpPr>
        <p:spPr bwMode="auto">
          <a:xfrm>
            <a:off x="1063625" y="3354388"/>
            <a:ext cx="1292225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Data B</a:t>
            </a:r>
          </a:p>
        </p:txBody>
      </p:sp>
      <p:sp>
        <p:nvSpPr>
          <p:cNvPr id="34835" name="Rectangle 17"/>
          <p:cNvSpPr>
            <a:spLocks noChangeArrowheads="1"/>
          </p:cNvSpPr>
          <p:nvPr/>
        </p:nvSpPr>
        <p:spPr bwMode="auto">
          <a:xfrm>
            <a:off x="1063625" y="1830388"/>
            <a:ext cx="1292225" cy="466725"/>
          </a:xfrm>
          <a:prstGeom prst="rect">
            <a:avLst/>
          </a:prstGeom>
          <a:solidFill>
            <a:srgbClr val="F4C7C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Data A</a:t>
            </a:r>
          </a:p>
        </p:txBody>
      </p:sp>
      <p:sp>
        <p:nvSpPr>
          <p:cNvPr id="34836" name="Line 18"/>
          <p:cNvSpPr>
            <a:spLocks noChangeShapeType="1"/>
          </p:cNvSpPr>
          <p:nvPr/>
        </p:nvSpPr>
        <p:spPr bwMode="auto">
          <a:xfrm>
            <a:off x="1155700" y="4114800"/>
            <a:ext cx="5183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4837" name="Oval 19"/>
          <p:cNvSpPr>
            <a:spLocks noChangeArrowheads="1"/>
          </p:cNvSpPr>
          <p:nvPr/>
        </p:nvSpPr>
        <p:spPr bwMode="auto">
          <a:xfrm>
            <a:off x="31194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8" name="Oval 20"/>
          <p:cNvSpPr>
            <a:spLocks noChangeArrowheads="1"/>
          </p:cNvSpPr>
          <p:nvPr/>
        </p:nvSpPr>
        <p:spPr bwMode="auto">
          <a:xfrm>
            <a:off x="36528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9" name="Oval 21"/>
          <p:cNvSpPr>
            <a:spLocks noChangeArrowheads="1"/>
          </p:cNvSpPr>
          <p:nvPr/>
        </p:nvSpPr>
        <p:spPr bwMode="auto">
          <a:xfrm>
            <a:off x="3119438" y="3657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0" name="Oval 22"/>
          <p:cNvSpPr>
            <a:spLocks noChangeArrowheads="1"/>
          </p:cNvSpPr>
          <p:nvPr/>
        </p:nvSpPr>
        <p:spPr bwMode="auto">
          <a:xfrm>
            <a:off x="3652838" y="3657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1" name="Oval 23"/>
          <p:cNvSpPr>
            <a:spLocks noChangeArrowheads="1"/>
          </p:cNvSpPr>
          <p:nvPr/>
        </p:nvSpPr>
        <p:spPr bwMode="auto">
          <a:xfrm>
            <a:off x="3119438" y="3429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2" name="Oval 24"/>
          <p:cNvSpPr>
            <a:spLocks noChangeArrowheads="1"/>
          </p:cNvSpPr>
          <p:nvPr/>
        </p:nvSpPr>
        <p:spPr bwMode="auto">
          <a:xfrm>
            <a:off x="3652838" y="3429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3" name="Oval 25"/>
          <p:cNvSpPr>
            <a:spLocks noChangeArrowheads="1"/>
          </p:cNvSpPr>
          <p:nvPr/>
        </p:nvSpPr>
        <p:spPr bwMode="auto">
          <a:xfrm>
            <a:off x="26622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4" name="Oval 26"/>
          <p:cNvSpPr>
            <a:spLocks noChangeArrowheads="1"/>
          </p:cNvSpPr>
          <p:nvPr/>
        </p:nvSpPr>
        <p:spPr bwMode="auto">
          <a:xfrm>
            <a:off x="41100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5" name="Rectangle 27"/>
          <p:cNvSpPr>
            <a:spLocks noChangeArrowheads="1"/>
          </p:cNvSpPr>
          <p:nvPr/>
        </p:nvSpPr>
        <p:spPr bwMode="auto">
          <a:xfrm>
            <a:off x="6938963" y="3657600"/>
            <a:ext cx="1976437" cy="89535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Mean = 15.5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800" b="0"/>
              <a:t>  s = </a:t>
            </a:r>
            <a:r>
              <a:rPr lang="en-US" b="0"/>
              <a:t>0.926</a:t>
            </a:r>
          </a:p>
        </p:txBody>
      </p:sp>
      <p:sp>
        <p:nvSpPr>
          <p:cNvPr id="34846" name="Rectangle 28"/>
          <p:cNvSpPr>
            <a:spLocks noChangeArrowheads="1"/>
          </p:cNvSpPr>
          <p:nvPr/>
        </p:nvSpPr>
        <p:spPr bwMode="auto">
          <a:xfrm>
            <a:off x="981075" y="5638800"/>
            <a:ext cx="57245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11    12    13    14    15    16    17    18    19    20   21</a:t>
            </a:r>
          </a:p>
        </p:txBody>
      </p:sp>
      <p:sp>
        <p:nvSpPr>
          <p:cNvPr id="34847" name="Line 29"/>
          <p:cNvSpPr>
            <a:spLocks noChangeShapeType="1"/>
          </p:cNvSpPr>
          <p:nvPr/>
        </p:nvSpPr>
        <p:spPr bwMode="auto">
          <a:xfrm>
            <a:off x="1155700" y="5638800"/>
            <a:ext cx="5183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4848" name="Oval 30"/>
          <p:cNvSpPr>
            <a:spLocks noChangeArrowheads="1"/>
          </p:cNvSpPr>
          <p:nvPr/>
        </p:nvSpPr>
        <p:spPr bwMode="auto">
          <a:xfrm>
            <a:off x="10620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9" name="Oval 31"/>
          <p:cNvSpPr>
            <a:spLocks noChangeArrowheads="1"/>
          </p:cNvSpPr>
          <p:nvPr/>
        </p:nvSpPr>
        <p:spPr bwMode="auto">
          <a:xfrm>
            <a:off x="1062038" y="5181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0" name="Oval 32"/>
          <p:cNvSpPr>
            <a:spLocks noChangeArrowheads="1"/>
          </p:cNvSpPr>
          <p:nvPr/>
        </p:nvSpPr>
        <p:spPr bwMode="auto">
          <a:xfrm>
            <a:off x="1062038" y="4953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1" name="Oval 33"/>
          <p:cNvSpPr>
            <a:spLocks noChangeArrowheads="1"/>
          </p:cNvSpPr>
          <p:nvPr/>
        </p:nvSpPr>
        <p:spPr bwMode="auto">
          <a:xfrm>
            <a:off x="56340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2" name="Oval 34"/>
          <p:cNvSpPr>
            <a:spLocks noChangeArrowheads="1"/>
          </p:cNvSpPr>
          <p:nvPr/>
        </p:nvSpPr>
        <p:spPr bwMode="auto">
          <a:xfrm>
            <a:off x="5634038" y="5181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3" name="Oval 35"/>
          <p:cNvSpPr>
            <a:spLocks noChangeArrowheads="1"/>
          </p:cNvSpPr>
          <p:nvPr/>
        </p:nvSpPr>
        <p:spPr bwMode="auto">
          <a:xfrm>
            <a:off x="5634038" y="4953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4" name="Oval 36"/>
          <p:cNvSpPr>
            <a:spLocks noChangeArrowheads="1"/>
          </p:cNvSpPr>
          <p:nvPr/>
        </p:nvSpPr>
        <p:spPr bwMode="auto">
          <a:xfrm>
            <a:off x="15954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5" name="Oval 37"/>
          <p:cNvSpPr>
            <a:spLocks noChangeArrowheads="1"/>
          </p:cNvSpPr>
          <p:nvPr/>
        </p:nvSpPr>
        <p:spPr bwMode="auto">
          <a:xfrm>
            <a:off x="51768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6" name="Rectangle 38"/>
          <p:cNvSpPr>
            <a:spLocks noChangeArrowheads="1"/>
          </p:cNvSpPr>
          <p:nvPr/>
        </p:nvSpPr>
        <p:spPr bwMode="auto">
          <a:xfrm>
            <a:off x="6938963" y="5181600"/>
            <a:ext cx="1976437" cy="8223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0"/>
              <a:t>Mean = 15.5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800" b="0"/>
              <a:t>  s = </a:t>
            </a:r>
            <a:r>
              <a:rPr lang="en-US" b="0"/>
              <a:t>4.570</a:t>
            </a:r>
          </a:p>
        </p:txBody>
      </p:sp>
      <p:sp>
        <p:nvSpPr>
          <p:cNvPr id="34857" name="Rectangle 39"/>
          <p:cNvSpPr>
            <a:spLocks noChangeArrowheads="1"/>
          </p:cNvSpPr>
          <p:nvPr/>
        </p:nvSpPr>
        <p:spPr bwMode="auto">
          <a:xfrm>
            <a:off x="1520825" y="4802188"/>
            <a:ext cx="1292225" cy="4667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Data C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95528"/>
            <a:ext cx="7010400" cy="11430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dirty="0"/>
              <a:t>Advantages of Variance and Standard Deviation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441448"/>
            <a:ext cx="6473952" cy="2560320"/>
          </a:xfrm>
        </p:spPr>
        <p:txBody>
          <a:bodyPr>
            <a:normAutofit/>
          </a:bodyPr>
          <a:lstStyle/>
          <a:p>
            <a:pPr marL="342900" indent="-342900" defTabSz="914400" eaLnBrk="1" hangingPunct="1"/>
            <a:r>
              <a:rPr lang="en-US" sz="2400" dirty="0">
                <a:solidFill>
                  <a:schemeClr val="tx1"/>
                </a:solidFill>
              </a:rPr>
              <a:t>Each value in the data set is used in the calculation.</a:t>
            </a:r>
          </a:p>
          <a:p>
            <a:pPr marL="342900" indent="-342900" defTabSz="914400" eaLnBrk="1" hangingPunct="1"/>
            <a:endParaRPr lang="en-US" sz="2400" dirty="0">
              <a:solidFill>
                <a:schemeClr val="tx1"/>
              </a:solidFill>
            </a:endParaRPr>
          </a:p>
          <a:p>
            <a:pPr marL="342900" indent="-342900" defTabSz="914400" eaLnBrk="1" hangingPunct="1"/>
            <a:r>
              <a:rPr lang="en-US" sz="2400" dirty="0">
                <a:solidFill>
                  <a:schemeClr val="tx1"/>
                </a:solidFill>
              </a:rPr>
              <a:t>Values far from the mean are given extra weight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</a:rPr>
              <a:t>because deviations from the mean are squared).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20040"/>
            <a:ext cx="6347713" cy="1316736"/>
          </a:xfrm>
        </p:spPr>
        <p:txBody>
          <a:bodyPr>
            <a:normAutofit/>
          </a:bodyPr>
          <a:lstStyle/>
          <a:p>
            <a:r>
              <a:rPr lang="sk-SK" sz="3200" dirty="0" err="1"/>
              <a:t>Review</a:t>
            </a:r>
            <a:r>
              <a:rPr lang="sk-SK" sz="3200" dirty="0"/>
              <a:t>: </a:t>
            </a:r>
            <a:r>
              <a:rPr lang="en-US" sz="3200" dirty="0"/>
              <a:t>Measures of central tendency (location)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56232"/>
            <a:ext cx="6347714" cy="4754880"/>
          </a:xfrm>
        </p:spPr>
        <p:txBody>
          <a:bodyPr>
            <a:normAutofit/>
          </a:bodyPr>
          <a:lstStyle/>
          <a:p>
            <a:r>
              <a:rPr lang="en-US" sz="2400" dirty="0"/>
              <a:t>Which measures of location do you </a:t>
            </a:r>
            <a:r>
              <a:rPr lang="en-US" sz="2400" dirty="0" smtClean="0"/>
              <a:t>know + what is their meaning?</a:t>
            </a:r>
            <a:endParaRPr lang="en-US" sz="2400" dirty="0"/>
          </a:p>
          <a:p>
            <a:pPr marL="342900" lvl="1" indent="-342900"/>
            <a:r>
              <a:rPr lang="en-US" sz="2400" dirty="0" smtClean="0"/>
              <a:t>How </a:t>
            </a:r>
            <a:r>
              <a:rPr lang="en-US" sz="2400" dirty="0"/>
              <a:t>we can find the median, if the number of values is odd?</a:t>
            </a:r>
          </a:p>
          <a:p>
            <a:pPr marL="342900" lvl="1" indent="-342900"/>
            <a:r>
              <a:rPr lang="en-US" sz="2400" dirty="0"/>
              <a:t>How we can find the median, if the number of values is even?</a:t>
            </a:r>
          </a:p>
          <a:p>
            <a:pPr marL="342900" lvl="1" indent="-342900"/>
            <a:r>
              <a:rPr lang="en-US" sz="2400" dirty="0"/>
              <a:t>Which measure of location is the “best”?</a:t>
            </a:r>
          </a:p>
        </p:txBody>
      </p:sp>
    </p:spTree>
    <p:extLst>
      <p:ext uri="{BB962C8B-B14F-4D97-AF65-F5344CB8AC3E}">
        <p14:creationId xmlns:p14="http://schemas.microsoft.com/office/powerpoint/2010/main" val="20760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Coefficient of Variation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768095" y="2058657"/>
            <a:ext cx="7317901" cy="3357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Measures relative variation.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Always in percentage (%).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Shows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variation relative to mean.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Can be used to compare two or more sets of data measured in different units .</a:t>
            </a:r>
          </a:p>
        </p:txBody>
      </p:sp>
      <p:graphicFrame>
        <p:nvGraphicFramePr>
          <p:cNvPr id="3891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35238" y="4791075"/>
          <a:ext cx="3751262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7" name="Equation" r:id="rId5" imgW="32889600" imgH="15430680" progId="">
                  <p:embed/>
                </p:oleObj>
              </mc:Choice>
              <mc:Fallback>
                <p:oleObj name="Equation" r:id="rId5" imgW="32889600" imgH="15430680" progId="">
                  <p:embed/>
                  <p:pic>
                    <p:nvPicPr>
                      <p:cNvPr id="0" name="Picture 1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4791075"/>
                        <a:ext cx="3751262" cy="14668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Excercise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070" y="1490472"/>
            <a:ext cx="6778753" cy="486896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</a:t>
            </a:r>
            <a:r>
              <a:rPr lang="sk-SK" dirty="0" err="1">
                <a:solidFill>
                  <a:schemeClr val="tx1"/>
                </a:solidFill>
              </a:rPr>
              <a:t>Consider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sample</a:t>
            </a:r>
            <a:r>
              <a:rPr lang="sk-SK" dirty="0">
                <a:solidFill>
                  <a:schemeClr val="tx1"/>
                </a:solidFill>
              </a:rPr>
              <a:t> of </a:t>
            </a:r>
            <a:r>
              <a:rPr lang="sk-SK" dirty="0" err="1">
                <a:solidFill>
                  <a:schemeClr val="tx1"/>
                </a:solidFill>
              </a:rPr>
              <a:t>size</a:t>
            </a:r>
            <a:r>
              <a:rPr lang="sk-SK" dirty="0">
                <a:solidFill>
                  <a:schemeClr val="tx1"/>
                </a:solidFill>
              </a:rPr>
              <a:t> 5 </a:t>
            </a:r>
            <a:r>
              <a:rPr lang="sk-SK" dirty="0" err="1">
                <a:solidFill>
                  <a:schemeClr val="tx1"/>
                </a:solidFill>
              </a:rPr>
              <a:t>with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data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values</a:t>
            </a:r>
            <a:r>
              <a:rPr lang="sk-SK" dirty="0">
                <a:solidFill>
                  <a:schemeClr val="tx1"/>
                </a:solidFill>
              </a:rPr>
              <a:t> as </a:t>
            </a:r>
            <a:r>
              <a:rPr lang="sk-SK" dirty="0" err="1">
                <a:solidFill>
                  <a:schemeClr val="tx1"/>
                </a:solidFill>
              </a:rPr>
              <a:t>follows</a:t>
            </a:r>
            <a:r>
              <a:rPr lang="sk-SK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sk-SK" dirty="0">
                <a:solidFill>
                  <a:schemeClr val="tx1"/>
                </a:solidFill>
              </a:rPr>
              <a:t>10	20	12	17	16</a:t>
            </a:r>
          </a:p>
          <a:p>
            <a:pPr marL="0" indent="0">
              <a:buNone/>
            </a:pPr>
            <a:r>
              <a:rPr lang="sk-SK" dirty="0" err="1">
                <a:solidFill>
                  <a:schemeClr val="tx1"/>
                </a:solidFill>
              </a:rPr>
              <a:t>Compute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variance</a:t>
            </a:r>
            <a:r>
              <a:rPr lang="sk-SK" dirty="0">
                <a:solidFill>
                  <a:schemeClr val="tx1"/>
                </a:solidFill>
              </a:rPr>
              <a:t> and </a:t>
            </a:r>
            <a:r>
              <a:rPr lang="sk-SK" dirty="0" err="1">
                <a:solidFill>
                  <a:schemeClr val="tx1"/>
                </a:solidFill>
              </a:rPr>
              <a:t>standard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deviation</a:t>
            </a:r>
            <a:r>
              <a:rPr lang="sk-SK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2. Data on selling prices of automobiles were provided in U.S. News </a:t>
            </a:r>
            <a:r>
              <a:rPr lang="en-US" dirty="0" err="1">
                <a:solidFill>
                  <a:schemeClr val="tx1"/>
                </a:solidFill>
              </a:rPr>
              <a:t>News</a:t>
            </a:r>
            <a:r>
              <a:rPr lang="en-US" dirty="0">
                <a:solidFill>
                  <a:schemeClr val="tx1"/>
                </a:solidFill>
              </a:rPr>
              <a:t> &amp; World Report. Data in thousands of dollars are shown below: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5.0  4.4  5.6  10.4  9.4  7.0  9.3  4.5  4.2  7.7  11.7  11.2</a:t>
            </a:r>
          </a:p>
          <a:p>
            <a:pPr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Compute the mean and median.</a:t>
            </a:r>
          </a:p>
          <a:p>
            <a:pPr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Compute the range, interquartile range, and standard deviation.</a:t>
            </a:r>
          </a:p>
          <a:p>
            <a:pPr marL="0" indent="0"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0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78" y="602150"/>
            <a:ext cx="6347713" cy="1320800"/>
          </a:xfrm>
        </p:spPr>
        <p:txBody>
          <a:bodyPr/>
          <a:lstStyle/>
          <a:p>
            <a:r>
              <a:rPr lang="en-US" dirty="0" err="1"/>
              <a:t>Excercise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85" y="1673352"/>
            <a:ext cx="6347714" cy="497433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. Provide </a:t>
            </a:r>
            <a:r>
              <a:rPr lang="en-US" dirty="0">
                <a:solidFill>
                  <a:schemeClr val="tx1"/>
                </a:solidFill>
              </a:rPr>
              <a:t>the five number summary for starting salary of the business college graduate and </a:t>
            </a:r>
            <a:r>
              <a:rPr lang="en-US" dirty="0" smtClean="0">
                <a:solidFill>
                  <a:schemeClr val="tx1"/>
                </a:solidFill>
              </a:rPr>
              <a:t>develop </a:t>
            </a:r>
            <a:r>
              <a:rPr lang="en-US" dirty="0">
                <a:solidFill>
                  <a:schemeClr val="tx1"/>
                </a:solidFill>
              </a:rPr>
              <a:t>the box plot.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sk-SK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590411"/>
              </p:ext>
            </p:extLst>
          </p:nvPr>
        </p:nvGraphicFramePr>
        <p:xfrm>
          <a:off x="914400" y="2743200"/>
          <a:ext cx="630758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896">
                  <a:extLst>
                    <a:ext uri="{9D8B030D-6E8A-4147-A177-3AD203B41FA5}">
                      <a16:colId xmlns:a16="http://schemas.microsoft.com/office/drawing/2014/main" val="198940859"/>
                    </a:ext>
                  </a:extLst>
                </a:gridCol>
                <a:gridCol w="1576896">
                  <a:extLst>
                    <a:ext uri="{9D8B030D-6E8A-4147-A177-3AD203B41FA5}">
                      <a16:colId xmlns:a16="http://schemas.microsoft.com/office/drawing/2014/main" val="2169060762"/>
                    </a:ext>
                  </a:extLst>
                </a:gridCol>
                <a:gridCol w="1576896">
                  <a:extLst>
                    <a:ext uri="{9D8B030D-6E8A-4147-A177-3AD203B41FA5}">
                      <a16:colId xmlns:a16="http://schemas.microsoft.com/office/drawing/2014/main" val="2404860731"/>
                    </a:ext>
                  </a:extLst>
                </a:gridCol>
                <a:gridCol w="1576896">
                  <a:extLst>
                    <a:ext uri="{9D8B030D-6E8A-4147-A177-3AD203B41FA5}">
                      <a16:colId xmlns:a16="http://schemas.microsoft.com/office/drawing/2014/main" val="469074703"/>
                    </a:ext>
                  </a:extLst>
                </a:gridCol>
              </a:tblGrid>
              <a:tr h="547833">
                <a:tc>
                  <a:txBody>
                    <a:bodyPr/>
                    <a:lstStyle/>
                    <a:p>
                      <a:r>
                        <a:rPr lang="en-US" dirty="0"/>
                        <a:t>Graduate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Monthly Salary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Graduate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Monthly Salary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370648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2090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07859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2330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672444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2140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34441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2080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2525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729302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1955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2120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84907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2080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36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0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082" y="1262519"/>
            <a:ext cx="6867422" cy="549489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. Public transportation and an automobile are two methods an employee has of getting to work each day. Samples of times recorded for each method are shown. Times are in minutes.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Public transportation: 28,29,32,37,33,25,29,32,41,34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Automobile: 29,31,33,32,34,30,31,32,35,33</a:t>
            </a:r>
          </a:p>
          <a:p>
            <a:pPr marL="800100" lvl="1" indent="-342900">
              <a:buAutoNum type="alphaLcPeriod"/>
            </a:pPr>
            <a:r>
              <a:rPr lang="en-US" sz="1800" dirty="0" smtClean="0">
                <a:solidFill>
                  <a:schemeClr val="tx1"/>
                </a:solidFill>
              </a:rPr>
              <a:t>Compute the sample mean time to get to work for each method.</a:t>
            </a:r>
          </a:p>
          <a:p>
            <a:pPr marL="800100" lvl="1" indent="-342900">
              <a:buFont typeface="Wingdings 3" charset="2"/>
              <a:buAutoNum type="alphaLcPeriod"/>
            </a:pPr>
            <a:r>
              <a:rPr lang="en-US" sz="1800" dirty="0">
                <a:solidFill>
                  <a:schemeClr val="tx1"/>
                </a:solidFill>
              </a:rPr>
              <a:t>Compute the sample standard deviation for each method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800100" lvl="1" indent="-342900">
              <a:buFont typeface="Wingdings 3" charset="2"/>
              <a:buAutoNum type="alphaLcPeriod"/>
            </a:pPr>
            <a:r>
              <a:rPr lang="en-US" sz="1800" dirty="0">
                <a:solidFill>
                  <a:schemeClr val="tx1"/>
                </a:solidFill>
              </a:rPr>
              <a:t>Based on your results from (a) and (b), which method of transportation should be preferred? Explain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800100" lvl="1" indent="-342900">
              <a:buFont typeface="Wingdings 3" charset="2"/>
              <a:buAutoNum type="alphaLcPeriod"/>
            </a:pPr>
            <a:r>
              <a:rPr lang="en-US" sz="1800" dirty="0">
                <a:solidFill>
                  <a:schemeClr val="tx1"/>
                </a:solidFill>
              </a:rPr>
              <a:t>Develop a box plot for each method. Does a comparison of the box plots support your conclusion in (c) ?</a:t>
            </a:r>
          </a:p>
          <a:p>
            <a:pPr marL="800100" lvl="1" indent="-342900">
              <a:buFont typeface="Wingdings 3" charset="2"/>
              <a:buAutoNum type="alphaL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91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Skewness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382000" cy="4532313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Shows asymmetry and refers to the shape of a distribution.</a:t>
            </a: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Can take on </a:t>
            </a:r>
            <a:r>
              <a:rPr lang="en-US" sz="2400" dirty="0">
                <a:solidFill>
                  <a:schemeClr val="hlink"/>
                </a:solidFill>
              </a:rPr>
              <a:t>positive, negative or zero values.</a:t>
            </a:r>
          </a:p>
          <a:p>
            <a:pPr eaLnBrk="1" hangingPunct="1"/>
            <a:endParaRPr lang="en-US" sz="1400" dirty="0"/>
          </a:p>
          <a:p>
            <a:pPr eaLnBrk="1" hangingPunct="1">
              <a:buFont typeface="Wingdings" pitchFamily="2" charset="2"/>
              <a:buNone/>
            </a:pPr>
            <a:endParaRPr lang="en-US" sz="1400" dirty="0"/>
          </a:p>
        </p:txBody>
      </p:sp>
      <p:graphicFrame>
        <p:nvGraphicFramePr>
          <p:cNvPr id="317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761947"/>
              </p:ext>
            </p:extLst>
          </p:nvPr>
        </p:nvGraphicFramePr>
        <p:xfrm>
          <a:off x="256032" y="4128426"/>
          <a:ext cx="8461375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8" name="Equation" r:id="rId5" imgW="3733800" imgH="609600" progId="">
                  <p:embed/>
                </p:oleObj>
              </mc:Choice>
              <mc:Fallback>
                <p:oleObj name="Equation" r:id="rId5" imgW="3733800" imgH="6096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32" y="4128426"/>
                        <a:ext cx="8461375" cy="1379537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38299" y="3274430"/>
            <a:ext cx="2299258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/>
              <a:t>Observated</a:t>
            </a:r>
            <a:r>
              <a:rPr lang="en-US" sz="2000" dirty="0" smtClean="0"/>
              <a:t> values</a:t>
            </a:r>
            <a:endParaRPr lang="en-US" sz="2000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701415" y="3674540"/>
            <a:ext cx="216408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arithmetic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r>
              <a:rPr lang="sk-SK" sz="2000" b="0" dirty="0"/>
              <a:t> = </a:t>
            </a:r>
            <a:r>
              <a:rPr lang="sk-SK" sz="2000" b="0" dirty="0" err="1"/>
              <a:t>sample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endParaRPr lang="en-US" sz="2000" b="0" dirty="0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426464" y="3674540"/>
            <a:ext cx="219456" cy="73621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H="1">
            <a:off x="2310440" y="4055540"/>
            <a:ext cx="323088" cy="35521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633528" y="5561739"/>
            <a:ext cx="1752600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Sample</a:t>
            </a:r>
            <a:r>
              <a:rPr lang="sk-SK" sz="2000" dirty="0"/>
              <a:t> </a:t>
            </a:r>
            <a:r>
              <a:rPr lang="sk-SK" sz="2000" dirty="0" err="1"/>
              <a:t>size</a:t>
            </a:r>
            <a:endParaRPr lang="en-US" sz="2000" b="0" dirty="0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H="1" flipV="1">
            <a:off x="2270943" y="5403787"/>
            <a:ext cx="329184" cy="300639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800948" y="3547540"/>
            <a:ext cx="175260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absolute </a:t>
            </a:r>
            <a:r>
              <a:rPr lang="en-US" sz="2000" dirty="0" smtClean="0"/>
              <a:t>frequencies</a:t>
            </a:r>
            <a:endParaRPr lang="en-US" sz="2000" dirty="0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6800948" y="4150707"/>
            <a:ext cx="323088" cy="35521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97929" y="5900890"/>
            <a:ext cx="216408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Sample standard deviation ^3</a:t>
            </a:r>
            <a:endParaRPr lang="en-US" sz="2000" b="0" dirty="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V="1">
            <a:off x="1339806" y="5477549"/>
            <a:ext cx="196385" cy="434563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Shape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586803" y="1527048"/>
            <a:ext cx="7848600" cy="343509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4400" dirty="0">
                <a:solidFill>
                  <a:schemeClr val="tx1"/>
                </a:solidFill>
              </a:rPr>
              <a:t>The shape of the distribution is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symmetric</a:t>
            </a:r>
            <a:r>
              <a:rPr lang="en-US" sz="4400" dirty="0" smtClean="0"/>
              <a:t> </a:t>
            </a:r>
            <a:r>
              <a:rPr lang="en-US" sz="4400" dirty="0">
                <a:solidFill>
                  <a:schemeClr val="tx1"/>
                </a:solidFill>
              </a:rPr>
              <a:t>if </a:t>
            </a:r>
            <a:r>
              <a:rPr lang="en-US" sz="4400" dirty="0" smtClean="0">
                <a:solidFill>
                  <a:schemeClr val="tx1"/>
                </a:solidFill>
              </a:rPr>
              <a:t>the observations </a:t>
            </a:r>
            <a:r>
              <a:rPr lang="en-US" sz="4400" dirty="0">
                <a:solidFill>
                  <a:schemeClr val="tx1"/>
                </a:solidFill>
              </a:rPr>
              <a:t>are balanced, or evenly distributed, about the center; coefficient  of skewness </a:t>
            </a:r>
            <a:r>
              <a:rPr lang="en-US" sz="4400" dirty="0" smtClean="0">
                <a:solidFill>
                  <a:schemeClr val="tx1"/>
                </a:solidFill>
              </a:rPr>
              <a:t>equals </a:t>
            </a:r>
            <a:r>
              <a:rPr lang="en-US" sz="4400" dirty="0">
                <a:solidFill>
                  <a:schemeClr val="tx1"/>
                </a:solidFill>
              </a:rPr>
              <a:t>zero.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  </a:t>
            </a:r>
          </a:p>
        </p:txBody>
      </p:sp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2414016" y="2807208"/>
          <a:ext cx="4194175" cy="230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2" name="Worksheet" r:id="rId5" imgW="4667374" imgH="2790647" progId="Excel.Sheet.8">
                  <p:embed/>
                </p:oleObj>
              </mc:Choice>
              <mc:Fallback>
                <p:oleObj name="Worksheet" r:id="rId5" imgW="4667374" imgH="2790647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016" y="2807208"/>
                        <a:ext cx="4194175" cy="230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2064" y="5367528"/>
            <a:ext cx="8266176" cy="646331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/>
              <a:t>When the distribution is unimodal, the mean, median, and mode are all equal to one another and are located at the center of the distribution.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Distribution Shape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510145"/>
            <a:ext cx="7258812" cy="144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The shape of the distribution is </a:t>
            </a:r>
            <a:r>
              <a:rPr lang="en-US" sz="2000" b="1" dirty="0" smtClean="0">
                <a:solidFill>
                  <a:schemeClr val="tx1"/>
                </a:solidFill>
              </a:rPr>
              <a:t>skewed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if the observations are not symmetrically distributed around the center.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Statistics for Business and Economics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Chap 3-</a:t>
            </a:r>
            <a:fld id="{16806553-F519-4064-B404-3ACB45E5BEB0}" type="slidenum">
              <a:rPr lang="en-US">
                <a:latin typeface="Arial" charset="0"/>
              </a:rPr>
              <a:pPr/>
              <a:t>26</a:t>
            </a:fld>
            <a:endParaRPr lang="en-US" dirty="0">
              <a:latin typeface="Arial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172038" name="Object 6"/>
          <p:cNvGraphicFramePr>
            <a:graphicFrameLocks noChangeAspect="1"/>
          </p:cNvGraphicFramePr>
          <p:nvPr/>
        </p:nvGraphicFramePr>
        <p:xfrm>
          <a:off x="5105400" y="2743200"/>
          <a:ext cx="350520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76" name="Chart" r:id="rId5" imgW="5512680" imgH="3150000" progId="Excel.Sheet.8">
                  <p:embed/>
                </p:oleObj>
              </mc:Choice>
              <mc:Fallback>
                <p:oleObj name="Chart" r:id="rId5" imgW="5512680" imgH="3150000" progId="Excel.Sheet.8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743200"/>
                        <a:ext cx="3505200" cy="200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9" name="Object 7"/>
          <p:cNvGraphicFramePr>
            <a:graphicFrameLocks noChangeAspect="1"/>
          </p:cNvGraphicFramePr>
          <p:nvPr/>
        </p:nvGraphicFramePr>
        <p:xfrm>
          <a:off x="5105400" y="4724400"/>
          <a:ext cx="3505200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77" name="Chart" r:id="rId7" imgW="5512680" imgH="3150000" progId="Excel.Sheet.8">
                  <p:embed/>
                </p:oleObj>
              </mc:Choice>
              <mc:Fallback>
                <p:oleObj name="Chart" r:id="rId7" imgW="5512680" imgH="3150000" progId="Excel.Sheet.8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3505200" cy="203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457200" y="2971800"/>
            <a:ext cx="44196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olidFill>
                  <a:schemeClr val="hlink"/>
                </a:solidFill>
              </a:rPr>
              <a:t>positively skewed</a:t>
            </a:r>
            <a:r>
              <a:rPr lang="en-US" sz="2400" dirty="0"/>
              <a:t> distribution has a tail that extends to the right in the direction of positive values. </a:t>
            </a:r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chemeClr val="hlink"/>
                </a:solidFill>
              </a:rPr>
              <a:t>negatively skewed</a:t>
            </a:r>
            <a:r>
              <a:rPr lang="en-US" sz="2400" dirty="0"/>
              <a:t> distribution has a tail that extends to the left in the direction of negative values.</a:t>
            </a: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Shape of a Distribution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68488"/>
            <a:ext cx="8077200" cy="1743392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Describes how data are distributed.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Measures of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shape.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Symmetric or skewed.</a:t>
            </a:r>
          </a:p>
        </p:txBody>
      </p:sp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Statistics for Business and Economics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Chap 3-</a:t>
            </a:r>
            <a:fld id="{C8F022D1-1735-44C9-94B0-F65C30E458D7}" type="slidenum">
              <a:rPr lang="en-US">
                <a:latin typeface="Arial" charset="0"/>
              </a:rPr>
              <a:pPr/>
              <a:t>27</a:t>
            </a:fld>
            <a:endParaRPr lang="en-US">
              <a:latin typeface="Arial" charset="0"/>
            </a:endParaRPr>
          </a:p>
        </p:txBody>
      </p:sp>
      <p:sp>
        <p:nvSpPr>
          <p:cNvPr id="18436" name="Rectangle 45"/>
          <p:cNvSpPr>
            <a:spLocks noChangeArrowheads="1"/>
          </p:cNvSpPr>
          <p:nvPr/>
        </p:nvSpPr>
        <p:spPr bwMode="auto">
          <a:xfrm>
            <a:off x="6096000" y="3733800"/>
            <a:ext cx="2895600" cy="2438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37" name="Rectangle 46"/>
          <p:cNvSpPr>
            <a:spLocks noChangeArrowheads="1"/>
          </p:cNvSpPr>
          <p:nvPr/>
        </p:nvSpPr>
        <p:spPr bwMode="auto">
          <a:xfrm>
            <a:off x="152400" y="3733800"/>
            <a:ext cx="2895600" cy="2438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38" name="Rectangle 44"/>
          <p:cNvSpPr>
            <a:spLocks noChangeArrowheads="1"/>
          </p:cNvSpPr>
          <p:nvPr/>
        </p:nvSpPr>
        <p:spPr bwMode="auto">
          <a:xfrm>
            <a:off x="3124200" y="3733800"/>
            <a:ext cx="2895600" cy="2438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41" name="Freeform 4"/>
          <p:cNvSpPr>
            <a:spLocks/>
          </p:cNvSpPr>
          <p:nvPr/>
        </p:nvSpPr>
        <p:spPr bwMode="auto">
          <a:xfrm>
            <a:off x="2090738" y="4819650"/>
            <a:ext cx="452437" cy="1071563"/>
          </a:xfrm>
          <a:custGeom>
            <a:avLst/>
            <a:gdLst>
              <a:gd name="T0" fmla="*/ 450850 w 285"/>
              <a:gd name="T1" fmla="*/ 1069975 h 675"/>
              <a:gd name="T2" fmla="*/ 403225 w 285"/>
              <a:gd name="T3" fmla="*/ 1058863 h 675"/>
              <a:gd name="T4" fmla="*/ 379412 w 285"/>
              <a:gd name="T5" fmla="*/ 1046163 h 675"/>
              <a:gd name="T6" fmla="*/ 357187 w 285"/>
              <a:gd name="T7" fmla="*/ 1028700 h 675"/>
              <a:gd name="T8" fmla="*/ 333375 w 285"/>
              <a:gd name="T9" fmla="*/ 1004888 h 675"/>
              <a:gd name="T10" fmla="*/ 309562 w 285"/>
              <a:gd name="T11" fmla="*/ 971550 h 675"/>
              <a:gd name="T12" fmla="*/ 285750 w 285"/>
              <a:gd name="T13" fmla="*/ 925513 h 675"/>
              <a:gd name="T14" fmla="*/ 238125 w 285"/>
              <a:gd name="T15" fmla="*/ 803275 h 675"/>
              <a:gd name="T16" fmla="*/ 188912 w 285"/>
              <a:gd name="T17" fmla="*/ 628650 h 675"/>
              <a:gd name="T18" fmla="*/ 144462 w 285"/>
              <a:gd name="T19" fmla="*/ 417513 h 675"/>
              <a:gd name="T20" fmla="*/ 120650 w 285"/>
              <a:gd name="T21" fmla="*/ 312738 h 675"/>
              <a:gd name="T22" fmla="*/ 96837 w 285"/>
              <a:gd name="T23" fmla="*/ 211138 h 675"/>
              <a:gd name="T24" fmla="*/ 71437 w 285"/>
              <a:gd name="T25" fmla="*/ 123825 h 675"/>
              <a:gd name="T26" fmla="*/ 47625 w 285"/>
              <a:gd name="T27" fmla="*/ 57150 h 675"/>
              <a:gd name="T28" fmla="*/ 23812 w 285"/>
              <a:gd name="T29" fmla="*/ 15875 h 675"/>
              <a:gd name="T30" fmla="*/ 0 w 285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5" h="675">
                <a:moveTo>
                  <a:pt x="284" y="674"/>
                </a:moveTo>
                <a:lnTo>
                  <a:pt x="254" y="667"/>
                </a:lnTo>
                <a:lnTo>
                  <a:pt x="239" y="659"/>
                </a:lnTo>
                <a:lnTo>
                  <a:pt x="225" y="648"/>
                </a:lnTo>
                <a:lnTo>
                  <a:pt x="210" y="633"/>
                </a:lnTo>
                <a:lnTo>
                  <a:pt x="195" y="612"/>
                </a:lnTo>
                <a:lnTo>
                  <a:pt x="180" y="583"/>
                </a:lnTo>
                <a:lnTo>
                  <a:pt x="150" y="506"/>
                </a:lnTo>
                <a:lnTo>
                  <a:pt x="119" y="396"/>
                </a:lnTo>
                <a:lnTo>
                  <a:pt x="91" y="263"/>
                </a:lnTo>
                <a:lnTo>
                  <a:pt x="76" y="197"/>
                </a:lnTo>
                <a:lnTo>
                  <a:pt x="61" y="133"/>
                </a:lnTo>
                <a:lnTo>
                  <a:pt x="45" y="78"/>
                </a:lnTo>
                <a:lnTo>
                  <a:pt x="30" y="36"/>
                </a:lnTo>
                <a:lnTo>
                  <a:pt x="15" y="1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2" name="Freeform 5"/>
          <p:cNvSpPr>
            <a:spLocks/>
          </p:cNvSpPr>
          <p:nvPr/>
        </p:nvSpPr>
        <p:spPr bwMode="auto">
          <a:xfrm>
            <a:off x="738188" y="4819650"/>
            <a:ext cx="1354137" cy="1071563"/>
          </a:xfrm>
          <a:custGeom>
            <a:avLst/>
            <a:gdLst>
              <a:gd name="T0" fmla="*/ 0 w 853"/>
              <a:gd name="T1" fmla="*/ 1069975 h 675"/>
              <a:gd name="T2" fmla="*/ 142875 w 853"/>
              <a:gd name="T3" fmla="*/ 1058863 h 675"/>
              <a:gd name="T4" fmla="*/ 212725 w 853"/>
              <a:gd name="T5" fmla="*/ 1046163 h 675"/>
              <a:gd name="T6" fmla="*/ 284162 w 853"/>
              <a:gd name="T7" fmla="*/ 1028700 h 675"/>
              <a:gd name="T8" fmla="*/ 357187 w 853"/>
              <a:gd name="T9" fmla="*/ 1004888 h 675"/>
              <a:gd name="T10" fmla="*/ 427037 w 853"/>
              <a:gd name="T11" fmla="*/ 971550 h 675"/>
              <a:gd name="T12" fmla="*/ 498475 w 853"/>
              <a:gd name="T13" fmla="*/ 925513 h 675"/>
              <a:gd name="T14" fmla="*/ 639762 w 853"/>
              <a:gd name="T15" fmla="*/ 803275 h 675"/>
              <a:gd name="T16" fmla="*/ 784225 w 853"/>
              <a:gd name="T17" fmla="*/ 628650 h 675"/>
              <a:gd name="T18" fmla="*/ 925512 w 853"/>
              <a:gd name="T19" fmla="*/ 417513 h 675"/>
              <a:gd name="T20" fmla="*/ 996950 w 853"/>
              <a:gd name="T21" fmla="*/ 312738 h 675"/>
              <a:gd name="T22" fmla="*/ 1069975 w 853"/>
              <a:gd name="T23" fmla="*/ 211138 h 675"/>
              <a:gd name="T24" fmla="*/ 1138237 w 853"/>
              <a:gd name="T25" fmla="*/ 123825 h 675"/>
              <a:gd name="T26" fmla="*/ 1211262 w 853"/>
              <a:gd name="T27" fmla="*/ 57150 h 675"/>
              <a:gd name="T28" fmla="*/ 1282700 w 853"/>
              <a:gd name="T29" fmla="*/ 15875 h 675"/>
              <a:gd name="T30" fmla="*/ 1352550 w 853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853" h="675">
                <a:moveTo>
                  <a:pt x="0" y="674"/>
                </a:moveTo>
                <a:lnTo>
                  <a:pt x="90" y="667"/>
                </a:lnTo>
                <a:lnTo>
                  <a:pt x="134" y="659"/>
                </a:lnTo>
                <a:lnTo>
                  <a:pt x="179" y="648"/>
                </a:lnTo>
                <a:lnTo>
                  <a:pt x="225" y="633"/>
                </a:lnTo>
                <a:lnTo>
                  <a:pt x="269" y="612"/>
                </a:lnTo>
                <a:lnTo>
                  <a:pt x="314" y="583"/>
                </a:lnTo>
                <a:lnTo>
                  <a:pt x="403" y="506"/>
                </a:lnTo>
                <a:lnTo>
                  <a:pt x="494" y="396"/>
                </a:lnTo>
                <a:lnTo>
                  <a:pt x="583" y="263"/>
                </a:lnTo>
                <a:lnTo>
                  <a:pt x="628" y="197"/>
                </a:lnTo>
                <a:lnTo>
                  <a:pt x="674" y="133"/>
                </a:lnTo>
                <a:lnTo>
                  <a:pt x="717" y="78"/>
                </a:lnTo>
                <a:lnTo>
                  <a:pt x="763" y="36"/>
                </a:lnTo>
                <a:lnTo>
                  <a:pt x="808" y="10"/>
                </a:lnTo>
                <a:lnTo>
                  <a:pt x="852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3" name="Freeform 6"/>
          <p:cNvSpPr>
            <a:spLocks/>
          </p:cNvSpPr>
          <p:nvPr/>
        </p:nvSpPr>
        <p:spPr bwMode="auto">
          <a:xfrm>
            <a:off x="4559300" y="4819650"/>
            <a:ext cx="904875" cy="1071563"/>
          </a:xfrm>
          <a:custGeom>
            <a:avLst/>
            <a:gdLst>
              <a:gd name="T0" fmla="*/ 903288 w 570"/>
              <a:gd name="T1" fmla="*/ 1069975 h 675"/>
              <a:gd name="T2" fmla="*/ 806450 w 570"/>
              <a:gd name="T3" fmla="*/ 1058863 h 675"/>
              <a:gd name="T4" fmla="*/ 758825 w 570"/>
              <a:gd name="T5" fmla="*/ 1046163 h 675"/>
              <a:gd name="T6" fmla="*/ 712788 w 570"/>
              <a:gd name="T7" fmla="*/ 1028700 h 675"/>
              <a:gd name="T8" fmla="*/ 665163 w 570"/>
              <a:gd name="T9" fmla="*/ 1004888 h 675"/>
              <a:gd name="T10" fmla="*/ 617538 w 570"/>
              <a:gd name="T11" fmla="*/ 971550 h 675"/>
              <a:gd name="T12" fmla="*/ 568325 w 570"/>
              <a:gd name="T13" fmla="*/ 925513 h 675"/>
              <a:gd name="T14" fmla="*/ 476250 w 570"/>
              <a:gd name="T15" fmla="*/ 803275 h 675"/>
              <a:gd name="T16" fmla="*/ 379413 w 570"/>
              <a:gd name="T17" fmla="*/ 628650 h 675"/>
              <a:gd name="T18" fmla="*/ 282575 w 570"/>
              <a:gd name="T19" fmla="*/ 417513 h 675"/>
              <a:gd name="T20" fmla="*/ 238125 w 570"/>
              <a:gd name="T21" fmla="*/ 312738 h 675"/>
              <a:gd name="T22" fmla="*/ 190500 w 570"/>
              <a:gd name="T23" fmla="*/ 211138 h 675"/>
              <a:gd name="T24" fmla="*/ 141288 w 570"/>
              <a:gd name="T25" fmla="*/ 123825 h 675"/>
              <a:gd name="T26" fmla="*/ 93663 w 570"/>
              <a:gd name="T27" fmla="*/ 57150 h 675"/>
              <a:gd name="T28" fmla="*/ 46038 w 570"/>
              <a:gd name="T29" fmla="*/ 15875 h 675"/>
              <a:gd name="T30" fmla="*/ 0 w 570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70" h="675">
                <a:moveTo>
                  <a:pt x="569" y="674"/>
                </a:moveTo>
                <a:lnTo>
                  <a:pt x="508" y="667"/>
                </a:lnTo>
                <a:lnTo>
                  <a:pt x="478" y="659"/>
                </a:lnTo>
                <a:lnTo>
                  <a:pt x="449" y="648"/>
                </a:lnTo>
                <a:lnTo>
                  <a:pt x="419" y="633"/>
                </a:lnTo>
                <a:lnTo>
                  <a:pt x="389" y="612"/>
                </a:lnTo>
                <a:lnTo>
                  <a:pt x="358" y="583"/>
                </a:lnTo>
                <a:lnTo>
                  <a:pt x="300" y="506"/>
                </a:lnTo>
                <a:lnTo>
                  <a:pt x="239" y="396"/>
                </a:lnTo>
                <a:lnTo>
                  <a:pt x="178" y="263"/>
                </a:lnTo>
                <a:lnTo>
                  <a:pt x="150" y="197"/>
                </a:lnTo>
                <a:lnTo>
                  <a:pt x="120" y="133"/>
                </a:lnTo>
                <a:lnTo>
                  <a:pt x="89" y="78"/>
                </a:lnTo>
                <a:lnTo>
                  <a:pt x="59" y="36"/>
                </a:lnTo>
                <a:lnTo>
                  <a:pt x="29" y="1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4" name="Freeform 7"/>
          <p:cNvSpPr>
            <a:spLocks/>
          </p:cNvSpPr>
          <p:nvPr/>
        </p:nvSpPr>
        <p:spPr bwMode="auto">
          <a:xfrm>
            <a:off x="3657600" y="4819650"/>
            <a:ext cx="903288" cy="1071563"/>
          </a:xfrm>
          <a:custGeom>
            <a:avLst/>
            <a:gdLst>
              <a:gd name="T0" fmla="*/ 0 w 569"/>
              <a:gd name="T1" fmla="*/ 1069975 h 675"/>
              <a:gd name="T2" fmla="*/ 93663 w 569"/>
              <a:gd name="T3" fmla="*/ 1058863 h 675"/>
              <a:gd name="T4" fmla="*/ 141288 w 569"/>
              <a:gd name="T5" fmla="*/ 1046163 h 675"/>
              <a:gd name="T6" fmla="*/ 190500 w 569"/>
              <a:gd name="T7" fmla="*/ 1028700 h 675"/>
              <a:gd name="T8" fmla="*/ 238125 w 569"/>
              <a:gd name="T9" fmla="*/ 1004888 h 675"/>
              <a:gd name="T10" fmla="*/ 282575 w 569"/>
              <a:gd name="T11" fmla="*/ 971550 h 675"/>
              <a:gd name="T12" fmla="*/ 331788 w 569"/>
              <a:gd name="T13" fmla="*/ 925513 h 675"/>
              <a:gd name="T14" fmla="*/ 427038 w 569"/>
              <a:gd name="T15" fmla="*/ 803275 h 675"/>
              <a:gd name="T16" fmla="*/ 520700 w 569"/>
              <a:gd name="T17" fmla="*/ 628650 h 675"/>
              <a:gd name="T18" fmla="*/ 617538 w 569"/>
              <a:gd name="T19" fmla="*/ 417513 h 675"/>
              <a:gd name="T20" fmla="*/ 665163 w 569"/>
              <a:gd name="T21" fmla="*/ 312738 h 675"/>
              <a:gd name="T22" fmla="*/ 712788 w 569"/>
              <a:gd name="T23" fmla="*/ 211138 h 675"/>
              <a:gd name="T24" fmla="*/ 758825 w 569"/>
              <a:gd name="T25" fmla="*/ 123825 h 675"/>
              <a:gd name="T26" fmla="*/ 806450 w 569"/>
              <a:gd name="T27" fmla="*/ 57150 h 675"/>
              <a:gd name="T28" fmla="*/ 854075 w 569"/>
              <a:gd name="T29" fmla="*/ 15875 h 675"/>
              <a:gd name="T30" fmla="*/ 901700 w 569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69" h="675">
                <a:moveTo>
                  <a:pt x="0" y="674"/>
                </a:moveTo>
                <a:lnTo>
                  <a:pt x="59" y="667"/>
                </a:lnTo>
                <a:lnTo>
                  <a:pt x="89" y="659"/>
                </a:lnTo>
                <a:lnTo>
                  <a:pt x="120" y="648"/>
                </a:lnTo>
                <a:lnTo>
                  <a:pt x="150" y="633"/>
                </a:lnTo>
                <a:lnTo>
                  <a:pt x="178" y="612"/>
                </a:lnTo>
                <a:lnTo>
                  <a:pt x="209" y="583"/>
                </a:lnTo>
                <a:lnTo>
                  <a:pt x="269" y="506"/>
                </a:lnTo>
                <a:lnTo>
                  <a:pt x="328" y="396"/>
                </a:lnTo>
                <a:lnTo>
                  <a:pt x="389" y="263"/>
                </a:lnTo>
                <a:lnTo>
                  <a:pt x="419" y="197"/>
                </a:lnTo>
                <a:lnTo>
                  <a:pt x="449" y="133"/>
                </a:lnTo>
                <a:lnTo>
                  <a:pt x="478" y="78"/>
                </a:lnTo>
                <a:lnTo>
                  <a:pt x="508" y="36"/>
                </a:lnTo>
                <a:lnTo>
                  <a:pt x="538" y="10"/>
                </a:lnTo>
                <a:lnTo>
                  <a:pt x="568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5" name="Freeform 8"/>
          <p:cNvSpPr>
            <a:spLocks/>
          </p:cNvSpPr>
          <p:nvPr/>
        </p:nvSpPr>
        <p:spPr bwMode="auto">
          <a:xfrm>
            <a:off x="7194550" y="4795838"/>
            <a:ext cx="1354138" cy="1071562"/>
          </a:xfrm>
          <a:custGeom>
            <a:avLst/>
            <a:gdLst>
              <a:gd name="T0" fmla="*/ 1352550 w 853"/>
              <a:gd name="T1" fmla="*/ 1069975 h 675"/>
              <a:gd name="T2" fmla="*/ 1208088 w 853"/>
              <a:gd name="T3" fmla="*/ 1058862 h 675"/>
              <a:gd name="T4" fmla="*/ 1139825 w 853"/>
              <a:gd name="T5" fmla="*/ 1046162 h 675"/>
              <a:gd name="T6" fmla="*/ 1066800 w 853"/>
              <a:gd name="T7" fmla="*/ 1028700 h 675"/>
              <a:gd name="T8" fmla="*/ 995363 w 853"/>
              <a:gd name="T9" fmla="*/ 1004887 h 675"/>
              <a:gd name="T10" fmla="*/ 925513 w 853"/>
              <a:gd name="T11" fmla="*/ 971550 h 675"/>
              <a:gd name="T12" fmla="*/ 854075 w 853"/>
              <a:gd name="T13" fmla="*/ 925512 h 675"/>
              <a:gd name="T14" fmla="*/ 709613 w 853"/>
              <a:gd name="T15" fmla="*/ 803275 h 675"/>
              <a:gd name="T16" fmla="*/ 568325 w 853"/>
              <a:gd name="T17" fmla="*/ 628650 h 675"/>
              <a:gd name="T18" fmla="*/ 427038 w 853"/>
              <a:gd name="T19" fmla="*/ 417512 h 675"/>
              <a:gd name="T20" fmla="*/ 355600 w 853"/>
              <a:gd name="T21" fmla="*/ 312737 h 675"/>
              <a:gd name="T22" fmla="*/ 282575 w 853"/>
              <a:gd name="T23" fmla="*/ 211137 h 675"/>
              <a:gd name="T24" fmla="*/ 214313 w 853"/>
              <a:gd name="T25" fmla="*/ 123825 h 675"/>
              <a:gd name="T26" fmla="*/ 141288 w 853"/>
              <a:gd name="T27" fmla="*/ 57150 h 675"/>
              <a:gd name="T28" fmla="*/ 69850 w 853"/>
              <a:gd name="T29" fmla="*/ 15875 h 675"/>
              <a:gd name="T30" fmla="*/ 0 w 853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853" h="675">
                <a:moveTo>
                  <a:pt x="852" y="674"/>
                </a:moveTo>
                <a:lnTo>
                  <a:pt x="761" y="667"/>
                </a:lnTo>
                <a:lnTo>
                  <a:pt x="718" y="659"/>
                </a:lnTo>
                <a:lnTo>
                  <a:pt x="672" y="648"/>
                </a:lnTo>
                <a:lnTo>
                  <a:pt x="627" y="633"/>
                </a:lnTo>
                <a:lnTo>
                  <a:pt x="583" y="612"/>
                </a:lnTo>
                <a:lnTo>
                  <a:pt x="538" y="583"/>
                </a:lnTo>
                <a:lnTo>
                  <a:pt x="447" y="506"/>
                </a:lnTo>
                <a:lnTo>
                  <a:pt x="358" y="396"/>
                </a:lnTo>
                <a:lnTo>
                  <a:pt x="269" y="263"/>
                </a:lnTo>
                <a:lnTo>
                  <a:pt x="224" y="197"/>
                </a:lnTo>
                <a:lnTo>
                  <a:pt x="178" y="133"/>
                </a:lnTo>
                <a:lnTo>
                  <a:pt x="135" y="78"/>
                </a:lnTo>
                <a:lnTo>
                  <a:pt x="89" y="36"/>
                </a:lnTo>
                <a:lnTo>
                  <a:pt x="44" y="1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6" name="Freeform 9"/>
          <p:cNvSpPr>
            <a:spLocks/>
          </p:cNvSpPr>
          <p:nvPr/>
        </p:nvSpPr>
        <p:spPr bwMode="auto">
          <a:xfrm>
            <a:off x="6743700" y="4795838"/>
            <a:ext cx="452438" cy="1071562"/>
          </a:xfrm>
          <a:custGeom>
            <a:avLst/>
            <a:gdLst>
              <a:gd name="T0" fmla="*/ 0 w 285"/>
              <a:gd name="T1" fmla="*/ 1069975 h 675"/>
              <a:gd name="T2" fmla="*/ 44450 w 285"/>
              <a:gd name="T3" fmla="*/ 1058862 h 675"/>
              <a:gd name="T4" fmla="*/ 68263 w 285"/>
              <a:gd name="T5" fmla="*/ 1046162 h 675"/>
              <a:gd name="T6" fmla="*/ 93663 w 285"/>
              <a:gd name="T7" fmla="*/ 1028700 h 675"/>
              <a:gd name="T8" fmla="*/ 117475 w 285"/>
              <a:gd name="T9" fmla="*/ 1004887 h 675"/>
              <a:gd name="T10" fmla="*/ 141288 w 285"/>
              <a:gd name="T11" fmla="*/ 971550 h 675"/>
              <a:gd name="T12" fmla="*/ 165100 w 285"/>
              <a:gd name="T13" fmla="*/ 925512 h 675"/>
              <a:gd name="T14" fmla="*/ 212725 w 285"/>
              <a:gd name="T15" fmla="*/ 803275 h 675"/>
              <a:gd name="T16" fmla="*/ 261938 w 285"/>
              <a:gd name="T17" fmla="*/ 628650 h 675"/>
              <a:gd name="T18" fmla="*/ 306388 w 285"/>
              <a:gd name="T19" fmla="*/ 417512 h 675"/>
              <a:gd name="T20" fmla="*/ 330200 w 285"/>
              <a:gd name="T21" fmla="*/ 312737 h 675"/>
              <a:gd name="T22" fmla="*/ 354013 w 285"/>
              <a:gd name="T23" fmla="*/ 211137 h 675"/>
              <a:gd name="T24" fmla="*/ 379413 w 285"/>
              <a:gd name="T25" fmla="*/ 123825 h 675"/>
              <a:gd name="T26" fmla="*/ 403225 w 285"/>
              <a:gd name="T27" fmla="*/ 57150 h 675"/>
              <a:gd name="T28" fmla="*/ 427038 w 285"/>
              <a:gd name="T29" fmla="*/ 15875 h 675"/>
              <a:gd name="T30" fmla="*/ 450850 w 285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5" h="675">
                <a:moveTo>
                  <a:pt x="0" y="674"/>
                </a:moveTo>
                <a:lnTo>
                  <a:pt x="28" y="667"/>
                </a:lnTo>
                <a:lnTo>
                  <a:pt x="43" y="659"/>
                </a:lnTo>
                <a:lnTo>
                  <a:pt x="59" y="648"/>
                </a:lnTo>
                <a:lnTo>
                  <a:pt x="74" y="633"/>
                </a:lnTo>
                <a:lnTo>
                  <a:pt x="89" y="612"/>
                </a:lnTo>
                <a:lnTo>
                  <a:pt x="104" y="583"/>
                </a:lnTo>
                <a:lnTo>
                  <a:pt x="134" y="506"/>
                </a:lnTo>
                <a:lnTo>
                  <a:pt x="165" y="396"/>
                </a:lnTo>
                <a:lnTo>
                  <a:pt x="193" y="263"/>
                </a:lnTo>
                <a:lnTo>
                  <a:pt x="208" y="197"/>
                </a:lnTo>
                <a:lnTo>
                  <a:pt x="223" y="133"/>
                </a:lnTo>
                <a:lnTo>
                  <a:pt x="239" y="78"/>
                </a:lnTo>
                <a:lnTo>
                  <a:pt x="254" y="36"/>
                </a:lnTo>
                <a:lnTo>
                  <a:pt x="269" y="10"/>
                </a:lnTo>
                <a:lnTo>
                  <a:pt x="284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3145536" y="4306824"/>
            <a:ext cx="297196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tx2"/>
                </a:solidFill>
              </a:rPr>
              <a:t>Mean =</a:t>
            </a:r>
            <a:r>
              <a:rPr lang="en-US" sz="2000" dirty="0">
                <a:solidFill>
                  <a:srgbClr val="FF0000"/>
                </a:solidFill>
              </a:rPr>
              <a:t> Median =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48" name="Rectangle 11"/>
          <p:cNvSpPr>
            <a:spLocks noChangeArrowheads="1"/>
          </p:cNvSpPr>
          <p:nvPr/>
        </p:nvSpPr>
        <p:spPr bwMode="auto">
          <a:xfrm>
            <a:off x="4779963" y="4318000"/>
            <a:ext cx="244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49" name="Rectangle 12"/>
          <p:cNvSpPr>
            <a:spLocks noChangeArrowheads="1"/>
          </p:cNvSpPr>
          <p:nvPr/>
        </p:nvSpPr>
        <p:spPr bwMode="auto">
          <a:xfrm>
            <a:off x="6164263" y="464820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0" name="Rectangle 13"/>
          <p:cNvSpPr>
            <a:spLocks noChangeArrowheads="1"/>
          </p:cNvSpPr>
          <p:nvPr/>
        </p:nvSpPr>
        <p:spPr bwMode="auto">
          <a:xfrm>
            <a:off x="152400" y="4332288"/>
            <a:ext cx="297196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tx2"/>
                </a:solidFill>
              </a:rPr>
              <a:t>Mean &lt;</a:t>
            </a:r>
            <a:r>
              <a:rPr lang="en-US" sz="2000" dirty="0">
                <a:solidFill>
                  <a:srgbClr val="FF0000"/>
                </a:solidFill>
              </a:rPr>
              <a:t> Median &lt;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</a:t>
            </a:r>
          </a:p>
        </p:txBody>
      </p:sp>
      <p:sp>
        <p:nvSpPr>
          <p:cNvPr id="18451" name="Rectangle 14"/>
          <p:cNvSpPr>
            <a:spLocks noChangeArrowheads="1"/>
          </p:cNvSpPr>
          <p:nvPr/>
        </p:nvSpPr>
        <p:spPr bwMode="auto">
          <a:xfrm>
            <a:off x="2393950" y="4665663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2" name="Rectangle 15"/>
          <p:cNvSpPr>
            <a:spLocks noChangeArrowheads="1"/>
          </p:cNvSpPr>
          <p:nvPr/>
        </p:nvSpPr>
        <p:spPr bwMode="auto">
          <a:xfrm>
            <a:off x="5998464" y="4343400"/>
            <a:ext cx="303608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FF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Mean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&gt; Median </a:t>
            </a:r>
            <a:r>
              <a:rPr lang="en-US" sz="2000" dirty="0">
                <a:solidFill>
                  <a:schemeClr val="tx2"/>
                </a:solidFill>
              </a:rPr>
              <a:t>&gt;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53" name="Rectangle 16"/>
          <p:cNvSpPr>
            <a:spLocks noChangeArrowheads="1"/>
          </p:cNvSpPr>
          <p:nvPr/>
        </p:nvSpPr>
        <p:spPr bwMode="auto">
          <a:xfrm>
            <a:off x="8666163" y="464820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4" name="Line 18"/>
          <p:cNvSpPr>
            <a:spLocks noChangeShapeType="1"/>
          </p:cNvSpPr>
          <p:nvPr/>
        </p:nvSpPr>
        <p:spPr bwMode="auto">
          <a:xfrm flipH="1">
            <a:off x="7391400" y="4876800"/>
            <a:ext cx="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5" name="Line 19"/>
          <p:cNvSpPr>
            <a:spLocks noChangeShapeType="1"/>
          </p:cNvSpPr>
          <p:nvPr/>
        </p:nvSpPr>
        <p:spPr bwMode="auto">
          <a:xfrm>
            <a:off x="7620000" y="5257800"/>
            <a:ext cx="0" cy="685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6" name="Line 21"/>
          <p:cNvSpPr>
            <a:spLocks noChangeShapeType="1"/>
          </p:cNvSpPr>
          <p:nvPr/>
        </p:nvSpPr>
        <p:spPr bwMode="auto">
          <a:xfrm flipH="1">
            <a:off x="1752600" y="5105400"/>
            <a:ext cx="0" cy="838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7" name="Line 22"/>
          <p:cNvSpPr>
            <a:spLocks noChangeShapeType="1"/>
          </p:cNvSpPr>
          <p:nvPr/>
        </p:nvSpPr>
        <p:spPr bwMode="auto">
          <a:xfrm flipH="1">
            <a:off x="1524000" y="5519738"/>
            <a:ext cx="1588" cy="4238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8" name="Line 23"/>
          <p:cNvSpPr>
            <a:spLocks noChangeShapeType="1"/>
          </p:cNvSpPr>
          <p:nvPr/>
        </p:nvSpPr>
        <p:spPr bwMode="auto">
          <a:xfrm>
            <a:off x="4572000" y="4800600"/>
            <a:ext cx="0" cy="114300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sk-SK"/>
          </a:p>
        </p:txBody>
      </p:sp>
      <p:sp>
        <p:nvSpPr>
          <p:cNvPr id="18459" name="Line 24"/>
          <p:cNvSpPr>
            <a:spLocks noChangeShapeType="1"/>
          </p:cNvSpPr>
          <p:nvPr/>
        </p:nvSpPr>
        <p:spPr bwMode="auto">
          <a:xfrm>
            <a:off x="4572000" y="4965192"/>
            <a:ext cx="0" cy="83515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0" name="Line 26"/>
          <p:cNvSpPr>
            <a:spLocks noChangeShapeType="1"/>
          </p:cNvSpPr>
          <p:nvPr/>
        </p:nvSpPr>
        <p:spPr bwMode="auto">
          <a:xfrm>
            <a:off x="3581400" y="5943600"/>
            <a:ext cx="1981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1" name="Rectangle 28"/>
          <p:cNvSpPr>
            <a:spLocks noChangeArrowheads="1"/>
          </p:cNvSpPr>
          <p:nvPr/>
        </p:nvSpPr>
        <p:spPr bwMode="auto">
          <a:xfrm>
            <a:off x="4467225" y="600392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2" name="Line 29"/>
          <p:cNvSpPr>
            <a:spLocks noChangeShapeType="1"/>
          </p:cNvSpPr>
          <p:nvPr/>
        </p:nvSpPr>
        <p:spPr bwMode="auto">
          <a:xfrm>
            <a:off x="6629400" y="5943600"/>
            <a:ext cx="18986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7553325" y="5980113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685800" y="5943600"/>
            <a:ext cx="1905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5" name="Rectangle 34"/>
          <p:cNvSpPr>
            <a:spLocks noChangeArrowheads="1"/>
          </p:cNvSpPr>
          <p:nvPr/>
        </p:nvSpPr>
        <p:spPr bwMode="auto">
          <a:xfrm>
            <a:off x="1547813" y="600392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6" name="Rectangle 41"/>
          <p:cNvSpPr>
            <a:spLocks noChangeArrowheads="1"/>
          </p:cNvSpPr>
          <p:nvPr/>
        </p:nvSpPr>
        <p:spPr bwMode="auto">
          <a:xfrm>
            <a:off x="6289675" y="3803650"/>
            <a:ext cx="25352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Right-Skewed</a:t>
            </a:r>
          </a:p>
        </p:txBody>
      </p:sp>
      <p:sp>
        <p:nvSpPr>
          <p:cNvPr id="18467" name="Rectangle 42"/>
          <p:cNvSpPr>
            <a:spLocks noChangeArrowheads="1"/>
          </p:cNvSpPr>
          <p:nvPr/>
        </p:nvSpPr>
        <p:spPr bwMode="auto">
          <a:xfrm>
            <a:off x="603250" y="3816350"/>
            <a:ext cx="22796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Left-Skewed</a:t>
            </a:r>
          </a:p>
        </p:txBody>
      </p:sp>
      <p:sp>
        <p:nvSpPr>
          <p:cNvPr id="18468" name="Rectangle 43"/>
          <p:cNvSpPr>
            <a:spLocks noChangeArrowheads="1"/>
          </p:cNvSpPr>
          <p:nvPr/>
        </p:nvSpPr>
        <p:spPr bwMode="auto">
          <a:xfrm>
            <a:off x="3670300" y="3816350"/>
            <a:ext cx="20002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Symmetric</a:t>
            </a:r>
          </a:p>
        </p:txBody>
      </p:sp>
      <p:sp>
        <p:nvSpPr>
          <p:cNvPr id="37" name="Line 21"/>
          <p:cNvSpPr>
            <a:spLocks noChangeShapeType="1"/>
          </p:cNvSpPr>
          <p:nvPr/>
        </p:nvSpPr>
        <p:spPr bwMode="auto">
          <a:xfrm flipH="1">
            <a:off x="2084832" y="4818888"/>
            <a:ext cx="0" cy="109728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sk-SK"/>
          </a:p>
        </p:txBody>
      </p:sp>
      <p:sp>
        <p:nvSpPr>
          <p:cNvPr id="38" name="Line 21"/>
          <p:cNvSpPr>
            <a:spLocks noChangeShapeType="1"/>
          </p:cNvSpPr>
          <p:nvPr/>
        </p:nvSpPr>
        <p:spPr bwMode="auto">
          <a:xfrm flipH="1">
            <a:off x="4572000" y="5074920"/>
            <a:ext cx="0" cy="438912"/>
          </a:xfrm>
          <a:prstGeom prst="line">
            <a:avLst/>
          </a:prstGeom>
          <a:noFill/>
          <a:ln w="254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7205472" y="4818888"/>
            <a:ext cx="0" cy="114300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sk-S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Kurtosis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798" y="1275286"/>
            <a:ext cx="8220456" cy="190195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Refers to the shape of a </a:t>
            </a:r>
            <a:r>
              <a:rPr lang="en-US" sz="2400" dirty="0" smtClean="0">
                <a:solidFill>
                  <a:schemeClr val="tx1"/>
                </a:solidFill>
              </a:rPr>
              <a:t>distribution.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Can take </a:t>
            </a:r>
            <a:r>
              <a:rPr lang="en-US" sz="2400" dirty="0" smtClean="0">
                <a:solidFill>
                  <a:schemeClr val="tx1"/>
                </a:solidFill>
              </a:rPr>
              <a:t>on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positive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chemeClr val="tx1"/>
                </a:solidFill>
              </a:rPr>
              <a:t>(peaked distribution),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negative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(flat distribution)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zero values  </a:t>
            </a:r>
            <a:r>
              <a:rPr lang="en-US" sz="2400" dirty="0">
                <a:solidFill>
                  <a:schemeClr val="tx1"/>
                </a:solidFill>
              </a:rPr>
              <a:t>(a symmetrical, bell-shaped, normal distribution).</a:t>
            </a:r>
          </a:p>
          <a:p>
            <a:endParaRPr lang="sk-SK" dirty="0"/>
          </a:p>
        </p:txBody>
      </p:sp>
      <p:graphicFrame>
        <p:nvGraphicFramePr>
          <p:cNvPr id="6656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42365"/>
              </p:ext>
            </p:extLst>
          </p:nvPr>
        </p:nvGraphicFramePr>
        <p:xfrm>
          <a:off x="219456" y="4160520"/>
          <a:ext cx="8617141" cy="127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2" name="Equation" r:id="rId5" imgW="4127500" imgH="609600" progId="">
                  <p:embed/>
                </p:oleObj>
              </mc:Choice>
              <mc:Fallback>
                <p:oleObj name="Equation" r:id="rId5" imgW="4127500" imgH="6096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456" y="4160520"/>
                        <a:ext cx="8617141" cy="12709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19456" y="3101582"/>
            <a:ext cx="2164079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Observed values</a:t>
            </a:r>
            <a:endParaRPr lang="en-US" sz="20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487168" y="3640534"/>
            <a:ext cx="216408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arithmetic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r>
              <a:rPr lang="sk-SK" sz="2000" b="0" dirty="0"/>
              <a:t> = </a:t>
            </a:r>
            <a:r>
              <a:rPr lang="sk-SK" sz="2000" b="0" dirty="0" err="1"/>
              <a:t>sample</a:t>
            </a:r>
            <a:r>
              <a:rPr lang="sk-SK" sz="2000" b="0" dirty="0"/>
              <a:t> </a:t>
            </a:r>
            <a:r>
              <a:rPr lang="sk-SK" sz="2000" b="0" dirty="0" err="1"/>
              <a:t>mean</a:t>
            </a:r>
            <a:endParaRPr lang="en-US" sz="2000" b="0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19456" y="5736330"/>
            <a:ext cx="216408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Sample standard deviation ^4</a:t>
            </a:r>
            <a:endParaRPr lang="en-US" sz="2000" b="0" dirty="0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471097" y="5536275"/>
            <a:ext cx="1752600" cy="40011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dirty="0" err="1"/>
              <a:t>Sample</a:t>
            </a:r>
            <a:r>
              <a:rPr lang="sk-SK" sz="2000" dirty="0"/>
              <a:t> </a:t>
            </a:r>
            <a:r>
              <a:rPr lang="sk-SK" sz="2000" dirty="0" err="1"/>
              <a:t>size</a:t>
            </a:r>
            <a:endParaRPr lang="en-US" sz="2000" b="0" dirty="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510528" y="3314936"/>
            <a:ext cx="1752600" cy="70788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absolute </a:t>
            </a:r>
            <a:r>
              <a:rPr lang="en-US" sz="2000" dirty="0" smtClean="0"/>
              <a:t>frequencies</a:t>
            </a:r>
            <a:endParaRPr lang="en-US" sz="2000" dirty="0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1280160" y="3501692"/>
            <a:ext cx="277368" cy="974432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H="1">
            <a:off x="2165603" y="4055690"/>
            <a:ext cx="305493" cy="382942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V="1">
            <a:off x="1280160" y="5431445"/>
            <a:ext cx="146304" cy="304885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 flipV="1">
            <a:off x="2054906" y="5280254"/>
            <a:ext cx="328629" cy="288889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H="1">
            <a:off x="6803136" y="4055690"/>
            <a:ext cx="0" cy="420434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sk-SK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Kurtosis</a:t>
            </a:r>
            <a:endParaRPr lang="sk-SK" dirty="0"/>
          </a:p>
        </p:txBody>
      </p:sp>
      <p:grpSp>
        <p:nvGrpSpPr>
          <p:cNvPr id="6" name="Group 14"/>
          <p:cNvGrpSpPr>
            <a:grpSpLocks noGrp="1"/>
          </p:cNvGrpSpPr>
          <p:nvPr/>
        </p:nvGrpSpPr>
        <p:grpSpPr bwMode="auto">
          <a:xfrm>
            <a:off x="1024128" y="2295144"/>
            <a:ext cx="6915912" cy="3666744"/>
            <a:chOff x="1950" y="2640"/>
            <a:chExt cx="7080" cy="3195"/>
          </a:xfrm>
        </p:grpSpPr>
        <p:sp>
          <p:nvSpPr>
            <p:cNvPr id="7" name="Line 15"/>
            <p:cNvSpPr>
              <a:spLocks noChangeShapeType="1"/>
            </p:cNvSpPr>
            <p:nvPr/>
          </p:nvSpPr>
          <p:spPr bwMode="auto">
            <a:xfrm>
              <a:off x="1950" y="5835"/>
              <a:ext cx="7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2730" y="3935"/>
              <a:ext cx="5205" cy="1828"/>
            </a:xfrm>
            <a:custGeom>
              <a:avLst/>
              <a:gdLst/>
              <a:ahLst/>
              <a:cxnLst>
                <a:cxn ang="0">
                  <a:pos x="0" y="1780"/>
                </a:cxn>
                <a:cxn ang="0">
                  <a:pos x="1275" y="1465"/>
                </a:cxn>
                <a:cxn ang="0">
                  <a:pos x="2625" y="10"/>
                </a:cxn>
                <a:cxn ang="0">
                  <a:pos x="4080" y="1525"/>
                </a:cxn>
                <a:cxn ang="0">
                  <a:pos x="5205" y="1825"/>
                </a:cxn>
              </a:cxnLst>
              <a:rect l="0" t="0" r="r" b="b"/>
              <a:pathLst>
                <a:path w="5205" h="1828">
                  <a:moveTo>
                    <a:pt x="0" y="1780"/>
                  </a:moveTo>
                  <a:cubicBezTo>
                    <a:pt x="212" y="1727"/>
                    <a:pt x="838" y="1760"/>
                    <a:pt x="1275" y="1465"/>
                  </a:cubicBezTo>
                  <a:cubicBezTo>
                    <a:pt x="1712" y="1170"/>
                    <a:pt x="2158" y="0"/>
                    <a:pt x="2625" y="10"/>
                  </a:cubicBezTo>
                  <a:cubicBezTo>
                    <a:pt x="3092" y="20"/>
                    <a:pt x="3650" y="1222"/>
                    <a:pt x="4080" y="1525"/>
                  </a:cubicBezTo>
                  <a:cubicBezTo>
                    <a:pt x="4510" y="1828"/>
                    <a:pt x="4971" y="1762"/>
                    <a:pt x="5205" y="182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3303" y="2640"/>
              <a:ext cx="3840" cy="3135"/>
            </a:xfrm>
            <a:custGeom>
              <a:avLst/>
              <a:gdLst/>
              <a:ahLst/>
              <a:cxnLst>
                <a:cxn ang="0">
                  <a:pos x="0" y="3135"/>
                </a:cxn>
                <a:cxn ang="0">
                  <a:pos x="1410" y="2535"/>
                </a:cxn>
                <a:cxn ang="0">
                  <a:pos x="2040" y="0"/>
                </a:cxn>
                <a:cxn ang="0">
                  <a:pos x="2685" y="2535"/>
                </a:cxn>
                <a:cxn ang="0">
                  <a:pos x="3840" y="3120"/>
                </a:cxn>
              </a:cxnLst>
              <a:rect l="0" t="0" r="r" b="b"/>
              <a:pathLst>
                <a:path w="3840" h="3135">
                  <a:moveTo>
                    <a:pt x="0" y="3135"/>
                  </a:moveTo>
                  <a:cubicBezTo>
                    <a:pt x="235" y="3035"/>
                    <a:pt x="1070" y="3058"/>
                    <a:pt x="1410" y="2535"/>
                  </a:cubicBezTo>
                  <a:cubicBezTo>
                    <a:pt x="1750" y="2012"/>
                    <a:pt x="1828" y="0"/>
                    <a:pt x="2040" y="0"/>
                  </a:cubicBezTo>
                  <a:cubicBezTo>
                    <a:pt x="2252" y="0"/>
                    <a:pt x="2385" y="2015"/>
                    <a:pt x="2685" y="2535"/>
                  </a:cubicBezTo>
                  <a:cubicBezTo>
                    <a:pt x="2985" y="3055"/>
                    <a:pt x="3600" y="2998"/>
                    <a:pt x="3840" y="3120"/>
                  </a:cubicBez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2265" y="4610"/>
              <a:ext cx="6525" cy="1122"/>
            </a:xfrm>
            <a:custGeom>
              <a:avLst/>
              <a:gdLst/>
              <a:ahLst/>
              <a:cxnLst>
                <a:cxn ang="0">
                  <a:pos x="0" y="1120"/>
                </a:cxn>
                <a:cxn ang="0">
                  <a:pos x="1485" y="790"/>
                </a:cxn>
                <a:cxn ang="0">
                  <a:pos x="3090" y="25"/>
                </a:cxn>
                <a:cxn ang="0">
                  <a:pos x="5190" y="940"/>
                </a:cxn>
                <a:cxn ang="0">
                  <a:pos x="6525" y="1120"/>
                </a:cxn>
              </a:cxnLst>
              <a:rect l="0" t="0" r="r" b="b"/>
              <a:pathLst>
                <a:path w="6525" h="1122">
                  <a:moveTo>
                    <a:pt x="0" y="1120"/>
                  </a:moveTo>
                  <a:cubicBezTo>
                    <a:pt x="247" y="1063"/>
                    <a:pt x="970" y="972"/>
                    <a:pt x="1485" y="790"/>
                  </a:cubicBezTo>
                  <a:cubicBezTo>
                    <a:pt x="2000" y="608"/>
                    <a:pt x="2473" y="0"/>
                    <a:pt x="3090" y="25"/>
                  </a:cubicBezTo>
                  <a:cubicBezTo>
                    <a:pt x="3707" y="50"/>
                    <a:pt x="4617" y="758"/>
                    <a:pt x="5190" y="940"/>
                  </a:cubicBezTo>
                  <a:cubicBezTo>
                    <a:pt x="5763" y="1122"/>
                    <a:pt x="6247" y="1083"/>
                    <a:pt x="6525" y="112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6600" y="3420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latin typeface="Symbol" pitchFamily="18" charset="2"/>
                </a:rPr>
                <a:t>g</a:t>
              </a:r>
              <a:r>
                <a:rPr lang="en-AU" sz="1600" b="1" baseline="-25000">
                  <a:latin typeface="Symbol" pitchFamily="18" charset="2"/>
                </a:rPr>
                <a:t>2 </a:t>
              </a:r>
              <a:r>
                <a:rPr lang="en-AU" sz="1600" b="1">
                  <a:latin typeface="Symbol" pitchFamily="18" charset="2"/>
                </a:rPr>
                <a:t>= 0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6600" y="2655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g</a:t>
              </a:r>
              <a:r>
                <a:rPr lang="en-AU" sz="1600" b="1" baseline="-25000">
                  <a:solidFill>
                    <a:srgbClr val="0000FF"/>
                  </a:solidFill>
                  <a:latin typeface="Symbol" pitchFamily="18" charset="2"/>
                </a:rPr>
                <a:t>2 </a:t>
              </a:r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&gt; 0</a:t>
              </a: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6630" y="4110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solidFill>
                    <a:srgbClr val="FF0000"/>
                  </a:solidFill>
                  <a:latin typeface="Symbol" pitchFamily="18" charset="2"/>
                </a:rPr>
                <a:t>g</a:t>
              </a:r>
              <a:r>
                <a:rPr lang="en-AU" sz="1600" b="1" baseline="-25000">
                  <a:solidFill>
                    <a:srgbClr val="FF0000"/>
                  </a:solidFill>
                  <a:latin typeface="Symbol" pitchFamily="18" charset="2"/>
                </a:rPr>
                <a:t>2 </a:t>
              </a:r>
              <a:r>
                <a:rPr lang="en-AU" sz="1600" b="1">
                  <a:solidFill>
                    <a:srgbClr val="FF0000"/>
                  </a:solidFill>
                  <a:latin typeface="Symbol" pitchFamily="18" charset="2"/>
                </a:rPr>
                <a:t>&lt; 0</a:t>
              </a:r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H="1">
              <a:off x="5850" y="3765"/>
              <a:ext cx="945" cy="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H="1">
              <a:off x="5610" y="3030"/>
              <a:ext cx="1215" cy="57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>
              <a:off x="6138" y="4485"/>
              <a:ext cx="735" cy="4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6600" y="2655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g</a:t>
              </a:r>
              <a:r>
                <a:rPr lang="en-AU" sz="1600" b="1" baseline="-25000">
                  <a:solidFill>
                    <a:srgbClr val="0000FF"/>
                  </a:solidFill>
                  <a:latin typeface="Symbol" pitchFamily="18" charset="2"/>
                </a:rPr>
                <a:t>2 </a:t>
              </a:r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&gt; 0</a:t>
              </a:r>
            </a:p>
          </p:txBody>
        </p:sp>
      </p:grp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000099"/>
                </a:solidFill>
              </a:rPr>
              <a:t>(continued)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Review</a:t>
            </a:r>
            <a:r>
              <a:rPr lang="sk-SK" dirty="0"/>
              <a:t>: </a:t>
            </a:r>
            <a:r>
              <a:rPr lang="en-US" dirty="0"/>
              <a:t>Measures of central tendency (location)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From the data about height for a sample of 72 students we calculated those measures of location, can you interpret them?</a:t>
            </a:r>
          </a:p>
          <a:p>
            <a:r>
              <a:rPr lang="en-US" dirty="0">
                <a:solidFill>
                  <a:schemeClr val="tx1"/>
                </a:solidFill>
              </a:rPr>
              <a:t>Mean = 175.00 cm</a:t>
            </a:r>
          </a:p>
          <a:p>
            <a:r>
              <a:rPr lang="en-US" dirty="0">
                <a:solidFill>
                  <a:schemeClr val="tx1"/>
                </a:solidFill>
              </a:rPr>
              <a:t>Mode = 180.83 cm</a:t>
            </a:r>
          </a:p>
          <a:p>
            <a:r>
              <a:rPr lang="en-US" dirty="0">
                <a:solidFill>
                  <a:schemeClr val="tx1"/>
                </a:solidFill>
              </a:rPr>
              <a:t>Median = 176.43 cm</a:t>
            </a:r>
          </a:p>
          <a:p>
            <a:r>
              <a:rPr lang="en-US" dirty="0">
                <a:solidFill>
                  <a:schemeClr val="tx1"/>
                </a:solidFill>
              </a:rPr>
              <a:t>First quartile = 165-170 cm</a:t>
            </a:r>
          </a:p>
          <a:p>
            <a:r>
              <a:rPr lang="en-US" dirty="0">
                <a:solidFill>
                  <a:schemeClr val="tx1"/>
                </a:solidFill>
              </a:rPr>
              <a:t>Second quartile = 175-180 cm</a:t>
            </a:r>
          </a:p>
          <a:p>
            <a:r>
              <a:rPr lang="en-US" dirty="0">
                <a:solidFill>
                  <a:schemeClr val="tx1"/>
                </a:solidFill>
              </a:rPr>
              <a:t>Third quartile = 180-185 cm</a:t>
            </a:r>
          </a:p>
          <a:p>
            <a:r>
              <a:rPr lang="en-US" dirty="0">
                <a:solidFill>
                  <a:schemeClr val="tx1"/>
                </a:solidFill>
              </a:rPr>
              <a:t>Fourth quartile = 185 – 190 cm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2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4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077200" cy="2433638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tx1"/>
                </a:solidFill>
              </a:rPr>
              <a:t>If the data distribution is bell-shaped, then the interval: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/>
              <a:t>contains about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68%</a:t>
            </a:r>
            <a:r>
              <a:rPr lang="en-US" dirty="0"/>
              <a:t> of the values in the population or the </a:t>
            </a:r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6868" name="Line 2"/>
          <p:cNvSpPr>
            <a:spLocks noChangeShapeType="1"/>
          </p:cNvSpPr>
          <p:nvPr/>
        </p:nvSpPr>
        <p:spPr bwMode="auto">
          <a:xfrm>
            <a:off x="37338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69" name="Line 3"/>
          <p:cNvSpPr>
            <a:spLocks noChangeShapeType="1"/>
          </p:cNvSpPr>
          <p:nvPr/>
        </p:nvSpPr>
        <p:spPr bwMode="auto">
          <a:xfrm>
            <a:off x="54102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762000" y="436563"/>
            <a:ext cx="772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pPr algn="ctr"/>
            <a:r>
              <a:rPr lang="en-US" sz="4000" b="0" dirty="0"/>
              <a:t>The Empirical Rule</a:t>
            </a:r>
          </a:p>
        </p:txBody>
      </p:sp>
      <p:graphicFrame>
        <p:nvGraphicFramePr>
          <p:cNvPr id="368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39224"/>
              </p:ext>
            </p:extLst>
          </p:nvPr>
        </p:nvGraphicFramePr>
        <p:xfrm>
          <a:off x="4727575" y="2294188"/>
          <a:ext cx="12128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6" name="Equation" r:id="rId5" imgW="494870" imgH="203024" progId="Equation.3">
                  <p:embed/>
                </p:oleObj>
              </mc:Choice>
              <mc:Fallback>
                <p:oleObj name="Equation" r:id="rId5" imgW="494870" imgH="203024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2294188"/>
                        <a:ext cx="12128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3" name="Freeform 7"/>
          <p:cNvSpPr>
            <a:spLocks/>
          </p:cNvSpPr>
          <p:nvPr/>
        </p:nvSpPr>
        <p:spPr bwMode="auto">
          <a:xfrm>
            <a:off x="4572000" y="4038600"/>
            <a:ext cx="847725" cy="1503363"/>
          </a:xfrm>
          <a:custGeom>
            <a:avLst/>
            <a:gdLst>
              <a:gd name="T0" fmla="*/ 0 w 534"/>
              <a:gd name="T1" fmla="*/ 0 h 947"/>
              <a:gd name="T2" fmla="*/ 190500 w 534"/>
              <a:gd name="T3" fmla="*/ 36513 h 947"/>
              <a:gd name="T4" fmla="*/ 381000 w 534"/>
              <a:gd name="T5" fmla="*/ 207963 h 947"/>
              <a:gd name="T6" fmla="*/ 523875 w 534"/>
              <a:gd name="T7" fmla="*/ 322263 h 947"/>
              <a:gd name="T8" fmla="*/ 657225 w 534"/>
              <a:gd name="T9" fmla="*/ 503238 h 947"/>
              <a:gd name="T10" fmla="*/ 800100 w 534"/>
              <a:gd name="T11" fmla="*/ 703263 h 947"/>
              <a:gd name="T12" fmla="*/ 847725 w 534"/>
              <a:gd name="T13" fmla="*/ 744538 h 947"/>
              <a:gd name="T14" fmla="*/ 847725 w 534"/>
              <a:gd name="T15" fmla="*/ 1503363 h 947"/>
              <a:gd name="T16" fmla="*/ 0 w 534"/>
              <a:gd name="T17" fmla="*/ 1503363 h 947"/>
              <a:gd name="T18" fmla="*/ 0 w 534"/>
              <a:gd name="T19" fmla="*/ 0 h 9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4" h="947">
                <a:moveTo>
                  <a:pt x="0" y="0"/>
                </a:moveTo>
                <a:lnTo>
                  <a:pt x="120" y="23"/>
                </a:lnTo>
                <a:lnTo>
                  <a:pt x="240" y="131"/>
                </a:lnTo>
                <a:lnTo>
                  <a:pt x="330" y="203"/>
                </a:lnTo>
                <a:lnTo>
                  <a:pt x="414" y="317"/>
                </a:lnTo>
                <a:lnTo>
                  <a:pt x="504" y="443"/>
                </a:lnTo>
                <a:lnTo>
                  <a:pt x="534" y="469"/>
                </a:lnTo>
                <a:lnTo>
                  <a:pt x="534" y="947"/>
                </a:lnTo>
                <a:lnTo>
                  <a:pt x="0" y="947"/>
                </a:lnTo>
                <a:lnTo>
                  <a:pt x="0" y="0"/>
                </a:lnTo>
              </a:path>
            </a:pathLst>
          </a:custGeom>
          <a:solidFill>
            <a:srgbClr val="C0FEFE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6874" name="Freeform 8"/>
          <p:cNvSpPr>
            <a:spLocks/>
          </p:cNvSpPr>
          <p:nvPr/>
        </p:nvSpPr>
        <p:spPr bwMode="auto">
          <a:xfrm>
            <a:off x="3743325" y="4044950"/>
            <a:ext cx="838200" cy="1497013"/>
          </a:xfrm>
          <a:custGeom>
            <a:avLst/>
            <a:gdLst>
              <a:gd name="T0" fmla="*/ 723900 w 528"/>
              <a:gd name="T1" fmla="*/ 20139 h 1338"/>
              <a:gd name="T2" fmla="*/ 611188 w 528"/>
              <a:gd name="T3" fmla="*/ 73844 h 1338"/>
              <a:gd name="T4" fmla="*/ 415925 w 528"/>
              <a:gd name="T5" fmla="*/ 239433 h 1338"/>
              <a:gd name="T6" fmla="*/ 312738 w 528"/>
              <a:gd name="T7" fmla="*/ 327821 h 1338"/>
              <a:gd name="T8" fmla="*/ 161925 w 528"/>
              <a:gd name="T9" fmla="*/ 530332 h 1338"/>
              <a:gd name="T10" fmla="*/ 57150 w 528"/>
              <a:gd name="T11" fmla="*/ 657880 h 1338"/>
              <a:gd name="T12" fmla="*/ 0 w 528"/>
              <a:gd name="T13" fmla="*/ 731724 h 1338"/>
              <a:gd name="T14" fmla="*/ 0 w 528"/>
              <a:gd name="T15" fmla="*/ 1497013 h 1338"/>
              <a:gd name="T16" fmla="*/ 838200 w 528"/>
              <a:gd name="T17" fmla="*/ 1490300 h 1338"/>
              <a:gd name="T18" fmla="*/ 838200 w 528"/>
              <a:gd name="T19" fmla="*/ 0 h 1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8" h="1338">
                <a:moveTo>
                  <a:pt x="456" y="18"/>
                </a:moveTo>
                <a:lnTo>
                  <a:pt x="385" y="66"/>
                </a:lnTo>
                <a:lnTo>
                  <a:pt x="262" y="214"/>
                </a:lnTo>
                <a:lnTo>
                  <a:pt x="197" y="293"/>
                </a:lnTo>
                <a:lnTo>
                  <a:pt x="102" y="474"/>
                </a:lnTo>
                <a:lnTo>
                  <a:pt x="36" y="588"/>
                </a:lnTo>
                <a:lnTo>
                  <a:pt x="0" y="654"/>
                </a:lnTo>
                <a:lnTo>
                  <a:pt x="0" y="1338"/>
                </a:lnTo>
                <a:lnTo>
                  <a:pt x="528" y="1332"/>
                </a:lnTo>
                <a:lnTo>
                  <a:pt x="528" y="0"/>
                </a:lnTo>
              </a:path>
            </a:pathLst>
          </a:custGeom>
          <a:solidFill>
            <a:srgbClr val="C0FEFE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6875" name="Rectangle 9"/>
          <p:cNvSpPr>
            <a:spLocks noChangeArrowheads="1"/>
          </p:cNvSpPr>
          <p:nvPr/>
        </p:nvSpPr>
        <p:spPr bwMode="auto">
          <a:xfrm>
            <a:off x="4214813" y="3643313"/>
            <a:ext cx="250825" cy="8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76" name="Line 10"/>
          <p:cNvSpPr>
            <a:spLocks noChangeShapeType="1"/>
          </p:cNvSpPr>
          <p:nvPr/>
        </p:nvSpPr>
        <p:spPr bwMode="auto">
          <a:xfrm>
            <a:off x="2286000" y="5541963"/>
            <a:ext cx="4648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graphicFrame>
        <p:nvGraphicFramePr>
          <p:cNvPr id="36877" name="Object 11"/>
          <p:cNvGraphicFramePr>
            <a:graphicFrameLocks noChangeAspect="1"/>
          </p:cNvGraphicFramePr>
          <p:nvPr/>
        </p:nvGraphicFramePr>
        <p:xfrm>
          <a:off x="4487863" y="5521325"/>
          <a:ext cx="2746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7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863" y="5521325"/>
                        <a:ext cx="27463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Line 12"/>
          <p:cNvSpPr>
            <a:spLocks noChangeShapeType="1"/>
          </p:cNvSpPr>
          <p:nvPr/>
        </p:nvSpPr>
        <p:spPr bwMode="auto">
          <a:xfrm>
            <a:off x="37338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79" name="Line 13"/>
          <p:cNvSpPr>
            <a:spLocks noChangeShapeType="1"/>
          </p:cNvSpPr>
          <p:nvPr/>
        </p:nvSpPr>
        <p:spPr bwMode="auto">
          <a:xfrm>
            <a:off x="54102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80" name="Line 14"/>
          <p:cNvSpPr>
            <a:spLocks noChangeShapeType="1"/>
          </p:cNvSpPr>
          <p:nvPr/>
        </p:nvSpPr>
        <p:spPr bwMode="auto">
          <a:xfrm flipH="1">
            <a:off x="3810000" y="622776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81" name="Line 15"/>
          <p:cNvSpPr>
            <a:spLocks noChangeShapeType="1"/>
          </p:cNvSpPr>
          <p:nvPr/>
        </p:nvSpPr>
        <p:spPr bwMode="auto">
          <a:xfrm>
            <a:off x="5105400" y="6227763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82" name="Text Box 16"/>
          <p:cNvSpPr txBox="1">
            <a:spLocks noChangeArrowheads="1"/>
          </p:cNvSpPr>
          <p:nvPr/>
        </p:nvSpPr>
        <p:spPr bwMode="auto">
          <a:xfrm>
            <a:off x="4191000" y="4703763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68%</a:t>
            </a:r>
          </a:p>
        </p:txBody>
      </p:sp>
      <p:sp>
        <p:nvSpPr>
          <p:cNvPr id="36883" name="Line 17"/>
          <p:cNvSpPr>
            <a:spLocks noChangeShapeType="1"/>
          </p:cNvSpPr>
          <p:nvPr/>
        </p:nvSpPr>
        <p:spPr bwMode="auto">
          <a:xfrm>
            <a:off x="4572000" y="4038600"/>
            <a:ext cx="1588" cy="1503363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graphicFrame>
        <p:nvGraphicFramePr>
          <p:cNvPr id="36884" name="Object 18"/>
          <p:cNvGraphicFramePr>
            <a:graphicFrameLocks noChangeAspect="1"/>
          </p:cNvGraphicFramePr>
          <p:nvPr/>
        </p:nvGraphicFramePr>
        <p:xfrm>
          <a:off x="4105275" y="6026150"/>
          <a:ext cx="9334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8" name="Equation" r:id="rId9" imgW="431613" imgH="203112" progId="Equation.3">
                  <p:embed/>
                </p:oleObj>
              </mc:Choice>
              <mc:Fallback>
                <p:oleObj name="Equation" r:id="rId9" imgW="431613" imgH="203112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5" y="6026150"/>
                        <a:ext cx="93345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5" name="Freeform 19"/>
          <p:cNvSpPr>
            <a:spLocks/>
          </p:cNvSpPr>
          <p:nvPr/>
        </p:nvSpPr>
        <p:spPr bwMode="auto">
          <a:xfrm>
            <a:off x="2362200" y="4017963"/>
            <a:ext cx="2232025" cy="1452562"/>
          </a:xfrm>
          <a:custGeom>
            <a:avLst/>
            <a:gdLst>
              <a:gd name="T0" fmla="*/ 0 w 1032"/>
              <a:gd name="T1" fmla="*/ 1451096 h 991"/>
              <a:gd name="T2" fmla="*/ 233584 w 1032"/>
              <a:gd name="T3" fmla="*/ 1436439 h 991"/>
              <a:gd name="T4" fmla="*/ 352539 w 1032"/>
              <a:gd name="T5" fmla="*/ 1417384 h 991"/>
              <a:gd name="T6" fmla="*/ 471494 w 1032"/>
              <a:gd name="T7" fmla="*/ 1395398 h 991"/>
              <a:gd name="T8" fmla="*/ 586123 w 1032"/>
              <a:gd name="T9" fmla="*/ 1361685 h 991"/>
              <a:gd name="T10" fmla="*/ 705078 w 1032"/>
              <a:gd name="T11" fmla="*/ 1314781 h 991"/>
              <a:gd name="T12" fmla="*/ 824032 w 1032"/>
              <a:gd name="T13" fmla="*/ 1256151 h 991"/>
              <a:gd name="T14" fmla="*/ 1055454 w 1032"/>
              <a:gd name="T15" fmla="*/ 1089055 h 991"/>
              <a:gd name="T16" fmla="*/ 1289038 w 1032"/>
              <a:gd name="T17" fmla="*/ 851603 h 991"/>
              <a:gd name="T18" fmla="*/ 1526947 w 1032"/>
              <a:gd name="T19" fmla="*/ 565781 h 991"/>
              <a:gd name="T20" fmla="*/ 1641577 w 1032"/>
              <a:gd name="T21" fmla="*/ 420671 h 991"/>
              <a:gd name="T22" fmla="*/ 1760531 w 1032"/>
              <a:gd name="T23" fmla="*/ 287288 h 991"/>
              <a:gd name="T24" fmla="*/ 1877323 w 1032"/>
              <a:gd name="T25" fmla="*/ 170027 h 991"/>
              <a:gd name="T26" fmla="*/ 1991953 w 1032"/>
              <a:gd name="T27" fmla="*/ 77685 h 991"/>
              <a:gd name="T28" fmla="*/ 2110907 w 1032"/>
              <a:gd name="T29" fmla="*/ 19055 h 991"/>
              <a:gd name="T30" fmla="*/ 2229862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6886" name="Freeform 20"/>
          <p:cNvSpPr>
            <a:spLocks/>
          </p:cNvSpPr>
          <p:nvPr/>
        </p:nvSpPr>
        <p:spPr bwMode="auto">
          <a:xfrm>
            <a:off x="4572000" y="4017963"/>
            <a:ext cx="2227263" cy="1452562"/>
          </a:xfrm>
          <a:custGeom>
            <a:avLst/>
            <a:gdLst>
              <a:gd name="T0" fmla="*/ 2225101 w 1030"/>
              <a:gd name="T1" fmla="*/ 1451096 h 991"/>
              <a:gd name="T2" fmla="*/ 1991562 w 1030"/>
              <a:gd name="T3" fmla="*/ 1436439 h 991"/>
              <a:gd name="T4" fmla="*/ 1872631 w 1030"/>
              <a:gd name="T5" fmla="*/ 1417384 h 991"/>
              <a:gd name="T6" fmla="*/ 1758024 w 1030"/>
              <a:gd name="T7" fmla="*/ 1395398 h 991"/>
              <a:gd name="T8" fmla="*/ 1639093 w 1030"/>
              <a:gd name="T9" fmla="*/ 1361685 h 991"/>
              <a:gd name="T10" fmla="*/ 1520161 w 1030"/>
              <a:gd name="T11" fmla="*/ 1314781 h 991"/>
              <a:gd name="T12" fmla="*/ 1407717 w 1030"/>
              <a:gd name="T13" fmla="*/ 1256151 h 991"/>
              <a:gd name="T14" fmla="*/ 1169854 w 1030"/>
              <a:gd name="T15" fmla="*/ 1089055 h 991"/>
              <a:gd name="T16" fmla="*/ 936315 w 1030"/>
              <a:gd name="T17" fmla="*/ 851603 h 991"/>
              <a:gd name="T18" fmla="*/ 702777 w 1030"/>
              <a:gd name="T19" fmla="*/ 565781 h 991"/>
              <a:gd name="T20" fmla="*/ 583846 w 1030"/>
              <a:gd name="T21" fmla="*/ 420671 h 991"/>
              <a:gd name="T22" fmla="*/ 464914 w 1030"/>
              <a:gd name="T23" fmla="*/ 287288 h 991"/>
              <a:gd name="T24" fmla="*/ 352470 w 1030"/>
              <a:gd name="T25" fmla="*/ 170027 h 991"/>
              <a:gd name="T26" fmla="*/ 233538 w 1030"/>
              <a:gd name="T27" fmla="*/ 77685 h 991"/>
              <a:gd name="T28" fmla="*/ 114607 w 1030"/>
              <a:gd name="T29" fmla="*/ 19055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4"/>
          <p:cNvSpPr>
            <a:spLocks noGrp="1" noChangeArrowheads="1"/>
          </p:cNvSpPr>
          <p:nvPr>
            <p:ph idx="1"/>
          </p:nvPr>
        </p:nvSpPr>
        <p:spPr>
          <a:xfrm>
            <a:off x="300038" y="1398588"/>
            <a:ext cx="8077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	</a:t>
            </a:r>
            <a:r>
              <a:rPr lang="sk-SK" dirty="0">
                <a:solidFill>
                  <a:schemeClr val="folHlink"/>
                </a:solidFill>
              </a:rPr>
              <a:t>             </a:t>
            </a:r>
            <a:r>
              <a:rPr lang="en-US" dirty="0">
                <a:solidFill>
                  <a:schemeClr val="folHlink"/>
                </a:solidFill>
              </a:rPr>
              <a:t>	</a:t>
            </a:r>
            <a:r>
              <a:rPr lang="en-US" dirty="0"/>
              <a:t>contains about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95%</a:t>
            </a:r>
            <a:r>
              <a:rPr lang="en-US" dirty="0"/>
              <a:t> of the values in the population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	or the sample.</a:t>
            </a:r>
          </a:p>
          <a:p>
            <a:pPr eaLnBrk="1" hangingPunct="1"/>
            <a:r>
              <a:rPr lang="en-US" dirty="0">
                <a:solidFill>
                  <a:schemeClr val="folHlink"/>
                </a:solidFill>
              </a:rPr>
              <a:t>		</a:t>
            </a:r>
            <a:r>
              <a:rPr lang="sk-SK" dirty="0">
                <a:solidFill>
                  <a:schemeClr val="folHlink"/>
                </a:solidFill>
              </a:rPr>
              <a:t>      </a:t>
            </a:r>
            <a:r>
              <a:rPr lang="en-US" dirty="0"/>
              <a:t>contains about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99.7%</a:t>
            </a:r>
            <a:r>
              <a:rPr lang="en-US" dirty="0"/>
              <a:t> of the values in the population </a:t>
            </a:r>
          </a:p>
          <a:p>
            <a:pPr marL="0" indent="0" eaLnBrk="1" hangingPunct="1">
              <a:buNone/>
            </a:pPr>
            <a:r>
              <a:rPr lang="en-US" dirty="0"/>
              <a:t>	or the sample.</a:t>
            </a:r>
          </a:p>
        </p:txBody>
      </p:sp>
      <p:sp>
        <p:nvSpPr>
          <p:cNvPr id="37892" name="Freeform 2"/>
          <p:cNvSpPr>
            <a:spLocks/>
          </p:cNvSpPr>
          <p:nvPr/>
        </p:nvSpPr>
        <p:spPr bwMode="auto">
          <a:xfrm>
            <a:off x="6859588" y="3797300"/>
            <a:ext cx="1512887" cy="1660525"/>
          </a:xfrm>
          <a:custGeom>
            <a:avLst/>
            <a:gdLst>
              <a:gd name="T0" fmla="*/ 0 w 953"/>
              <a:gd name="T1" fmla="*/ 1655763 h 1046"/>
              <a:gd name="T2" fmla="*/ 0 w 953"/>
              <a:gd name="T3" fmla="*/ 0 h 1046"/>
              <a:gd name="T4" fmla="*/ 152400 w 953"/>
              <a:gd name="T5" fmla="*/ 60325 h 1046"/>
              <a:gd name="T6" fmla="*/ 304800 w 953"/>
              <a:gd name="T7" fmla="*/ 220663 h 1046"/>
              <a:gd name="T8" fmla="*/ 419100 w 953"/>
              <a:gd name="T9" fmla="*/ 381000 h 1046"/>
              <a:gd name="T10" fmla="*/ 523875 w 953"/>
              <a:gd name="T11" fmla="*/ 571500 h 1046"/>
              <a:gd name="T12" fmla="*/ 571500 w 953"/>
              <a:gd name="T13" fmla="*/ 695325 h 1046"/>
              <a:gd name="T14" fmla="*/ 657225 w 953"/>
              <a:gd name="T15" fmla="*/ 828675 h 1046"/>
              <a:gd name="T16" fmla="*/ 733425 w 953"/>
              <a:gd name="T17" fmla="*/ 998538 h 1046"/>
              <a:gd name="T18" fmla="*/ 838200 w 953"/>
              <a:gd name="T19" fmla="*/ 1133475 h 1046"/>
              <a:gd name="T20" fmla="*/ 981075 w 953"/>
              <a:gd name="T21" fmla="*/ 1304925 h 1046"/>
              <a:gd name="T22" fmla="*/ 1238250 w 953"/>
              <a:gd name="T23" fmla="*/ 1516063 h 1046"/>
              <a:gd name="T24" fmla="*/ 1503362 w 953"/>
              <a:gd name="T25" fmla="*/ 1565275 h 1046"/>
              <a:gd name="T26" fmla="*/ 1512887 w 953"/>
              <a:gd name="T27" fmla="*/ 1660525 h 1046"/>
              <a:gd name="T28" fmla="*/ 0 w 953"/>
              <a:gd name="T29" fmla="*/ 1655763 h 10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53" h="1046">
                <a:moveTo>
                  <a:pt x="0" y="1043"/>
                </a:moveTo>
                <a:lnTo>
                  <a:pt x="0" y="0"/>
                </a:lnTo>
                <a:lnTo>
                  <a:pt x="96" y="38"/>
                </a:lnTo>
                <a:lnTo>
                  <a:pt x="192" y="139"/>
                </a:lnTo>
                <a:lnTo>
                  <a:pt x="264" y="240"/>
                </a:lnTo>
                <a:lnTo>
                  <a:pt x="330" y="360"/>
                </a:lnTo>
                <a:lnTo>
                  <a:pt x="360" y="438"/>
                </a:lnTo>
                <a:lnTo>
                  <a:pt x="414" y="522"/>
                </a:lnTo>
                <a:lnTo>
                  <a:pt x="462" y="629"/>
                </a:lnTo>
                <a:lnTo>
                  <a:pt x="528" y="714"/>
                </a:lnTo>
                <a:lnTo>
                  <a:pt x="618" y="822"/>
                </a:lnTo>
                <a:lnTo>
                  <a:pt x="780" y="955"/>
                </a:lnTo>
                <a:lnTo>
                  <a:pt x="947" y="986"/>
                </a:lnTo>
                <a:lnTo>
                  <a:pt x="953" y="1046"/>
                </a:lnTo>
                <a:lnTo>
                  <a:pt x="0" y="1043"/>
                </a:lnTo>
                <a:close/>
              </a:path>
            </a:pathLst>
          </a:custGeom>
          <a:solidFill>
            <a:srgbClr val="FDE0BD"/>
          </a:solidFill>
          <a:ln w="12700" cap="flat" cmpd="sng">
            <a:solidFill>
              <a:srgbClr val="C1BAF8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893" name="Freeform 3"/>
          <p:cNvSpPr>
            <a:spLocks/>
          </p:cNvSpPr>
          <p:nvPr/>
        </p:nvSpPr>
        <p:spPr bwMode="auto">
          <a:xfrm>
            <a:off x="2362200" y="3829050"/>
            <a:ext cx="1076325" cy="1638300"/>
          </a:xfrm>
          <a:custGeom>
            <a:avLst/>
            <a:gdLst>
              <a:gd name="T0" fmla="*/ 0 w 678"/>
              <a:gd name="T1" fmla="*/ 1638300 h 1032"/>
              <a:gd name="T2" fmla="*/ 0 w 678"/>
              <a:gd name="T3" fmla="*/ 0 h 1032"/>
              <a:gd name="T4" fmla="*/ 152400 w 678"/>
              <a:gd name="T5" fmla="*/ 57150 h 1032"/>
              <a:gd name="T6" fmla="*/ 333375 w 678"/>
              <a:gd name="T7" fmla="*/ 247650 h 1032"/>
              <a:gd name="T8" fmla="*/ 447675 w 678"/>
              <a:gd name="T9" fmla="*/ 457200 h 1032"/>
              <a:gd name="T10" fmla="*/ 581025 w 678"/>
              <a:gd name="T11" fmla="*/ 685800 h 1032"/>
              <a:gd name="T12" fmla="*/ 666750 w 678"/>
              <a:gd name="T13" fmla="*/ 857250 h 1032"/>
              <a:gd name="T14" fmla="*/ 752475 w 678"/>
              <a:gd name="T15" fmla="*/ 990600 h 1032"/>
              <a:gd name="T16" fmla="*/ 838200 w 678"/>
              <a:gd name="T17" fmla="*/ 1143000 h 1032"/>
              <a:gd name="T18" fmla="*/ 901700 w 678"/>
              <a:gd name="T19" fmla="*/ 1238250 h 1032"/>
              <a:gd name="T20" fmla="*/ 1027113 w 678"/>
              <a:gd name="T21" fmla="*/ 1352550 h 1032"/>
              <a:gd name="T22" fmla="*/ 1076325 w 678"/>
              <a:gd name="T23" fmla="*/ 1381125 h 1032"/>
              <a:gd name="T24" fmla="*/ 1076325 w 678"/>
              <a:gd name="T25" fmla="*/ 1638300 h 1032"/>
              <a:gd name="T26" fmla="*/ 0 w 678"/>
              <a:gd name="T27" fmla="*/ 1638300 h 10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78" h="1032">
                <a:moveTo>
                  <a:pt x="0" y="1032"/>
                </a:moveTo>
                <a:lnTo>
                  <a:pt x="0" y="0"/>
                </a:lnTo>
                <a:lnTo>
                  <a:pt x="96" y="36"/>
                </a:lnTo>
                <a:lnTo>
                  <a:pt x="210" y="156"/>
                </a:lnTo>
                <a:lnTo>
                  <a:pt x="282" y="288"/>
                </a:lnTo>
                <a:lnTo>
                  <a:pt x="366" y="432"/>
                </a:lnTo>
                <a:lnTo>
                  <a:pt x="420" y="540"/>
                </a:lnTo>
                <a:lnTo>
                  <a:pt x="474" y="624"/>
                </a:lnTo>
                <a:lnTo>
                  <a:pt x="528" y="720"/>
                </a:lnTo>
                <a:lnTo>
                  <a:pt x="568" y="780"/>
                </a:lnTo>
                <a:lnTo>
                  <a:pt x="647" y="852"/>
                </a:lnTo>
                <a:lnTo>
                  <a:pt x="678" y="870"/>
                </a:lnTo>
                <a:lnTo>
                  <a:pt x="678" y="1032"/>
                </a:lnTo>
                <a:lnTo>
                  <a:pt x="0" y="1032"/>
                </a:lnTo>
                <a:close/>
              </a:path>
            </a:pathLst>
          </a:custGeom>
          <a:solidFill>
            <a:srgbClr val="CCFFCC"/>
          </a:solidFill>
          <a:ln w="12700" cap="flat" cmpd="sng">
            <a:solidFill>
              <a:srgbClr val="CCFFCC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477838" y="424320"/>
            <a:ext cx="772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pPr algn="ctr"/>
            <a:r>
              <a:rPr lang="en-US" sz="4000" b="0" dirty="0"/>
              <a:t>The Empirical Rule</a:t>
            </a:r>
          </a:p>
        </p:txBody>
      </p:sp>
      <p:graphicFrame>
        <p:nvGraphicFramePr>
          <p:cNvPr id="378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266915"/>
              </p:ext>
            </p:extLst>
          </p:nvPr>
        </p:nvGraphicFramePr>
        <p:xfrm>
          <a:off x="609599" y="1347309"/>
          <a:ext cx="12430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4" name="Equation" r:id="rId5" imgW="507780" imgH="203112" progId="Equation.3">
                  <p:embed/>
                </p:oleObj>
              </mc:Choice>
              <mc:Fallback>
                <p:oleObj name="Equation" r:id="rId5" imgW="507780" imgH="203112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1347309"/>
                        <a:ext cx="124301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916693"/>
              </p:ext>
            </p:extLst>
          </p:nvPr>
        </p:nvGraphicFramePr>
        <p:xfrm>
          <a:off x="569185" y="2047568"/>
          <a:ext cx="12461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5" name="Equation" r:id="rId7" imgW="507780" imgH="203112" progId="Equation.3">
                  <p:embed/>
                </p:oleObj>
              </mc:Choice>
              <mc:Fallback>
                <p:oleObj name="Equation" r:id="rId7" imgW="507780" imgH="203112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85" y="2047568"/>
                        <a:ext cx="12461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Freeform 8"/>
          <p:cNvSpPr>
            <a:spLocks/>
          </p:cNvSpPr>
          <p:nvPr/>
        </p:nvSpPr>
        <p:spPr bwMode="auto">
          <a:xfrm>
            <a:off x="5324475" y="3806825"/>
            <a:ext cx="1535113" cy="1670050"/>
          </a:xfrm>
          <a:custGeom>
            <a:avLst/>
            <a:gdLst>
              <a:gd name="T0" fmla="*/ 1535113 w 967"/>
              <a:gd name="T1" fmla="*/ 1647825 h 1052"/>
              <a:gd name="T2" fmla="*/ 1535113 w 967"/>
              <a:gd name="T3" fmla="*/ 0 h 1052"/>
              <a:gd name="T4" fmla="*/ 1382713 w 967"/>
              <a:gd name="T5" fmla="*/ 123825 h 1052"/>
              <a:gd name="T6" fmla="*/ 1230313 w 967"/>
              <a:gd name="T7" fmla="*/ 276225 h 1052"/>
              <a:gd name="T8" fmla="*/ 1125538 w 967"/>
              <a:gd name="T9" fmla="*/ 495300 h 1052"/>
              <a:gd name="T10" fmla="*/ 1001713 w 967"/>
              <a:gd name="T11" fmla="*/ 733425 h 1052"/>
              <a:gd name="T12" fmla="*/ 925513 w 967"/>
              <a:gd name="T13" fmla="*/ 885825 h 1052"/>
              <a:gd name="T14" fmla="*/ 801688 w 967"/>
              <a:gd name="T15" fmla="*/ 1019175 h 1052"/>
              <a:gd name="T16" fmla="*/ 696913 w 967"/>
              <a:gd name="T17" fmla="*/ 1190625 h 1052"/>
              <a:gd name="T18" fmla="*/ 544513 w 967"/>
              <a:gd name="T19" fmla="*/ 1362075 h 1052"/>
              <a:gd name="T20" fmla="*/ 296863 w 967"/>
              <a:gd name="T21" fmla="*/ 1514475 h 1052"/>
              <a:gd name="T22" fmla="*/ 0 w 967"/>
              <a:gd name="T23" fmla="*/ 1574800 h 1052"/>
              <a:gd name="T24" fmla="*/ 9525 w 967"/>
              <a:gd name="T25" fmla="*/ 1670050 h 1052"/>
              <a:gd name="T26" fmla="*/ 1535113 w 967"/>
              <a:gd name="T27" fmla="*/ 1647825 h 105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967" h="1052">
                <a:moveTo>
                  <a:pt x="967" y="1038"/>
                </a:moveTo>
                <a:lnTo>
                  <a:pt x="967" y="0"/>
                </a:lnTo>
                <a:lnTo>
                  <a:pt x="871" y="78"/>
                </a:lnTo>
                <a:lnTo>
                  <a:pt x="775" y="174"/>
                </a:lnTo>
                <a:lnTo>
                  <a:pt x="709" y="312"/>
                </a:lnTo>
                <a:lnTo>
                  <a:pt x="631" y="462"/>
                </a:lnTo>
                <a:lnTo>
                  <a:pt x="583" y="558"/>
                </a:lnTo>
                <a:lnTo>
                  <a:pt x="505" y="642"/>
                </a:lnTo>
                <a:lnTo>
                  <a:pt x="439" y="750"/>
                </a:lnTo>
                <a:lnTo>
                  <a:pt x="343" y="858"/>
                </a:lnTo>
                <a:lnTo>
                  <a:pt x="187" y="954"/>
                </a:lnTo>
                <a:lnTo>
                  <a:pt x="0" y="992"/>
                </a:lnTo>
                <a:lnTo>
                  <a:pt x="6" y="1052"/>
                </a:lnTo>
                <a:lnTo>
                  <a:pt x="967" y="1038"/>
                </a:lnTo>
                <a:close/>
              </a:path>
            </a:pathLst>
          </a:custGeom>
          <a:solidFill>
            <a:srgbClr val="FDE0BD"/>
          </a:solidFill>
          <a:ln w="12700" cap="flat" cmpd="sng">
            <a:solidFill>
              <a:srgbClr val="C1BAF8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899" name="Freeform 9"/>
          <p:cNvSpPr>
            <a:spLocks/>
          </p:cNvSpPr>
          <p:nvPr/>
        </p:nvSpPr>
        <p:spPr bwMode="auto">
          <a:xfrm>
            <a:off x="6894513" y="3810000"/>
            <a:ext cx="1635125" cy="1573213"/>
          </a:xfrm>
          <a:custGeom>
            <a:avLst/>
            <a:gdLst>
              <a:gd name="T0" fmla="*/ 1633538 w 1030"/>
              <a:gd name="T1" fmla="*/ 1571625 h 991"/>
              <a:gd name="T2" fmla="*/ 1462088 w 1030"/>
              <a:gd name="T3" fmla="*/ 1555750 h 991"/>
              <a:gd name="T4" fmla="*/ 1374775 w 1030"/>
              <a:gd name="T5" fmla="*/ 1535113 h 991"/>
              <a:gd name="T6" fmla="*/ 1290638 w 1030"/>
              <a:gd name="T7" fmla="*/ 1511300 h 991"/>
              <a:gd name="T8" fmla="*/ 1203325 w 1030"/>
              <a:gd name="T9" fmla="*/ 1474788 h 991"/>
              <a:gd name="T10" fmla="*/ 1116013 w 1030"/>
              <a:gd name="T11" fmla="*/ 1423988 h 991"/>
              <a:gd name="T12" fmla="*/ 1033463 w 1030"/>
              <a:gd name="T13" fmla="*/ 1360488 h 991"/>
              <a:gd name="T14" fmla="*/ 858838 w 1030"/>
              <a:gd name="T15" fmla="*/ 1179513 h 991"/>
              <a:gd name="T16" fmla="*/ 687388 w 1030"/>
              <a:gd name="T17" fmla="*/ 922338 h 991"/>
              <a:gd name="T18" fmla="*/ 515938 w 1030"/>
              <a:gd name="T19" fmla="*/ 612775 h 991"/>
              <a:gd name="T20" fmla="*/ 428625 w 1030"/>
              <a:gd name="T21" fmla="*/ 455613 h 991"/>
              <a:gd name="T22" fmla="*/ 341313 w 1030"/>
              <a:gd name="T23" fmla="*/ 311150 h 991"/>
              <a:gd name="T24" fmla="*/ 258763 w 1030"/>
              <a:gd name="T25" fmla="*/ 184150 h 991"/>
              <a:gd name="T26" fmla="*/ 171450 w 1030"/>
              <a:gd name="T27" fmla="*/ 84138 h 991"/>
              <a:gd name="T28" fmla="*/ 84138 w 1030"/>
              <a:gd name="T29" fmla="*/ 20638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0" name="Freeform 10"/>
          <p:cNvSpPr>
            <a:spLocks/>
          </p:cNvSpPr>
          <p:nvPr/>
        </p:nvSpPr>
        <p:spPr bwMode="auto">
          <a:xfrm>
            <a:off x="5257800" y="3810000"/>
            <a:ext cx="1638300" cy="1573213"/>
          </a:xfrm>
          <a:custGeom>
            <a:avLst/>
            <a:gdLst>
              <a:gd name="T0" fmla="*/ 0 w 1032"/>
              <a:gd name="T1" fmla="*/ 1571625 h 991"/>
              <a:gd name="T2" fmla="*/ 171450 w 1032"/>
              <a:gd name="T3" fmla="*/ 1555750 h 991"/>
              <a:gd name="T4" fmla="*/ 258763 w 1032"/>
              <a:gd name="T5" fmla="*/ 1535113 h 991"/>
              <a:gd name="T6" fmla="*/ 346075 w 1032"/>
              <a:gd name="T7" fmla="*/ 1511300 h 991"/>
              <a:gd name="T8" fmla="*/ 430213 w 1032"/>
              <a:gd name="T9" fmla="*/ 1474788 h 991"/>
              <a:gd name="T10" fmla="*/ 517525 w 1032"/>
              <a:gd name="T11" fmla="*/ 1423988 h 991"/>
              <a:gd name="T12" fmla="*/ 604838 w 1032"/>
              <a:gd name="T13" fmla="*/ 1360488 h 991"/>
              <a:gd name="T14" fmla="*/ 774700 w 1032"/>
              <a:gd name="T15" fmla="*/ 1179513 h 991"/>
              <a:gd name="T16" fmla="*/ 946150 w 1032"/>
              <a:gd name="T17" fmla="*/ 922338 h 991"/>
              <a:gd name="T18" fmla="*/ 1120775 w 1032"/>
              <a:gd name="T19" fmla="*/ 612775 h 991"/>
              <a:gd name="T20" fmla="*/ 1204913 w 1032"/>
              <a:gd name="T21" fmla="*/ 455613 h 991"/>
              <a:gd name="T22" fmla="*/ 1292225 w 1032"/>
              <a:gd name="T23" fmla="*/ 311150 h 991"/>
              <a:gd name="T24" fmla="*/ 1377950 w 1032"/>
              <a:gd name="T25" fmla="*/ 184150 h 991"/>
              <a:gd name="T26" fmla="*/ 1462088 w 1032"/>
              <a:gd name="T27" fmla="*/ 84138 h 991"/>
              <a:gd name="T28" fmla="*/ 1549400 w 1032"/>
              <a:gd name="T29" fmla="*/ 20638 h 991"/>
              <a:gd name="T30" fmla="*/ 1636713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1" name="Freeform 11"/>
          <p:cNvSpPr>
            <a:spLocks/>
          </p:cNvSpPr>
          <p:nvPr/>
        </p:nvSpPr>
        <p:spPr bwMode="auto">
          <a:xfrm>
            <a:off x="5240338" y="5465763"/>
            <a:ext cx="3289300" cy="7937"/>
          </a:xfrm>
          <a:custGeom>
            <a:avLst/>
            <a:gdLst>
              <a:gd name="T0" fmla="*/ 0 w 2072"/>
              <a:gd name="T1" fmla="*/ 7937 h 5"/>
              <a:gd name="T2" fmla="*/ 19050 w 2072"/>
              <a:gd name="T3" fmla="*/ 0 h 5"/>
              <a:gd name="T4" fmla="*/ 3289300 w 2072"/>
              <a:gd name="T5" fmla="*/ 0 h 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72" h="5">
                <a:moveTo>
                  <a:pt x="0" y="5"/>
                </a:moveTo>
                <a:lnTo>
                  <a:pt x="12" y="0"/>
                </a:lnTo>
                <a:lnTo>
                  <a:pt x="2072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2" name="Freeform 12"/>
          <p:cNvSpPr>
            <a:spLocks/>
          </p:cNvSpPr>
          <p:nvPr/>
        </p:nvSpPr>
        <p:spPr bwMode="auto">
          <a:xfrm>
            <a:off x="1295400" y="3829050"/>
            <a:ext cx="1066800" cy="1657350"/>
          </a:xfrm>
          <a:custGeom>
            <a:avLst/>
            <a:gdLst>
              <a:gd name="T0" fmla="*/ 1066800 w 666"/>
              <a:gd name="T1" fmla="*/ 1657350 h 1044"/>
              <a:gd name="T2" fmla="*/ 1066800 w 666"/>
              <a:gd name="T3" fmla="*/ 0 h 1044"/>
              <a:gd name="T4" fmla="*/ 922638 w 666"/>
              <a:gd name="T5" fmla="*/ 95250 h 1044"/>
              <a:gd name="T6" fmla="*/ 759254 w 666"/>
              <a:gd name="T7" fmla="*/ 285750 h 1044"/>
              <a:gd name="T8" fmla="*/ 682368 w 666"/>
              <a:gd name="T9" fmla="*/ 514350 h 1044"/>
              <a:gd name="T10" fmla="*/ 528595 w 666"/>
              <a:gd name="T11" fmla="*/ 742950 h 1044"/>
              <a:gd name="T12" fmla="*/ 451708 w 666"/>
              <a:gd name="T13" fmla="*/ 895350 h 1044"/>
              <a:gd name="T14" fmla="*/ 336378 w 666"/>
              <a:gd name="T15" fmla="*/ 1047750 h 1044"/>
              <a:gd name="T16" fmla="*/ 221049 w 666"/>
              <a:gd name="T17" fmla="*/ 1200150 h 1044"/>
              <a:gd name="T18" fmla="*/ 172995 w 666"/>
              <a:gd name="T19" fmla="*/ 1257300 h 1044"/>
              <a:gd name="T20" fmla="*/ 48054 w 666"/>
              <a:gd name="T21" fmla="*/ 1371600 h 1044"/>
              <a:gd name="T22" fmla="*/ 0 w 666"/>
              <a:gd name="T23" fmla="*/ 1400175 h 1044"/>
              <a:gd name="T24" fmla="*/ 0 w 666"/>
              <a:gd name="T25" fmla="*/ 1657350 h 1044"/>
              <a:gd name="T26" fmla="*/ 1066800 w 666"/>
              <a:gd name="T27" fmla="*/ 1657350 h 104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66" h="1044">
                <a:moveTo>
                  <a:pt x="666" y="1044"/>
                </a:moveTo>
                <a:lnTo>
                  <a:pt x="666" y="0"/>
                </a:lnTo>
                <a:lnTo>
                  <a:pt x="576" y="60"/>
                </a:lnTo>
                <a:lnTo>
                  <a:pt x="474" y="180"/>
                </a:lnTo>
                <a:lnTo>
                  <a:pt x="426" y="324"/>
                </a:lnTo>
                <a:lnTo>
                  <a:pt x="330" y="468"/>
                </a:lnTo>
                <a:lnTo>
                  <a:pt x="282" y="564"/>
                </a:lnTo>
                <a:lnTo>
                  <a:pt x="210" y="660"/>
                </a:lnTo>
                <a:lnTo>
                  <a:pt x="138" y="756"/>
                </a:lnTo>
                <a:lnTo>
                  <a:pt x="108" y="792"/>
                </a:lnTo>
                <a:lnTo>
                  <a:pt x="30" y="864"/>
                </a:lnTo>
                <a:lnTo>
                  <a:pt x="0" y="882"/>
                </a:lnTo>
                <a:lnTo>
                  <a:pt x="0" y="1044"/>
                </a:lnTo>
                <a:lnTo>
                  <a:pt x="666" y="1044"/>
                </a:lnTo>
                <a:close/>
              </a:path>
            </a:pathLst>
          </a:custGeom>
          <a:solidFill>
            <a:srgbClr val="CCFFCC"/>
          </a:solidFill>
          <a:ln w="12700" cap="flat" cmpd="sng">
            <a:solidFill>
              <a:srgbClr val="CCFFCC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3" name="Line 13"/>
          <p:cNvSpPr>
            <a:spLocks noChangeShapeType="1"/>
          </p:cNvSpPr>
          <p:nvPr/>
        </p:nvSpPr>
        <p:spPr bwMode="auto">
          <a:xfrm>
            <a:off x="2362200" y="3810000"/>
            <a:ext cx="0" cy="16764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04" name="Freeform 14"/>
          <p:cNvSpPr>
            <a:spLocks/>
          </p:cNvSpPr>
          <p:nvPr/>
        </p:nvSpPr>
        <p:spPr bwMode="auto">
          <a:xfrm>
            <a:off x="2397125" y="3841750"/>
            <a:ext cx="1635125" cy="1573213"/>
          </a:xfrm>
          <a:custGeom>
            <a:avLst/>
            <a:gdLst>
              <a:gd name="T0" fmla="*/ 1633538 w 1030"/>
              <a:gd name="T1" fmla="*/ 1571625 h 991"/>
              <a:gd name="T2" fmla="*/ 1462088 w 1030"/>
              <a:gd name="T3" fmla="*/ 1555750 h 991"/>
              <a:gd name="T4" fmla="*/ 1374775 w 1030"/>
              <a:gd name="T5" fmla="*/ 1535113 h 991"/>
              <a:gd name="T6" fmla="*/ 1290638 w 1030"/>
              <a:gd name="T7" fmla="*/ 1511300 h 991"/>
              <a:gd name="T8" fmla="*/ 1203325 w 1030"/>
              <a:gd name="T9" fmla="*/ 1474788 h 991"/>
              <a:gd name="T10" fmla="*/ 1116013 w 1030"/>
              <a:gd name="T11" fmla="*/ 1423988 h 991"/>
              <a:gd name="T12" fmla="*/ 1033463 w 1030"/>
              <a:gd name="T13" fmla="*/ 1360488 h 991"/>
              <a:gd name="T14" fmla="*/ 858838 w 1030"/>
              <a:gd name="T15" fmla="*/ 1179513 h 991"/>
              <a:gd name="T16" fmla="*/ 687388 w 1030"/>
              <a:gd name="T17" fmla="*/ 922338 h 991"/>
              <a:gd name="T18" fmla="*/ 515938 w 1030"/>
              <a:gd name="T19" fmla="*/ 612775 h 991"/>
              <a:gd name="T20" fmla="*/ 428625 w 1030"/>
              <a:gd name="T21" fmla="*/ 455613 h 991"/>
              <a:gd name="T22" fmla="*/ 341313 w 1030"/>
              <a:gd name="T23" fmla="*/ 311150 h 991"/>
              <a:gd name="T24" fmla="*/ 258763 w 1030"/>
              <a:gd name="T25" fmla="*/ 184150 h 991"/>
              <a:gd name="T26" fmla="*/ 171450 w 1030"/>
              <a:gd name="T27" fmla="*/ 84138 h 991"/>
              <a:gd name="T28" fmla="*/ 84138 w 1030"/>
              <a:gd name="T29" fmla="*/ 20638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5" name="Freeform 15"/>
          <p:cNvSpPr>
            <a:spLocks/>
          </p:cNvSpPr>
          <p:nvPr/>
        </p:nvSpPr>
        <p:spPr bwMode="auto">
          <a:xfrm>
            <a:off x="746125" y="3841750"/>
            <a:ext cx="1652588" cy="1573213"/>
          </a:xfrm>
          <a:custGeom>
            <a:avLst/>
            <a:gdLst>
              <a:gd name="T0" fmla="*/ 0 w 1032"/>
              <a:gd name="T1" fmla="*/ 1571625 h 991"/>
              <a:gd name="T2" fmla="*/ 172945 w 1032"/>
              <a:gd name="T3" fmla="*/ 1555750 h 991"/>
              <a:gd name="T4" fmla="*/ 261019 w 1032"/>
              <a:gd name="T5" fmla="*/ 1535113 h 991"/>
              <a:gd name="T6" fmla="*/ 349093 w 1032"/>
              <a:gd name="T7" fmla="*/ 1511300 h 991"/>
              <a:gd name="T8" fmla="*/ 433964 w 1032"/>
              <a:gd name="T9" fmla="*/ 1474788 h 991"/>
              <a:gd name="T10" fmla="*/ 522038 w 1032"/>
              <a:gd name="T11" fmla="*/ 1423988 h 991"/>
              <a:gd name="T12" fmla="*/ 610112 w 1032"/>
              <a:gd name="T13" fmla="*/ 1360488 h 991"/>
              <a:gd name="T14" fmla="*/ 781456 w 1032"/>
              <a:gd name="T15" fmla="*/ 1179513 h 991"/>
              <a:gd name="T16" fmla="*/ 954402 w 1032"/>
              <a:gd name="T17" fmla="*/ 922338 h 991"/>
              <a:gd name="T18" fmla="*/ 1130550 w 1032"/>
              <a:gd name="T19" fmla="*/ 612775 h 991"/>
              <a:gd name="T20" fmla="*/ 1215421 w 1032"/>
              <a:gd name="T21" fmla="*/ 455613 h 991"/>
              <a:gd name="T22" fmla="*/ 1303495 w 1032"/>
              <a:gd name="T23" fmla="*/ 311150 h 991"/>
              <a:gd name="T24" fmla="*/ 1389967 w 1032"/>
              <a:gd name="T25" fmla="*/ 184150 h 991"/>
              <a:gd name="T26" fmla="*/ 1474839 w 1032"/>
              <a:gd name="T27" fmla="*/ 84138 h 991"/>
              <a:gd name="T28" fmla="*/ 1562913 w 1032"/>
              <a:gd name="T29" fmla="*/ 20638 h 991"/>
              <a:gd name="T30" fmla="*/ 1650987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6" name="Freeform 16"/>
          <p:cNvSpPr>
            <a:spLocks/>
          </p:cNvSpPr>
          <p:nvPr/>
        </p:nvSpPr>
        <p:spPr bwMode="auto">
          <a:xfrm>
            <a:off x="742950" y="5497513"/>
            <a:ext cx="3289300" cy="7937"/>
          </a:xfrm>
          <a:custGeom>
            <a:avLst/>
            <a:gdLst>
              <a:gd name="T0" fmla="*/ 0 w 2072"/>
              <a:gd name="T1" fmla="*/ 7937 h 5"/>
              <a:gd name="T2" fmla="*/ 19050 w 2072"/>
              <a:gd name="T3" fmla="*/ 0 h 5"/>
              <a:gd name="T4" fmla="*/ 3289300 w 2072"/>
              <a:gd name="T5" fmla="*/ 0 h 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72" h="5">
                <a:moveTo>
                  <a:pt x="0" y="5"/>
                </a:moveTo>
                <a:lnTo>
                  <a:pt x="12" y="0"/>
                </a:lnTo>
                <a:lnTo>
                  <a:pt x="2072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>
            <a:off x="6859588" y="3778250"/>
            <a:ext cx="0" cy="16764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37908" name="Object 18"/>
          <p:cNvGraphicFramePr>
            <a:graphicFrameLocks noChangeAspect="1"/>
          </p:cNvGraphicFramePr>
          <p:nvPr/>
        </p:nvGraphicFramePr>
        <p:xfrm>
          <a:off x="6454775" y="5665788"/>
          <a:ext cx="9604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6" name="Equation" r:id="rId9" imgW="444307" imgH="203112" progId="Equation.3">
                  <p:embed/>
                </p:oleObj>
              </mc:Choice>
              <mc:Fallback>
                <p:oleObj name="Equation" r:id="rId9" imgW="444307" imgH="203112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775" y="5665788"/>
                        <a:ext cx="96043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9" name="Line 19"/>
          <p:cNvSpPr>
            <a:spLocks noChangeShapeType="1"/>
          </p:cNvSpPr>
          <p:nvPr/>
        </p:nvSpPr>
        <p:spPr bwMode="auto">
          <a:xfrm flipV="1">
            <a:off x="5334000" y="53340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0" name="Line 20"/>
          <p:cNvSpPr>
            <a:spLocks noChangeShapeType="1"/>
          </p:cNvSpPr>
          <p:nvPr/>
        </p:nvSpPr>
        <p:spPr bwMode="auto">
          <a:xfrm flipV="1">
            <a:off x="8382000" y="53340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1" name="Line 21"/>
          <p:cNvSpPr>
            <a:spLocks noChangeShapeType="1"/>
          </p:cNvSpPr>
          <p:nvPr/>
        </p:nvSpPr>
        <p:spPr bwMode="auto">
          <a:xfrm flipH="1">
            <a:off x="5334000" y="5867400"/>
            <a:ext cx="990600" cy="0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2" name="Line 22"/>
          <p:cNvSpPr>
            <a:spLocks noChangeShapeType="1"/>
          </p:cNvSpPr>
          <p:nvPr/>
        </p:nvSpPr>
        <p:spPr bwMode="auto">
          <a:xfrm>
            <a:off x="7543800" y="5867400"/>
            <a:ext cx="838200" cy="0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3" name="Text Box 23"/>
          <p:cNvSpPr txBox="1">
            <a:spLocks noChangeArrowheads="1"/>
          </p:cNvSpPr>
          <p:nvPr/>
        </p:nvSpPr>
        <p:spPr bwMode="auto">
          <a:xfrm>
            <a:off x="6400800" y="47244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99.7%</a:t>
            </a:r>
          </a:p>
        </p:txBody>
      </p:sp>
      <p:sp>
        <p:nvSpPr>
          <p:cNvPr id="37914" name="Text Box 24"/>
          <p:cNvSpPr txBox="1">
            <a:spLocks noChangeArrowheads="1"/>
          </p:cNvSpPr>
          <p:nvPr/>
        </p:nvSpPr>
        <p:spPr bwMode="auto">
          <a:xfrm>
            <a:off x="1981200" y="47244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95%</a:t>
            </a:r>
          </a:p>
        </p:txBody>
      </p:sp>
      <p:graphicFrame>
        <p:nvGraphicFramePr>
          <p:cNvPr id="37915" name="Object 25"/>
          <p:cNvGraphicFramePr>
            <a:graphicFrameLocks noChangeAspect="1"/>
          </p:cNvGraphicFramePr>
          <p:nvPr/>
        </p:nvGraphicFramePr>
        <p:xfrm>
          <a:off x="1985963" y="5665788"/>
          <a:ext cx="9604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7" name="Equation" r:id="rId11" imgW="444307" imgH="203112" progId="Equation.3">
                  <p:embed/>
                </p:oleObj>
              </mc:Choice>
              <mc:Fallback>
                <p:oleObj name="Equation" r:id="rId11" imgW="444307" imgH="203112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5665788"/>
                        <a:ext cx="96043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16" name="Line 26"/>
          <p:cNvSpPr>
            <a:spLocks noChangeShapeType="1"/>
          </p:cNvSpPr>
          <p:nvPr/>
        </p:nvSpPr>
        <p:spPr bwMode="auto">
          <a:xfrm flipV="1">
            <a:off x="1295400" y="52578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7" name="Line 27"/>
          <p:cNvSpPr>
            <a:spLocks noChangeShapeType="1"/>
          </p:cNvSpPr>
          <p:nvPr/>
        </p:nvSpPr>
        <p:spPr bwMode="auto">
          <a:xfrm flipV="1">
            <a:off x="3429000" y="52578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8" name="Line 28"/>
          <p:cNvSpPr>
            <a:spLocks noChangeShapeType="1"/>
          </p:cNvSpPr>
          <p:nvPr/>
        </p:nvSpPr>
        <p:spPr bwMode="auto">
          <a:xfrm flipH="1">
            <a:off x="1317625" y="5867400"/>
            <a:ext cx="538163" cy="1588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9" name="Line 29"/>
          <p:cNvSpPr>
            <a:spLocks noChangeShapeType="1"/>
          </p:cNvSpPr>
          <p:nvPr/>
        </p:nvSpPr>
        <p:spPr bwMode="auto">
          <a:xfrm>
            <a:off x="3048000" y="5867400"/>
            <a:ext cx="381000" cy="0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Excercise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234440"/>
            <a:ext cx="6347714" cy="4806923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1. Data that have a bell-shaped distribution have a mean of 30 and standard deviation of 5. Use the empirical rule to determine the proportion, or percentage, of data within each of the following ranges: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20 to 40	b.15 to 45	c.25 to 35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2. The IQ scores have a bell-shaped distribution with a mean of 100 and the standard deviation of 15.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. What percentage of the population should have an IQ score between 85 and 115?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What percentage of the population should have an IQ score between </a:t>
            </a:r>
            <a:r>
              <a:rPr lang="en-US" dirty="0" smtClean="0">
                <a:solidFill>
                  <a:schemeClr val="tx1"/>
                </a:solidFill>
              </a:rPr>
              <a:t>70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130?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C. </a:t>
            </a:r>
            <a:r>
              <a:rPr lang="en-US" dirty="0">
                <a:solidFill>
                  <a:schemeClr val="tx1"/>
                </a:solidFill>
              </a:rPr>
              <a:t>What percentage of the population should have an IQ </a:t>
            </a:r>
            <a:r>
              <a:rPr lang="en-US" dirty="0" smtClean="0">
                <a:solidFill>
                  <a:schemeClr val="tx1"/>
                </a:solidFill>
              </a:rPr>
              <a:t>score of more than 130?</a:t>
            </a:r>
            <a:endParaRPr lang="en-US" dirty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865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44" y="306386"/>
            <a:ext cx="5448228" cy="573497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F09FB798-5A5C-43A1-ACDA-314D6B45835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6096000" cy="990600"/>
          </a:xfrm>
        </p:spPr>
        <p:txBody>
          <a:bodyPr/>
          <a:lstStyle/>
          <a:p>
            <a:pPr defTabSz="914400" eaLnBrk="1" hangingPunct="1"/>
            <a:r>
              <a:rPr lang="en-US"/>
              <a:t>Using Microsoft Excel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7048"/>
            <a:ext cx="7848600" cy="4492752"/>
          </a:xfrm>
        </p:spPr>
        <p:txBody>
          <a:bodyPr/>
          <a:lstStyle/>
          <a:p>
            <a:pPr marL="342900" indent="-342900" defTabSz="914400" eaLnBrk="1" hangingPunct="1"/>
            <a:r>
              <a:rPr lang="en-US" sz="3200" dirty="0">
                <a:solidFill>
                  <a:schemeClr val="tx1"/>
                </a:solidFill>
              </a:rPr>
              <a:t>Simple Descriptive Statistics can be obtained from Microsoft</a:t>
            </a:r>
            <a:r>
              <a:rPr lang="en-US" sz="2400" baseline="30000" dirty="0">
                <a:solidFill>
                  <a:schemeClr val="tx1"/>
                </a:solidFill>
                <a:cs typeface="Arial" charset="0"/>
              </a:rPr>
              <a:t>®</a:t>
            </a:r>
            <a:r>
              <a:rPr lang="en-US" sz="3200" dirty="0">
                <a:solidFill>
                  <a:schemeClr val="tx1"/>
                </a:solidFill>
              </a:rPr>
              <a:t> Excel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50000"/>
              </a:lnSpc>
            </a:pPr>
            <a:endParaRPr lang="en-US" sz="1200" dirty="0"/>
          </a:p>
          <a:p>
            <a:pPr marL="742950" lvl="1" indent="-285750" defTabSz="914400" eaLnBrk="1" hangingPunct="1">
              <a:lnSpc>
                <a:spcPct val="140000"/>
              </a:lnSpc>
            </a:pPr>
            <a:r>
              <a:rPr lang="en-US" sz="2600" dirty="0">
                <a:solidFill>
                  <a:schemeClr val="tx1"/>
                </a:solidFill>
              </a:rPr>
              <a:t>Use menu choice: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Data Tab / Data analysis / Descriptive statistics</a:t>
            </a:r>
          </a:p>
          <a:p>
            <a:pPr marL="742950" lvl="1" indent="-285750" defTabSz="914400" eaLnBrk="1" hangingPunct="1">
              <a:lnSpc>
                <a:spcPct val="60000"/>
              </a:lnSpc>
            </a:pPr>
            <a:endParaRPr lang="en-US" sz="1200" dirty="0"/>
          </a:p>
          <a:p>
            <a:pPr marL="742950" lvl="1" indent="-285750" defTabSz="914400" eaLnBrk="1" hangingPunct="1"/>
            <a:r>
              <a:rPr lang="en-US" sz="2600" dirty="0">
                <a:solidFill>
                  <a:schemeClr val="tx1"/>
                </a:solidFill>
              </a:rPr>
              <a:t>Enter details in dialog box.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7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4400" eaLnBrk="1" hangingPunct="1"/>
            <a:r>
              <a:rPr lang="en-US" dirty="0"/>
              <a:t>Using Microsoft Excel</a:t>
            </a:r>
            <a:endParaRPr lang="en-US" sz="2000" dirty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3124200"/>
            <a:ext cx="3048000" cy="2971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Enter dialog box details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Check box for summary statistics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Click OK</a:t>
            </a:r>
          </a:p>
        </p:txBody>
      </p:sp>
      <p:pic>
        <p:nvPicPr>
          <p:cNvPr id="43013" name="Picture 3" descr="3-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981200"/>
            <a:ext cx="52006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Line 4"/>
          <p:cNvSpPr>
            <a:spLocks noChangeShapeType="1"/>
          </p:cNvSpPr>
          <p:nvPr/>
        </p:nvSpPr>
        <p:spPr bwMode="auto">
          <a:xfrm flipV="1">
            <a:off x="3048000" y="2819400"/>
            <a:ext cx="3429000" cy="60960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 flipV="1">
            <a:off x="3048000" y="3352800"/>
            <a:ext cx="2057400" cy="15240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 flipV="1">
            <a:off x="3276600" y="4572000"/>
            <a:ext cx="1828800" cy="38100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43018" name="Text Box 8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i="1">
                <a:solidFill>
                  <a:srgbClr val="000099"/>
                </a:solidFill>
              </a:rPr>
              <a:t>(continued)</a:t>
            </a:r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6096000" cy="990600"/>
          </a:xfrm>
        </p:spPr>
        <p:txBody>
          <a:bodyPr/>
          <a:lstStyle/>
          <a:p>
            <a:pPr defTabSz="914400" eaLnBrk="1" hangingPunct="1"/>
            <a:r>
              <a:rPr lang="en-US"/>
              <a:t>Excel output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1" y="1567826"/>
            <a:ext cx="4608576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0" dirty="0">
                <a:solidFill>
                  <a:schemeClr val="bg2"/>
                </a:solidFill>
              </a:rPr>
              <a:t>Microsoft Excel 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b="0" dirty="0">
                <a:solidFill>
                  <a:schemeClr val="bg2"/>
                </a:solidFill>
              </a:rPr>
              <a:t>Simple descriptive statistics output, using the house price data:</a:t>
            </a:r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1752600" y="2229232"/>
            <a:ext cx="2057400" cy="2397125"/>
          </a:xfrm>
          <a:prstGeom prst="rect">
            <a:avLst/>
          </a:prstGeom>
          <a:solidFill>
            <a:srgbClr val="CBDDF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dirty="0"/>
              <a:t>House Prices: 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     $2,000,000</a:t>
            </a:r>
          </a:p>
          <a:p>
            <a:pPr eaLnBrk="0" hangingPunct="0"/>
            <a:r>
              <a:rPr lang="en-US" sz="2000" dirty="0"/>
              <a:t>            500,000</a:t>
            </a:r>
            <a:br>
              <a:rPr lang="en-US" sz="2000" dirty="0"/>
            </a:br>
            <a:r>
              <a:rPr lang="en-US" sz="2000" dirty="0"/>
              <a:t>            300,000</a:t>
            </a:r>
            <a:br>
              <a:rPr lang="en-US" sz="2000" dirty="0"/>
            </a:br>
            <a:r>
              <a:rPr lang="en-US" sz="2000" dirty="0"/>
              <a:t>            100,000</a:t>
            </a:r>
            <a:br>
              <a:rPr lang="en-US" sz="2000" dirty="0"/>
            </a:br>
            <a:r>
              <a:rPr lang="en-US" sz="2000" dirty="0"/>
              <a:t>            100,000</a:t>
            </a:r>
          </a:p>
          <a:p>
            <a:pPr eaLnBrk="0" hangingPunct="0"/>
            <a:endParaRPr lang="en-US" sz="1000" dirty="0"/>
          </a:p>
        </p:txBody>
      </p:sp>
      <p:pic>
        <p:nvPicPr>
          <p:cNvPr id="44039" name="Picture 5" descr="3-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524000"/>
            <a:ext cx="383698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Rectangle 6"/>
          <p:cNvSpPr>
            <a:spLocks noChangeArrowheads="1"/>
          </p:cNvSpPr>
          <p:nvPr/>
        </p:nvSpPr>
        <p:spPr bwMode="auto">
          <a:xfrm>
            <a:off x="5029200" y="2286000"/>
            <a:ext cx="6858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1" name="Rectangle 7"/>
          <p:cNvSpPr>
            <a:spLocks noChangeArrowheads="1"/>
          </p:cNvSpPr>
          <p:nvPr/>
        </p:nvSpPr>
        <p:spPr bwMode="auto">
          <a:xfrm>
            <a:off x="5029200" y="2819400"/>
            <a:ext cx="8382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2" name="Rectangle 8"/>
          <p:cNvSpPr>
            <a:spLocks noChangeArrowheads="1"/>
          </p:cNvSpPr>
          <p:nvPr/>
        </p:nvSpPr>
        <p:spPr bwMode="auto">
          <a:xfrm>
            <a:off x="5029200" y="3048000"/>
            <a:ext cx="8382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5029200" y="3276600"/>
            <a:ext cx="16764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4" name="Rectangle 10"/>
          <p:cNvSpPr>
            <a:spLocks noChangeArrowheads="1"/>
          </p:cNvSpPr>
          <p:nvPr/>
        </p:nvSpPr>
        <p:spPr bwMode="auto">
          <a:xfrm>
            <a:off x="5029200" y="3505200"/>
            <a:ext cx="16002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5" name="Rectangle 11"/>
          <p:cNvSpPr>
            <a:spLocks noChangeArrowheads="1"/>
          </p:cNvSpPr>
          <p:nvPr/>
        </p:nvSpPr>
        <p:spPr bwMode="auto">
          <a:xfrm>
            <a:off x="5029200" y="4267200"/>
            <a:ext cx="8382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5029200" y="4495800"/>
            <a:ext cx="8382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7" name="Rectangle 14"/>
          <p:cNvSpPr>
            <a:spLocks noChangeArrowheads="1"/>
          </p:cNvSpPr>
          <p:nvPr/>
        </p:nvSpPr>
        <p:spPr bwMode="auto">
          <a:xfrm>
            <a:off x="5029200" y="4724400"/>
            <a:ext cx="838200" cy="3048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4048" name="Rectangle 15"/>
          <p:cNvSpPr>
            <a:spLocks noChangeArrowheads="1"/>
          </p:cNvSpPr>
          <p:nvPr/>
        </p:nvSpPr>
        <p:spPr bwMode="auto">
          <a:xfrm>
            <a:off x="5029200" y="5257800"/>
            <a:ext cx="685800" cy="228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" name="TextBox 1"/>
          <p:cNvSpPr txBox="1"/>
          <p:nvPr/>
        </p:nvSpPr>
        <p:spPr>
          <a:xfrm>
            <a:off x="1426464" y="5166684"/>
            <a:ext cx="4133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 you interpret the output?</a:t>
            </a:r>
            <a:endParaRPr lang="sk-SK" sz="2400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76" y="3063240"/>
            <a:ext cx="6347713" cy="1320800"/>
          </a:xfrm>
        </p:spPr>
        <p:txBody>
          <a:bodyPr/>
          <a:lstStyle/>
          <a:p>
            <a:pPr algn="ctr"/>
            <a:r>
              <a:rPr lang="en-US" b="1" dirty="0"/>
              <a:t>Thank you!</a:t>
            </a:r>
            <a:r>
              <a:rPr lang="en-US" b="1" dirty="0">
                <a:sym typeface="Wingdings" pitchFamily="2" charset="2"/>
              </a:rPr>
              <a:t/>
            </a:r>
            <a:br>
              <a:rPr lang="en-US" b="1" dirty="0">
                <a:sym typeface="Wingdings" pitchFamily="2" charset="2"/>
              </a:rPr>
            </a:br>
            <a:r>
              <a:rPr lang="en-US" b="1" dirty="0">
                <a:sym typeface="Wingdings" pitchFamily="2" charset="2"/>
              </a:rPr>
              <a:t>Have a nice day!</a:t>
            </a:r>
            <a:endParaRPr lang="sk-SK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108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Excercise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7048"/>
            <a:ext cx="6347714" cy="501091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The following frequency distribution for the first examination in operations management was posted on the department bulletin board.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Treating this data as a sample, compute the mean, median and mode.</a:t>
            </a:r>
            <a:endParaRPr lang="sk-SK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92085"/>
              </p:ext>
            </p:extLst>
          </p:nvPr>
        </p:nvGraphicFramePr>
        <p:xfrm>
          <a:off x="1865376" y="2510002"/>
          <a:ext cx="40599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168">
                  <a:extLst>
                    <a:ext uri="{9D8B030D-6E8A-4147-A177-3AD203B41FA5}">
                      <a16:colId xmlns:a16="http://schemas.microsoft.com/office/drawing/2014/main" val="2412292476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2798804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Examination Grade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99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– 49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537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– 59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81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– 69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25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r>
                        <a:rPr lang="en-US" baseline="0" dirty="0" smtClean="0"/>
                        <a:t> – 89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54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– 99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564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90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24" y="2916936"/>
            <a:ext cx="7006081" cy="1320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Describing Data: Numerical</a:t>
            </a:r>
            <a:r>
              <a:rPr lang="sk-SK" sz="4000" dirty="0"/>
              <a:t> 								2. part</a:t>
            </a:r>
            <a:r>
              <a:rPr lang="en-US" dirty="0"/>
              <a:t/>
            </a:r>
            <a:br>
              <a:rPr lang="en-US" dirty="0"/>
            </a:br>
            <a:endParaRPr lang="sk-SK" dirty="0"/>
          </a:p>
        </p:txBody>
      </p:sp>
      <p:sp>
        <p:nvSpPr>
          <p:cNvPr id="6" name="Subtitle 2"/>
          <p:cNvSpPr txBox="1">
            <a:spLocks noGrp="1"/>
          </p:cNvSpPr>
          <p:nvPr>
            <p:ph idx="1"/>
          </p:nvPr>
        </p:nvSpPr>
        <p:spPr>
          <a:xfrm>
            <a:off x="2048256" y="4526280"/>
            <a:ext cx="6347714" cy="11127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524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None/>
              <a:tabLst/>
              <a:defRPr/>
            </a:pPr>
            <a:r>
              <a:rPr kumimoji="0" lang="sk-SK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Figures won´t lie, but liars will figure</a:t>
            </a:r>
          </a:p>
        </p:txBody>
      </p:sp>
    </p:spTree>
    <p:extLst>
      <p:ext uri="{BB962C8B-B14F-4D97-AF65-F5344CB8AC3E}">
        <p14:creationId xmlns:p14="http://schemas.microsoft.com/office/powerpoint/2010/main" val="27735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Measures of Variability (Dispersion)</a:t>
            </a:r>
          </a:p>
        </p:txBody>
      </p:sp>
      <p:sp>
        <p:nvSpPr>
          <p:cNvPr id="19462" name="Line 3"/>
          <p:cNvSpPr>
            <a:spLocks noChangeShapeType="1"/>
          </p:cNvSpPr>
          <p:nvPr/>
        </p:nvSpPr>
        <p:spPr bwMode="auto">
          <a:xfrm>
            <a:off x="6165273" y="321860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685800" y="3246120"/>
            <a:ext cx="708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2616632" y="3244478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>
            <a:off x="4463159" y="3042906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7" name="Line 9"/>
          <p:cNvSpPr>
            <a:spLocks noChangeShapeType="1"/>
          </p:cNvSpPr>
          <p:nvPr/>
        </p:nvSpPr>
        <p:spPr bwMode="auto">
          <a:xfrm>
            <a:off x="7772400" y="3239384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8" name="Rectangle 10"/>
          <p:cNvSpPr>
            <a:spLocks noChangeArrowheads="1"/>
          </p:cNvSpPr>
          <p:nvPr/>
        </p:nvSpPr>
        <p:spPr bwMode="auto">
          <a:xfrm>
            <a:off x="3581400" y="2549194"/>
            <a:ext cx="1828800" cy="4667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/>
              <a:t>Variation</a:t>
            </a:r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3777359" y="3576306"/>
            <a:ext cx="1371600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Variance</a:t>
            </a:r>
          </a:p>
        </p:txBody>
      </p:sp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5410200" y="3523588"/>
            <a:ext cx="1524000" cy="711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Standard Deviation</a:t>
            </a:r>
          </a:p>
        </p:txBody>
      </p:sp>
      <p:sp>
        <p:nvSpPr>
          <p:cNvPr id="19471" name="Rectangle 13"/>
          <p:cNvSpPr>
            <a:spLocks noChangeArrowheads="1"/>
          </p:cNvSpPr>
          <p:nvPr/>
        </p:nvSpPr>
        <p:spPr bwMode="auto">
          <a:xfrm>
            <a:off x="7174918" y="3523402"/>
            <a:ext cx="1674812" cy="711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Coefficient of Variation</a:t>
            </a:r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>
            <a:off x="685800" y="3241014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73" name="Rectangle 23"/>
          <p:cNvSpPr>
            <a:spLocks noChangeArrowheads="1"/>
          </p:cNvSpPr>
          <p:nvPr/>
        </p:nvSpPr>
        <p:spPr bwMode="auto">
          <a:xfrm>
            <a:off x="256032" y="3641064"/>
            <a:ext cx="1216025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Range</a:t>
            </a:r>
          </a:p>
        </p:txBody>
      </p:sp>
      <p:sp>
        <p:nvSpPr>
          <p:cNvPr id="19474" name="Rectangle 24"/>
          <p:cNvSpPr>
            <a:spLocks noChangeArrowheads="1"/>
          </p:cNvSpPr>
          <p:nvPr/>
        </p:nvSpPr>
        <p:spPr bwMode="auto">
          <a:xfrm>
            <a:off x="1741920" y="3622014"/>
            <a:ext cx="1749425" cy="68103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Interquartile 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dirty="0"/>
              <a:t>Range</a:t>
            </a:r>
          </a:p>
        </p:txBody>
      </p:sp>
      <p:sp>
        <p:nvSpPr>
          <p:cNvPr id="19475" name="Rectangle 28"/>
          <p:cNvSpPr>
            <a:spLocks noChangeArrowheads="1"/>
          </p:cNvSpPr>
          <p:nvPr/>
        </p:nvSpPr>
        <p:spPr bwMode="auto">
          <a:xfrm>
            <a:off x="397070" y="4453864"/>
            <a:ext cx="656024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Measures of variation give information </a:t>
            </a:r>
            <a:r>
              <a:rPr lang="en-US" sz="2000" b="0" dirty="0" smtClean="0"/>
              <a:t>about the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spread</a:t>
            </a:r>
            <a:r>
              <a:rPr lang="en-US" sz="2000" dirty="0">
                <a:solidFill>
                  <a:schemeClr val="folHlink"/>
                </a:solidFill>
              </a:rPr>
              <a:t> </a:t>
            </a:r>
            <a:r>
              <a:rPr lang="en-US" sz="2000" b="0" dirty="0"/>
              <a:t>or</a:t>
            </a:r>
            <a:r>
              <a:rPr lang="en-US" sz="2000" dirty="0">
                <a:solidFill>
                  <a:schemeClr val="folHlink"/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variability</a:t>
            </a:r>
            <a:r>
              <a:rPr lang="en-US" sz="2000" b="0" dirty="0"/>
              <a:t> of the data values.</a:t>
            </a:r>
            <a:br>
              <a:rPr lang="en-US" sz="2000" b="0" dirty="0"/>
            </a:br>
            <a:endParaRPr lang="en-US" sz="2000" b="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Range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8077200" cy="45323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The simplest measure </a:t>
            </a:r>
            <a:r>
              <a:rPr lang="en-US" dirty="0">
                <a:solidFill>
                  <a:schemeClr val="tx1"/>
                </a:solidFill>
              </a:rPr>
              <a:t>of variation.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Difference between the largest and the smallest observations:</a:t>
            </a:r>
          </a:p>
          <a:p>
            <a:pPr eaLnBrk="1" hangingPunct="1"/>
            <a:endParaRPr lang="en-US" dirty="0"/>
          </a:p>
          <a:p>
            <a:pPr eaLnBrk="1" hangingPunct="1">
              <a:lnSpc>
                <a:spcPct val="110000"/>
              </a:lnSpc>
            </a:pPr>
            <a:endParaRPr lang="en-US" dirty="0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981200" y="3352800"/>
            <a:ext cx="5105400" cy="9048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sz="2800" b="0" dirty="0"/>
              <a:t>Range = </a:t>
            </a:r>
            <a:r>
              <a:rPr lang="en-US" sz="2800" b="0" dirty="0" err="1"/>
              <a:t>X</a:t>
            </a:r>
            <a:r>
              <a:rPr lang="en-US" sz="2800" b="0" baseline="-25000" dirty="0" err="1"/>
              <a:t>largest</a:t>
            </a:r>
            <a:r>
              <a:rPr lang="en-US" sz="2800" b="0" dirty="0"/>
              <a:t> –  </a:t>
            </a:r>
            <a:r>
              <a:rPr lang="en-US" sz="2800" b="0" dirty="0" err="1"/>
              <a:t>X</a:t>
            </a:r>
            <a:r>
              <a:rPr lang="en-US" sz="2800" b="0" baseline="-25000" dirty="0" err="1"/>
              <a:t>smallest</a:t>
            </a:r>
            <a:endParaRPr lang="en-US" sz="2800" b="0" baseline="-25000" dirty="0"/>
          </a:p>
          <a:p>
            <a:pPr algn="ctr" eaLnBrk="0" hangingPunct="0">
              <a:spcBef>
                <a:spcPct val="50000"/>
              </a:spcBef>
            </a:pPr>
            <a:endParaRPr lang="en-US" sz="1400" b="0" baseline="-25000" dirty="0"/>
          </a:p>
        </p:txBody>
      </p:sp>
      <p:sp>
        <p:nvSpPr>
          <p:cNvPr id="20487" name="Line 5"/>
          <p:cNvSpPr>
            <a:spLocks noChangeShapeType="1"/>
          </p:cNvSpPr>
          <p:nvPr/>
        </p:nvSpPr>
        <p:spPr bwMode="auto">
          <a:xfrm>
            <a:off x="2149475" y="5181600"/>
            <a:ext cx="3355975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2286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28956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3429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1" name="Oval 9"/>
          <p:cNvSpPr>
            <a:spLocks noChangeArrowheads="1"/>
          </p:cNvSpPr>
          <p:nvPr/>
        </p:nvSpPr>
        <p:spPr bwMode="auto">
          <a:xfrm>
            <a:off x="40386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2" name="Oval 10"/>
          <p:cNvSpPr>
            <a:spLocks noChangeArrowheads="1"/>
          </p:cNvSpPr>
          <p:nvPr/>
        </p:nvSpPr>
        <p:spPr bwMode="auto">
          <a:xfrm>
            <a:off x="342900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3" name="Oval 11"/>
          <p:cNvSpPr>
            <a:spLocks noChangeArrowheads="1"/>
          </p:cNvSpPr>
          <p:nvPr/>
        </p:nvSpPr>
        <p:spPr bwMode="auto">
          <a:xfrm>
            <a:off x="4572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4" name="Oval 12"/>
          <p:cNvSpPr>
            <a:spLocks noChangeArrowheads="1"/>
          </p:cNvSpPr>
          <p:nvPr/>
        </p:nvSpPr>
        <p:spPr bwMode="auto">
          <a:xfrm>
            <a:off x="457200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5" name="Oval 13"/>
          <p:cNvSpPr>
            <a:spLocks noChangeArrowheads="1"/>
          </p:cNvSpPr>
          <p:nvPr/>
        </p:nvSpPr>
        <p:spPr bwMode="auto">
          <a:xfrm>
            <a:off x="4572000" y="44958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6" name="Oval 14"/>
          <p:cNvSpPr>
            <a:spLocks noChangeArrowheads="1"/>
          </p:cNvSpPr>
          <p:nvPr/>
        </p:nvSpPr>
        <p:spPr bwMode="auto">
          <a:xfrm>
            <a:off x="4953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7" name="Line 15"/>
          <p:cNvSpPr>
            <a:spLocks noChangeShapeType="1"/>
          </p:cNvSpPr>
          <p:nvPr/>
        </p:nvSpPr>
        <p:spPr bwMode="auto">
          <a:xfrm>
            <a:off x="5349875" y="5181600"/>
            <a:ext cx="1298575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8" name="Oval 16"/>
          <p:cNvSpPr>
            <a:spLocks noChangeArrowheads="1"/>
          </p:cNvSpPr>
          <p:nvPr/>
        </p:nvSpPr>
        <p:spPr bwMode="auto">
          <a:xfrm>
            <a:off x="5715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9" name="Oval 17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0" name="Oval 18"/>
          <p:cNvSpPr>
            <a:spLocks noChangeArrowheads="1"/>
          </p:cNvSpPr>
          <p:nvPr/>
        </p:nvSpPr>
        <p:spPr bwMode="auto">
          <a:xfrm>
            <a:off x="61722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1" name="Oval 19"/>
          <p:cNvSpPr>
            <a:spLocks noChangeArrowheads="1"/>
          </p:cNvSpPr>
          <p:nvPr/>
        </p:nvSpPr>
        <p:spPr bwMode="auto">
          <a:xfrm>
            <a:off x="65532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2" name="Rectangle 20"/>
          <p:cNvSpPr>
            <a:spLocks noChangeArrowheads="1"/>
          </p:cNvSpPr>
          <p:nvPr/>
        </p:nvSpPr>
        <p:spPr bwMode="auto">
          <a:xfrm>
            <a:off x="1971675" y="5181600"/>
            <a:ext cx="56483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0"/>
              <a:t>0   1   2   3   4   5   6   7   8   9   10   11   12    13   14   </a:t>
            </a:r>
          </a:p>
        </p:txBody>
      </p:sp>
      <p:sp>
        <p:nvSpPr>
          <p:cNvPr id="20503" name="Line 21"/>
          <p:cNvSpPr>
            <a:spLocks noChangeShapeType="1"/>
          </p:cNvSpPr>
          <p:nvPr/>
        </p:nvSpPr>
        <p:spPr bwMode="auto">
          <a:xfrm>
            <a:off x="2438400" y="5791200"/>
            <a:ext cx="4191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4" name="Line 22"/>
          <p:cNvSpPr>
            <a:spLocks noChangeShapeType="1"/>
          </p:cNvSpPr>
          <p:nvPr/>
        </p:nvSpPr>
        <p:spPr bwMode="auto">
          <a:xfrm flipV="1">
            <a:off x="2438400" y="5638800"/>
            <a:ext cx="0" cy="152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5" name="Line 23"/>
          <p:cNvSpPr>
            <a:spLocks noChangeShapeType="1"/>
          </p:cNvSpPr>
          <p:nvPr/>
        </p:nvSpPr>
        <p:spPr bwMode="auto">
          <a:xfrm flipV="1">
            <a:off x="6629400" y="5638800"/>
            <a:ext cx="0" cy="152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6" name="Text Box 24"/>
          <p:cNvSpPr txBox="1">
            <a:spLocks noChangeArrowheads="1"/>
          </p:cNvSpPr>
          <p:nvPr/>
        </p:nvSpPr>
        <p:spPr bwMode="auto">
          <a:xfrm>
            <a:off x="3048000" y="5791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Range = 14 - 1 = 13</a:t>
            </a:r>
            <a:endParaRPr lang="en-US" b="0"/>
          </a:p>
        </p:txBody>
      </p:sp>
      <p:sp>
        <p:nvSpPr>
          <p:cNvPr id="20507" name="Line 25"/>
          <p:cNvSpPr>
            <a:spLocks noChangeShapeType="1"/>
          </p:cNvSpPr>
          <p:nvPr/>
        </p:nvSpPr>
        <p:spPr bwMode="auto">
          <a:xfrm>
            <a:off x="1981200" y="5257800"/>
            <a:ext cx="495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8" name="Text Box 26"/>
          <p:cNvSpPr txBox="1">
            <a:spLocks noChangeArrowheads="1"/>
          </p:cNvSpPr>
          <p:nvPr/>
        </p:nvSpPr>
        <p:spPr bwMode="auto">
          <a:xfrm>
            <a:off x="782782" y="4313483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folHlink"/>
                </a:solidFill>
              </a:rPr>
              <a:t>Example:</a:t>
            </a:r>
            <a:endParaRPr lang="en-US" b="0" dirty="0">
              <a:solidFill>
                <a:schemeClr val="folHlink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0" name="Rectangle 2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4400" eaLnBrk="1" hangingPunct="1"/>
            <a:r>
              <a:rPr lang="en-US"/>
              <a:t> Disadvantages of the Range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Ignores the way in which data are distributed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509" name="Line 3"/>
          <p:cNvSpPr>
            <a:spLocks noChangeShapeType="1"/>
          </p:cNvSpPr>
          <p:nvPr/>
        </p:nvSpPr>
        <p:spPr bwMode="auto">
          <a:xfrm>
            <a:off x="1160463" y="2590800"/>
            <a:ext cx="3049587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1510" name="Oval 4"/>
          <p:cNvSpPr>
            <a:spLocks noChangeArrowheads="1"/>
          </p:cNvSpPr>
          <p:nvPr/>
        </p:nvSpPr>
        <p:spPr bwMode="auto">
          <a:xfrm>
            <a:off x="12192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22098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8862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27432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4" name="Oval 8"/>
          <p:cNvSpPr>
            <a:spLocks noChangeArrowheads="1"/>
          </p:cNvSpPr>
          <p:nvPr/>
        </p:nvSpPr>
        <p:spPr bwMode="auto">
          <a:xfrm>
            <a:off x="33528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5" name="Oval 9"/>
          <p:cNvSpPr>
            <a:spLocks noChangeArrowheads="1"/>
          </p:cNvSpPr>
          <p:nvPr/>
        </p:nvSpPr>
        <p:spPr bwMode="auto">
          <a:xfrm>
            <a:off x="17526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1143000" y="2590800"/>
            <a:ext cx="3276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7     8     9     10    11    12</a:t>
            </a:r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1252537" y="2984500"/>
            <a:ext cx="2752725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Range = 12 - 7 = 5</a:t>
            </a:r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>
            <a:off x="5051425" y="2595563"/>
            <a:ext cx="3049588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5029200" y="2590800"/>
            <a:ext cx="3429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7     8     9    10     11    12</a:t>
            </a:r>
          </a:p>
        </p:txBody>
      </p:sp>
      <p:sp>
        <p:nvSpPr>
          <p:cNvPr id="21520" name="Oval 14"/>
          <p:cNvSpPr>
            <a:spLocks noChangeArrowheads="1"/>
          </p:cNvSpPr>
          <p:nvPr/>
        </p:nvSpPr>
        <p:spPr bwMode="auto">
          <a:xfrm>
            <a:off x="51101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1" name="Oval 15"/>
          <p:cNvSpPr>
            <a:spLocks noChangeArrowheads="1"/>
          </p:cNvSpPr>
          <p:nvPr/>
        </p:nvSpPr>
        <p:spPr bwMode="auto">
          <a:xfrm>
            <a:off x="66341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2" name="Oval 16"/>
          <p:cNvSpPr>
            <a:spLocks noChangeArrowheads="1"/>
          </p:cNvSpPr>
          <p:nvPr/>
        </p:nvSpPr>
        <p:spPr bwMode="auto">
          <a:xfrm>
            <a:off x="77771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3" name="Oval 17"/>
          <p:cNvSpPr>
            <a:spLocks noChangeArrowheads="1"/>
          </p:cNvSpPr>
          <p:nvPr/>
        </p:nvSpPr>
        <p:spPr bwMode="auto">
          <a:xfrm>
            <a:off x="72437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4" name="Oval 18"/>
          <p:cNvSpPr>
            <a:spLocks noChangeArrowheads="1"/>
          </p:cNvSpPr>
          <p:nvPr/>
        </p:nvSpPr>
        <p:spPr bwMode="auto">
          <a:xfrm>
            <a:off x="7777163" y="22907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5" name="Oval 19"/>
          <p:cNvSpPr>
            <a:spLocks noChangeArrowheads="1"/>
          </p:cNvSpPr>
          <p:nvPr/>
        </p:nvSpPr>
        <p:spPr bwMode="auto">
          <a:xfrm>
            <a:off x="7777163" y="21510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6" name="Rectangle 20"/>
          <p:cNvSpPr>
            <a:spLocks noChangeArrowheads="1"/>
          </p:cNvSpPr>
          <p:nvPr/>
        </p:nvSpPr>
        <p:spPr bwMode="auto">
          <a:xfrm>
            <a:off x="5186363" y="2836863"/>
            <a:ext cx="2381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7" name="Rectangle 21"/>
          <p:cNvSpPr>
            <a:spLocks noChangeArrowheads="1"/>
          </p:cNvSpPr>
          <p:nvPr/>
        </p:nvSpPr>
        <p:spPr bwMode="auto">
          <a:xfrm>
            <a:off x="5181600" y="2984500"/>
            <a:ext cx="2895600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Range = 12 - 7 = 5</a:t>
            </a:r>
          </a:p>
        </p:txBody>
      </p:sp>
      <p:sp>
        <p:nvSpPr>
          <p:cNvPr id="21528" name="Line 22"/>
          <p:cNvSpPr>
            <a:spLocks noChangeShapeType="1"/>
          </p:cNvSpPr>
          <p:nvPr/>
        </p:nvSpPr>
        <p:spPr bwMode="auto">
          <a:xfrm>
            <a:off x="1066800" y="2590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1529" name="Line 23"/>
          <p:cNvSpPr>
            <a:spLocks noChangeShapeType="1"/>
          </p:cNvSpPr>
          <p:nvPr/>
        </p:nvSpPr>
        <p:spPr bwMode="auto">
          <a:xfrm>
            <a:off x="5033963" y="2595563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1531" name="Text Box 25"/>
          <p:cNvSpPr txBox="1">
            <a:spLocks noChangeArrowheads="1"/>
          </p:cNvSpPr>
          <p:nvPr/>
        </p:nvSpPr>
        <p:spPr bwMode="auto">
          <a:xfrm>
            <a:off x="533400" y="4267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>
                <a:solidFill>
                  <a:schemeClr val="folHlink"/>
                </a:solidFill>
              </a:rPr>
              <a:t>	</a:t>
            </a:r>
            <a:r>
              <a:rPr lang="en-US" b="0">
                <a:solidFill>
                  <a:schemeClr val="hlink"/>
                </a:solidFill>
              </a:rPr>
              <a:t>1</a:t>
            </a:r>
            <a:r>
              <a:rPr lang="en-US" b="0"/>
              <a:t>,1,1,1,1,1,1,1,1,1,1,2,2,2,2,2,2,2,2,3,3,3,3,4,</a:t>
            </a:r>
            <a:r>
              <a:rPr lang="en-US" b="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1532" name="Text Box 26"/>
          <p:cNvSpPr txBox="1">
            <a:spLocks noChangeArrowheads="1"/>
          </p:cNvSpPr>
          <p:nvPr/>
        </p:nvSpPr>
        <p:spPr bwMode="auto">
          <a:xfrm>
            <a:off x="533400" y="5410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>
                <a:solidFill>
                  <a:schemeClr val="folHlink"/>
                </a:solidFill>
              </a:rPr>
              <a:t>	</a:t>
            </a:r>
            <a:r>
              <a:rPr lang="en-US" b="0">
                <a:solidFill>
                  <a:schemeClr val="hlink"/>
                </a:solidFill>
              </a:rPr>
              <a:t>1</a:t>
            </a:r>
            <a:r>
              <a:rPr lang="en-US" b="0"/>
              <a:t>,1,1,1,1,1,1,1,1,1,1,2,2,2,2,2,2,2,2,3,3,3,3,4,</a:t>
            </a:r>
            <a:r>
              <a:rPr lang="en-US" b="0">
                <a:solidFill>
                  <a:schemeClr val="hlink"/>
                </a:solidFill>
              </a:rPr>
              <a:t>120</a:t>
            </a:r>
          </a:p>
        </p:txBody>
      </p:sp>
      <p:sp>
        <p:nvSpPr>
          <p:cNvPr id="21533" name="Rectangle 27"/>
          <p:cNvSpPr>
            <a:spLocks noChangeArrowheads="1"/>
          </p:cNvSpPr>
          <p:nvPr/>
        </p:nvSpPr>
        <p:spPr bwMode="auto">
          <a:xfrm>
            <a:off x="3276600" y="4724400"/>
            <a:ext cx="2895600" cy="4064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Range = 5 - 1 = 4</a:t>
            </a:r>
          </a:p>
        </p:txBody>
      </p:sp>
      <p:sp>
        <p:nvSpPr>
          <p:cNvPr id="21534" name="Rectangle 28"/>
          <p:cNvSpPr>
            <a:spLocks noChangeArrowheads="1"/>
          </p:cNvSpPr>
          <p:nvPr/>
        </p:nvSpPr>
        <p:spPr bwMode="auto">
          <a:xfrm>
            <a:off x="3276600" y="5867400"/>
            <a:ext cx="2895600" cy="4064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Range = 120 - 1 = 119</a:t>
            </a:r>
          </a:p>
        </p:txBody>
      </p:sp>
      <p:sp>
        <p:nvSpPr>
          <p:cNvPr id="21535" name="Rectangle 29"/>
          <p:cNvSpPr>
            <a:spLocks noChangeArrowheads="1"/>
          </p:cNvSpPr>
          <p:nvPr/>
        </p:nvSpPr>
        <p:spPr bwMode="auto">
          <a:xfrm>
            <a:off x="762000" y="2133600"/>
            <a:ext cx="7772400" cy="1447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36" name="Rectangle 30"/>
          <p:cNvSpPr>
            <a:spLocks noChangeArrowheads="1"/>
          </p:cNvSpPr>
          <p:nvPr/>
        </p:nvSpPr>
        <p:spPr bwMode="auto">
          <a:xfrm>
            <a:off x="762000" y="4267200"/>
            <a:ext cx="7772400" cy="2133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466344"/>
            <a:ext cx="6096000" cy="990600"/>
          </a:xfrm>
        </p:spPr>
        <p:txBody>
          <a:bodyPr/>
          <a:lstStyle/>
          <a:p>
            <a:pPr defTabSz="914400" eaLnBrk="1" hangingPunct="1"/>
            <a:r>
              <a:rPr lang="en-US" dirty="0"/>
              <a:t>Interquartile Range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8001000" cy="4343400"/>
          </a:xfrm>
        </p:spPr>
        <p:txBody>
          <a:bodyPr/>
          <a:lstStyle/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Some outlier problems can be eliminate</a:t>
            </a:r>
            <a:r>
              <a:rPr lang="sk-SK" sz="2000" dirty="0">
                <a:solidFill>
                  <a:schemeClr val="tx1"/>
                </a:solidFill>
              </a:rPr>
              <a:t>d</a:t>
            </a:r>
            <a:r>
              <a:rPr lang="en-US" sz="2000" dirty="0">
                <a:solidFill>
                  <a:schemeClr val="tx1"/>
                </a:solidFill>
              </a:rPr>
              <a:t> by using the </a:t>
            </a:r>
            <a:r>
              <a:rPr lang="en-US" sz="2000" b="1" dirty="0">
                <a:solidFill>
                  <a:schemeClr val="tx1"/>
                </a:solidFill>
              </a:rPr>
              <a:t>interquartile range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defTabSz="914400" eaLnBrk="1" hangingPunct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Eliminate high- and low-valued observations and calculate the range of the middle 50% of the data</a:t>
            </a:r>
            <a:r>
              <a:rPr lang="sk-SK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Interquartile range = 3</a:t>
            </a:r>
            <a:r>
              <a:rPr lang="en-US" sz="2000" baseline="30000" dirty="0">
                <a:solidFill>
                  <a:schemeClr val="tx1"/>
                </a:solidFill>
              </a:rPr>
              <a:t>rd</a:t>
            </a:r>
            <a:r>
              <a:rPr lang="en-US" sz="2000" dirty="0">
                <a:solidFill>
                  <a:schemeClr val="tx1"/>
                </a:solidFill>
              </a:rPr>
              <a:t> quartile – 1</a:t>
            </a:r>
            <a:r>
              <a:rPr lang="en-US" sz="2000" baseline="30000" dirty="0">
                <a:solidFill>
                  <a:schemeClr val="tx1"/>
                </a:solidFill>
              </a:rPr>
              <a:t>st</a:t>
            </a:r>
            <a:r>
              <a:rPr lang="en-US" sz="2000" dirty="0">
                <a:solidFill>
                  <a:schemeClr val="tx1"/>
                </a:solidFill>
              </a:rPr>
              <a:t> quartile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</a:rPr>
              <a:t>			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    IQR = Q</a:t>
            </a:r>
            <a:r>
              <a:rPr lang="en-US" sz="2400" baseline="-25000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– Q</a:t>
            </a:r>
            <a:r>
              <a:rPr lang="en-US" sz="2400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TRACKING_SLIDES" val="1"/>
  <p:tag name="GENSWF_OUTPUT_FILE_NAME" val="Describing Data Numerical"/>
  <p:tag name="ISPRING_RESOURCE_FOLDER" val="E:\STAT\3.Describing_Data_Numerical\"/>
  <p:tag name="ISPRING_UUID" val="{17E8A87F-A7C2-4C34-86C9-849AFB37F33C}"/>
  <p:tag name="ISPRING_RESOURCE_PATHS_HASH" val="41a7fb60e0e9da9bde1d6b797bc7807df7696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3896</TotalTime>
  <Pages>20</Pages>
  <Words>1481</Words>
  <Application>Microsoft Office PowerPoint</Application>
  <PresentationFormat>On-screen Show (4:3)</PresentationFormat>
  <Paragraphs>323</Paragraphs>
  <Slides>37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Calibri</vt:lpstr>
      <vt:lpstr>Cambria Math</vt:lpstr>
      <vt:lpstr>Symbol</vt:lpstr>
      <vt:lpstr>Trebuchet MS</vt:lpstr>
      <vt:lpstr>Wingdings</vt:lpstr>
      <vt:lpstr>Wingdings 3</vt:lpstr>
      <vt:lpstr>Facet</vt:lpstr>
      <vt:lpstr>Equation</vt:lpstr>
      <vt:lpstr>Microsoft Equation 3.0</vt:lpstr>
      <vt:lpstr>Worksheet</vt:lpstr>
      <vt:lpstr>Chart</vt:lpstr>
      <vt:lpstr>Lecture 3</vt:lpstr>
      <vt:lpstr>Review: Measures of central tendency (location)</vt:lpstr>
      <vt:lpstr>Review: Measures of central tendency (location)</vt:lpstr>
      <vt:lpstr>Excercise:</vt:lpstr>
      <vt:lpstr>Describing Data: Numerical         2. part </vt:lpstr>
      <vt:lpstr>Measures of Variability (Dispersion)</vt:lpstr>
      <vt:lpstr>Range</vt:lpstr>
      <vt:lpstr> Disadvantages of the Range</vt:lpstr>
      <vt:lpstr>Interquartile Range</vt:lpstr>
      <vt:lpstr>Five number summary</vt:lpstr>
      <vt:lpstr>Box plot</vt:lpstr>
      <vt:lpstr>Interquartile Range Five number summary –Box plot</vt:lpstr>
      <vt:lpstr>Population Variance</vt:lpstr>
      <vt:lpstr>Sample Variance</vt:lpstr>
      <vt:lpstr>Population Standard Deviation</vt:lpstr>
      <vt:lpstr>Sample Standard Deviation</vt:lpstr>
      <vt:lpstr>Calculation Example: Sample Standard Deviation</vt:lpstr>
      <vt:lpstr>Comparing Standard Deviations</vt:lpstr>
      <vt:lpstr>Advantages of Variance and Standard Deviation</vt:lpstr>
      <vt:lpstr>Coefficient of Variation</vt:lpstr>
      <vt:lpstr>Excercise:</vt:lpstr>
      <vt:lpstr>Excercise:</vt:lpstr>
      <vt:lpstr>Exercise:</vt:lpstr>
      <vt:lpstr>Skewness</vt:lpstr>
      <vt:lpstr>Distribution Shape</vt:lpstr>
      <vt:lpstr>Distribution Shape</vt:lpstr>
      <vt:lpstr>Shape of a Distribution</vt:lpstr>
      <vt:lpstr>Kurtosis </vt:lpstr>
      <vt:lpstr>Kurtosis</vt:lpstr>
      <vt:lpstr>PowerPoint Presentation</vt:lpstr>
      <vt:lpstr>PowerPoint Presentation</vt:lpstr>
      <vt:lpstr>Excercise:</vt:lpstr>
      <vt:lpstr>PowerPoint Presentation</vt:lpstr>
      <vt:lpstr>Using Microsoft Excel</vt:lpstr>
      <vt:lpstr>Using Microsoft Excel</vt:lpstr>
      <vt:lpstr>Excel output</vt:lpstr>
      <vt:lpstr>Thank you! Have a nice day!</vt:lpstr>
    </vt:vector>
  </TitlesOfParts>
  <Company>University of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Data: Numerical</dc:title>
  <dc:creator>Administrator</dc:creator>
  <cp:lastModifiedBy>mPriezvisko</cp:lastModifiedBy>
  <cp:revision>469</cp:revision>
  <cp:lastPrinted>2019-10-02T07:17:15Z</cp:lastPrinted>
  <dcterms:created xsi:type="dcterms:W3CDTF">2001-01-16T02:05:37Z</dcterms:created>
  <dcterms:modified xsi:type="dcterms:W3CDTF">2019-11-13T11:56:58Z</dcterms:modified>
</cp:coreProperties>
</file>