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2" r:id="rId3"/>
    <p:sldId id="263" r:id="rId4"/>
    <p:sldId id="265" r:id="rId5"/>
    <p:sldId id="257" r:id="rId6"/>
    <p:sldId id="258" r:id="rId7"/>
    <p:sldId id="259" r:id="rId8"/>
    <p:sldId id="266" r:id="rId9"/>
    <p:sldId id="260" r:id="rId10"/>
    <p:sldId id="261" r:id="rId11"/>
    <p:sldId id="267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582CB-BA28-4D41-BF0E-6B910179CA8C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E1C4B-B1B5-4C06-8B54-BD8A52E94C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6105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123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167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771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7284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2206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4247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168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378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776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691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880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18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924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71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379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356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E5EA-20FA-4701-9B6B-2ED80E761CEB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6A60BD-9D27-46F1-837E-86A97AA7BD7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50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Tests</a:t>
            </a:r>
            <a:r>
              <a:rPr lang="sk-SK" dirty="0"/>
              <a:t> </a:t>
            </a:r>
            <a:r>
              <a:rPr lang="sk-SK" dirty="0" err="1"/>
              <a:t>about</a:t>
            </a:r>
            <a:r>
              <a:rPr lang="sk-SK" dirty="0"/>
              <a:t> </a:t>
            </a:r>
            <a:r>
              <a:rPr lang="sk-SK" dirty="0" err="1"/>
              <a:t>proportions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72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18263" y="214311"/>
            <a:ext cx="7772400" cy="114300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k-SK" sz="4000" b="1" dirty="0" err="1"/>
              <a:t>Two</a:t>
            </a:r>
            <a:r>
              <a:rPr lang="sk-SK" sz="4000" b="1" dirty="0"/>
              <a:t> </a:t>
            </a:r>
            <a:r>
              <a:rPr lang="sk-SK" sz="4000" b="1" dirty="0" err="1"/>
              <a:t>sample</a:t>
            </a:r>
            <a:r>
              <a:rPr lang="sk-SK" sz="4000" b="1" dirty="0"/>
              <a:t> test </a:t>
            </a:r>
            <a:r>
              <a:rPr lang="sk-SK" sz="4000" b="1" dirty="0" err="1"/>
              <a:t>about</a:t>
            </a:r>
            <a:r>
              <a:rPr lang="sk-SK" sz="4000" b="1" dirty="0"/>
              <a:t> </a:t>
            </a:r>
            <a:r>
              <a:rPr lang="sk-SK" sz="4000" b="1" dirty="0" err="1"/>
              <a:t>proportions</a:t>
            </a:r>
            <a:endParaRPr lang="sk-SK" sz="4000" b="1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863601"/>
            <a:ext cx="8664575" cy="5229225"/>
          </a:xfrm>
        </p:spPr>
        <p:txBody>
          <a:bodyPr rtlCol="0">
            <a:normAutofit/>
          </a:bodyPr>
          <a:lstStyle/>
          <a:p>
            <a:pPr indent="-274320">
              <a:defRPr/>
            </a:pPr>
            <a:r>
              <a:rPr lang="sk-SK" sz="2400" dirty="0"/>
              <a:t>Test </a:t>
            </a:r>
            <a:r>
              <a:rPr lang="sk-SK" sz="2400" dirty="0" err="1"/>
              <a:t>statistics</a:t>
            </a:r>
            <a:endParaRPr lang="sk-SK" sz="2400" dirty="0"/>
          </a:p>
          <a:p>
            <a:pPr indent="-274320">
              <a:defRPr/>
            </a:pPr>
            <a:endParaRPr lang="sk-SK" dirty="0"/>
          </a:p>
          <a:p>
            <a:pPr indent="-274320">
              <a:defRPr/>
            </a:pPr>
            <a:endParaRPr lang="sk-SK" dirty="0"/>
          </a:p>
          <a:p>
            <a:pPr indent="-274320">
              <a:defRPr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>
              <a:defRPr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>
              <a:defRPr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>
              <a:defRPr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>
              <a:defRPr/>
            </a:pPr>
            <a:endParaRPr lang="sk-SK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>
              <a:defRPr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>
              <a:defRPr/>
            </a:pPr>
            <a:r>
              <a:rPr lang="sk-SK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dirty="0"/>
              <a:t> má </a:t>
            </a:r>
            <a:r>
              <a:rPr lang="sk-SK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N(0,1)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sk-SK" baseline="-25000" dirty="0">
                <a:sym typeface="Symbol" pitchFamily="18" charset="2"/>
              </a:rPr>
              <a:t> </a:t>
            </a:r>
            <a:r>
              <a:rPr lang="sk-SK" dirty="0">
                <a:sym typeface="Symbol" pitchFamily="18" charset="2"/>
              </a:rPr>
              <a:t>rozdelenie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302546D-CA09-4B42-973E-F0E22E06FC0B}" type="slidenum">
              <a:rPr lang="en-GB" altLang="sk-SK" sz="1100">
                <a:solidFill>
                  <a:srgbClr val="4D4D4D"/>
                </a:solidFill>
              </a:rPr>
              <a:pPr eaLnBrk="1" hangingPunct="1"/>
              <a:t>10</a:t>
            </a:fld>
            <a:endParaRPr lang="en-GB" altLang="sk-SK" sz="1100">
              <a:solidFill>
                <a:srgbClr val="4D4D4D"/>
              </a:solidFill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1847850" y="1557338"/>
          <a:ext cx="4679950" cy="376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" imgW="1739900" imgH="1397000" progId="Equation.DSMT4">
                  <p:embed/>
                </p:oleObj>
              </mc:Choice>
              <mc:Fallback>
                <p:oleObj name="Equation" r:id="rId3" imgW="1739900" imgH="1397000" progId="Equation.DSMT4">
                  <p:embed/>
                  <p:pic>
                    <p:nvPicPr>
                      <p:cNvPr id="1536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557338"/>
                        <a:ext cx="4679950" cy="376396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7045" name="Text Box 5"/>
              <p:cNvSpPr txBox="1">
                <a:spLocks noChangeArrowheads="1"/>
              </p:cNvSpPr>
              <p:nvPr/>
            </p:nvSpPr>
            <p:spPr bwMode="auto">
              <a:xfrm>
                <a:off x="6672264" y="2636838"/>
                <a:ext cx="4285788" cy="1846659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/>
                </a:pPr>
                <a:r>
                  <a:rPr lang="sk-SK" sz="2400" b="1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</a:t>
                </a:r>
                <a:r>
                  <a:rPr lang="sk-SK" sz="2400" b="1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Decision</a:t>
                </a:r>
                <a:r>
                  <a:rPr lang="sk-SK" sz="2400" b="1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:</a:t>
                </a:r>
                <a:r>
                  <a:rPr lang="en-US" sz="2400" dirty="0">
                    <a:latin typeface="Arial" charset="0"/>
                  </a:rPr>
                  <a:t>	</a:t>
                </a:r>
              </a:p>
              <a:p>
                <a:pPr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/>
                </a:pPr>
                <a:r>
                  <a:rPr lang="sk-SK" sz="2400" dirty="0" err="1">
                    <a:latin typeface="Times New Roman" pitchFamily="18" charset="0"/>
                  </a:rPr>
                  <a:t>if</a:t>
                </a:r>
                <a:r>
                  <a:rPr lang="sk-SK" sz="2400" dirty="0">
                    <a:latin typeface="Times New Roman" pitchFamily="18" charset="0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</a:rPr>
                  <a:t>|u | </a:t>
                </a:r>
                <a14:m>
                  <m:oMath xmlns:m="http://schemas.openxmlformats.org/officeDocument/2006/math">
                    <m:r>
                      <a:rPr lang="sk-SK" sz="2400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sk-SK" sz="24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u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baseline="-250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1-/2</a:t>
                </a:r>
                <a:r>
                  <a:rPr lang="sk-SK" sz="24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→</a:t>
                </a:r>
                <a:r>
                  <a:rPr lang="sk-SK" sz="2400" dirty="0">
                    <a:latin typeface="Times New Roman" pitchFamily="18" charset="0"/>
                    <a:sym typeface="Symbol" pitchFamily="18" charset="2"/>
                  </a:rPr>
                  <a:t> H</a:t>
                </a:r>
                <a:r>
                  <a:rPr lang="sk-SK" sz="2400" baseline="-25000" dirty="0">
                    <a:latin typeface="Times New Roman" pitchFamily="18" charset="0"/>
                    <a:sym typeface="Symbol" pitchFamily="18" charset="2"/>
                  </a:rPr>
                  <a:t>0</a:t>
                </a:r>
                <a:r>
                  <a:rPr lang="sk-SK" sz="2400" dirty="0"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latin typeface="Times New Roman" pitchFamily="18" charset="0"/>
                    <a:sym typeface="Symbol" pitchFamily="18" charset="2"/>
                  </a:rPr>
                  <a:t>is</a:t>
                </a:r>
                <a:r>
                  <a:rPr lang="sk-SK" sz="2400" dirty="0"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latin typeface="Times New Roman" pitchFamily="18" charset="0"/>
                    <a:sym typeface="Symbol" pitchFamily="18" charset="2"/>
                  </a:rPr>
                  <a:t>accepted</a:t>
                </a:r>
                <a:endParaRPr lang="en-US" sz="2400" dirty="0">
                  <a:latin typeface="Times New Roman" pitchFamily="18" charset="0"/>
                  <a:sym typeface="Symbol" pitchFamily="18" charset="2"/>
                </a:endParaRPr>
              </a:p>
              <a:p>
                <a:pPr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/>
                </a:pPr>
                <a:r>
                  <a:rPr lang="sk-SK" sz="2400" dirty="0" err="1">
                    <a:latin typeface="Times New Roman" pitchFamily="18" charset="0"/>
                  </a:rPr>
                  <a:t>if</a:t>
                </a:r>
                <a:r>
                  <a:rPr lang="sk-SK" sz="2400" dirty="0">
                    <a:latin typeface="Times New Roman" pitchFamily="18" charset="0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</a:rPr>
                  <a:t>| 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</a:rPr>
                  <a:t>u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</a:rPr>
                  <a:t>| 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&gt;</a:t>
                </a:r>
                <a:r>
                  <a:rPr lang="sk-SK" sz="24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u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baseline="-250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1-/2</a:t>
                </a:r>
                <a:r>
                  <a:rPr lang="sk-SK" sz="2400" dirty="0"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→</a:t>
                </a:r>
                <a:r>
                  <a:rPr lang="sk-SK" sz="2400" dirty="0">
                    <a:latin typeface="Times New Roman" pitchFamily="18" charset="0"/>
                    <a:sym typeface="Symbol" pitchFamily="18" charset="2"/>
                  </a:rPr>
                  <a:t>H</a:t>
                </a:r>
                <a:r>
                  <a:rPr lang="sk-SK" sz="2400" baseline="-25000" dirty="0">
                    <a:latin typeface="Times New Roman" pitchFamily="18" charset="0"/>
                    <a:sym typeface="Symbol" pitchFamily="18" charset="2"/>
                  </a:rPr>
                  <a:t>0</a:t>
                </a:r>
                <a:r>
                  <a:rPr lang="sk-SK" sz="2400" dirty="0"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latin typeface="Times New Roman" pitchFamily="18" charset="0"/>
                    <a:sym typeface="Symbol" pitchFamily="18" charset="2"/>
                  </a:rPr>
                  <a:t>is</a:t>
                </a:r>
                <a:r>
                  <a:rPr lang="sk-SK" sz="2400" dirty="0"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latin typeface="Times New Roman" pitchFamily="18" charset="0"/>
                    <a:sym typeface="Symbol" pitchFamily="18" charset="2"/>
                  </a:rPr>
                  <a:t>rejected</a:t>
                </a:r>
                <a:endParaRPr lang="en-US" sz="2400" dirty="0">
                  <a:latin typeface="Times New Roman" pitchFamily="18" charset="0"/>
                  <a:sym typeface="Symbol" pitchFamily="18" charset="2"/>
                </a:endParaRPr>
              </a:p>
              <a:p>
                <a:pPr eaLnBrk="0" hangingPunct="0">
                  <a:buClr>
                    <a:schemeClr val="tx2"/>
                  </a:buClr>
                  <a:buSzPct val="80000"/>
                  <a:buFont typeface="Wingdings" pitchFamily="2" charset="2"/>
                  <a:buChar char="v"/>
                  <a:defRPr/>
                </a:pPr>
                <a:endParaRPr lang="en-GB" dirty="0">
                  <a:latin typeface="Symbol" pitchFamily="18" charset="2"/>
                </a:endParaRPr>
              </a:p>
            </p:txBody>
          </p:sp>
        </mc:Choice>
        <mc:Fallback>
          <p:sp>
            <p:nvSpPr>
              <p:cNvPr id="8704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72264" y="2636838"/>
                <a:ext cx="4285788" cy="1846659"/>
              </a:xfrm>
              <a:prstGeom prst="rect">
                <a:avLst/>
              </a:prstGeom>
              <a:blipFill>
                <a:blip r:embed="rId5"/>
                <a:stretch>
                  <a:fillRect l="-2134" t="-2649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83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jekt pre obsah 2"/>
              <p:cNvSpPr>
                <a:spLocks noGrp="1"/>
              </p:cNvSpPr>
              <p:nvPr>
                <p:ph idx="1"/>
              </p:nvPr>
            </p:nvSpPr>
            <p:spPr>
              <a:xfrm>
                <a:off x="531927" y="1004529"/>
                <a:ext cx="8596668" cy="5853471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Out of 150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adults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who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tried a new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peach-flawoured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peppermint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patty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, 87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rated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it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excellent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 Of 200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children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sampled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, 123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rated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it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excellent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Using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0,1 level of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significance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,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can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we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conclude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that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there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is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significant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difference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in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proportion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of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adults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and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proportion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of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children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who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rate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new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flavor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excelent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?</a:t>
                </a:r>
              </a:p>
              <a:p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P1=87/150=0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58</a:t>
                </a:r>
                <a:endParaRPr lang="sk-SK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P2=123/200=0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615</a:t>
                </a:r>
                <a:endParaRPr lang="sk-SK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sk-SK" sz="22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Average</a:t>
                </a:r>
                <a:r>
                  <a:rPr lang="sk-SK" sz="2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P=(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58*150+0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615*200</a:t>
                </a:r>
                <a:r>
                  <a:rPr lang="sk-SK" sz="2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)/(150+200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)=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0.6</a:t>
                </a:r>
                <a:endParaRPr lang="sk-SK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sk-SK" sz="22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sigmaP</a:t>
                </a:r>
                <a:r>
                  <a:rPr lang="sk-SK" sz="2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k-SK" sz="220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k-SK" sz="22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2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sk-SK" sz="22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6∗</m:t>
                        </m:r>
                        <m:d>
                          <m:dPr>
                            <m:ctrlP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1−0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r>
                          <a:rPr lang="sk-SK" sz="22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∗(</m:t>
                        </m:r>
                        <m:f>
                          <m:fPr>
                            <m:ctrlP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150</m:t>
                            </m:r>
                          </m:den>
                        </m:f>
                        <m:r>
                          <a:rPr lang="sk-SK" sz="22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k-SK" sz="2200" b="0" i="1" smtClean="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200</m:t>
                            </m:r>
                          </m:den>
                        </m:f>
                        <m:r>
                          <a:rPr lang="sk-SK" sz="22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sk-SK" sz="2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052915</a:t>
                </a:r>
                <a:endParaRPr lang="sk-SK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en-US" sz="2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est statistic: </a:t>
                </a:r>
                <a:r>
                  <a:rPr lang="en-US" sz="2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u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=(</a:t>
                </a:r>
                <a:r>
                  <a:rPr lang="sk-SK" sz="2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0,58-0,615)/0,052915=-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661</a:t>
                </a:r>
                <a:endParaRPr lang="sk-SK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sk-SK" sz="2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critical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value 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 1</a:t>
                </a:r>
                <a:r>
                  <a:rPr lang="en-US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64</a:t>
                </a:r>
                <a:endParaRPr lang="en-US" sz="2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342900" lvl="1" indent="-342900"/>
                <a:r>
                  <a: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Make decision: I u I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CV 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→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H</a:t>
                </a:r>
                <a:r>
                  <a:rPr lang="sk-SK" sz="2400" baseline="-25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0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is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 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accepted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endParaRPr lang="sk-SK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endParaRPr lang="sk-SK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sk-SK" sz="2400" dirty="0"/>
              </a:p>
              <a:p>
                <a:endParaRPr lang="sk-SK" sz="2400" dirty="0"/>
              </a:p>
              <a:p>
                <a:endParaRPr lang="sk-SK" sz="2400" dirty="0"/>
              </a:p>
              <a:p>
                <a:endParaRPr lang="sk-SK" sz="2400" dirty="0"/>
              </a:p>
              <a:p>
                <a:endParaRPr lang="sk-SK" sz="2400" dirty="0"/>
              </a:p>
            </p:txBody>
          </p:sp>
        </mc:Choice>
        <mc:Fallback>
          <p:sp>
            <p:nvSpPr>
              <p:cNvPr id="3" name="Zástupný objekt pre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1927" y="1004529"/>
                <a:ext cx="8596668" cy="5853471"/>
              </a:xfrm>
              <a:blipFill>
                <a:blip r:embed="rId2"/>
                <a:stretch>
                  <a:fillRect l="-567" t="-833" r="-1135" b="-322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77334" y="344129"/>
            <a:ext cx="8596668" cy="1320800"/>
          </a:xfrm>
        </p:spPr>
        <p:txBody>
          <a:bodyPr/>
          <a:lstStyle/>
          <a:p>
            <a:r>
              <a:rPr lang="en-US" b="1" dirty="0" smtClean="0"/>
              <a:t>Example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28342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30" y="395908"/>
            <a:ext cx="8596668" cy="1320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k-SK" b="1" dirty="0"/>
              <a:t>Interval </a:t>
            </a:r>
            <a:r>
              <a:rPr lang="sk-SK" b="1" dirty="0" err="1"/>
              <a:t>estimate</a:t>
            </a:r>
            <a:r>
              <a:rPr lang="sk-SK" b="1" dirty="0"/>
              <a:t> of </a:t>
            </a:r>
            <a:r>
              <a:rPr lang="sk-SK" b="1" dirty="0" err="1"/>
              <a:t>proportion</a:t>
            </a:r>
            <a:endParaRPr lang="sk-SK" b="1" dirty="0">
              <a:sym typeface="Symbol" pitchFamily="18" charset="2"/>
            </a:endParaRPr>
          </a:p>
        </p:txBody>
      </p:sp>
      <p:sp>
        <p:nvSpPr>
          <p:cNvPr id="727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9C28BD87-1A80-43D3-A336-F30DA76F93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2708" name="Text Box 3"/>
          <p:cNvSpPr txBox="1">
            <a:spLocks noChangeArrowheads="1"/>
          </p:cNvSpPr>
          <p:nvPr/>
        </p:nvSpPr>
        <p:spPr bwMode="auto">
          <a:xfrm>
            <a:off x="485830" y="985310"/>
            <a:ext cx="90709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sz="2800" dirty="0" err="1"/>
              <a:t>If</a:t>
            </a:r>
            <a:r>
              <a:rPr lang="sk-SK" sz="2800" dirty="0"/>
              <a:t> </a:t>
            </a:r>
            <a:r>
              <a:rPr lang="sk-SK" sz="2800" dirty="0" err="1"/>
              <a:t>sample</a:t>
            </a:r>
            <a:r>
              <a:rPr lang="sk-SK" sz="2800" dirty="0"/>
              <a:t> </a:t>
            </a:r>
            <a:r>
              <a:rPr lang="sk-SK" sz="2800" dirty="0" err="1"/>
              <a:t>size</a:t>
            </a:r>
            <a:r>
              <a:rPr lang="sk-SK" sz="2800" dirty="0"/>
              <a:t> </a:t>
            </a:r>
            <a:r>
              <a:rPr lang="sk-SK" sz="2800" dirty="0" err="1"/>
              <a:t>is</a:t>
            </a:r>
            <a:r>
              <a:rPr lang="sk-SK" sz="2800" dirty="0"/>
              <a:t> </a:t>
            </a:r>
            <a:r>
              <a:rPr lang="sk-SK" sz="2800" dirty="0" err="1"/>
              <a:t>sufficient</a:t>
            </a:r>
            <a:r>
              <a:rPr lang="sk-SK" sz="2800" dirty="0"/>
              <a:t>, test </a:t>
            </a:r>
            <a:r>
              <a:rPr lang="sk-SK" sz="2800" dirty="0" err="1" smtClean="0"/>
              <a:t>statistic</a:t>
            </a:r>
            <a:r>
              <a:rPr lang="sk-SK" sz="2800" dirty="0" smtClean="0"/>
              <a:t> </a:t>
            </a:r>
            <a:r>
              <a:rPr lang="en-US" sz="2800" dirty="0" smtClean="0"/>
              <a:t>has a normal probability distribution </a:t>
            </a:r>
            <a:r>
              <a:rPr lang="sk-SK" sz="2800" dirty="0"/>
              <a:t>N(0,1</a:t>
            </a:r>
            <a:r>
              <a:rPr lang="sk-SK" sz="2800" dirty="0" smtClean="0"/>
              <a:t>)</a:t>
            </a:r>
            <a:r>
              <a:rPr lang="en-US" sz="2800" dirty="0" smtClean="0"/>
              <a:t> and</a:t>
            </a:r>
            <a:r>
              <a:rPr lang="en-US" sz="2800" dirty="0" smtClean="0"/>
              <a:t> </a:t>
            </a:r>
            <a:r>
              <a:rPr lang="sk-SK" sz="2800" dirty="0" err="1" smtClean="0"/>
              <a:t>can</a:t>
            </a:r>
            <a:r>
              <a:rPr lang="sk-SK" sz="2800" dirty="0" smtClean="0"/>
              <a:t> </a:t>
            </a:r>
            <a:r>
              <a:rPr lang="sk-SK" sz="2800" dirty="0" err="1"/>
              <a:t>be</a:t>
            </a:r>
            <a:r>
              <a:rPr lang="sk-SK" sz="2800" dirty="0"/>
              <a:t> </a:t>
            </a:r>
            <a:r>
              <a:rPr lang="sk-SK" sz="2800" dirty="0" err="1" smtClean="0"/>
              <a:t>calculated</a:t>
            </a:r>
            <a:r>
              <a:rPr lang="en-US" sz="2800" dirty="0" smtClean="0"/>
              <a:t> according following formula</a:t>
            </a:r>
            <a:r>
              <a:rPr lang="sk-SK" sz="2800" dirty="0" smtClean="0"/>
              <a:t>:</a:t>
            </a:r>
            <a:endParaRPr lang="sk-SK" sz="2800" b="1" i="1" dirty="0">
              <a:sym typeface="Symbol" pitchFamily="18" charset="2"/>
            </a:endParaRPr>
          </a:p>
          <a:p>
            <a:endParaRPr lang="sk-SK" sz="2800" b="1" dirty="0">
              <a:sym typeface="Symbol" pitchFamily="18" charset="2"/>
            </a:endParaRPr>
          </a:p>
          <a:p>
            <a:endParaRPr lang="sk-SK" sz="2800" b="1" dirty="0">
              <a:sym typeface="Symbol" pitchFamily="18" charset="2"/>
            </a:endParaRPr>
          </a:p>
          <a:p>
            <a:endParaRPr lang="sk-SK" sz="2800" b="1" dirty="0">
              <a:sym typeface="Symbol" pitchFamily="18" charset="2"/>
            </a:endParaRPr>
          </a:p>
          <a:p>
            <a:endParaRPr lang="sk-SK" sz="2800" b="1" dirty="0">
              <a:sym typeface="Symbol" pitchFamily="18" charset="2"/>
            </a:endParaRPr>
          </a:p>
          <a:p>
            <a:r>
              <a:rPr lang="sk-SK" sz="2800" dirty="0">
                <a:sym typeface="Symbol" pitchFamily="18" charset="2"/>
              </a:rPr>
              <a:t>	</a:t>
            </a:r>
            <a:r>
              <a:rPr lang="en-US" sz="2800" dirty="0">
                <a:sym typeface="Symbol" pitchFamily="18" charset="2"/>
              </a:rPr>
              <a:t>	 </a:t>
            </a:r>
            <a:endParaRPr lang="en-US" sz="2800" b="1" i="1" dirty="0">
              <a:sym typeface="Symbol" pitchFamily="18" charset="2"/>
            </a:endParaRPr>
          </a:p>
        </p:txBody>
      </p:sp>
      <p:graphicFrame>
        <p:nvGraphicFramePr>
          <p:cNvPr id="7270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967888"/>
              </p:ext>
            </p:extLst>
          </p:nvPr>
        </p:nvGraphicFramePr>
        <p:xfrm>
          <a:off x="526305" y="2447314"/>
          <a:ext cx="4333875" cy="156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1524000" imgH="622300" progId="">
                  <p:embed/>
                </p:oleObj>
              </mc:Choice>
              <mc:Fallback>
                <p:oleObj name="Equation" r:id="rId3" imgW="1524000" imgH="622300" progId="">
                  <p:embed/>
                  <p:pic>
                    <p:nvPicPr>
                      <p:cNvPr id="7270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305" y="2447314"/>
                        <a:ext cx="4333875" cy="156051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91488" y="2413204"/>
            <a:ext cx="4940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Where:</a:t>
            </a:r>
          </a:p>
          <a:p>
            <a:r>
              <a:rPr lang="en-US" sz="2400" b="1" dirty="0" smtClean="0"/>
              <a:t>p – point estimate of population proportion</a:t>
            </a:r>
          </a:p>
          <a:p>
            <a:r>
              <a:rPr lang="el-GR" sz="2400" b="1" dirty="0"/>
              <a:t>π</a:t>
            </a:r>
            <a:r>
              <a:rPr lang="en-US" sz="2400" b="1" dirty="0" smtClean="0"/>
              <a:t>- population proportion</a:t>
            </a:r>
            <a:endParaRPr lang="sk-SK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26305" y="4187568"/>
                <a:ext cx="5196069" cy="494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𝝈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𝐢𝐬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𝐬𝐭𝐚𝐧𝐝𝐚𝐫𝐝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𝐞𝐫𝐫𝐨𝐫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𝐨𝐟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𝐩𝐫𝐨𝐩𝐨𝐫𝐭𝐢𝐨𝐧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𝐜𝐚𝐥𝐜𝐮𝐥𝐚𝐭𝐞𝐝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𝐮𝐬𝐢𝐧𝐠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𝐠𝐢𝐯𝐞𝐧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𝐟𝐨𝐫𝐦𝐮𝐥𝐚</m:t>
                      </m:r>
                      <m:r>
                        <a:rPr lang="en-US" sz="2400" b="1" i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sk-SK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05" y="4187568"/>
                <a:ext cx="5196069" cy="494751"/>
              </a:xfrm>
              <a:prstGeom prst="rect">
                <a:avLst/>
              </a:prstGeom>
              <a:blipFill>
                <a:blip r:embed="rId5"/>
                <a:stretch>
                  <a:fillRect r="-90856" b="-987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2302" y="4900450"/>
            <a:ext cx="2909943" cy="102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3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CEFC79F-C59B-4F03-A816-EC454BC46BF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37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279592"/>
              </p:ext>
            </p:extLst>
          </p:nvPr>
        </p:nvGraphicFramePr>
        <p:xfrm>
          <a:off x="948118" y="796413"/>
          <a:ext cx="8604250" cy="994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3" imgW="2400300" imgH="508000" progId="">
                  <p:embed/>
                </p:oleObj>
              </mc:Choice>
              <mc:Fallback>
                <p:oleObj name="Equation" r:id="rId3" imgW="2400300" imgH="508000" progId="">
                  <p:embed/>
                  <p:pic>
                    <p:nvPicPr>
                      <p:cNvPr id="737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118" y="796413"/>
                        <a:ext cx="8604250" cy="994799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Text Box 8"/>
          <p:cNvSpPr txBox="1">
            <a:spLocks noChangeArrowheads="1"/>
          </p:cNvSpPr>
          <p:nvPr/>
        </p:nvSpPr>
        <p:spPr bwMode="auto">
          <a:xfrm>
            <a:off x="5470526" y="4202114"/>
            <a:ext cx="12350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rgbClr val="FF0000"/>
              </a:solidFill>
            </a:endParaRPr>
          </a:p>
          <a:p>
            <a:r>
              <a:rPr lang="en-US" b="1" i="1">
                <a:solidFill>
                  <a:srgbClr val="FF0000"/>
                </a:solidFill>
              </a:rPr>
              <a:t>1 - </a:t>
            </a:r>
            <a:r>
              <a:rPr lang="en-US" b="1" i="1">
                <a:solidFill>
                  <a:srgbClr val="FF0000"/>
                </a:solidFill>
                <a:sym typeface="Symbol" pitchFamily="18" charset="2"/>
              </a:rPr>
              <a:t>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73733" name="Group 1"/>
          <p:cNvGrpSpPr>
            <a:grpSpLocks/>
          </p:cNvGrpSpPr>
          <p:nvPr/>
        </p:nvGrpSpPr>
        <p:grpSpPr bwMode="auto">
          <a:xfrm>
            <a:off x="2111202" y="2712525"/>
            <a:ext cx="7162800" cy="4267200"/>
            <a:chOff x="990600" y="2590800"/>
            <a:chExt cx="7162800" cy="4267200"/>
          </a:xfrm>
        </p:grpSpPr>
        <p:graphicFrame>
          <p:nvGraphicFramePr>
            <p:cNvPr id="73736" name="Object 3"/>
            <p:cNvGraphicFramePr>
              <a:graphicFrameLocks noChangeAspect="1"/>
            </p:cNvGraphicFramePr>
            <p:nvPr/>
          </p:nvGraphicFramePr>
          <p:xfrm>
            <a:off x="990600" y="2590800"/>
            <a:ext cx="7162800" cy="381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4" name="Worksheet" r:id="rId5" imgW="3105000" imgH="2142360" progId="Excel.Sheet.8">
                    <p:embed/>
                  </p:oleObj>
                </mc:Choice>
                <mc:Fallback>
                  <p:oleObj name="Worksheet" r:id="rId5" imgW="3105000" imgH="2142360" progId="Excel.Sheet.8">
                    <p:embed/>
                    <p:pic>
                      <p:nvPicPr>
                        <p:cNvPr id="73736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0600" y="2590800"/>
                          <a:ext cx="7162800" cy="381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7" name="Object 4"/>
            <p:cNvGraphicFramePr>
              <a:graphicFrameLocks noChangeAspect="1"/>
            </p:cNvGraphicFramePr>
            <p:nvPr/>
          </p:nvGraphicFramePr>
          <p:xfrm>
            <a:off x="1828800" y="5859463"/>
            <a:ext cx="1524000" cy="998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5" name="Equation" r:id="rId7" imgW="444307" imgH="291973" progId="Equation.3">
                    <p:embed/>
                  </p:oleObj>
                </mc:Choice>
                <mc:Fallback>
                  <p:oleObj name="Equation" r:id="rId7" imgW="444307" imgH="291973" progId="Equation.3">
                    <p:embed/>
                    <p:pic>
                      <p:nvPicPr>
                        <p:cNvPr id="73737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8800" y="5859463"/>
                          <a:ext cx="1524000" cy="998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738" name="Object 5"/>
            <p:cNvGraphicFramePr>
              <a:graphicFrameLocks noChangeAspect="1"/>
            </p:cNvGraphicFramePr>
            <p:nvPr/>
          </p:nvGraphicFramePr>
          <p:xfrm>
            <a:off x="6096000" y="5964238"/>
            <a:ext cx="1017588" cy="893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" name="Equation" r:id="rId9" imgW="330057" imgH="291973" progId="Equation.3">
                    <p:embed/>
                  </p:oleObj>
                </mc:Choice>
                <mc:Fallback>
                  <p:oleObj name="Equation" r:id="rId9" imgW="330057" imgH="291973" progId="Equation.3">
                    <p:embed/>
                    <p:pic>
                      <p:nvPicPr>
                        <p:cNvPr id="73738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5964238"/>
                          <a:ext cx="1017588" cy="893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739" name="Line 7"/>
            <p:cNvSpPr>
              <a:spLocks noChangeShapeType="1"/>
            </p:cNvSpPr>
            <p:nvPr/>
          </p:nvSpPr>
          <p:spPr bwMode="auto">
            <a:xfrm>
              <a:off x="6400800" y="5486400"/>
              <a:ext cx="0" cy="381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3740" name="Line 6"/>
            <p:cNvSpPr>
              <a:spLocks noChangeShapeType="1"/>
            </p:cNvSpPr>
            <p:nvPr/>
          </p:nvSpPr>
          <p:spPr bwMode="auto">
            <a:xfrm>
              <a:off x="2514600" y="5486400"/>
              <a:ext cx="0" cy="381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9402" name="Text Box 10"/>
            <p:cNvSpPr txBox="1">
              <a:spLocks noChangeArrowheads="1"/>
            </p:cNvSpPr>
            <p:nvPr/>
          </p:nvSpPr>
          <p:spPr bwMode="auto">
            <a:xfrm>
              <a:off x="2838450" y="3763962"/>
              <a:ext cx="577402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i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f(u)</a:t>
              </a:r>
            </a:p>
          </p:txBody>
        </p:sp>
      </p:grp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048000" y="2895600"/>
            <a:ext cx="0" cy="289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sk-SK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619250" y="65088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sk-SK" sz="3200" b="1" dirty="0"/>
              <a:t>Interval </a:t>
            </a:r>
            <a:r>
              <a:rPr lang="sk-SK" sz="3200" b="1" dirty="0" err="1"/>
              <a:t>estimate</a:t>
            </a:r>
            <a:r>
              <a:rPr lang="sk-SK" sz="3200" b="1" dirty="0"/>
              <a:t> of </a:t>
            </a:r>
            <a:r>
              <a:rPr lang="sk-SK" sz="3200" b="1" dirty="0" err="1"/>
              <a:t>proportion</a:t>
            </a:r>
            <a:endParaRPr lang="sk-SK" sz="3200" b="1" dirty="0">
              <a:sym typeface="Symbol" pitchFamily="18" charset="2"/>
            </a:endParaRP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624117"/>
              </p:ext>
            </p:extLst>
          </p:nvPr>
        </p:nvGraphicFramePr>
        <p:xfrm>
          <a:off x="948118" y="1790213"/>
          <a:ext cx="8604250" cy="1056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11" imgW="2997200" imgH="482600" progId="">
                  <p:embed/>
                </p:oleObj>
              </mc:Choice>
              <mc:Fallback>
                <p:oleObj name="Equation" r:id="rId11" imgW="2997200" imgH="482600" progId="">
                  <p:embed/>
                  <p:pic>
                    <p:nvPicPr>
                      <p:cNvPr id="747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118" y="1790213"/>
                        <a:ext cx="8604250" cy="1056968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96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FE924C2-AB6A-4DB9-BBC8-ACC9815BC49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349481" y="118525"/>
            <a:ext cx="90011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sz="2400" b="1" dirty="0" err="1" smtClean="0">
                <a:solidFill>
                  <a:srgbClr val="9E1438"/>
                </a:solidFill>
              </a:rPr>
              <a:t>Example</a:t>
            </a:r>
            <a:r>
              <a:rPr lang="sk-SK" sz="2400" b="1" dirty="0" smtClean="0">
                <a:solidFill>
                  <a:srgbClr val="9E1438"/>
                </a:solidFill>
              </a:rPr>
              <a:t>: </a:t>
            </a:r>
            <a:r>
              <a:rPr lang="sk-SK" sz="2400" b="1" dirty="0" err="1" smtClean="0"/>
              <a:t>Proportion</a:t>
            </a:r>
            <a:r>
              <a:rPr lang="sk-SK" sz="2400" b="1" dirty="0" smtClean="0"/>
              <a:t> of </a:t>
            </a:r>
            <a:r>
              <a:rPr lang="sk-SK" sz="2400" b="1" dirty="0" err="1" smtClean="0"/>
              <a:t>expenditures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for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alcohol</a:t>
            </a:r>
            <a:r>
              <a:rPr lang="sk-SK" sz="2400" b="1" dirty="0" smtClean="0"/>
              <a:t> and </a:t>
            </a:r>
            <a:r>
              <a:rPr lang="sk-SK" sz="2400" b="1" dirty="0" err="1" smtClean="0"/>
              <a:t>cigarettes</a:t>
            </a:r>
            <a:r>
              <a:rPr lang="sk-SK" sz="2400" b="1" dirty="0" smtClean="0"/>
              <a:t> point and interval </a:t>
            </a:r>
            <a:r>
              <a:rPr lang="sk-SK" sz="2400" b="1" dirty="0" err="1" smtClean="0"/>
              <a:t>estimate</a:t>
            </a:r>
            <a:r>
              <a:rPr lang="sk-SK" sz="2400" b="1" dirty="0" smtClean="0"/>
              <a:t> and 95 % </a:t>
            </a:r>
            <a:r>
              <a:rPr lang="sk-SK" sz="2400" b="1" dirty="0" err="1" smtClean="0"/>
              <a:t>confidence</a:t>
            </a:r>
            <a:r>
              <a:rPr lang="sk-SK" sz="2400" b="1" dirty="0" smtClean="0"/>
              <a:t> interval</a:t>
            </a:r>
          </a:p>
          <a:p>
            <a:endParaRPr lang="sk-SK" b="1" dirty="0">
              <a:sym typeface="Symbol" pitchFamily="18" charset="2"/>
            </a:endParaRPr>
          </a:p>
          <a:p>
            <a:endParaRPr lang="sk-SK" dirty="0"/>
          </a:p>
        </p:txBody>
      </p:sp>
      <p:graphicFrame>
        <p:nvGraphicFramePr>
          <p:cNvPr id="7578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687820"/>
              </p:ext>
            </p:extLst>
          </p:nvPr>
        </p:nvGraphicFramePr>
        <p:xfrm>
          <a:off x="1861132" y="1571625"/>
          <a:ext cx="269398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3" imgW="926698" imgH="342751" progId="">
                  <p:embed/>
                </p:oleObj>
              </mc:Choice>
              <mc:Fallback>
                <p:oleObj name="Equation" r:id="rId3" imgW="926698" imgH="342751" progId="">
                  <p:embed/>
                  <p:pic>
                    <p:nvPicPr>
                      <p:cNvPr id="7578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1132" y="1571625"/>
                        <a:ext cx="2693988" cy="99377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678426" y="4121356"/>
            <a:ext cx="103681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400" b="1" dirty="0">
                <a:sym typeface="Symbol" pitchFamily="18" charset="2"/>
              </a:rPr>
              <a:t> = </a:t>
            </a:r>
            <a:r>
              <a:rPr lang="en-US" sz="2400" b="1" dirty="0"/>
              <a:t>1.96 * </a:t>
            </a:r>
            <a:r>
              <a:rPr lang="sk-SK" sz="2400" b="1" dirty="0"/>
              <a:t>0,02</a:t>
            </a:r>
            <a:r>
              <a:rPr lang="en-US" sz="2400" b="1" dirty="0"/>
              <a:t> = </a:t>
            </a:r>
            <a:r>
              <a:rPr lang="sk-SK" sz="2400" b="1" dirty="0" smtClean="0"/>
              <a:t>0,04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sk-SK" sz="2400" b="1" dirty="0"/>
              <a:t>0,79</a:t>
            </a:r>
            <a:r>
              <a:rPr lang="en-US" sz="2400" b="1" dirty="0"/>
              <a:t> – </a:t>
            </a:r>
            <a:r>
              <a:rPr lang="sk-SK" sz="2400" b="1" dirty="0"/>
              <a:t>0,04</a:t>
            </a:r>
            <a:r>
              <a:rPr lang="en-US" sz="2400" b="1" dirty="0"/>
              <a:t> &lt;  </a:t>
            </a:r>
            <a:r>
              <a:rPr lang="el-GR" sz="2400" b="1" dirty="0"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="1" dirty="0">
                <a:sym typeface="Symbol" pitchFamily="18" charset="2"/>
              </a:rPr>
              <a:t> </a:t>
            </a:r>
            <a:r>
              <a:rPr lang="en-US" sz="2400" b="1" dirty="0"/>
              <a:t>&lt; </a:t>
            </a:r>
            <a:r>
              <a:rPr lang="sk-SK" sz="2400" b="1" dirty="0"/>
              <a:t>0,79</a:t>
            </a:r>
            <a:r>
              <a:rPr lang="en-US" sz="2400" b="1" dirty="0"/>
              <a:t> + </a:t>
            </a:r>
            <a:r>
              <a:rPr lang="sk-SK" sz="2400" b="1" dirty="0"/>
              <a:t>0,04</a:t>
            </a:r>
            <a:r>
              <a:rPr lang="en-US" sz="2400" b="1" dirty="0"/>
              <a:t>, </a:t>
            </a:r>
            <a:r>
              <a:rPr lang="sk-SK" sz="2400" b="1" dirty="0"/>
              <a:t> </a:t>
            </a:r>
            <a:r>
              <a:rPr lang="en-US" sz="2400" b="1" dirty="0" err="1"/>
              <a:t>t.j</a:t>
            </a:r>
            <a:r>
              <a:rPr lang="en-US" sz="2400" b="1" dirty="0"/>
              <a:t>    </a:t>
            </a:r>
            <a:r>
              <a:rPr lang="sk-SK" sz="2400" b="1" dirty="0"/>
              <a:t>P(0,75</a:t>
            </a:r>
            <a:r>
              <a:rPr lang="en-US" sz="2400" b="1" dirty="0"/>
              <a:t>  &lt;  </a:t>
            </a:r>
            <a:r>
              <a:rPr lang="el-GR" sz="2400" b="1" dirty="0"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="1" dirty="0">
                <a:sym typeface="Symbol" pitchFamily="18" charset="2"/>
              </a:rPr>
              <a:t> </a:t>
            </a:r>
            <a:r>
              <a:rPr lang="en-US" sz="2400" b="1" dirty="0"/>
              <a:t>&lt;</a:t>
            </a:r>
            <a:r>
              <a:rPr lang="sk-SK" sz="2400" b="1" dirty="0"/>
              <a:t> 0,83)=</a:t>
            </a:r>
            <a:r>
              <a:rPr lang="sk-SK" sz="2400" b="1" dirty="0" smtClean="0"/>
              <a:t>95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sk-SK" sz="2400" b="1" dirty="0" err="1"/>
              <a:t>With</a:t>
            </a:r>
            <a:r>
              <a:rPr lang="sk-SK" sz="2400" b="1" dirty="0"/>
              <a:t> 95</a:t>
            </a:r>
            <a:r>
              <a:rPr lang="sk-SK" sz="2400" b="1" dirty="0" smtClean="0"/>
              <a:t>%</a:t>
            </a:r>
            <a:r>
              <a:rPr lang="en-US" sz="2400" b="1" dirty="0" smtClean="0"/>
              <a:t> </a:t>
            </a:r>
            <a:r>
              <a:rPr lang="sk-SK" sz="2400" b="1" dirty="0" err="1" smtClean="0"/>
              <a:t>probability</a:t>
            </a:r>
            <a:r>
              <a:rPr lang="sk-SK" sz="2400" b="1" dirty="0"/>
              <a:t>, </a:t>
            </a:r>
            <a:r>
              <a:rPr lang="sk-SK" sz="2400" b="1" dirty="0" err="1"/>
              <a:t>proportion</a:t>
            </a:r>
            <a:r>
              <a:rPr lang="sk-SK" sz="2400" b="1" dirty="0"/>
              <a:t> of </a:t>
            </a:r>
            <a:r>
              <a:rPr lang="sk-SK" sz="2400" b="1" dirty="0" err="1"/>
              <a:t>expenditures</a:t>
            </a:r>
            <a:r>
              <a:rPr lang="sk-SK" sz="2400" b="1" dirty="0"/>
              <a:t> </a:t>
            </a:r>
            <a:r>
              <a:rPr lang="sk-SK" sz="2400" b="1" dirty="0" err="1"/>
              <a:t>for</a:t>
            </a:r>
            <a:r>
              <a:rPr lang="sk-SK" sz="2400" b="1" dirty="0"/>
              <a:t> </a:t>
            </a:r>
            <a:r>
              <a:rPr lang="sk-SK" sz="2400" b="1" dirty="0" err="1"/>
              <a:t>alcohol</a:t>
            </a:r>
            <a:r>
              <a:rPr lang="sk-SK" sz="2400" b="1" dirty="0"/>
              <a:t> and </a:t>
            </a:r>
            <a:r>
              <a:rPr lang="sk-SK" sz="2400" b="1" dirty="0" err="1"/>
              <a:t>cigarettes</a:t>
            </a:r>
            <a:r>
              <a:rPr lang="sk-SK" sz="2400" b="1" dirty="0"/>
              <a:t> </a:t>
            </a:r>
            <a:r>
              <a:rPr lang="sk-SK" sz="2400" b="1" dirty="0" err="1"/>
              <a:t>will</a:t>
            </a:r>
            <a:r>
              <a:rPr lang="sk-SK" sz="2400" b="1" dirty="0"/>
              <a:t> </a:t>
            </a:r>
            <a:r>
              <a:rPr lang="sk-SK" sz="2400" b="1" dirty="0" err="1"/>
              <a:t>be</a:t>
            </a:r>
            <a:r>
              <a:rPr lang="sk-SK" sz="2400" b="1" dirty="0"/>
              <a:t> </a:t>
            </a:r>
            <a:r>
              <a:rPr lang="sk-SK" sz="2400" b="1" dirty="0" err="1"/>
              <a:t>between</a:t>
            </a:r>
            <a:r>
              <a:rPr lang="sk-SK" sz="2400" b="1" dirty="0"/>
              <a:t> 75%  and 83%. </a:t>
            </a:r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3090707" y="987982"/>
            <a:ext cx="13255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/>
              <a:t>n=400</a:t>
            </a:r>
          </a:p>
        </p:txBody>
      </p:sp>
      <p:sp>
        <p:nvSpPr>
          <p:cNvPr id="75783" name="Text Box 6"/>
          <p:cNvSpPr txBox="1">
            <a:spLocks noChangeArrowheads="1"/>
          </p:cNvSpPr>
          <p:nvPr/>
        </p:nvSpPr>
        <p:spPr bwMode="auto">
          <a:xfrm>
            <a:off x="6003926" y="200025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k-SK"/>
          </a:p>
        </p:txBody>
      </p:sp>
      <p:graphicFrame>
        <p:nvGraphicFramePr>
          <p:cNvPr id="7578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235142"/>
              </p:ext>
            </p:extLst>
          </p:nvPr>
        </p:nvGraphicFramePr>
        <p:xfrm>
          <a:off x="1813082" y="2802076"/>
          <a:ext cx="612933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5" imgW="2603500" imgH="444500" progId="">
                  <p:embed/>
                </p:oleObj>
              </mc:Choice>
              <mc:Fallback>
                <p:oleObj name="Equation" r:id="rId5" imgW="2603500" imgH="444500" progId="">
                  <p:embed/>
                  <p:pic>
                    <p:nvPicPr>
                      <p:cNvPr id="7578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3082" y="2802076"/>
                        <a:ext cx="6129337" cy="10477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120099"/>
              </p:ext>
            </p:extLst>
          </p:nvPr>
        </p:nvGraphicFramePr>
        <p:xfrm>
          <a:off x="5023081" y="1571790"/>
          <a:ext cx="432752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7" imgW="1688367" imgH="342751" progId="Equation.3">
                  <p:embed/>
                </p:oleObj>
              </mc:Choice>
              <mc:Fallback>
                <p:oleObj name="Equation" r:id="rId7" imgW="1688367" imgH="342751" progId="Equation.3">
                  <p:embed/>
                  <p:pic>
                    <p:nvPicPr>
                      <p:cNvPr id="7578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3081" y="1571790"/>
                        <a:ext cx="4327525" cy="87471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464245"/>
              </p:ext>
            </p:extLst>
          </p:nvPr>
        </p:nvGraphicFramePr>
        <p:xfrm>
          <a:off x="415607" y="1498600"/>
          <a:ext cx="7778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Clip" r:id="rId9" imgW="1296063" imgH="3934305" progId="">
                  <p:embed/>
                </p:oleObj>
              </mc:Choice>
              <mc:Fallback>
                <p:oleObj name="Clip" r:id="rId9" imgW="1296063" imgH="3934305" progId="">
                  <p:embed/>
                  <p:pic>
                    <p:nvPicPr>
                      <p:cNvPr id="7578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07" y="1498600"/>
                        <a:ext cx="777875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7" name="Text Box 10"/>
          <p:cNvSpPr txBox="1">
            <a:spLocks noChangeArrowheads="1"/>
          </p:cNvSpPr>
          <p:nvPr/>
        </p:nvSpPr>
        <p:spPr bwMode="auto">
          <a:xfrm>
            <a:off x="5691742" y="2404196"/>
            <a:ext cx="2864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Excel... NORMSINV(0.975)</a:t>
            </a:r>
            <a:endParaRPr lang="en-US" dirty="0"/>
          </a:p>
        </p:txBody>
      </p:sp>
      <p:sp>
        <p:nvSpPr>
          <p:cNvPr id="75788" name="Text Box 14"/>
          <p:cNvSpPr txBox="1">
            <a:spLocks noChangeArrowheads="1"/>
          </p:cNvSpPr>
          <p:nvPr/>
        </p:nvSpPr>
        <p:spPr bwMode="auto">
          <a:xfrm>
            <a:off x="4178855" y="981529"/>
            <a:ext cx="15128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/>
              <a:t>x=315</a:t>
            </a:r>
          </a:p>
        </p:txBody>
      </p:sp>
      <p:sp>
        <p:nvSpPr>
          <p:cNvPr id="75789" name="Text Box 15"/>
          <p:cNvSpPr txBox="1">
            <a:spLocks noChangeArrowheads="1"/>
          </p:cNvSpPr>
          <p:nvPr/>
        </p:nvSpPr>
        <p:spPr bwMode="auto">
          <a:xfrm>
            <a:off x="5140284" y="950542"/>
            <a:ext cx="1512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 smtClean="0"/>
              <a:t>p=0,79</a:t>
            </a:r>
            <a:endParaRPr lang="sk-SK" sz="2000" b="1" dirty="0"/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8616950" y="220503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00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4000" b="1" dirty="0" err="1"/>
              <a:t>Tests</a:t>
            </a:r>
            <a:r>
              <a:rPr lang="sk-SK" sz="4000" b="1" dirty="0"/>
              <a:t> </a:t>
            </a:r>
            <a:r>
              <a:rPr lang="sk-SK" sz="4000" b="1" dirty="0" err="1"/>
              <a:t>concerning</a:t>
            </a:r>
            <a:r>
              <a:rPr lang="sk-SK" sz="4000" b="1" dirty="0"/>
              <a:t> </a:t>
            </a:r>
            <a:r>
              <a:rPr lang="sk-SK" sz="4000" b="1" dirty="0" err="1"/>
              <a:t>proportions</a:t>
            </a:r>
            <a:endParaRPr lang="en-GB" sz="4000" b="1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089468" y="1930400"/>
            <a:ext cx="7772400" cy="3733800"/>
          </a:xfrm>
        </p:spPr>
        <p:txBody>
          <a:bodyPr>
            <a:normAutofit/>
          </a:bodyPr>
          <a:lstStyle/>
          <a:p>
            <a:pPr eaLnBrk="1" hangingPunct="1"/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One</a:t>
            </a:r>
            <a:r>
              <a:rPr lang="sk-SK" altLang="sk-SK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sample</a:t>
            </a:r>
            <a:r>
              <a:rPr lang="sk-SK" altLang="sk-SK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test </a:t>
            </a:r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about</a:t>
            </a:r>
            <a:r>
              <a:rPr lang="sk-SK" altLang="sk-SK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proportion</a:t>
            </a:r>
            <a:endParaRPr lang="sk-SK" altLang="sk-SK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Two</a:t>
            </a:r>
            <a:r>
              <a:rPr lang="sk-SK" altLang="sk-SK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sample</a:t>
            </a:r>
            <a:r>
              <a:rPr lang="sk-SK" altLang="sk-SK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test </a:t>
            </a:r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about</a:t>
            </a:r>
            <a:r>
              <a:rPr lang="sk-SK" altLang="sk-SK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altLang="sk-SK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proportions</a:t>
            </a:r>
            <a:endParaRPr lang="sk-SK" altLang="sk-SK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094801-5F53-4A6F-AF37-E8097D5C7AF1}" type="slidenum">
              <a:rPr lang="en-GB" altLang="sk-SK" sz="1100">
                <a:solidFill>
                  <a:srgbClr val="4D4D4D"/>
                </a:solidFill>
              </a:rPr>
              <a:pPr eaLnBrk="1" hangingPunct="1"/>
              <a:t>5</a:t>
            </a:fld>
            <a:endParaRPr lang="en-GB" altLang="sk-SK" sz="110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7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C1B729-99EB-4D4F-BA67-9DE705558B69}" type="slidenum">
              <a:rPr lang="en-GB" altLang="sk-SK" sz="1100">
                <a:solidFill>
                  <a:srgbClr val="4D4D4D"/>
                </a:solidFill>
              </a:rPr>
              <a:pPr eaLnBrk="1" hangingPunct="1"/>
              <a:t>6</a:t>
            </a:fld>
            <a:endParaRPr lang="en-GB" altLang="sk-SK" sz="1100">
              <a:solidFill>
                <a:srgbClr val="4D4D4D"/>
              </a:solidFill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635292" y="1528681"/>
            <a:ext cx="8796337" cy="4118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sk-SK" sz="3600" dirty="0" err="1">
                <a:latin typeface="Times New Roman" pitchFamily="18" charset="0"/>
              </a:rPr>
              <a:t>Assumption</a:t>
            </a:r>
            <a:r>
              <a:rPr lang="sk-SK" sz="3600" dirty="0">
                <a:latin typeface="Times New Roman" pitchFamily="18" charset="0"/>
              </a:rPr>
              <a:t>: </a:t>
            </a:r>
            <a:r>
              <a:rPr lang="sk-SK" sz="3600" dirty="0" err="1">
                <a:latin typeface="Times New Roman" pitchFamily="18" charset="0"/>
              </a:rPr>
              <a:t>alternative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variable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with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binomial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distribution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can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be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approximated</a:t>
            </a:r>
            <a:r>
              <a:rPr lang="sk-SK" sz="3600" dirty="0">
                <a:latin typeface="Times New Roman" pitchFamily="18" charset="0"/>
              </a:rPr>
              <a:t> to </a:t>
            </a:r>
            <a:r>
              <a:rPr lang="sk-SK" sz="3600" dirty="0" err="1">
                <a:latin typeface="Times New Roman" pitchFamily="18" charset="0"/>
              </a:rPr>
              <a:t>normal</a:t>
            </a:r>
            <a:r>
              <a:rPr lang="sk-SK" sz="3600" dirty="0">
                <a:latin typeface="Times New Roman" pitchFamily="18" charset="0"/>
              </a:rPr>
              <a:t> </a:t>
            </a:r>
            <a:r>
              <a:rPr lang="sk-SK" sz="3600" dirty="0" err="1">
                <a:latin typeface="Times New Roman" pitchFamily="18" charset="0"/>
              </a:rPr>
              <a:t>distribution</a:t>
            </a:r>
            <a:endParaRPr lang="sk-SK" sz="3600" dirty="0">
              <a:latin typeface="Times New Roman" pitchFamily="18" charset="0"/>
            </a:endParaRPr>
          </a:p>
          <a:p>
            <a:pPr eaLnBrk="0" hangingPunct="0">
              <a:defRPr/>
            </a:pPr>
            <a:endParaRPr kumimoji="1" lang="sk-SK" sz="3600" dirty="0">
              <a:latin typeface="Times New Roman" pitchFamily="18" charset="0"/>
            </a:endParaRPr>
          </a:p>
          <a:p>
            <a:pPr eaLnBrk="0" hangingPunct="0">
              <a:defRPr/>
            </a:pPr>
            <a:r>
              <a:rPr kumimoji="1" lang="sk-SK" sz="3600" dirty="0" err="1">
                <a:latin typeface="Times New Roman" pitchFamily="18" charset="0"/>
              </a:rPr>
              <a:t>Hypothesis</a:t>
            </a:r>
            <a:r>
              <a:rPr kumimoji="1" lang="sk-SK" sz="3600" dirty="0">
                <a:latin typeface="Times New Roman" pitchFamily="18" charset="0"/>
              </a:rPr>
              <a:t>:</a:t>
            </a:r>
          </a:p>
          <a:p>
            <a:pPr eaLnBrk="0" hangingPunct="0">
              <a:defRPr/>
            </a:pPr>
            <a:r>
              <a:rPr lang="sk-SK" sz="2400" b="1" dirty="0">
                <a:latin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sk-SK" sz="2400" b="1" dirty="0">
                <a:latin typeface="Times New Roman" pitchFamily="18" charset="0"/>
                <a:sym typeface="Symbol" pitchFamily="18" charset="2"/>
              </a:rPr>
              <a:t>	</a:t>
            </a:r>
            <a:r>
              <a:rPr kumimoji="1" lang="sk-SK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H0: </a:t>
            </a:r>
            <a:r>
              <a:rPr kumimoji="1"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kumimoji="1" lang="sk-SK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</a:t>
            </a:r>
            <a:r>
              <a:rPr kumimoji="1"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π</a:t>
            </a:r>
            <a:r>
              <a:rPr kumimoji="1" lang="sk-SK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kumimoji="1" lang="el-GR" sz="2400" b="1" baseline="-25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kumimoji="1" lang="sk-SK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	H1: </a:t>
            </a:r>
            <a:r>
              <a:rPr kumimoji="1"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π</a:t>
            </a:r>
            <a:r>
              <a:rPr kumimoji="1" lang="sk-SK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kumimoji="1" lang="sk-SK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≠</a:t>
            </a:r>
            <a:r>
              <a:rPr kumimoji="1" lang="sk-SK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kumimoji="1" lang="el-G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π</a:t>
            </a:r>
            <a:r>
              <a:rPr kumimoji="1" lang="sk-SK" sz="2400" b="1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</a:t>
            </a:r>
          </a:p>
          <a:p>
            <a:pPr lvl="4" eaLnBrk="0" hangingPunct="0">
              <a:spcBef>
                <a:spcPct val="20000"/>
              </a:spcBef>
              <a:defRPr/>
            </a:pPr>
            <a:endParaRPr lang="en-US" sz="2800" b="1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35126" y="265299"/>
            <a:ext cx="9013558" cy="132080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/>
              <a:t>A. One sample test about proportion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55528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k-SK" sz="4000" b="1" dirty="0" err="1"/>
              <a:t>One</a:t>
            </a:r>
            <a:r>
              <a:rPr lang="sk-SK" sz="4000" b="1" dirty="0"/>
              <a:t> </a:t>
            </a:r>
            <a:r>
              <a:rPr lang="sk-SK" sz="4000" b="1" dirty="0" err="1"/>
              <a:t>sample</a:t>
            </a:r>
            <a:r>
              <a:rPr lang="sk-SK" sz="4000" b="1" dirty="0"/>
              <a:t> test </a:t>
            </a:r>
            <a:r>
              <a:rPr lang="sk-SK" sz="4000" b="1" dirty="0" err="1"/>
              <a:t>about</a:t>
            </a:r>
            <a:r>
              <a:rPr lang="sk-SK" sz="4000" b="1" dirty="0"/>
              <a:t> </a:t>
            </a:r>
            <a:r>
              <a:rPr lang="sk-SK" sz="4000" b="1" dirty="0" err="1"/>
              <a:t>proportion</a:t>
            </a:r>
            <a:endParaRPr lang="en-GB" sz="4000" b="1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651820"/>
            <a:ext cx="7772400" cy="3400398"/>
          </a:xfrm>
        </p:spPr>
        <p:txBody>
          <a:bodyPr rtlCol="0">
            <a:normAutofit/>
          </a:bodyPr>
          <a:lstStyle/>
          <a:p>
            <a:pPr indent="-274320">
              <a:defRPr/>
            </a:pPr>
            <a: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Test </a:t>
            </a:r>
            <a:r>
              <a:rPr lang="sk-SK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statistics</a:t>
            </a:r>
            <a:endParaRPr lang="sk-SK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74320">
              <a:defRPr/>
            </a:pPr>
            <a:endParaRPr lang="sk-SK" dirty="0"/>
          </a:p>
          <a:p>
            <a:pPr indent="-274320">
              <a:defRPr/>
            </a:pPr>
            <a:endParaRPr lang="sk-SK" dirty="0"/>
          </a:p>
          <a:p>
            <a:pPr indent="-274320">
              <a:defRPr/>
            </a:pPr>
            <a:endParaRPr lang="sk-SK" dirty="0"/>
          </a:p>
          <a:p>
            <a:pPr indent="-274320">
              <a:defRPr/>
            </a:pPr>
            <a:r>
              <a:rPr lang="sk-SK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400" dirty="0"/>
              <a:t> has </a:t>
            </a:r>
            <a:r>
              <a:rPr lang="sk-SK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N(0,1)</a:t>
            </a:r>
            <a:r>
              <a:rPr lang="en-US" sz="2400" baseline="-25000" dirty="0">
                <a:sym typeface="Symbol" pitchFamily="18" charset="2"/>
              </a:rPr>
              <a:t> </a:t>
            </a:r>
            <a:r>
              <a:rPr lang="sk-SK" sz="2400" baseline="-25000" dirty="0">
                <a:sym typeface="Symbol" pitchFamily="18" charset="2"/>
              </a:rPr>
              <a:t> </a:t>
            </a:r>
            <a:r>
              <a:rPr lang="sk-SK" sz="2400" dirty="0" err="1">
                <a:sym typeface="Symbol" pitchFamily="18" charset="2"/>
              </a:rPr>
              <a:t>distribution</a:t>
            </a:r>
            <a:endParaRPr lang="en-GB" sz="2400" dirty="0">
              <a:sym typeface="Symbol" pitchFamily="18" charset="2"/>
            </a:endParaRP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DDB1F6-08AD-42C8-AC1C-6C23070C8D30}" type="slidenum">
              <a:rPr lang="en-GB" altLang="sk-SK" sz="1100">
                <a:solidFill>
                  <a:srgbClr val="4D4D4D"/>
                </a:solidFill>
              </a:rPr>
              <a:pPr eaLnBrk="1" hangingPunct="1"/>
              <a:t>7</a:t>
            </a:fld>
            <a:endParaRPr lang="en-GB" altLang="sk-SK" sz="1100">
              <a:solidFill>
                <a:srgbClr val="4D4D4D"/>
              </a:solidFill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720610"/>
              </p:ext>
            </p:extLst>
          </p:nvPr>
        </p:nvGraphicFramePr>
        <p:xfrm>
          <a:off x="3672588" y="1361352"/>
          <a:ext cx="4918075" cy="130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3" imgW="1828800" imgH="482600" progId="Equation.DSMT4">
                  <p:embed/>
                </p:oleObj>
              </mc:Choice>
              <mc:Fallback>
                <p:oleObj name="Equation" r:id="rId3" imgW="1828800" imgH="482600" progId="Equation.DSMT4">
                  <p:embed/>
                  <p:pic>
                    <p:nvPicPr>
                      <p:cNvPr id="1433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2588" y="1361352"/>
                        <a:ext cx="4918075" cy="130016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chemeClr val="tx2"/>
                          </a:gs>
                          <a:gs pos="100000">
                            <a:schemeClr val="hlink"/>
                          </a:gs>
                        </a:gsLst>
                        <a:lin ang="189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4997" name="Text Box 5"/>
              <p:cNvSpPr txBox="1">
                <a:spLocks noChangeArrowheads="1"/>
              </p:cNvSpPr>
              <p:nvPr/>
            </p:nvSpPr>
            <p:spPr bwMode="auto">
              <a:xfrm>
                <a:off x="1919288" y="4329113"/>
                <a:ext cx="8672512" cy="1908215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/>
                </a:pPr>
                <a:r>
                  <a:rPr lang="sk-SK" dirty="0">
                    <a:latin typeface="Arial" charset="0"/>
                  </a:rPr>
                  <a:t> </a:t>
                </a:r>
                <a:r>
                  <a:rPr lang="sk-SK" sz="2800" dirty="0" err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decision</a:t>
                </a:r>
                <a:r>
                  <a:rPr lang="sk-SK" sz="2800" dirty="0">
                    <a:latin typeface="Arial" charset="0"/>
                  </a:rPr>
                  <a:t>:</a:t>
                </a:r>
                <a:r>
                  <a:rPr lang="en-US" sz="2800" dirty="0">
                    <a:latin typeface="Arial" charset="0"/>
                  </a:rPr>
                  <a:t>	</a:t>
                </a:r>
              </a:p>
              <a:p>
                <a:pPr lvl="1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/>
                </a:pPr>
                <a:r>
                  <a:rPr lang="sk-SK" sz="2400" dirty="0" smtClean="0">
                    <a:latin typeface="Arial" charset="0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|u | </a:t>
                </a:r>
                <a14:m>
                  <m:oMath xmlns:m="http://schemas.openxmlformats.org/officeDocument/2006/math">
                    <m:r>
                      <a:rPr lang="sk-SK" sz="2400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sk-SK" sz="24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u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baseline="-250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1-/2</a:t>
                </a:r>
                <a:r>
                  <a:rPr lang="sk-SK" sz="2400" dirty="0">
                    <a:latin typeface="Arial" charset="0"/>
                    <a:cs typeface="Times New Roman" pitchFamily="18" charset="0"/>
                    <a:sym typeface="Symbol" pitchFamily="18" charset="2"/>
                  </a:rPr>
                  <a:t>→</a:t>
                </a:r>
                <a:r>
                  <a:rPr lang="sk-SK" sz="2400" dirty="0">
                    <a:latin typeface="Arial" charset="0"/>
                    <a:sym typeface="Symbol" pitchFamily="18" charset="2"/>
                  </a:rPr>
                  <a:t> H</a:t>
                </a:r>
                <a:r>
                  <a:rPr lang="sk-SK" sz="2400" baseline="-25000" dirty="0">
                    <a:latin typeface="Arial" charset="0"/>
                    <a:sym typeface="Symbol" pitchFamily="18" charset="2"/>
                  </a:rPr>
                  <a:t>0</a:t>
                </a:r>
                <a:r>
                  <a:rPr lang="sk-SK" sz="2400" dirty="0"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latin typeface="Arial" charset="0"/>
                    <a:sym typeface="Symbol" pitchFamily="18" charset="2"/>
                  </a:rPr>
                  <a:t>is</a:t>
                </a:r>
                <a:r>
                  <a:rPr lang="sk-SK" sz="2400" dirty="0"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 err="1" smtClean="0">
                    <a:latin typeface="Arial" charset="0"/>
                    <a:sym typeface="Symbol" pitchFamily="18" charset="2"/>
                  </a:rPr>
                  <a:t>accepte</a:t>
                </a:r>
                <a:r>
                  <a:rPr lang="en-US" sz="2400" dirty="0" smtClean="0">
                    <a:latin typeface="Arial" charset="0"/>
                    <a:sym typeface="Symbol" pitchFamily="18" charset="2"/>
                  </a:rPr>
                  <a:t>d</a:t>
                </a:r>
                <a:endParaRPr lang="sk-SK" sz="2400" dirty="0">
                  <a:latin typeface="Arial" charset="0"/>
                  <a:sym typeface="Symbol" pitchFamily="18" charset="2"/>
                </a:endParaRPr>
              </a:p>
              <a:p>
                <a:pPr lvl="1">
                  <a:spcBef>
                    <a:spcPct val="5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/>
                </a:pPr>
                <a:r>
                  <a:rPr lang="sk-SK" sz="2400" dirty="0">
                    <a:latin typeface="Arial" charset="0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| 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u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| 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&gt;</a:t>
                </a:r>
                <a:r>
                  <a:rPr lang="sk-SK" sz="2400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u</a:t>
                </a:r>
                <a:r>
                  <a:rPr lang="en-US" sz="2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baseline="-250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  <a:sym typeface="Symbol" pitchFamily="18" charset="2"/>
                  </a:rPr>
                  <a:t>1-/2</a:t>
                </a:r>
                <a:r>
                  <a:rPr lang="sk-SK" sz="2400" dirty="0"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>
                    <a:latin typeface="Arial" charset="0"/>
                    <a:cs typeface="Times New Roman" pitchFamily="18" charset="0"/>
                    <a:sym typeface="Symbol" pitchFamily="18" charset="2"/>
                  </a:rPr>
                  <a:t>→</a:t>
                </a:r>
                <a:r>
                  <a:rPr lang="sk-SK" sz="2400" dirty="0">
                    <a:latin typeface="Arial" charset="0"/>
                    <a:sym typeface="Symbol" pitchFamily="18" charset="2"/>
                  </a:rPr>
                  <a:t>H</a:t>
                </a:r>
                <a:r>
                  <a:rPr lang="sk-SK" sz="2400" baseline="-25000" dirty="0">
                    <a:latin typeface="Arial" charset="0"/>
                    <a:sym typeface="Symbol" pitchFamily="18" charset="2"/>
                  </a:rPr>
                  <a:t>0</a:t>
                </a:r>
                <a:r>
                  <a:rPr lang="sk-SK" sz="2400" dirty="0"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latin typeface="Arial" charset="0"/>
                    <a:sym typeface="Symbol" pitchFamily="18" charset="2"/>
                  </a:rPr>
                  <a:t>is</a:t>
                </a:r>
                <a:r>
                  <a:rPr lang="sk-SK" sz="2400" dirty="0"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latin typeface="Arial" charset="0"/>
                    <a:sym typeface="Symbol" pitchFamily="18" charset="2"/>
                  </a:rPr>
                  <a:t>rejected</a:t>
                </a:r>
                <a:endParaRPr lang="en-US" sz="2400" dirty="0">
                  <a:latin typeface="Arial" charset="0"/>
                  <a:sym typeface="Symbol" pitchFamily="18" charset="2"/>
                </a:endParaRPr>
              </a:p>
              <a:p>
                <a:pPr eaLnBrk="0" hangingPunct="0">
                  <a:buClr>
                    <a:schemeClr val="tx2"/>
                  </a:buClr>
                  <a:buSzPct val="80000"/>
                  <a:buFont typeface="Wingdings" pitchFamily="2" charset="2"/>
                  <a:buChar char="v"/>
                  <a:defRPr/>
                </a:pPr>
                <a:endParaRPr lang="en-GB" dirty="0">
                  <a:latin typeface="Symbol" pitchFamily="18" charset="2"/>
                </a:endParaRPr>
              </a:p>
            </p:txBody>
          </p:sp>
        </mc:Choice>
        <mc:Fallback>
          <p:sp>
            <p:nvSpPr>
              <p:cNvPr id="84997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288" y="4329113"/>
                <a:ext cx="8672512" cy="1908215"/>
              </a:xfrm>
              <a:prstGeom prst="rect">
                <a:avLst/>
              </a:prstGeom>
              <a:blipFill>
                <a:blip r:embed="rId5"/>
                <a:stretch>
                  <a:fillRect l="-492" t="-3514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220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sk-SK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jekt pre obsah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60091"/>
                <a:ext cx="8596668" cy="4581272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Chicken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Delight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claims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that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90 percent of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its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orders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are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delivered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within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10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minutes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of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time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order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is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placed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 A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sample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of 100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orders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revealed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that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82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were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delivered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within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promised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time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 At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0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1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significance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level,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can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we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conclude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that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90 percent of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the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orders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are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delivered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in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less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than10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minutes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?</a:t>
                </a:r>
              </a:p>
              <a:p>
                <a:r>
                  <a: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=0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82</a:t>
                </a:r>
                <a:endParaRPr lang="sk-SK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el-GR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π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=0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9</a:t>
                </a:r>
                <a:endParaRPr lang="sk-SK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t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est statistic: </a:t>
                </a:r>
                <a14:m>
                  <m:oMath xmlns:m="http://schemas.openxmlformats.org/officeDocument/2006/math">
                    <m:r>
                      <a:rPr lang="sk-SK" sz="2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sk-SK" sz="2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i="1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sk-SK" sz="240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k-SK" sz="240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𝟖𝟐</m:t>
                        </m:r>
                        <m:r>
                          <a:rPr lang="sk-SK" sz="240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k-SK" sz="240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sk-SK" sz="240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k-SK" sz="240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k-SK" sz="2400" i="1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∗(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sk-SK" sz="2400">
                                <a:solidFill>
                                  <a:schemeClr val="tx1">
                                    <a:lumMod val="85000"/>
                                    <a:lumOff val="1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)/99 </m:t>
                            </m:r>
                          </m:e>
                        </m:rad>
                      </m:den>
                    </m:f>
                  </m:oMath>
                </a14:m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=-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2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653</a:t>
                </a:r>
                <a:endParaRPr lang="el-GR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r>
                  <a:rPr lang="sk-SK" sz="24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critical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value 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= 1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.</a:t>
                </a:r>
                <a:r>
                  <a:rPr lang="sk-SK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64</a:t>
                </a:r>
                <a:endParaRPr lang="en-US" sz="2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342900" lvl="1" indent="-342900"/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Make decision: I u I &gt; CV 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→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H</a:t>
                </a:r>
                <a:r>
                  <a:rPr lang="sk-SK" sz="2400" baseline="-25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0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is</a:t>
                </a:r>
                <a:r>
                  <a:rPr lang="sk-SK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 </a:t>
                </a:r>
                <a:r>
                  <a:rPr lang="sk-SK" sz="24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charset="0"/>
                    <a:sym typeface="Symbol" pitchFamily="18" charset="2"/>
                  </a:rPr>
                  <a:t>rejected</a:t>
                </a:r>
                <a:r>
                  <a:rPr lang="en-US" sz="2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endParaRPr lang="sk-SK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endParaRPr lang="sk-SK" sz="2000" dirty="0"/>
              </a:p>
            </p:txBody>
          </p:sp>
        </mc:Choice>
        <mc:Fallback>
          <p:sp>
            <p:nvSpPr>
              <p:cNvPr id="3" name="Zástupný objekt pre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60091"/>
                <a:ext cx="8596668" cy="4581272"/>
              </a:xfrm>
              <a:blipFill>
                <a:blip r:embed="rId2"/>
                <a:stretch>
                  <a:fillRect l="-426" t="-1731" r="-92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9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76CF40-712C-4A93-B572-50F9330D4B52}" type="slidenum">
              <a:rPr lang="en-GB" altLang="sk-SK" sz="1100">
                <a:solidFill>
                  <a:srgbClr val="4D4D4D"/>
                </a:solidFill>
              </a:rPr>
              <a:pPr eaLnBrk="1" hangingPunct="1"/>
              <a:t>9</a:t>
            </a:fld>
            <a:endParaRPr lang="en-GB" altLang="sk-SK" sz="1100">
              <a:solidFill>
                <a:srgbClr val="4D4D4D"/>
              </a:solidFill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477665" y="1444165"/>
            <a:ext cx="8796337" cy="31947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sk-SK" sz="2800" dirty="0" err="1">
                <a:latin typeface="Times New Roman" pitchFamily="18" charset="0"/>
              </a:rPr>
              <a:t>Assumption</a:t>
            </a:r>
            <a:r>
              <a:rPr lang="sk-SK" sz="2800" dirty="0">
                <a:latin typeface="Times New Roman" pitchFamily="18" charset="0"/>
              </a:rPr>
              <a:t>: </a:t>
            </a:r>
            <a:r>
              <a:rPr lang="sk-SK" sz="2800" dirty="0" err="1">
                <a:latin typeface="Times New Roman" pitchFamily="18" charset="0"/>
              </a:rPr>
              <a:t>alternative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variable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with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binomial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distribution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can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be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approximated</a:t>
            </a:r>
            <a:r>
              <a:rPr lang="sk-SK" sz="2800" dirty="0">
                <a:latin typeface="Times New Roman" pitchFamily="18" charset="0"/>
              </a:rPr>
              <a:t> to </a:t>
            </a:r>
            <a:r>
              <a:rPr lang="sk-SK" sz="2800" dirty="0" err="1">
                <a:latin typeface="Times New Roman" pitchFamily="18" charset="0"/>
              </a:rPr>
              <a:t>normal</a:t>
            </a:r>
            <a:r>
              <a:rPr lang="sk-SK" sz="2800" dirty="0">
                <a:latin typeface="Times New Roman" pitchFamily="18" charset="0"/>
              </a:rPr>
              <a:t> </a:t>
            </a:r>
            <a:r>
              <a:rPr lang="sk-SK" sz="2800" dirty="0" err="1">
                <a:latin typeface="Times New Roman" pitchFamily="18" charset="0"/>
              </a:rPr>
              <a:t>distribution</a:t>
            </a:r>
            <a:endParaRPr lang="sk-SK" sz="2800" dirty="0">
              <a:latin typeface="Times New Roman" pitchFamily="18" charset="0"/>
            </a:endParaRPr>
          </a:p>
          <a:p>
            <a:pPr eaLnBrk="0" hangingPunct="0">
              <a:defRPr/>
            </a:pPr>
            <a:endParaRPr lang="sk-SK" sz="2800" dirty="0"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sk-SK" sz="2800" dirty="0" err="1">
                <a:latin typeface="Times New Roman" pitchFamily="18" charset="0"/>
              </a:rPr>
              <a:t>Hypothesis</a:t>
            </a:r>
            <a:endParaRPr kumimoji="1" lang="sk-SK" sz="2800" dirty="0"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sk-SK" b="1" dirty="0">
                <a:latin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sk-SK" b="1" dirty="0">
                <a:latin typeface="Times New Roman" pitchFamily="18" charset="0"/>
                <a:sym typeface="Symbol" pitchFamily="18" charset="2"/>
              </a:rPr>
              <a:t>	</a:t>
            </a:r>
            <a:r>
              <a:rPr lang="sk-SK" sz="2800" dirty="0">
                <a:latin typeface="Times New Roman" pitchFamily="18" charset="0"/>
              </a:rPr>
              <a:t>H0: </a:t>
            </a:r>
            <a:r>
              <a:rPr lang="el-GR" sz="2800" dirty="0">
                <a:latin typeface="Times New Roman" pitchFamily="18" charset="0"/>
              </a:rPr>
              <a:t>π</a:t>
            </a:r>
            <a:r>
              <a:rPr lang="en-US" sz="2800" dirty="0">
                <a:latin typeface="Times New Roman" pitchFamily="18" charset="0"/>
              </a:rPr>
              <a:t>1</a:t>
            </a:r>
            <a:r>
              <a:rPr lang="sk-SK" sz="2800" dirty="0">
                <a:latin typeface="Times New Roman" pitchFamily="18" charset="0"/>
              </a:rPr>
              <a:t> = </a:t>
            </a:r>
            <a:r>
              <a:rPr lang="el-GR" sz="2800" dirty="0">
                <a:latin typeface="Times New Roman" pitchFamily="18" charset="0"/>
              </a:rPr>
              <a:t>π</a:t>
            </a:r>
            <a:r>
              <a:rPr lang="en-US" sz="2800" dirty="0">
                <a:latin typeface="Times New Roman" pitchFamily="18" charset="0"/>
              </a:rPr>
              <a:t>2</a:t>
            </a:r>
            <a:endParaRPr lang="el-GR" sz="2800" dirty="0"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sk-SK" sz="2800" dirty="0">
                <a:latin typeface="Times New Roman" pitchFamily="18" charset="0"/>
              </a:rPr>
              <a:t>		H1: </a:t>
            </a:r>
            <a:r>
              <a:rPr lang="el-GR" sz="2800" dirty="0">
                <a:latin typeface="Times New Roman" pitchFamily="18" charset="0"/>
              </a:rPr>
              <a:t>π</a:t>
            </a:r>
            <a:r>
              <a:rPr lang="en-US" sz="2800" dirty="0">
                <a:latin typeface="Times New Roman" pitchFamily="18" charset="0"/>
              </a:rPr>
              <a:t>1</a:t>
            </a:r>
            <a:r>
              <a:rPr lang="sk-SK" sz="2800" dirty="0">
                <a:latin typeface="Times New Roman" pitchFamily="18" charset="0"/>
              </a:rPr>
              <a:t> ≠ </a:t>
            </a:r>
            <a:r>
              <a:rPr lang="el-GR" sz="2800" dirty="0">
                <a:latin typeface="Times New Roman" pitchFamily="18" charset="0"/>
              </a:rPr>
              <a:t>π</a:t>
            </a:r>
            <a:r>
              <a:rPr lang="en-US" sz="2800" dirty="0">
                <a:latin typeface="Times New Roman" pitchFamily="18" charset="0"/>
              </a:rPr>
              <a:t>2</a:t>
            </a:r>
            <a:endParaRPr lang="sk-SK" sz="2800" dirty="0">
              <a:latin typeface="Times New Roman" pitchFamily="18" charset="0"/>
            </a:endParaRPr>
          </a:p>
          <a:p>
            <a:pPr lvl="4" eaLnBrk="0" hangingPunct="0">
              <a:spcBef>
                <a:spcPct val="20000"/>
              </a:spcBef>
              <a:defRPr/>
            </a:pPr>
            <a:endParaRPr lang="en-US" sz="2800" b="1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0942" y="265299"/>
            <a:ext cx="9217742" cy="1320800"/>
          </a:xfrm>
        </p:spPr>
        <p:txBody>
          <a:bodyPr/>
          <a:lstStyle/>
          <a:p>
            <a:pPr>
              <a:defRPr/>
            </a:pPr>
            <a:r>
              <a:rPr lang="en-US" sz="4000" b="1" dirty="0"/>
              <a:t>B</a:t>
            </a:r>
            <a:r>
              <a:rPr lang="en-US" sz="4000" b="1" dirty="0" smtClean="0"/>
              <a:t>. </a:t>
            </a:r>
            <a:r>
              <a:rPr lang="en-US" sz="4000" b="1" dirty="0" smtClean="0"/>
              <a:t>Two</a:t>
            </a:r>
            <a:r>
              <a:rPr lang="en-US" sz="4000" b="1" dirty="0" smtClean="0"/>
              <a:t> sample test about proportions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0405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382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Cambria Math</vt:lpstr>
      <vt:lpstr>Symbol</vt:lpstr>
      <vt:lpstr>Times New Roman</vt:lpstr>
      <vt:lpstr>Trebuchet MS</vt:lpstr>
      <vt:lpstr>Wingdings</vt:lpstr>
      <vt:lpstr>Wingdings 3</vt:lpstr>
      <vt:lpstr>Fazeta</vt:lpstr>
      <vt:lpstr>Equation</vt:lpstr>
      <vt:lpstr>Worksheet</vt:lpstr>
      <vt:lpstr>Clip</vt:lpstr>
      <vt:lpstr>Tests about proportions</vt:lpstr>
      <vt:lpstr>Interval estimate of proportion</vt:lpstr>
      <vt:lpstr>PowerPoint Presentation</vt:lpstr>
      <vt:lpstr>PowerPoint Presentation</vt:lpstr>
      <vt:lpstr>Tests concerning proportions</vt:lpstr>
      <vt:lpstr>A. One sample test about proportion</vt:lpstr>
      <vt:lpstr>One sample test about proportion</vt:lpstr>
      <vt:lpstr>Example</vt:lpstr>
      <vt:lpstr>B. Two sample test about proportions</vt:lpstr>
      <vt:lpstr>Two sample test about proportions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Jozef Palkovič</dc:creator>
  <cp:lastModifiedBy>mPriezvisko</cp:lastModifiedBy>
  <cp:revision>17</cp:revision>
  <cp:lastPrinted>2019-11-11T08:34:18Z</cp:lastPrinted>
  <dcterms:created xsi:type="dcterms:W3CDTF">2017-02-27T18:41:45Z</dcterms:created>
  <dcterms:modified xsi:type="dcterms:W3CDTF">2019-11-11T08:56:24Z</dcterms:modified>
</cp:coreProperties>
</file>