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3"/>
  </p:handoutMasterIdLst>
  <p:sldIdLst>
    <p:sldId id="256" r:id="rId2"/>
    <p:sldId id="262" r:id="rId3"/>
    <p:sldId id="263" r:id="rId4"/>
    <p:sldId id="265" r:id="rId5"/>
    <p:sldId id="257" r:id="rId6"/>
    <p:sldId id="258" r:id="rId7"/>
    <p:sldId id="259" r:id="rId8"/>
    <p:sldId id="266" r:id="rId9"/>
    <p:sldId id="260" r:id="rId10"/>
    <p:sldId id="261" r:id="rId11"/>
    <p:sldId id="267" r:id="rId12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5" d="100"/>
          <a:sy n="65" d="100"/>
        </p:scale>
        <p:origin x="66" y="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emf"/><Relationship Id="rId1" Type="http://schemas.openxmlformats.org/officeDocument/2006/relationships/image" Target="../media/image4.wmf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4" Type="http://schemas.openxmlformats.org/officeDocument/2006/relationships/image" Target="../media/image12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B582CB-BA28-4D41-BF0E-6B910179CA8C}" type="datetimeFigureOut">
              <a:rPr lang="sk-SK" smtClean="0"/>
              <a:t>11. 11. 2019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7E1C4B-B1B5-4C06-8B54-BD8A52E94CD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7961052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/>
              <a:t>Kliknutím upravte štýl predlohy podnadpisov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3E5EA-20FA-4701-9B6B-2ED80E761CEB}" type="datetimeFigureOut">
              <a:rPr lang="sk-SK" smtClean="0"/>
              <a:t>11. 11. 2019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A60BD-9D27-46F1-837E-86A97AA7BD7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641236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ov a p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3E5EA-20FA-4701-9B6B-2ED80E761CEB}" type="datetimeFigureOut">
              <a:rPr lang="sk-SK" smtClean="0"/>
              <a:t>11. 11. 2019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A60BD-9D27-46F1-837E-86A97AA7BD7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6516704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nuka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3E5EA-20FA-4701-9B6B-2ED80E761CEB}" type="datetimeFigureOut">
              <a:rPr lang="sk-SK" smtClean="0"/>
              <a:t>11. 11. 2019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A60BD-9D27-46F1-837E-86A97AA7BD73}" type="slidenum">
              <a:rPr lang="sk-SK" smtClean="0"/>
              <a:t>‹#›</a:t>
            </a:fld>
            <a:endParaRPr lang="sk-SK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777119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3E5EA-20FA-4701-9B6B-2ED80E761CEB}" type="datetimeFigureOut">
              <a:rPr lang="sk-SK" smtClean="0"/>
              <a:t>11. 11. 2019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A60BD-9D27-46F1-837E-86A97AA7BD7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0572845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 ponu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3E5EA-20FA-4701-9B6B-2ED80E761CEB}" type="datetimeFigureOut">
              <a:rPr lang="sk-SK" smtClean="0"/>
              <a:t>11. 11. 2019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A60BD-9D27-46F1-837E-86A97AA7BD73}" type="slidenum">
              <a:rPr lang="sk-SK" smtClean="0"/>
              <a:t>‹#›</a:t>
            </a:fld>
            <a:endParaRPr lang="sk-SK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122062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alebo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3E5EA-20FA-4701-9B6B-2ED80E761CEB}" type="datetimeFigureOut">
              <a:rPr lang="sk-SK" smtClean="0"/>
              <a:t>11. 11. 2019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A60BD-9D27-46F1-837E-86A97AA7BD7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6542475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3E5EA-20FA-4701-9B6B-2ED80E761CEB}" type="datetimeFigureOut">
              <a:rPr lang="sk-SK" smtClean="0"/>
              <a:t>11. 11. 2019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A60BD-9D27-46F1-837E-86A97AA7BD7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6816814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3E5EA-20FA-4701-9B6B-2ED80E761CEB}" type="datetimeFigureOut">
              <a:rPr lang="sk-SK" smtClean="0"/>
              <a:t>11. 11. 2019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A60BD-9D27-46F1-837E-86A97AA7BD7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637835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3E5EA-20FA-4701-9B6B-2ED80E761CEB}" type="datetimeFigureOut">
              <a:rPr lang="sk-SK" smtClean="0"/>
              <a:t>11. 11. 2019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A60BD-9D27-46F1-837E-86A97AA7BD7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2377653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3E5EA-20FA-4701-9B6B-2ED80E761CEB}" type="datetimeFigureOut">
              <a:rPr lang="sk-SK" smtClean="0"/>
              <a:t>11. 11. 2019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A60BD-9D27-46F1-837E-86A97AA7BD7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4969164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3E5EA-20FA-4701-9B6B-2ED80E761CEB}" type="datetimeFigureOut">
              <a:rPr lang="sk-SK" smtClean="0"/>
              <a:t>11. 11. 2019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A60BD-9D27-46F1-837E-86A97AA7BD7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4788051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3E5EA-20FA-4701-9B6B-2ED80E761CEB}" type="datetimeFigureOut">
              <a:rPr lang="sk-SK" smtClean="0"/>
              <a:t>11. 11. 2019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A60BD-9D27-46F1-837E-86A97AA7BD7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0791852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3E5EA-20FA-4701-9B6B-2ED80E761CEB}" type="datetimeFigureOut">
              <a:rPr lang="sk-SK" smtClean="0"/>
              <a:t>11. 11. 2019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A60BD-9D27-46F1-837E-86A97AA7BD7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59240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3E5EA-20FA-4701-9B6B-2ED80E761CEB}" type="datetimeFigureOut">
              <a:rPr lang="sk-SK" smtClean="0"/>
              <a:t>11. 11. 2019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A60BD-9D27-46F1-837E-86A97AA7BD7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217187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3E5EA-20FA-4701-9B6B-2ED80E761CEB}" type="datetimeFigureOut">
              <a:rPr lang="sk-SK" smtClean="0"/>
              <a:t>11. 11. 2019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A60BD-9D27-46F1-837E-86A97AA7BD7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3437978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3E5EA-20FA-4701-9B6B-2ED80E761CEB}" type="datetimeFigureOut">
              <a:rPr lang="sk-SK" smtClean="0"/>
              <a:t>11. 11. 2019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A60BD-9D27-46F1-837E-86A97AA7BD7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2135664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23E5EA-20FA-4701-9B6B-2ED80E761CEB}" type="datetimeFigureOut">
              <a:rPr lang="sk-SK" smtClean="0"/>
              <a:t>11. 11. 2019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5A6A60BD-9D27-46F1-837E-86A97AA7BD7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505027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7.png"/><Relationship Id="rId4" Type="http://schemas.openxmlformats.org/officeDocument/2006/relationships/image" Target="../media/image16.wm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12" Type="http://schemas.openxmlformats.org/officeDocument/2006/relationships/image" Target="../media/image8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emf"/><Relationship Id="rId11" Type="http://schemas.openxmlformats.org/officeDocument/2006/relationships/oleObject" Target="../embeddings/oleObject6.bin"/><Relationship Id="rId5" Type="http://schemas.openxmlformats.org/officeDocument/2006/relationships/oleObject" Target="../embeddings/oleObject3.bin"/><Relationship Id="rId10" Type="http://schemas.openxmlformats.org/officeDocument/2006/relationships/image" Target="../media/image7.wmf"/><Relationship Id="rId4" Type="http://schemas.openxmlformats.org/officeDocument/2006/relationships/image" Target="../media/image4.wmf"/><Relationship Id="rId9" Type="http://schemas.openxmlformats.org/officeDocument/2006/relationships/oleObject" Target="../embeddings/oleObject5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8.bin"/><Relationship Id="rId10" Type="http://schemas.openxmlformats.org/officeDocument/2006/relationships/image" Target="../media/image12.wmf"/><Relationship Id="rId4" Type="http://schemas.openxmlformats.org/officeDocument/2006/relationships/image" Target="../media/image9.wmf"/><Relationship Id="rId9" Type="http://schemas.openxmlformats.org/officeDocument/2006/relationships/oleObject" Target="../embeddings/oleObject10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4.png"/><Relationship Id="rId4" Type="http://schemas.openxmlformats.org/officeDocument/2006/relationships/image" Target="../media/image13.w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err="1"/>
              <a:t>Tests</a:t>
            </a:r>
            <a:r>
              <a:rPr lang="sk-SK" dirty="0"/>
              <a:t> </a:t>
            </a:r>
            <a:r>
              <a:rPr lang="sk-SK" dirty="0" err="1"/>
              <a:t>about</a:t>
            </a:r>
            <a:r>
              <a:rPr lang="sk-SK" dirty="0"/>
              <a:t> </a:t>
            </a:r>
            <a:r>
              <a:rPr lang="sk-SK" dirty="0" err="1"/>
              <a:t>proportions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27289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>
          <a:xfrm>
            <a:off x="818263" y="214311"/>
            <a:ext cx="7772400" cy="1143001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sk-SK" sz="4000" b="1" dirty="0" err="1"/>
              <a:t>Two</a:t>
            </a:r>
            <a:r>
              <a:rPr lang="sk-SK" sz="4000" b="1" dirty="0"/>
              <a:t> </a:t>
            </a:r>
            <a:r>
              <a:rPr lang="sk-SK" sz="4000" b="1" dirty="0" err="1"/>
              <a:t>sample</a:t>
            </a:r>
            <a:r>
              <a:rPr lang="sk-SK" sz="4000" b="1" dirty="0"/>
              <a:t> test </a:t>
            </a:r>
            <a:r>
              <a:rPr lang="sk-SK" sz="4000" b="1" dirty="0" err="1"/>
              <a:t>about</a:t>
            </a:r>
            <a:r>
              <a:rPr lang="sk-SK" sz="4000" b="1" dirty="0"/>
              <a:t> </a:t>
            </a:r>
            <a:r>
              <a:rPr lang="sk-SK" sz="4000" b="1" dirty="0" err="1"/>
              <a:t>proportions</a:t>
            </a:r>
            <a:endParaRPr lang="sk-SK" sz="4000" b="1" dirty="0"/>
          </a:p>
        </p:txBody>
      </p:sp>
      <p:sp>
        <p:nvSpPr>
          <p:cNvPr id="87043" name="Rectangle 3"/>
          <p:cNvSpPr>
            <a:spLocks noGrp="1" noChangeArrowheads="1"/>
          </p:cNvSpPr>
          <p:nvPr>
            <p:ph idx="1"/>
          </p:nvPr>
        </p:nvSpPr>
        <p:spPr>
          <a:xfrm>
            <a:off x="1774826" y="863601"/>
            <a:ext cx="8664575" cy="5229225"/>
          </a:xfrm>
        </p:spPr>
        <p:txBody>
          <a:bodyPr rtlCol="0">
            <a:normAutofit/>
          </a:bodyPr>
          <a:lstStyle/>
          <a:p>
            <a:pPr indent="-274320">
              <a:defRPr/>
            </a:pPr>
            <a:r>
              <a:rPr lang="sk-SK" sz="2400" dirty="0"/>
              <a:t>Test </a:t>
            </a:r>
            <a:r>
              <a:rPr lang="sk-SK" sz="2400" dirty="0" err="1"/>
              <a:t>statistics</a:t>
            </a:r>
            <a:endParaRPr lang="sk-SK" sz="2400" dirty="0"/>
          </a:p>
          <a:p>
            <a:pPr indent="-274320">
              <a:defRPr/>
            </a:pPr>
            <a:endParaRPr lang="sk-SK" dirty="0"/>
          </a:p>
          <a:p>
            <a:pPr indent="-274320">
              <a:defRPr/>
            </a:pPr>
            <a:endParaRPr lang="sk-SK" dirty="0"/>
          </a:p>
          <a:p>
            <a:pPr indent="-274320">
              <a:defRPr/>
            </a:pPr>
            <a:endParaRPr lang="en-US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indent="-274320">
              <a:defRPr/>
            </a:pPr>
            <a:endParaRPr lang="en-US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indent="-274320">
              <a:defRPr/>
            </a:pPr>
            <a:endParaRPr lang="en-US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indent="-274320">
              <a:defRPr/>
            </a:pPr>
            <a:endParaRPr lang="en-US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indent="-274320">
              <a:defRPr/>
            </a:pPr>
            <a:endParaRPr lang="sk-SK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indent="-274320">
              <a:defRPr/>
            </a:pPr>
            <a:endParaRPr lang="en-US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indent="-274320">
              <a:defRPr/>
            </a:pPr>
            <a:r>
              <a:rPr lang="sk-SK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u</a:t>
            </a:r>
            <a:r>
              <a:rPr lang="sk-SK" dirty="0"/>
              <a:t> má </a:t>
            </a:r>
            <a:r>
              <a:rPr lang="sk-SK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N(0,1)</a:t>
            </a:r>
            <a:r>
              <a:rPr lang="en-US" baseline="-25000" dirty="0">
                <a:sym typeface="Symbol" pitchFamily="18" charset="2"/>
              </a:rPr>
              <a:t> </a:t>
            </a:r>
            <a:r>
              <a:rPr lang="sk-SK" baseline="-25000" dirty="0">
                <a:sym typeface="Symbol" pitchFamily="18" charset="2"/>
              </a:rPr>
              <a:t> </a:t>
            </a:r>
            <a:r>
              <a:rPr lang="sk-SK" dirty="0">
                <a:sym typeface="Symbol" pitchFamily="18" charset="2"/>
              </a:rPr>
              <a:t>rozdelenie</a:t>
            </a:r>
            <a:endParaRPr lang="en-GB" dirty="0">
              <a:sym typeface="Symbol" pitchFamily="18" charset="2"/>
            </a:endParaRPr>
          </a:p>
        </p:txBody>
      </p:sp>
      <p:sp>
        <p:nvSpPr>
          <p:cNvPr id="15365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2302546D-CA09-4B42-973E-F0E22E06FC0B}" type="slidenum">
              <a:rPr lang="en-GB" altLang="sk-SK" sz="1100">
                <a:solidFill>
                  <a:srgbClr val="4D4D4D"/>
                </a:solidFill>
              </a:rPr>
              <a:pPr eaLnBrk="1" hangingPunct="1"/>
              <a:t>10</a:t>
            </a:fld>
            <a:endParaRPr lang="en-GB" altLang="sk-SK" sz="1100">
              <a:solidFill>
                <a:srgbClr val="4D4D4D"/>
              </a:solidFill>
            </a:endParaRPr>
          </a:p>
        </p:txBody>
      </p:sp>
      <p:graphicFrame>
        <p:nvGraphicFramePr>
          <p:cNvPr id="15362" name="Object 4"/>
          <p:cNvGraphicFramePr>
            <a:graphicFrameLocks noChangeAspect="1"/>
          </p:cNvGraphicFramePr>
          <p:nvPr/>
        </p:nvGraphicFramePr>
        <p:xfrm>
          <a:off x="1847850" y="1557338"/>
          <a:ext cx="4679950" cy="3763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5" name="Equation" r:id="rId3" imgW="1739900" imgH="1397000" progId="Equation.DSMT4">
                  <p:embed/>
                </p:oleObj>
              </mc:Choice>
              <mc:Fallback>
                <p:oleObj name="Equation" r:id="rId3" imgW="1739900" imgH="1397000" progId="Equation.DSMT4">
                  <p:embed/>
                  <p:pic>
                    <p:nvPicPr>
                      <p:cNvPr id="15362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47850" y="1557338"/>
                        <a:ext cx="4679950" cy="3763962"/>
                      </a:xfrm>
                      <a:prstGeom prst="rect">
                        <a:avLst/>
                      </a:prstGeom>
                      <a:gradFill rotWithShape="0">
                        <a:gsLst>
                          <a:gs pos="0">
                            <a:schemeClr val="tx2"/>
                          </a:gs>
                          <a:gs pos="100000">
                            <a:schemeClr val="hlink"/>
                          </a:gs>
                        </a:gsLst>
                        <a:lin ang="18900000" scaled="1"/>
                      </a:gra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 algn="ctr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sp>
            <p:nvSpPr>
              <p:cNvPr id="87045" name="Text Box 5"/>
              <p:cNvSpPr txBox="1">
                <a:spLocks noChangeArrowheads="1"/>
              </p:cNvSpPr>
              <p:nvPr/>
            </p:nvSpPr>
            <p:spPr bwMode="auto">
              <a:xfrm>
                <a:off x="6672264" y="2636838"/>
                <a:ext cx="4285788" cy="1846659"/>
              </a:xfrm>
              <a:prstGeom prst="rect">
                <a:avLst/>
              </a:prstGeom>
              <a:noFill/>
              <a:ln>
                <a:noFill/>
              </a:ln>
              <a:effectLst/>
              <a:extLst/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  <a:buClr>
                    <a:schemeClr val="tx2"/>
                  </a:buClr>
                  <a:buFont typeface="Wingdings" pitchFamily="2" charset="2"/>
                  <a:buChar char="§"/>
                  <a:defRPr/>
                </a:pPr>
                <a:r>
                  <a:rPr lang="sk-SK" sz="2400" b="1" dirty="0"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" charset="0"/>
                  </a:rPr>
                  <a:t> </a:t>
                </a:r>
                <a:r>
                  <a:rPr lang="sk-SK" sz="2400" b="1" dirty="0" err="1"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" charset="0"/>
                  </a:rPr>
                  <a:t>Decision</a:t>
                </a:r>
                <a:r>
                  <a:rPr lang="sk-SK" sz="2400" b="1" dirty="0"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" charset="0"/>
                  </a:rPr>
                  <a:t>:</a:t>
                </a:r>
                <a:r>
                  <a:rPr lang="en-US" sz="2400" dirty="0">
                    <a:latin typeface="Arial" charset="0"/>
                  </a:rPr>
                  <a:t>	</a:t>
                </a:r>
              </a:p>
              <a:p>
                <a:pPr>
                  <a:spcBef>
                    <a:spcPct val="50000"/>
                  </a:spcBef>
                  <a:buClr>
                    <a:schemeClr val="tx2"/>
                  </a:buClr>
                  <a:buFont typeface="Wingdings" pitchFamily="2" charset="2"/>
                  <a:buChar char="§"/>
                  <a:defRPr/>
                </a:pPr>
                <a:r>
                  <a:rPr lang="sk-SK" sz="2400" dirty="0" err="1">
                    <a:latin typeface="Times New Roman" pitchFamily="18" charset="0"/>
                  </a:rPr>
                  <a:t>if</a:t>
                </a:r>
                <a:r>
                  <a:rPr lang="sk-SK" sz="2400" dirty="0">
                    <a:latin typeface="Times New Roman" pitchFamily="18" charset="0"/>
                  </a:rPr>
                  <a:t> </a:t>
                </a:r>
                <a:r>
                  <a:rPr lang="sk-SK" sz="2400" dirty="0">
                    <a:solidFill>
                      <a:schemeClr val="tx2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Times New Roman" pitchFamily="18" charset="0"/>
                  </a:rPr>
                  <a:t>|u | </a:t>
                </a:r>
                <a14:m>
                  <m:oMath xmlns:m="http://schemas.openxmlformats.org/officeDocument/2006/math">
                    <m:r>
                      <a:rPr lang="sk-SK" sz="2400" i="1" smtClean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</m:oMath>
                </a14:m>
                <a:r>
                  <a:rPr lang="sk-SK" sz="2400" dirty="0" smtClean="0">
                    <a:solidFill>
                      <a:schemeClr val="tx2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Times New Roman" pitchFamily="18" charset="0"/>
                    <a:sym typeface="Symbol" pitchFamily="18" charset="2"/>
                  </a:rPr>
                  <a:t> </a:t>
                </a:r>
                <a:r>
                  <a:rPr lang="sk-SK" sz="2400" dirty="0">
                    <a:solidFill>
                      <a:schemeClr val="tx2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Times New Roman" pitchFamily="18" charset="0"/>
                    <a:sym typeface="Symbol" pitchFamily="18" charset="2"/>
                  </a:rPr>
                  <a:t>u</a:t>
                </a:r>
                <a:r>
                  <a:rPr lang="en-US" sz="2400" dirty="0">
                    <a:solidFill>
                      <a:schemeClr val="tx2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Times New Roman" pitchFamily="18" charset="0"/>
                    <a:sym typeface="Symbol" pitchFamily="18" charset="2"/>
                  </a:rPr>
                  <a:t> </a:t>
                </a:r>
                <a:r>
                  <a:rPr lang="sk-SK" sz="2400" baseline="-25000" dirty="0">
                    <a:solidFill>
                      <a:schemeClr val="tx2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Times New Roman" pitchFamily="18" charset="0"/>
                    <a:sym typeface="Symbol" pitchFamily="18" charset="2"/>
                  </a:rPr>
                  <a:t>1-/2</a:t>
                </a:r>
                <a:r>
                  <a:rPr lang="sk-SK" sz="2400" dirty="0">
                    <a:latin typeface="Times New Roman" pitchFamily="18" charset="0"/>
                    <a:cs typeface="Times New Roman" pitchFamily="18" charset="0"/>
                    <a:sym typeface="Symbol" pitchFamily="18" charset="2"/>
                  </a:rPr>
                  <a:t>→</a:t>
                </a:r>
                <a:r>
                  <a:rPr lang="sk-SK" sz="2400" dirty="0">
                    <a:latin typeface="Times New Roman" pitchFamily="18" charset="0"/>
                    <a:sym typeface="Symbol" pitchFamily="18" charset="2"/>
                  </a:rPr>
                  <a:t> H</a:t>
                </a:r>
                <a:r>
                  <a:rPr lang="sk-SK" sz="2400" baseline="-25000" dirty="0">
                    <a:latin typeface="Times New Roman" pitchFamily="18" charset="0"/>
                    <a:sym typeface="Symbol" pitchFamily="18" charset="2"/>
                  </a:rPr>
                  <a:t>0</a:t>
                </a:r>
                <a:r>
                  <a:rPr lang="sk-SK" sz="2400" dirty="0">
                    <a:latin typeface="Times New Roman" pitchFamily="18" charset="0"/>
                    <a:sym typeface="Symbol" pitchFamily="18" charset="2"/>
                  </a:rPr>
                  <a:t> </a:t>
                </a:r>
                <a:r>
                  <a:rPr lang="sk-SK" sz="2400" dirty="0" err="1">
                    <a:latin typeface="Times New Roman" pitchFamily="18" charset="0"/>
                    <a:sym typeface="Symbol" pitchFamily="18" charset="2"/>
                  </a:rPr>
                  <a:t>is</a:t>
                </a:r>
                <a:r>
                  <a:rPr lang="sk-SK" sz="2400" dirty="0">
                    <a:latin typeface="Times New Roman" pitchFamily="18" charset="0"/>
                    <a:sym typeface="Symbol" pitchFamily="18" charset="2"/>
                  </a:rPr>
                  <a:t> </a:t>
                </a:r>
                <a:r>
                  <a:rPr lang="sk-SK" sz="2400" dirty="0" err="1">
                    <a:latin typeface="Times New Roman" pitchFamily="18" charset="0"/>
                    <a:sym typeface="Symbol" pitchFamily="18" charset="2"/>
                  </a:rPr>
                  <a:t>accepted</a:t>
                </a:r>
                <a:endParaRPr lang="en-US" sz="2400" dirty="0">
                  <a:latin typeface="Times New Roman" pitchFamily="18" charset="0"/>
                  <a:sym typeface="Symbol" pitchFamily="18" charset="2"/>
                </a:endParaRPr>
              </a:p>
              <a:p>
                <a:pPr>
                  <a:spcBef>
                    <a:spcPct val="50000"/>
                  </a:spcBef>
                  <a:buClr>
                    <a:schemeClr val="tx2"/>
                  </a:buClr>
                  <a:buFont typeface="Wingdings" pitchFamily="2" charset="2"/>
                  <a:buChar char="§"/>
                  <a:defRPr/>
                </a:pPr>
                <a:r>
                  <a:rPr lang="sk-SK" sz="2400" dirty="0" err="1">
                    <a:latin typeface="Times New Roman" pitchFamily="18" charset="0"/>
                  </a:rPr>
                  <a:t>if</a:t>
                </a:r>
                <a:r>
                  <a:rPr lang="sk-SK" sz="2400" dirty="0">
                    <a:latin typeface="Times New Roman" pitchFamily="18" charset="0"/>
                  </a:rPr>
                  <a:t> </a:t>
                </a:r>
                <a:r>
                  <a:rPr lang="sk-SK" sz="2400" dirty="0">
                    <a:solidFill>
                      <a:schemeClr val="tx2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Times New Roman" pitchFamily="18" charset="0"/>
                  </a:rPr>
                  <a:t>| </a:t>
                </a:r>
                <a:r>
                  <a:rPr lang="en-US" sz="2400" dirty="0">
                    <a:solidFill>
                      <a:schemeClr val="tx2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Times New Roman" pitchFamily="18" charset="0"/>
                  </a:rPr>
                  <a:t>u</a:t>
                </a:r>
                <a:r>
                  <a:rPr lang="sk-SK" sz="2400" dirty="0">
                    <a:solidFill>
                      <a:schemeClr val="tx2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Times New Roman" pitchFamily="18" charset="0"/>
                  </a:rPr>
                  <a:t>| </a:t>
                </a:r>
                <a:r>
                  <a:rPr lang="en-US" sz="2400" dirty="0">
                    <a:solidFill>
                      <a:schemeClr val="tx2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Times New Roman" pitchFamily="18" charset="0"/>
                    <a:sym typeface="Symbol" pitchFamily="18" charset="2"/>
                  </a:rPr>
                  <a:t>&gt;</a:t>
                </a:r>
                <a:r>
                  <a:rPr lang="sk-SK" sz="2400" dirty="0" smtClean="0">
                    <a:solidFill>
                      <a:schemeClr val="tx2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Times New Roman" pitchFamily="18" charset="0"/>
                    <a:sym typeface="Symbol" pitchFamily="18" charset="2"/>
                  </a:rPr>
                  <a:t> </a:t>
                </a:r>
                <a:r>
                  <a:rPr lang="sk-SK" sz="2400" dirty="0">
                    <a:solidFill>
                      <a:schemeClr val="tx2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Times New Roman" pitchFamily="18" charset="0"/>
                    <a:sym typeface="Symbol" pitchFamily="18" charset="2"/>
                  </a:rPr>
                  <a:t>u</a:t>
                </a:r>
                <a:r>
                  <a:rPr lang="en-US" sz="2400" dirty="0">
                    <a:solidFill>
                      <a:schemeClr val="tx2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Times New Roman" pitchFamily="18" charset="0"/>
                    <a:sym typeface="Symbol" pitchFamily="18" charset="2"/>
                  </a:rPr>
                  <a:t> </a:t>
                </a:r>
                <a:r>
                  <a:rPr lang="sk-SK" sz="2400" baseline="-25000" dirty="0">
                    <a:solidFill>
                      <a:schemeClr val="tx2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Times New Roman" pitchFamily="18" charset="0"/>
                    <a:sym typeface="Symbol" pitchFamily="18" charset="2"/>
                  </a:rPr>
                  <a:t>1-/2</a:t>
                </a:r>
                <a:r>
                  <a:rPr lang="sk-SK" sz="2400" dirty="0">
                    <a:latin typeface="Times New Roman" pitchFamily="18" charset="0"/>
                    <a:sym typeface="Symbol" pitchFamily="18" charset="2"/>
                  </a:rPr>
                  <a:t> </a:t>
                </a:r>
                <a:r>
                  <a:rPr lang="sk-SK" sz="2400" dirty="0">
                    <a:latin typeface="Times New Roman" pitchFamily="18" charset="0"/>
                    <a:cs typeface="Times New Roman" pitchFamily="18" charset="0"/>
                    <a:sym typeface="Symbol" pitchFamily="18" charset="2"/>
                  </a:rPr>
                  <a:t>→</a:t>
                </a:r>
                <a:r>
                  <a:rPr lang="sk-SK" sz="2400" dirty="0">
                    <a:latin typeface="Times New Roman" pitchFamily="18" charset="0"/>
                    <a:sym typeface="Symbol" pitchFamily="18" charset="2"/>
                  </a:rPr>
                  <a:t>H</a:t>
                </a:r>
                <a:r>
                  <a:rPr lang="sk-SK" sz="2400" baseline="-25000" dirty="0">
                    <a:latin typeface="Times New Roman" pitchFamily="18" charset="0"/>
                    <a:sym typeface="Symbol" pitchFamily="18" charset="2"/>
                  </a:rPr>
                  <a:t>0</a:t>
                </a:r>
                <a:r>
                  <a:rPr lang="sk-SK" sz="2400" dirty="0">
                    <a:latin typeface="Times New Roman" pitchFamily="18" charset="0"/>
                    <a:sym typeface="Symbol" pitchFamily="18" charset="2"/>
                  </a:rPr>
                  <a:t> </a:t>
                </a:r>
                <a:r>
                  <a:rPr lang="sk-SK" sz="2400" dirty="0" err="1">
                    <a:latin typeface="Times New Roman" pitchFamily="18" charset="0"/>
                    <a:sym typeface="Symbol" pitchFamily="18" charset="2"/>
                  </a:rPr>
                  <a:t>is</a:t>
                </a:r>
                <a:r>
                  <a:rPr lang="sk-SK" sz="2400" dirty="0">
                    <a:latin typeface="Times New Roman" pitchFamily="18" charset="0"/>
                    <a:sym typeface="Symbol" pitchFamily="18" charset="2"/>
                  </a:rPr>
                  <a:t> </a:t>
                </a:r>
                <a:r>
                  <a:rPr lang="sk-SK" sz="2400" dirty="0" err="1">
                    <a:latin typeface="Times New Roman" pitchFamily="18" charset="0"/>
                    <a:sym typeface="Symbol" pitchFamily="18" charset="2"/>
                  </a:rPr>
                  <a:t>rejected</a:t>
                </a:r>
                <a:endParaRPr lang="en-US" sz="2400" dirty="0">
                  <a:latin typeface="Times New Roman" pitchFamily="18" charset="0"/>
                  <a:sym typeface="Symbol" pitchFamily="18" charset="2"/>
                </a:endParaRPr>
              </a:p>
              <a:p>
                <a:pPr eaLnBrk="0" hangingPunct="0">
                  <a:buClr>
                    <a:schemeClr val="tx2"/>
                  </a:buClr>
                  <a:buSzPct val="80000"/>
                  <a:buFont typeface="Wingdings" pitchFamily="2" charset="2"/>
                  <a:buChar char="v"/>
                  <a:defRPr/>
                </a:pPr>
                <a:endParaRPr lang="en-GB" dirty="0">
                  <a:latin typeface="Symbol" pitchFamily="18" charset="2"/>
                </a:endParaRPr>
              </a:p>
            </p:txBody>
          </p:sp>
        </mc:Choice>
        <mc:Fallback>
          <p:sp>
            <p:nvSpPr>
              <p:cNvPr id="87045" name="Text 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672264" y="2636838"/>
                <a:ext cx="4285788" cy="1846659"/>
              </a:xfrm>
              <a:prstGeom prst="rect">
                <a:avLst/>
              </a:prstGeom>
              <a:blipFill>
                <a:blip r:embed="rId5"/>
                <a:stretch>
                  <a:fillRect l="-2134" t="-2649"/>
                </a:stretch>
              </a:blipFill>
              <a:ln>
                <a:noFill/>
              </a:ln>
              <a:effectLst/>
              <a:extLst/>
            </p:spPr>
            <p:txBody>
              <a:bodyPr/>
              <a:lstStyle/>
              <a:p>
                <a:r>
                  <a:rPr lang="sk-SK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648387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Zástupný objekt pre obsah 2"/>
              <p:cNvSpPr>
                <a:spLocks noGrp="1"/>
              </p:cNvSpPr>
              <p:nvPr>
                <p:ph idx="1"/>
              </p:nvPr>
            </p:nvSpPr>
            <p:spPr>
              <a:xfrm>
                <a:off x="531927" y="1004529"/>
                <a:ext cx="8596668" cy="5853471"/>
              </a:xfrm>
            </p:spPr>
            <p:txBody>
              <a:bodyPr>
                <a:noAutofit/>
              </a:bodyPr>
              <a:lstStyle/>
              <a:p>
                <a:pPr algn="just"/>
                <a:r>
                  <a:rPr lang="sk-SK" sz="2400" dirty="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Out of 150 </a:t>
                </a:r>
                <a:r>
                  <a:rPr lang="sk-SK" sz="2400" dirty="0" err="1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adults</a:t>
                </a:r>
                <a:r>
                  <a:rPr lang="sk-SK" sz="24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 </a:t>
                </a:r>
                <a:r>
                  <a:rPr lang="sk-SK" sz="2400" dirty="0" err="1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who</a:t>
                </a:r>
                <a:r>
                  <a:rPr lang="sk-SK" sz="24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 tried a new </a:t>
                </a:r>
                <a:r>
                  <a:rPr lang="sk-SK" sz="2400" dirty="0" err="1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peach-flawoured</a:t>
                </a:r>
                <a:r>
                  <a:rPr lang="sk-SK" sz="24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 </a:t>
                </a:r>
                <a:r>
                  <a:rPr lang="sk-SK" sz="2400" dirty="0" err="1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peppermint</a:t>
                </a:r>
                <a:r>
                  <a:rPr lang="sk-SK" sz="24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 </a:t>
                </a:r>
                <a:r>
                  <a:rPr lang="sk-SK" sz="2400" dirty="0" err="1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patty</a:t>
                </a:r>
                <a:r>
                  <a:rPr lang="sk-SK" sz="24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, 87 </a:t>
                </a:r>
                <a:r>
                  <a:rPr lang="sk-SK" sz="2400" dirty="0" err="1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rated</a:t>
                </a:r>
                <a:r>
                  <a:rPr lang="sk-SK" sz="24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 </a:t>
                </a:r>
                <a:r>
                  <a:rPr lang="sk-SK" sz="2400" dirty="0" err="1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it</a:t>
                </a:r>
                <a:r>
                  <a:rPr lang="sk-SK" sz="24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 </a:t>
                </a:r>
                <a:r>
                  <a:rPr lang="sk-SK" sz="2400" dirty="0" err="1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excellent</a:t>
                </a:r>
                <a:r>
                  <a:rPr lang="sk-SK" sz="24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. Of 200 </a:t>
                </a:r>
                <a:r>
                  <a:rPr lang="sk-SK" sz="2400" dirty="0" err="1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children</a:t>
                </a:r>
                <a:r>
                  <a:rPr lang="sk-SK" sz="24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 </a:t>
                </a:r>
                <a:r>
                  <a:rPr lang="sk-SK" sz="2400" dirty="0" err="1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sampled</a:t>
                </a:r>
                <a:r>
                  <a:rPr lang="sk-SK" sz="24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, 123 </a:t>
                </a:r>
                <a:r>
                  <a:rPr lang="sk-SK" sz="2400" dirty="0" err="1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rated</a:t>
                </a:r>
                <a:r>
                  <a:rPr lang="sk-SK" sz="24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 </a:t>
                </a:r>
                <a:r>
                  <a:rPr lang="sk-SK" sz="2400" dirty="0" err="1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it</a:t>
                </a:r>
                <a:r>
                  <a:rPr lang="sk-SK" sz="24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 </a:t>
                </a:r>
                <a:r>
                  <a:rPr lang="sk-SK" sz="2400" dirty="0" err="1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excellent</a:t>
                </a:r>
                <a:r>
                  <a:rPr lang="sk-SK" sz="24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. </a:t>
                </a:r>
                <a:r>
                  <a:rPr lang="sk-SK" sz="2400" dirty="0" err="1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Using</a:t>
                </a:r>
                <a:r>
                  <a:rPr lang="sk-SK" sz="24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 </a:t>
                </a:r>
                <a:r>
                  <a:rPr lang="sk-SK" sz="2400" dirty="0" err="1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the</a:t>
                </a:r>
                <a:r>
                  <a:rPr lang="sk-SK" sz="24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 0,1 level of </a:t>
                </a:r>
                <a:r>
                  <a:rPr lang="sk-SK" sz="2400" dirty="0" err="1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significance</a:t>
                </a:r>
                <a:r>
                  <a:rPr lang="sk-SK" sz="24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, </a:t>
                </a:r>
                <a:r>
                  <a:rPr lang="sk-SK" sz="2400" dirty="0" err="1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can</a:t>
                </a:r>
                <a:r>
                  <a:rPr lang="sk-SK" sz="24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 </a:t>
                </a:r>
                <a:r>
                  <a:rPr lang="sk-SK" sz="2400" dirty="0" err="1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we</a:t>
                </a:r>
                <a:r>
                  <a:rPr lang="sk-SK" sz="24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 </a:t>
                </a:r>
                <a:r>
                  <a:rPr lang="sk-SK" sz="2400" dirty="0" err="1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conclude</a:t>
                </a:r>
                <a:r>
                  <a:rPr lang="sk-SK" sz="24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 </a:t>
                </a:r>
                <a:r>
                  <a:rPr lang="sk-SK" sz="2400" dirty="0" err="1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that</a:t>
                </a:r>
                <a:r>
                  <a:rPr lang="sk-SK" sz="24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 </a:t>
                </a:r>
                <a:r>
                  <a:rPr lang="sk-SK" sz="2400" dirty="0" err="1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there</a:t>
                </a:r>
                <a:r>
                  <a:rPr lang="sk-SK" sz="24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 </a:t>
                </a:r>
                <a:r>
                  <a:rPr lang="sk-SK" sz="2400" dirty="0" err="1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is</a:t>
                </a:r>
                <a:r>
                  <a:rPr lang="sk-SK" sz="24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 a </a:t>
                </a:r>
                <a:r>
                  <a:rPr lang="sk-SK" sz="2400" dirty="0" err="1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significant</a:t>
                </a:r>
                <a:r>
                  <a:rPr lang="sk-SK" sz="24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 </a:t>
                </a:r>
                <a:r>
                  <a:rPr lang="sk-SK" sz="2400" dirty="0" err="1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difference</a:t>
                </a:r>
                <a:r>
                  <a:rPr lang="sk-SK" sz="24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 in </a:t>
                </a:r>
                <a:r>
                  <a:rPr lang="sk-SK" sz="2400" dirty="0" err="1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the</a:t>
                </a:r>
                <a:r>
                  <a:rPr lang="sk-SK" sz="24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 </a:t>
                </a:r>
                <a:r>
                  <a:rPr lang="sk-SK" sz="2400" dirty="0" err="1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proportion</a:t>
                </a:r>
                <a:r>
                  <a:rPr lang="sk-SK" sz="24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 of </a:t>
                </a:r>
                <a:r>
                  <a:rPr lang="sk-SK" sz="2400" dirty="0" err="1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adults</a:t>
                </a:r>
                <a:r>
                  <a:rPr lang="sk-SK" sz="24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 and </a:t>
                </a:r>
                <a:r>
                  <a:rPr lang="sk-SK" sz="2400" dirty="0" err="1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the</a:t>
                </a:r>
                <a:r>
                  <a:rPr lang="sk-SK" sz="24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 </a:t>
                </a:r>
                <a:r>
                  <a:rPr lang="sk-SK" sz="2400" dirty="0" err="1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proportion</a:t>
                </a:r>
                <a:r>
                  <a:rPr lang="sk-SK" sz="24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 of </a:t>
                </a:r>
                <a:r>
                  <a:rPr lang="sk-SK" sz="2400" dirty="0" err="1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children</a:t>
                </a:r>
                <a:r>
                  <a:rPr lang="sk-SK" sz="24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 </a:t>
                </a:r>
                <a:r>
                  <a:rPr lang="sk-SK" sz="2400" dirty="0" err="1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who</a:t>
                </a:r>
                <a:r>
                  <a:rPr lang="sk-SK" sz="24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 rate </a:t>
                </a:r>
                <a:r>
                  <a:rPr lang="sk-SK" sz="2400" dirty="0" err="1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the</a:t>
                </a:r>
                <a:r>
                  <a:rPr lang="sk-SK" sz="24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 new </a:t>
                </a:r>
                <a:r>
                  <a:rPr lang="sk-SK" sz="2400" dirty="0" err="1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flavor</a:t>
                </a:r>
                <a:r>
                  <a:rPr lang="sk-SK" sz="24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 </a:t>
                </a:r>
                <a:r>
                  <a:rPr lang="sk-SK" sz="2400" dirty="0" err="1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excelent</a:t>
                </a:r>
                <a:r>
                  <a:rPr lang="sk-SK" sz="24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?</a:t>
                </a:r>
              </a:p>
              <a:p>
                <a:r>
                  <a:rPr lang="sk-SK" sz="2200" dirty="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P1=87/150=0</a:t>
                </a:r>
                <a:r>
                  <a:rPr lang="en-US" sz="2200" dirty="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.</a:t>
                </a:r>
                <a:r>
                  <a:rPr lang="sk-SK" sz="2200" dirty="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58</a:t>
                </a:r>
                <a:endParaRPr lang="sk-SK" sz="2200" dirty="0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  <a:p>
                <a:r>
                  <a:rPr lang="sk-SK" sz="2200" dirty="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P2=123/200=0</a:t>
                </a:r>
                <a:r>
                  <a:rPr lang="en-US" sz="2200" dirty="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.</a:t>
                </a:r>
                <a:r>
                  <a:rPr lang="sk-SK" sz="2200" dirty="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615</a:t>
                </a:r>
                <a:endParaRPr lang="sk-SK" sz="2200" dirty="0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  <a:p>
                <a:r>
                  <a:rPr lang="sk-SK" sz="2200" dirty="0" err="1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Average</a:t>
                </a:r>
                <a:r>
                  <a:rPr lang="sk-SK" sz="22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 P=(</a:t>
                </a:r>
                <a:r>
                  <a:rPr lang="sk-SK" sz="2200" dirty="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0</a:t>
                </a:r>
                <a:r>
                  <a:rPr lang="en-US" sz="2200" dirty="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.</a:t>
                </a:r>
                <a:r>
                  <a:rPr lang="sk-SK" sz="2200" dirty="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58*150+0</a:t>
                </a:r>
                <a:r>
                  <a:rPr lang="en-US" sz="2200" dirty="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.</a:t>
                </a:r>
                <a:r>
                  <a:rPr lang="sk-SK" sz="2200" dirty="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615*200</a:t>
                </a:r>
                <a:r>
                  <a:rPr lang="sk-SK" sz="22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)/(150+200</a:t>
                </a:r>
                <a:r>
                  <a:rPr lang="sk-SK" sz="2200" dirty="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)=</a:t>
                </a:r>
                <a:r>
                  <a:rPr lang="en-US" sz="2200" dirty="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0.6</a:t>
                </a:r>
                <a:endParaRPr lang="sk-SK" sz="2200" dirty="0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  <a:p>
                <a:r>
                  <a:rPr lang="sk-SK" sz="2200" dirty="0" err="1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sigmaP</a:t>
                </a:r>
                <a:r>
                  <a:rPr lang="sk-SK" sz="22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=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sk-SK" sz="2200" i="1" smtClean="0">
                            <a:solidFill>
                              <a:schemeClr val="tx1">
                                <a:lumMod val="85000"/>
                                <a:lumOff val="1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sk-SK" sz="2200" b="0" i="1" smtClean="0">
                            <a:solidFill>
                              <a:schemeClr val="tx1">
                                <a:lumMod val="85000"/>
                                <a:lumOff val="1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  <m:r>
                          <a:rPr lang="en-US" sz="2200" b="0" i="1" smtClean="0">
                            <a:solidFill>
                              <a:schemeClr val="tx1">
                                <a:lumMod val="85000"/>
                                <a:lumOff val="1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sk-SK" sz="2200" b="0" i="1" smtClean="0">
                            <a:solidFill>
                              <a:schemeClr val="tx1">
                                <a:lumMod val="85000"/>
                                <a:lumOff val="1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6∗</m:t>
                        </m:r>
                        <m:d>
                          <m:dPr>
                            <m:ctrlPr>
                              <a:rPr lang="sk-SK" sz="2200" b="0" i="1" smtClean="0">
                                <a:solidFill>
                                  <a:schemeClr val="tx1">
                                    <a:lumMod val="85000"/>
                                    <a:lumOff val="1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sk-SK" sz="2200" b="0" i="1" smtClean="0">
                                <a:solidFill>
                                  <a:schemeClr val="tx1">
                                    <a:lumMod val="85000"/>
                                    <a:lumOff val="1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1−0</m:t>
                            </m:r>
                            <m:r>
                              <a:rPr lang="en-US" sz="2200" b="0" i="1" smtClean="0">
                                <a:solidFill>
                                  <a:schemeClr val="tx1">
                                    <a:lumMod val="85000"/>
                                    <a:lumOff val="1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.</m:t>
                            </m:r>
                            <m:r>
                              <a:rPr lang="sk-SK" sz="2200" b="0" i="1" smtClean="0">
                                <a:solidFill>
                                  <a:schemeClr val="tx1">
                                    <a:lumMod val="85000"/>
                                    <a:lumOff val="1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6</m:t>
                            </m:r>
                          </m:e>
                        </m:d>
                        <m:r>
                          <a:rPr lang="sk-SK" sz="2200" b="0" i="1" smtClean="0">
                            <a:solidFill>
                              <a:schemeClr val="tx1">
                                <a:lumMod val="85000"/>
                                <a:lumOff val="1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∗(</m:t>
                        </m:r>
                        <m:f>
                          <m:fPr>
                            <m:ctrlPr>
                              <a:rPr lang="sk-SK" sz="2200" b="0" i="1" smtClean="0">
                                <a:solidFill>
                                  <a:schemeClr val="tx1">
                                    <a:lumMod val="85000"/>
                                    <a:lumOff val="1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sk-SK" sz="2200" b="0" i="1" smtClean="0">
                                <a:solidFill>
                                  <a:schemeClr val="tx1">
                                    <a:lumMod val="85000"/>
                                    <a:lumOff val="1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sk-SK" sz="2200" b="0" i="1" smtClean="0">
                                <a:solidFill>
                                  <a:schemeClr val="tx1">
                                    <a:lumMod val="85000"/>
                                    <a:lumOff val="1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150</m:t>
                            </m:r>
                          </m:den>
                        </m:f>
                        <m:r>
                          <a:rPr lang="sk-SK" sz="2200" b="0" i="1" smtClean="0">
                            <a:solidFill>
                              <a:schemeClr val="tx1">
                                <a:lumMod val="85000"/>
                                <a:lumOff val="1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f>
                          <m:fPr>
                            <m:ctrlPr>
                              <a:rPr lang="sk-SK" sz="2200" b="0" i="1" smtClean="0">
                                <a:solidFill>
                                  <a:schemeClr val="tx1">
                                    <a:lumMod val="85000"/>
                                    <a:lumOff val="1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sk-SK" sz="2200" b="0" i="1" smtClean="0">
                                <a:solidFill>
                                  <a:schemeClr val="tx1">
                                    <a:lumMod val="85000"/>
                                    <a:lumOff val="1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sk-SK" sz="2200" b="0" i="1" smtClean="0">
                                <a:solidFill>
                                  <a:schemeClr val="tx1">
                                    <a:lumMod val="85000"/>
                                    <a:lumOff val="1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200</m:t>
                            </m:r>
                          </m:den>
                        </m:f>
                        <m:r>
                          <a:rPr lang="sk-SK" sz="2200" b="0" i="1" smtClean="0">
                            <a:solidFill>
                              <a:schemeClr val="tx1">
                                <a:lumMod val="85000"/>
                                <a:lumOff val="1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rad>
                  </m:oMath>
                </a14:m>
                <a:r>
                  <a:rPr lang="sk-SK" sz="22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=</a:t>
                </a:r>
                <a:r>
                  <a:rPr lang="sk-SK" sz="2200" dirty="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0</a:t>
                </a:r>
                <a:r>
                  <a:rPr lang="en-US" sz="2200" dirty="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.</a:t>
                </a:r>
                <a:r>
                  <a:rPr lang="sk-SK" sz="2200" dirty="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052915</a:t>
                </a:r>
                <a:endParaRPr lang="sk-SK" sz="2200" dirty="0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  <a:p>
                <a:r>
                  <a:rPr lang="en-US" sz="22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t</a:t>
                </a:r>
                <a:r>
                  <a:rPr lang="en-US" sz="2200" dirty="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est statistic: </a:t>
                </a:r>
                <a:r>
                  <a:rPr lang="en-US" sz="22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u</a:t>
                </a:r>
                <a:r>
                  <a:rPr lang="sk-SK" sz="2200" dirty="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=(</a:t>
                </a:r>
                <a:r>
                  <a:rPr lang="sk-SK" sz="22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0,58-0,615)/0,052915=-</a:t>
                </a:r>
                <a:r>
                  <a:rPr lang="sk-SK" sz="2200" dirty="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0</a:t>
                </a:r>
                <a:r>
                  <a:rPr lang="en-US" sz="2200" dirty="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.</a:t>
                </a:r>
                <a:r>
                  <a:rPr lang="sk-SK" sz="2200" dirty="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661</a:t>
                </a:r>
                <a:endParaRPr lang="sk-SK" sz="2200" dirty="0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  <a:p>
                <a:r>
                  <a:rPr lang="sk-SK" sz="2200" dirty="0" err="1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critical</a:t>
                </a:r>
                <a:r>
                  <a:rPr lang="sk-SK" sz="2200" dirty="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 </a:t>
                </a:r>
                <a:r>
                  <a:rPr lang="en-US" sz="2200" dirty="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value </a:t>
                </a:r>
                <a:r>
                  <a:rPr lang="sk-SK" sz="2200" dirty="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= 1</a:t>
                </a:r>
                <a:r>
                  <a:rPr lang="en-US" sz="2200" dirty="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.</a:t>
                </a:r>
                <a:r>
                  <a:rPr lang="sk-SK" sz="2200" dirty="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64</a:t>
                </a:r>
                <a:endParaRPr lang="en-US" sz="22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  <a:p>
                <a:pPr marL="342900" lvl="1" indent="-342900"/>
                <a:r>
                  <a:rPr lang="en-US" sz="24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Make decision: I u I </a:t>
                </a:r>
                <a14:m>
                  <m:oMath xmlns:m="http://schemas.openxmlformats.org/officeDocument/2006/math">
                    <m:r>
                      <a:rPr lang="en-US" sz="2400" i="1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</m:oMath>
                </a14:m>
                <a:r>
                  <a:rPr lang="en-US" sz="2400" dirty="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 </a:t>
                </a:r>
                <a:r>
                  <a:rPr lang="en-US" sz="24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CV </a:t>
                </a:r>
                <a:r>
                  <a:rPr lang="sk-SK" sz="24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Arial" charset="0"/>
                    <a:cs typeface="Times New Roman" pitchFamily="18" charset="0"/>
                    <a:sym typeface="Symbol" pitchFamily="18" charset="2"/>
                  </a:rPr>
                  <a:t>→</a:t>
                </a:r>
                <a:r>
                  <a:rPr lang="sk-SK" sz="24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Arial" charset="0"/>
                    <a:sym typeface="Symbol" pitchFamily="18" charset="2"/>
                  </a:rPr>
                  <a:t>H</a:t>
                </a:r>
                <a:r>
                  <a:rPr lang="sk-SK" sz="2400" baseline="-250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Arial" charset="0"/>
                    <a:sym typeface="Symbol" pitchFamily="18" charset="2"/>
                  </a:rPr>
                  <a:t>0</a:t>
                </a:r>
                <a:r>
                  <a:rPr lang="sk-SK" sz="24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Arial" charset="0"/>
                    <a:sym typeface="Symbol" pitchFamily="18" charset="2"/>
                  </a:rPr>
                  <a:t> </a:t>
                </a:r>
                <a:r>
                  <a:rPr lang="sk-SK" sz="2400" dirty="0" err="1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Arial" charset="0"/>
                    <a:sym typeface="Symbol" pitchFamily="18" charset="2"/>
                  </a:rPr>
                  <a:t>is</a:t>
                </a:r>
                <a:r>
                  <a:rPr lang="sk-SK" sz="24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Arial" charset="0"/>
                    <a:sym typeface="Symbol" pitchFamily="18" charset="2"/>
                  </a:rPr>
                  <a:t> </a:t>
                </a:r>
                <a:r>
                  <a:rPr lang="en-US" sz="2400" dirty="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Arial" charset="0"/>
                    <a:sym typeface="Symbol" pitchFamily="18" charset="2"/>
                  </a:rPr>
                  <a:t>accepted</a:t>
                </a:r>
                <a:r>
                  <a:rPr lang="en-US" sz="2400" dirty="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 </a:t>
                </a:r>
                <a:endParaRPr lang="sk-SK" sz="2400" dirty="0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  <a:p>
                <a:endParaRPr lang="sk-SK" sz="2200" dirty="0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  <a:p>
                <a:pPr marL="0" indent="0">
                  <a:buNone/>
                </a:pPr>
                <a:endParaRPr lang="sk-SK" sz="2400" dirty="0"/>
              </a:p>
              <a:p>
                <a:endParaRPr lang="sk-SK" sz="2400" dirty="0"/>
              </a:p>
              <a:p>
                <a:endParaRPr lang="sk-SK" sz="2400" dirty="0"/>
              </a:p>
              <a:p>
                <a:endParaRPr lang="sk-SK" sz="2400" dirty="0"/>
              </a:p>
              <a:p>
                <a:endParaRPr lang="sk-SK" sz="2400" dirty="0"/>
              </a:p>
            </p:txBody>
          </p:sp>
        </mc:Choice>
        <mc:Fallback>
          <p:sp>
            <p:nvSpPr>
              <p:cNvPr id="3" name="Zástupný objekt pre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31927" y="1004529"/>
                <a:ext cx="8596668" cy="5853471"/>
              </a:xfrm>
              <a:blipFill>
                <a:blip r:embed="rId2"/>
                <a:stretch>
                  <a:fillRect l="-567" t="-833" r="-1135" b="-3229"/>
                </a:stretch>
              </a:blipFill>
            </p:spPr>
            <p:txBody>
              <a:bodyPr/>
              <a:lstStyle/>
              <a:p>
                <a:r>
                  <a:rPr lang="sk-SK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677334" y="344129"/>
            <a:ext cx="8596668" cy="1320800"/>
          </a:xfrm>
        </p:spPr>
        <p:txBody>
          <a:bodyPr/>
          <a:lstStyle/>
          <a:p>
            <a:r>
              <a:rPr lang="en-US" b="1" dirty="0" smtClean="0"/>
              <a:t>Example</a:t>
            </a:r>
            <a:endParaRPr lang="sk-SK" b="1" dirty="0"/>
          </a:p>
        </p:txBody>
      </p:sp>
    </p:spTree>
    <p:extLst>
      <p:ext uri="{BB962C8B-B14F-4D97-AF65-F5344CB8AC3E}">
        <p14:creationId xmlns:p14="http://schemas.microsoft.com/office/powerpoint/2010/main" val="12834285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485830" y="395908"/>
            <a:ext cx="8596668" cy="13208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sk-SK" b="1" dirty="0"/>
              <a:t>Interval </a:t>
            </a:r>
            <a:r>
              <a:rPr lang="sk-SK" b="1" dirty="0" err="1"/>
              <a:t>estimate</a:t>
            </a:r>
            <a:r>
              <a:rPr lang="sk-SK" b="1" dirty="0"/>
              <a:t> of </a:t>
            </a:r>
            <a:r>
              <a:rPr lang="sk-SK" b="1" dirty="0" err="1"/>
              <a:t>proportion</a:t>
            </a:r>
            <a:endParaRPr lang="sk-SK" b="1" dirty="0">
              <a:sym typeface="Symbol" pitchFamily="18" charset="2"/>
            </a:endParaRPr>
          </a:p>
        </p:txBody>
      </p:sp>
      <p:sp>
        <p:nvSpPr>
          <p:cNvPr id="72706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compatLnSpc="1">
            <a:prstTxWarp prst="textNoShape">
              <a:avLst/>
            </a:prstTxWarp>
          </a:bodyPr>
          <a:lstStyle/>
          <a:p>
            <a:fld id="{9C28BD87-1A80-43D3-A336-F30DA76F939D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72708" name="Text Box 3"/>
          <p:cNvSpPr txBox="1">
            <a:spLocks noChangeArrowheads="1"/>
          </p:cNvSpPr>
          <p:nvPr/>
        </p:nvSpPr>
        <p:spPr bwMode="auto">
          <a:xfrm>
            <a:off x="485830" y="985310"/>
            <a:ext cx="9070975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sk-SK" sz="2800" dirty="0" err="1"/>
              <a:t>If</a:t>
            </a:r>
            <a:r>
              <a:rPr lang="sk-SK" sz="2800" dirty="0"/>
              <a:t> </a:t>
            </a:r>
            <a:r>
              <a:rPr lang="sk-SK" sz="2800" dirty="0" err="1"/>
              <a:t>sample</a:t>
            </a:r>
            <a:r>
              <a:rPr lang="sk-SK" sz="2800" dirty="0"/>
              <a:t> </a:t>
            </a:r>
            <a:r>
              <a:rPr lang="sk-SK" sz="2800" dirty="0" err="1"/>
              <a:t>size</a:t>
            </a:r>
            <a:r>
              <a:rPr lang="sk-SK" sz="2800" dirty="0"/>
              <a:t> </a:t>
            </a:r>
            <a:r>
              <a:rPr lang="sk-SK" sz="2800" dirty="0" err="1"/>
              <a:t>is</a:t>
            </a:r>
            <a:r>
              <a:rPr lang="sk-SK" sz="2800" dirty="0"/>
              <a:t> </a:t>
            </a:r>
            <a:r>
              <a:rPr lang="sk-SK" sz="2800" dirty="0" err="1"/>
              <a:t>sufficient</a:t>
            </a:r>
            <a:r>
              <a:rPr lang="sk-SK" sz="2800" dirty="0"/>
              <a:t>, test </a:t>
            </a:r>
            <a:r>
              <a:rPr lang="sk-SK" sz="2800" dirty="0" err="1" smtClean="0"/>
              <a:t>statistic</a:t>
            </a:r>
            <a:r>
              <a:rPr lang="sk-SK" sz="2800" dirty="0" smtClean="0"/>
              <a:t> </a:t>
            </a:r>
            <a:r>
              <a:rPr lang="en-US" sz="2800" dirty="0" smtClean="0"/>
              <a:t>has a normal probability distribution </a:t>
            </a:r>
            <a:r>
              <a:rPr lang="sk-SK" sz="2800" dirty="0"/>
              <a:t>N(0,1</a:t>
            </a:r>
            <a:r>
              <a:rPr lang="sk-SK" sz="2800" dirty="0" smtClean="0"/>
              <a:t>)</a:t>
            </a:r>
            <a:r>
              <a:rPr lang="en-US" sz="2800" dirty="0" smtClean="0"/>
              <a:t> and</a:t>
            </a:r>
            <a:r>
              <a:rPr lang="en-US" sz="2800" dirty="0" smtClean="0"/>
              <a:t> </a:t>
            </a:r>
            <a:r>
              <a:rPr lang="sk-SK" sz="2800" dirty="0" err="1" smtClean="0"/>
              <a:t>can</a:t>
            </a:r>
            <a:r>
              <a:rPr lang="sk-SK" sz="2800" dirty="0" smtClean="0"/>
              <a:t> </a:t>
            </a:r>
            <a:r>
              <a:rPr lang="sk-SK" sz="2800" dirty="0" err="1"/>
              <a:t>be</a:t>
            </a:r>
            <a:r>
              <a:rPr lang="sk-SK" sz="2800" dirty="0"/>
              <a:t> </a:t>
            </a:r>
            <a:r>
              <a:rPr lang="sk-SK" sz="2800" dirty="0" err="1" smtClean="0"/>
              <a:t>calculated</a:t>
            </a:r>
            <a:r>
              <a:rPr lang="en-US" sz="2800" dirty="0" smtClean="0"/>
              <a:t> according following formula</a:t>
            </a:r>
            <a:r>
              <a:rPr lang="sk-SK" sz="2800" dirty="0" smtClean="0"/>
              <a:t>:</a:t>
            </a:r>
            <a:endParaRPr lang="sk-SK" sz="2800" b="1" i="1" dirty="0">
              <a:sym typeface="Symbol" pitchFamily="18" charset="2"/>
            </a:endParaRPr>
          </a:p>
          <a:p>
            <a:endParaRPr lang="sk-SK" sz="2800" b="1" dirty="0">
              <a:sym typeface="Symbol" pitchFamily="18" charset="2"/>
            </a:endParaRPr>
          </a:p>
          <a:p>
            <a:endParaRPr lang="sk-SK" sz="2800" b="1" dirty="0">
              <a:sym typeface="Symbol" pitchFamily="18" charset="2"/>
            </a:endParaRPr>
          </a:p>
          <a:p>
            <a:endParaRPr lang="sk-SK" sz="2800" b="1" dirty="0">
              <a:sym typeface="Symbol" pitchFamily="18" charset="2"/>
            </a:endParaRPr>
          </a:p>
          <a:p>
            <a:endParaRPr lang="sk-SK" sz="2800" b="1" dirty="0">
              <a:sym typeface="Symbol" pitchFamily="18" charset="2"/>
            </a:endParaRPr>
          </a:p>
          <a:p>
            <a:r>
              <a:rPr lang="sk-SK" sz="2800" dirty="0">
                <a:sym typeface="Symbol" pitchFamily="18" charset="2"/>
              </a:rPr>
              <a:t>	</a:t>
            </a:r>
            <a:r>
              <a:rPr lang="en-US" sz="2800" dirty="0">
                <a:sym typeface="Symbol" pitchFamily="18" charset="2"/>
              </a:rPr>
              <a:t>	 </a:t>
            </a:r>
            <a:endParaRPr lang="en-US" sz="2800" b="1" i="1" dirty="0">
              <a:sym typeface="Symbol" pitchFamily="18" charset="2"/>
            </a:endParaRPr>
          </a:p>
        </p:txBody>
      </p:sp>
      <p:graphicFrame>
        <p:nvGraphicFramePr>
          <p:cNvPr id="72709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85967888"/>
              </p:ext>
            </p:extLst>
          </p:nvPr>
        </p:nvGraphicFramePr>
        <p:xfrm>
          <a:off x="526305" y="2447314"/>
          <a:ext cx="4333875" cy="1560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1" name="Equation" r:id="rId3" imgW="1524000" imgH="622300" progId="">
                  <p:embed/>
                </p:oleObj>
              </mc:Choice>
              <mc:Fallback>
                <p:oleObj name="Equation" r:id="rId3" imgW="1524000" imgH="622300" progId="">
                  <p:embed/>
                  <p:pic>
                    <p:nvPicPr>
                      <p:cNvPr id="72709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6305" y="2447314"/>
                        <a:ext cx="4333875" cy="1560512"/>
                      </a:xfrm>
                      <a:prstGeom prst="rect">
                        <a:avLst/>
                      </a:prstGeom>
                      <a:gradFill rotWithShape="0">
                        <a:gsLst>
                          <a:gs pos="0">
                            <a:schemeClr val="tx2"/>
                          </a:gs>
                          <a:gs pos="100000">
                            <a:schemeClr val="hlink"/>
                          </a:gs>
                        </a:gsLst>
                        <a:lin ang="18900000" scaled="1"/>
                      </a:gra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291488" y="2413204"/>
            <a:ext cx="494071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Where:</a:t>
            </a:r>
          </a:p>
          <a:p>
            <a:r>
              <a:rPr lang="en-US" sz="2400" b="1" dirty="0" smtClean="0"/>
              <a:t>p – point estimate of population proportion</a:t>
            </a:r>
          </a:p>
          <a:p>
            <a:r>
              <a:rPr lang="el-GR" sz="2400" b="1" dirty="0"/>
              <a:t>π</a:t>
            </a:r>
            <a:r>
              <a:rPr lang="en-US" sz="2400" b="1" dirty="0" smtClean="0"/>
              <a:t>- population proportion</a:t>
            </a:r>
            <a:endParaRPr lang="sk-SK" sz="2400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526305" y="4187568"/>
                <a:ext cx="5196069" cy="4947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k-SK" sz="24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sz="2400" b="1" i="1" smtClean="0">
                              <a:latin typeface="Cambria Math" panose="02040503050406030204" pitchFamily="18" charset="0"/>
                            </a:rPr>
                            <m:t>𝝈</m:t>
                          </m:r>
                        </m:e>
                        <m:sub>
                          <m:r>
                            <a:rPr lang="en-US" sz="2400" b="1" i="1" smtClean="0">
                              <a:latin typeface="Cambria Math" panose="02040503050406030204" pitchFamily="18" charset="0"/>
                            </a:rPr>
                            <m:t>𝒑</m:t>
                          </m:r>
                        </m:sub>
                      </m:sSub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400" b="1" i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mbria Math" panose="02040503050406030204" pitchFamily="18" charset="0"/>
                        </a:rPr>
                        <m:t>𝐢𝐬</m:t>
                      </m:r>
                      <m:r>
                        <a:rPr lang="en-US" sz="2400" b="1" i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400" b="1" i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mbria Math" panose="02040503050406030204" pitchFamily="18" charset="0"/>
                        </a:rPr>
                        <m:t>𝐚</m:t>
                      </m:r>
                      <m:r>
                        <a:rPr lang="en-US" sz="2400" b="1" i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400" b="1" i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mbria Math" panose="02040503050406030204" pitchFamily="18" charset="0"/>
                        </a:rPr>
                        <m:t>𝐬𝐭𝐚𝐧𝐝𝐚𝐫𝐝</m:t>
                      </m:r>
                      <m:r>
                        <a:rPr lang="en-US" sz="2400" b="1" i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400" b="1" i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mbria Math" panose="02040503050406030204" pitchFamily="18" charset="0"/>
                        </a:rPr>
                        <m:t>𝐞𝐫𝐫𝐨𝐫</m:t>
                      </m:r>
                      <m:r>
                        <a:rPr lang="en-US" sz="2400" b="1" i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400" b="1" i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mbria Math" panose="02040503050406030204" pitchFamily="18" charset="0"/>
                        </a:rPr>
                        <m:t>𝐨𝐟</m:t>
                      </m:r>
                      <m:r>
                        <a:rPr lang="en-US" sz="2400" b="1" i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400" b="1" i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mbria Math" panose="02040503050406030204" pitchFamily="18" charset="0"/>
                        </a:rPr>
                        <m:t>𝐩𝐫𝐨𝐩𝐨𝐫𝐭𝐢𝐨𝐧</m:t>
                      </m:r>
                      <m:r>
                        <a:rPr lang="en-US" sz="2400" b="1" i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US" sz="2400" b="1" i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mbria Math" panose="02040503050406030204" pitchFamily="18" charset="0"/>
                        </a:rPr>
                        <m:t>𝐜𝐚𝐥𝐜𝐮𝐥𝐚𝐭𝐞𝐝</m:t>
                      </m:r>
                      <m:r>
                        <a:rPr lang="en-US" sz="2400" b="1" i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400" b="1" i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mbria Math" panose="02040503050406030204" pitchFamily="18" charset="0"/>
                        </a:rPr>
                        <m:t>𝐮𝐬𝐢𝐧𝐠</m:t>
                      </m:r>
                      <m:r>
                        <a:rPr lang="en-US" sz="2400" b="1" i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400" b="1" i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mbria Math" panose="02040503050406030204" pitchFamily="18" charset="0"/>
                        </a:rPr>
                        <m:t>𝐠𝐢𝐯𝐞𝐧</m:t>
                      </m:r>
                      <m:r>
                        <a:rPr lang="en-US" sz="2400" b="1" i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400" b="1" i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mbria Math" panose="02040503050406030204" pitchFamily="18" charset="0"/>
                        </a:rPr>
                        <m:t>𝐟𝐨𝐫𝐦𝐮𝐥𝐚</m:t>
                      </m:r>
                      <m:r>
                        <a:rPr lang="en-US" sz="2400" b="1" i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mbria Math" panose="02040503050406030204" pitchFamily="18" charset="0"/>
                        </a:rPr>
                        <m:t>:</m:t>
                      </m:r>
                    </m:oMath>
                  </m:oMathPara>
                </a14:m>
                <a:endParaRPr lang="sk-SK" sz="2400" b="1" dirty="0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6305" y="4187568"/>
                <a:ext cx="5196069" cy="494751"/>
              </a:xfrm>
              <a:prstGeom prst="rect">
                <a:avLst/>
              </a:prstGeom>
              <a:blipFill>
                <a:blip r:embed="rId5"/>
                <a:stretch>
                  <a:fillRect r="-90856" b="-9877"/>
                </a:stretch>
              </a:blipFill>
            </p:spPr>
            <p:txBody>
              <a:bodyPr/>
              <a:lstStyle/>
              <a:p>
                <a:r>
                  <a:rPr lang="sk-SK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992302" y="4900450"/>
            <a:ext cx="2909943" cy="10270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0304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compatLnSpc="1">
            <a:prstTxWarp prst="textNoShape">
              <a:avLst/>
            </a:prstTxWarp>
          </a:bodyPr>
          <a:lstStyle/>
          <a:p>
            <a:fld id="{ECEFC79F-C59B-4F03-A816-EC454BC46BF0}" type="slidenum">
              <a:rPr lang="en-US" smtClean="0"/>
              <a:pPr/>
              <a:t>3</a:t>
            </a:fld>
            <a:endParaRPr lang="en-US"/>
          </a:p>
        </p:txBody>
      </p:sp>
      <p:graphicFrame>
        <p:nvGraphicFramePr>
          <p:cNvPr id="73731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11279592"/>
              </p:ext>
            </p:extLst>
          </p:nvPr>
        </p:nvGraphicFramePr>
        <p:xfrm>
          <a:off x="948118" y="796413"/>
          <a:ext cx="8604250" cy="9947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3" name="Equation" r:id="rId3" imgW="2400300" imgH="508000" progId="">
                  <p:embed/>
                </p:oleObj>
              </mc:Choice>
              <mc:Fallback>
                <p:oleObj name="Equation" r:id="rId3" imgW="2400300" imgH="508000" progId="">
                  <p:embed/>
                  <p:pic>
                    <p:nvPicPr>
                      <p:cNvPr id="73731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48118" y="796413"/>
                        <a:ext cx="8604250" cy="994799"/>
                      </a:xfrm>
                      <a:prstGeom prst="rect">
                        <a:avLst/>
                      </a:prstGeom>
                      <a:gradFill rotWithShape="0">
                        <a:gsLst>
                          <a:gs pos="0">
                            <a:schemeClr val="tx2"/>
                          </a:gs>
                          <a:gs pos="100000">
                            <a:schemeClr val="hlink"/>
                          </a:gs>
                        </a:gsLst>
                        <a:lin ang="18900000" scaled="1"/>
                      </a:gra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73732" name="Text Box 8"/>
          <p:cNvSpPr txBox="1">
            <a:spLocks noChangeArrowheads="1"/>
          </p:cNvSpPr>
          <p:nvPr/>
        </p:nvSpPr>
        <p:spPr bwMode="auto">
          <a:xfrm>
            <a:off x="5470526" y="4202114"/>
            <a:ext cx="123507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>
              <a:solidFill>
                <a:srgbClr val="FF0000"/>
              </a:solidFill>
            </a:endParaRPr>
          </a:p>
          <a:p>
            <a:r>
              <a:rPr lang="en-US" b="1" i="1">
                <a:solidFill>
                  <a:srgbClr val="FF0000"/>
                </a:solidFill>
              </a:rPr>
              <a:t>1 - </a:t>
            </a:r>
            <a:r>
              <a:rPr lang="en-US" b="1" i="1">
                <a:solidFill>
                  <a:srgbClr val="FF0000"/>
                </a:solidFill>
                <a:sym typeface="Symbol" pitchFamily="18" charset="2"/>
              </a:rPr>
              <a:t></a:t>
            </a:r>
            <a:endParaRPr lang="en-US">
              <a:solidFill>
                <a:srgbClr val="FF0000"/>
              </a:solidFill>
            </a:endParaRPr>
          </a:p>
        </p:txBody>
      </p:sp>
      <p:grpSp>
        <p:nvGrpSpPr>
          <p:cNvPr id="73733" name="Group 1"/>
          <p:cNvGrpSpPr>
            <a:grpSpLocks/>
          </p:cNvGrpSpPr>
          <p:nvPr/>
        </p:nvGrpSpPr>
        <p:grpSpPr bwMode="auto">
          <a:xfrm>
            <a:off x="2111202" y="2712525"/>
            <a:ext cx="7162800" cy="4267200"/>
            <a:chOff x="990600" y="2590800"/>
            <a:chExt cx="7162800" cy="4267200"/>
          </a:xfrm>
        </p:grpSpPr>
        <p:graphicFrame>
          <p:nvGraphicFramePr>
            <p:cNvPr id="73736" name="Object 3"/>
            <p:cNvGraphicFramePr>
              <a:graphicFrameLocks noChangeAspect="1"/>
            </p:cNvGraphicFramePr>
            <p:nvPr/>
          </p:nvGraphicFramePr>
          <p:xfrm>
            <a:off x="990600" y="2590800"/>
            <a:ext cx="7162800" cy="3810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34" name="Worksheet" r:id="rId5" imgW="3105000" imgH="2142360" progId="Excel.Sheet.8">
                    <p:embed/>
                  </p:oleObj>
                </mc:Choice>
                <mc:Fallback>
                  <p:oleObj name="Worksheet" r:id="rId5" imgW="3105000" imgH="2142360" progId="Excel.Sheet.8">
                    <p:embed/>
                    <p:pic>
                      <p:nvPicPr>
                        <p:cNvPr id="73736" name="Object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90600" y="2590800"/>
                          <a:ext cx="7162800" cy="38100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3737" name="Object 4"/>
            <p:cNvGraphicFramePr>
              <a:graphicFrameLocks noChangeAspect="1"/>
            </p:cNvGraphicFramePr>
            <p:nvPr/>
          </p:nvGraphicFramePr>
          <p:xfrm>
            <a:off x="1828800" y="5859463"/>
            <a:ext cx="1524000" cy="9985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35" name="Equation" r:id="rId7" imgW="444307" imgH="291973" progId="Equation.3">
                    <p:embed/>
                  </p:oleObj>
                </mc:Choice>
                <mc:Fallback>
                  <p:oleObj name="Equation" r:id="rId7" imgW="444307" imgH="291973" progId="Equation.3">
                    <p:embed/>
                    <p:pic>
                      <p:nvPicPr>
                        <p:cNvPr id="73737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28800" y="5859463"/>
                          <a:ext cx="1524000" cy="99853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3738" name="Object 5"/>
            <p:cNvGraphicFramePr>
              <a:graphicFrameLocks noChangeAspect="1"/>
            </p:cNvGraphicFramePr>
            <p:nvPr/>
          </p:nvGraphicFramePr>
          <p:xfrm>
            <a:off x="6096000" y="5964238"/>
            <a:ext cx="1017588" cy="8937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36" name="Equation" r:id="rId9" imgW="330057" imgH="291973" progId="Equation.3">
                    <p:embed/>
                  </p:oleObj>
                </mc:Choice>
                <mc:Fallback>
                  <p:oleObj name="Equation" r:id="rId9" imgW="330057" imgH="291973" progId="Equation.3">
                    <p:embed/>
                    <p:pic>
                      <p:nvPicPr>
                        <p:cNvPr id="73738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096000" y="5964238"/>
                          <a:ext cx="1017588" cy="89376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3739" name="Line 7"/>
            <p:cNvSpPr>
              <a:spLocks noChangeShapeType="1"/>
            </p:cNvSpPr>
            <p:nvPr/>
          </p:nvSpPr>
          <p:spPr bwMode="auto">
            <a:xfrm>
              <a:off x="6400800" y="5486400"/>
              <a:ext cx="0" cy="38100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sk-SK"/>
            </a:p>
          </p:txBody>
        </p:sp>
        <p:sp>
          <p:nvSpPr>
            <p:cNvPr id="73740" name="Line 6"/>
            <p:cNvSpPr>
              <a:spLocks noChangeShapeType="1"/>
            </p:cNvSpPr>
            <p:nvPr/>
          </p:nvSpPr>
          <p:spPr bwMode="auto">
            <a:xfrm>
              <a:off x="2514600" y="5486400"/>
              <a:ext cx="0" cy="38100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sk-SK"/>
            </a:p>
          </p:txBody>
        </p:sp>
        <p:sp>
          <p:nvSpPr>
            <p:cNvPr id="59402" name="Text Box 10"/>
            <p:cNvSpPr txBox="1">
              <a:spLocks noChangeArrowheads="1"/>
            </p:cNvSpPr>
            <p:nvPr/>
          </p:nvSpPr>
          <p:spPr bwMode="auto">
            <a:xfrm>
              <a:off x="2838450" y="3763962"/>
              <a:ext cx="577402" cy="369332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b="1" i="1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f(u)</a:t>
              </a:r>
            </a:p>
          </p:txBody>
        </p:sp>
      </p:grpSp>
      <p:sp>
        <p:nvSpPr>
          <p:cNvPr id="59401" name="Line 9"/>
          <p:cNvSpPr>
            <a:spLocks noChangeShapeType="1"/>
          </p:cNvSpPr>
          <p:nvPr/>
        </p:nvSpPr>
        <p:spPr bwMode="auto">
          <a:xfrm>
            <a:off x="3048000" y="2895600"/>
            <a:ext cx="0" cy="2895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sk-SK">
              <a:ln>
                <a:solidFill>
                  <a:schemeClr val="bg1"/>
                </a:solidFill>
              </a:ln>
            </a:endParaRPr>
          </a:p>
        </p:txBody>
      </p:sp>
      <p:sp>
        <p:nvSpPr>
          <p:cNvPr id="14" name="Rectangle 2"/>
          <p:cNvSpPr txBox="1">
            <a:spLocks noChangeArrowheads="1"/>
          </p:cNvSpPr>
          <p:nvPr/>
        </p:nvSpPr>
        <p:spPr>
          <a:xfrm>
            <a:off x="1619250" y="65088"/>
            <a:ext cx="7772400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>
              <a:defRPr/>
            </a:pPr>
            <a:r>
              <a:rPr lang="sk-SK" sz="3200" b="1" dirty="0"/>
              <a:t>Interval </a:t>
            </a:r>
            <a:r>
              <a:rPr lang="sk-SK" sz="3200" b="1" dirty="0" err="1"/>
              <a:t>estimate</a:t>
            </a:r>
            <a:r>
              <a:rPr lang="sk-SK" sz="3200" b="1" dirty="0"/>
              <a:t> of </a:t>
            </a:r>
            <a:r>
              <a:rPr lang="sk-SK" sz="3200" b="1" dirty="0" err="1"/>
              <a:t>proportion</a:t>
            </a:r>
            <a:endParaRPr lang="sk-SK" sz="3200" b="1" dirty="0">
              <a:sym typeface="Symbol" pitchFamily="18" charset="2"/>
            </a:endParaRPr>
          </a:p>
        </p:txBody>
      </p:sp>
      <p:graphicFrame>
        <p:nvGraphicFramePr>
          <p:cNvPr id="15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86624117"/>
              </p:ext>
            </p:extLst>
          </p:nvPr>
        </p:nvGraphicFramePr>
        <p:xfrm>
          <a:off x="948118" y="1790213"/>
          <a:ext cx="8604250" cy="10569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7" name="Equation" r:id="rId11" imgW="2997200" imgH="482600" progId="">
                  <p:embed/>
                </p:oleObj>
              </mc:Choice>
              <mc:Fallback>
                <p:oleObj name="Equation" r:id="rId11" imgW="2997200" imgH="482600" progId="">
                  <p:embed/>
                  <p:pic>
                    <p:nvPicPr>
                      <p:cNvPr id="74755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48118" y="1790213"/>
                        <a:ext cx="8604250" cy="1056968"/>
                      </a:xfrm>
                      <a:prstGeom prst="rect">
                        <a:avLst/>
                      </a:prstGeom>
                      <a:gradFill rotWithShape="0">
                        <a:gsLst>
                          <a:gs pos="0">
                            <a:schemeClr val="tx2"/>
                          </a:gs>
                          <a:gs pos="100000">
                            <a:schemeClr val="hlink"/>
                          </a:gs>
                        </a:gsLst>
                        <a:lin ang="18900000" scaled="1"/>
                      </a:gra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33968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compatLnSpc="1">
            <a:prstTxWarp prst="textNoShape">
              <a:avLst/>
            </a:prstTxWarp>
          </a:bodyPr>
          <a:lstStyle/>
          <a:p>
            <a:fld id="{EFE924C2-AB6A-4DB9-BBC8-ACC9815BC490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75779" name="Text Box 2"/>
          <p:cNvSpPr txBox="1">
            <a:spLocks noChangeArrowheads="1"/>
          </p:cNvSpPr>
          <p:nvPr/>
        </p:nvSpPr>
        <p:spPr bwMode="auto">
          <a:xfrm>
            <a:off x="349481" y="118525"/>
            <a:ext cx="9001125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sk-SK" sz="2400" b="1" dirty="0" err="1" smtClean="0">
                <a:solidFill>
                  <a:srgbClr val="9E1438"/>
                </a:solidFill>
              </a:rPr>
              <a:t>Example</a:t>
            </a:r>
            <a:r>
              <a:rPr lang="sk-SK" sz="2400" b="1" dirty="0" smtClean="0">
                <a:solidFill>
                  <a:srgbClr val="9E1438"/>
                </a:solidFill>
              </a:rPr>
              <a:t>: </a:t>
            </a:r>
            <a:r>
              <a:rPr lang="sk-SK" sz="2400" b="1" dirty="0" err="1" smtClean="0"/>
              <a:t>Proportion</a:t>
            </a:r>
            <a:r>
              <a:rPr lang="sk-SK" sz="2400" b="1" dirty="0" smtClean="0"/>
              <a:t> of </a:t>
            </a:r>
            <a:r>
              <a:rPr lang="sk-SK" sz="2400" b="1" dirty="0" err="1" smtClean="0"/>
              <a:t>expenditures</a:t>
            </a:r>
            <a:r>
              <a:rPr lang="sk-SK" sz="2400" b="1" dirty="0" smtClean="0"/>
              <a:t> </a:t>
            </a:r>
            <a:r>
              <a:rPr lang="sk-SK" sz="2400" b="1" dirty="0" err="1" smtClean="0"/>
              <a:t>for</a:t>
            </a:r>
            <a:r>
              <a:rPr lang="sk-SK" sz="2400" b="1" dirty="0" smtClean="0"/>
              <a:t> </a:t>
            </a:r>
            <a:r>
              <a:rPr lang="sk-SK" sz="2400" b="1" dirty="0" err="1" smtClean="0"/>
              <a:t>alcohol</a:t>
            </a:r>
            <a:r>
              <a:rPr lang="sk-SK" sz="2400" b="1" dirty="0" smtClean="0"/>
              <a:t> and </a:t>
            </a:r>
            <a:r>
              <a:rPr lang="sk-SK" sz="2400" b="1" dirty="0" err="1" smtClean="0"/>
              <a:t>cigarettes</a:t>
            </a:r>
            <a:r>
              <a:rPr lang="sk-SK" sz="2400" b="1" dirty="0" smtClean="0"/>
              <a:t> point and interval </a:t>
            </a:r>
            <a:r>
              <a:rPr lang="sk-SK" sz="2400" b="1" dirty="0" err="1" smtClean="0"/>
              <a:t>estimate</a:t>
            </a:r>
            <a:r>
              <a:rPr lang="sk-SK" sz="2400" b="1" dirty="0" smtClean="0"/>
              <a:t> and 95 % </a:t>
            </a:r>
            <a:r>
              <a:rPr lang="sk-SK" sz="2400" b="1" dirty="0" err="1" smtClean="0"/>
              <a:t>confidence</a:t>
            </a:r>
            <a:r>
              <a:rPr lang="sk-SK" sz="2400" b="1" dirty="0" smtClean="0"/>
              <a:t> interval</a:t>
            </a:r>
          </a:p>
          <a:p>
            <a:endParaRPr lang="sk-SK" b="1" dirty="0">
              <a:sym typeface="Symbol" pitchFamily="18" charset="2"/>
            </a:endParaRPr>
          </a:p>
          <a:p>
            <a:endParaRPr lang="sk-SK" dirty="0"/>
          </a:p>
        </p:txBody>
      </p:sp>
      <p:graphicFrame>
        <p:nvGraphicFramePr>
          <p:cNvPr id="75780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10687820"/>
              </p:ext>
            </p:extLst>
          </p:nvPr>
        </p:nvGraphicFramePr>
        <p:xfrm>
          <a:off x="1861132" y="1571625"/>
          <a:ext cx="2693988" cy="993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70" name="Equation" r:id="rId3" imgW="926698" imgH="342751" progId="">
                  <p:embed/>
                </p:oleObj>
              </mc:Choice>
              <mc:Fallback>
                <p:oleObj name="Equation" r:id="rId3" imgW="926698" imgH="342751" progId="">
                  <p:embed/>
                  <p:pic>
                    <p:nvPicPr>
                      <p:cNvPr id="7578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61132" y="1571625"/>
                        <a:ext cx="2693988" cy="993775"/>
                      </a:xfrm>
                      <a:prstGeom prst="rect">
                        <a:avLst/>
                      </a:prstGeom>
                      <a:gradFill rotWithShape="0">
                        <a:gsLst>
                          <a:gs pos="0">
                            <a:schemeClr val="tx2"/>
                          </a:gs>
                          <a:gs pos="100000">
                            <a:schemeClr val="hlink"/>
                          </a:gs>
                        </a:gsLst>
                        <a:lin ang="18900000" scaled="1"/>
                      </a:gradFill>
                      <a:ln w="1905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5781" name="Text Box 4"/>
          <p:cNvSpPr txBox="1">
            <a:spLocks noChangeArrowheads="1"/>
          </p:cNvSpPr>
          <p:nvPr/>
        </p:nvSpPr>
        <p:spPr bwMode="auto">
          <a:xfrm>
            <a:off x="678426" y="4121356"/>
            <a:ext cx="10368116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/>
              <a:t> </a:t>
            </a:r>
            <a:r>
              <a:rPr lang="en-US" sz="2400" b="1" dirty="0">
                <a:sym typeface="Symbol" pitchFamily="18" charset="2"/>
              </a:rPr>
              <a:t> = </a:t>
            </a:r>
            <a:r>
              <a:rPr lang="en-US" sz="2400" b="1" dirty="0"/>
              <a:t>1.96 * </a:t>
            </a:r>
            <a:r>
              <a:rPr lang="sk-SK" sz="2400" b="1" dirty="0"/>
              <a:t>0,02</a:t>
            </a:r>
            <a:r>
              <a:rPr lang="en-US" sz="2400" b="1" dirty="0"/>
              <a:t> = </a:t>
            </a:r>
            <a:r>
              <a:rPr lang="sk-SK" sz="2400" b="1" dirty="0" smtClean="0"/>
              <a:t>0,04</a:t>
            </a:r>
            <a:endParaRPr lang="en-US" sz="2400" b="1" dirty="0" smtClean="0"/>
          </a:p>
          <a:p>
            <a:endParaRPr lang="en-US" sz="2400" b="1" dirty="0"/>
          </a:p>
          <a:p>
            <a:r>
              <a:rPr lang="sk-SK" sz="2400" b="1" dirty="0"/>
              <a:t>0,79</a:t>
            </a:r>
            <a:r>
              <a:rPr lang="en-US" sz="2400" b="1" dirty="0"/>
              <a:t> – </a:t>
            </a:r>
            <a:r>
              <a:rPr lang="sk-SK" sz="2400" b="1" dirty="0"/>
              <a:t>0,04</a:t>
            </a:r>
            <a:r>
              <a:rPr lang="en-US" sz="2400" b="1" dirty="0"/>
              <a:t> &lt;  </a:t>
            </a:r>
            <a:r>
              <a:rPr lang="el-GR" sz="2400" b="1" dirty="0">
                <a:cs typeface="Times New Roman" pitchFamily="18" charset="0"/>
                <a:sym typeface="Symbol" pitchFamily="18" charset="2"/>
              </a:rPr>
              <a:t>π</a:t>
            </a:r>
            <a:r>
              <a:rPr lang="en-US" sz="2400" b="1" dirty="0">
                <a:sym typeface="Symbol" pitchFamily="18" charset="2"/>
              </a:rPr>
              <a:t> </a:t>
            </a:r>
            <a:r>
              <a:rPr lang="en-US" sz="2400" b="1" dirty="0"/>
              <a:t>&lt; </a:t>
            </a:r>
            <a:r>
              <a:rPr lang="sk-SK" sz="2400" b="1" dirty="0"/>
              <a:t>0,79</a:t>
            </a:r>
            <a:r>
              <a:rPr lang="en-US" sz="2400" b="1" dirty="0"/>
              <a:t> + </a:t>
            </a:r>
            <a:r>
              <a:rPr lang="sk-SK" sz="2400" b="1" dirty="0"/>
              <a:t>0,04</a:t>
            </a:r>
            <a:r>
              <a:rPr lang="en-US" sz="2400" b="1" dirty="0"/>
              <a:t>, </a:t>
            </a:r>
            <a:r>
              <a:rPr lang="sk-SK" sz="2400" b="1" dirty="0"/>
              <a:t> </a:t>
            </a:r>
            <a:r>
              <a:rPr lang="en-US" sz="2400" b="1" dirty="0" err="1"/>
              <a:t>t.j</a:t>
            </a:r>
            <a:r>
              <a:rPr lang="en-US" sz="2400" b="1" dirty="0"/>
              <a:t>    </a:t>
            </a:r>
            <a:r>
              <a:rPr lang="sk-SK" sz="2400" b="1" dirty="0"/>
              <a:t>P(0,75</a:t>
            </a:r>
            <a:r>
              <a:rPr lang="en-US" sz="2400" b="1" dirty="0"/>
              <a:t>  &lt;  </a:t>
            </a:r>
            <a:r>
              <a:rPr lang="el-GR" sz="2400" b="1" dirty="0">
                <a:cs typeface="Times New Roman" pitchFamily="18" charset="0"/>
                <a:sym typeface="Symbol" pitchFamily="18" charset="2"/>
              </a:rPr>
              <a:t>π</a:t>
            </a:r>
            <a:r>
              <a:rPr lang="en-US" sz="2400" b="1" dirty="0">
                <a:sym typeface="Symbol" pitchFamily="18" charset="2"/>
              </a:rPr>
              <a:t> </a:t>
            </a:r>
            <a:r>
              <a:rPr lang="en-US" sz="2400" b="1" dirty="0"/>
              <a:t>&lt;</a:t>
            </a:r>
            <a:r>
              <a:rPr lang="sk-SK" sz="2400" b="1" dirty="0"/>
              <a:t> 0,83)=</a:t>
            </a:r>
            <a:r>
              <a:rPr lang="sk-SK" sz="2400" b="1" dirty="0" smtClean="0"/>
              <a:t>95</a:t>
            </a:r>
            <a:endParaRPr lang="en-US" sz="2400" b="1" dirty="0" smtClean="0"/>
          </a:p>
          <a:p>
            <a:endParaRPr lang="en-US" sz="2400" b="1" dirty="0"/>
          </a:p>
          <a:p>
            <a:r>
              <a:rPr lang="sk-SK" sz="2400" b="1" dirty="0" err="1"/>
              <a:t>With</a:t>
            </a:r>
            <a:r>
              <a:rPr lang="sk-SK" sz="2400" b="1" dirty="0"/>
              <a:t> 95</a:t>
            </a:r>
            <a:r>
              <a:rPr lang="sk-SK" sz="2400" b="1" dirty="0" smtClean="0"/>
              <a:t>%</a:t>
            </a:r>
            <a:r>
              <a:rPr lang="en-US" sz="2400" b="1" dirty="0" smtClean="0"/>
              <a:t> </a:t>
            </a:r>
            <a:r>
              <a:rPr lang="sk-SK" sz="2400" b="1" dirty="0" err="1" smtClean="0"/>
              <a:t>probability</a:t>
            </a:r>
            <a:r>
              <a:rPr lang="sk-SK" sz="2400" b="1" dirty="0"/>
              <a:t>, </a:t>
            </a:r>
            <a:r>
              <a:rPr lang="sk-SK" sz="2400" b="1" dirty="0" err="1"/>
              <a:t>proportion</a:t>
            </a:r>
            <a:r>
              <a:rPr lang="sk-SK" sz="2400" b="1" dirty="0"/>
              <a:t> of </a:t>
            </a:r>
            <a:r>
              <a:rPr lang="sk-SK" sz="2400" b="1" dirty="0" err="1"/>
              <a:t>expenditures</a:t>
            </a:r>
            <a:r>
              <a:rPr lang="sk-SK" sz="2400" b="1" dirty="0"/>
              <a:t> </a:t>
            </a:r>
            <a:r>
              <a:rPr lang="sk-SK" sz="2400" b="1" dirty="0" err="1"/>
              <a:t>for</a:t>
            </a:r>
            <a:r>
              <a:rPr lang="sk-SK" sz="2400" b="1" dirty="0"/>
              <a:t> </a:t>
            </a:r>
            <a:r>
              <a:rPr lang="sk-SK" sz="2400" b="1" dirty="0" err="1"/>
              <a:t>alcohol</a:t>
            </a:r>
            <a:r>
              <a:rPr lang="sk-SK" sz="2400" b="1" dirty="0"/>
              <a:t> and </a:t>
            </a:r>
            <a:r>
              <a:rPr lang="sk-SK" sz="2400" b="1" dirty="0" err="1"/>
              <a:t>cigarettes</a:t>
            </a:r>
            <a:r>
              <a:rPr lang="sk-SK" sz="2400" b="1" dirty="0"/>
              <a:t> </a:t>
            </a:r>
            <a:r>
              <a:rPr lang="sk-SK" sz="2400" b="1" dirty="0" err="1"/>
              <a:t>will</a:t>
            </a:r>
            <a:r>
              <a:rPr lang="sk-SK" sz="2400" b="1" dirty="0"/>
              <a:t> </a:t>
            </a:r>
            <a:r>
              <a:rPr lang="sk-SK" sz="2400" b="1" dirty="0" err="1"/>
              <a:t>be</a:t>
            </a:r>
            <a:r>
              <a:rPr lang="sk-SK" sz="2400" b="1" dirty="0"/>
              <a:t> </a:t>
            </a:r>
            <a:r>
              <a:rPr lang="sk-SK" sz="2400" b="1" dirty="0" err="1"/>
              <a:t>between</a:t>
            </a:r>
            <a:r>
              <a:rPr lang="sk-SK" sz="2400" b="1" dirty="0"/>
              <a:t> 75%  and 83%. </a:t>
            </a:r>
          </a:p>
        </p:txBody>
      </p:sp>
      <p:sp>
        <p:nvSpPr>
          <p:cNvPr id="75782" name="Text Box 5"/>
          <p:cNvSpPr txBox="1">
            <a:spLocks noChangeArrowheads="1"/>
          </p:cNvSpPr>
          <p:nvPr/>
        </p:nvSpPr>
        <p:spPr bwMode="auto">
          <a:xfrm>
            <a:off x="3090707" y="987982"/>
            <a:ext cx="132556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b="1" dirty="0"/>
              <a:t>n=400</a:t>
            </a:r>
          </a:p>
        </p:txBody>
      </p:sp>
      <p:sp>
        <p:nvSpPr>
          <p:cNvPr id="75783" name="Text Box 6"/>
          <p:cNvSpPr txBox="1">
            <a:spLocks noChangeArrowheads="1"/>
          </p:cNvSpPr>
          <p:nvPr/>
        </p:nvSpPr>
        <p:spPr bwMode="auto">
          <a:xfrm>
            <a:off x="6003926" y="200025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sk-SK"/>
          </a:p>
        </p:txBody>
      </p:sp>
      <p:graphicFrame>
        <p:nvGraphicFramePr>
          <p:cNvPr id="75784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39235142"/>
              </p:ext>
            </p:extLst>
          </p:nvPr>
        </p:nvGraphicFramePr>
        <p:xfrm>
          <a:off x="1813082" y="2802076"/>
          <a:ext cx="6129337" cy="1047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71" name="Equation" r:id="rId5" imgW="2603500" imgH="444500" progId="">
                  <p:embed/>
                </p:oleObj>
              </mc:Choice>
              <mc:Fallback>
                <p:oleObj name="Equation" r:id="rId5" imgW="2603500" imgH="444500" progId="">
                  <p:embed/>
                  <p:pic>
                    <p:nvPicPr>
                      <p:cNvPr id="75784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13082" y="2802076"/>
                        <a:ext cx="6129337" cy="1047750"/>
                      </a:xfrm>
                      <a:prstGeom prst="rect">
                        <a:avLst/>
                      </a:prstGeom>
                      <a:gradFill rotWithShape="0">
                        <a:gsLst>
                          <a:gs pos="0">
                            <a:schemeClr val="tx2"/>
                          </a:gs>
                          <a:gs pos="100000">
                            <a:schemeClr val="hlink"/>
                          </a:gs>
                        </a:gsLst>
                        <a:lin ang="18900000" scaled="1"/>
                      </a:gra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5785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23120099"/>
              </p:ext>
            </p:extLst>
          </p:nvPr>
        </p:nvGraphicFramePr>
        <p:xfrm>
          <a:off x="5023081" y="1571790"/>
          <a:ext cx="4327525" cy="874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72" name="Equation" r:id="rId7" imgW="1688367" imgH="342751" progId="Equation.3">
                  <p:embed/>
                </p:oleObj>
              </mc:Choice>
              <mc:Fallback>
                <p:oleObj name="Equation" r:id="rId7" imgW="1688367" imgH="342751" progId="Equation.3">
                  <p:embed/>
                  <p:pic>
                    <p:nvPicPr>
                      <p:cNvPr id="75785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3081" y="1571790"/>
                        <a:ext cx="4327525" cy="874712"/>
                      </a:xfrm>
                      <a:prstGeom prst="rect">
                        <a:avLst/>
                      </a:prstGeom>
                      <a:gradFill rotWithShape="0">
                        <a:gsLst>
                          <a:gs pos="0">
                            <a:schemeClr val="tx2"/>
                          </a:gs>
                          <a:gs pos="100000">
                            <a:schemeClr val="hlink"/>
                          </a:gs>
                        </a:gsLst>
                        <a:lin ang="18900000" scaled="1"/>
                      </a:gra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5786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62464245"/>
              </p:ext>
            </p:extLst>
          </p:nvPr>
        </p:nvGraphicFramePr>
        <p:xfrm>
          <a:off x="415607" y="1498600"/>
          <a:ext cx="777875" cy="2362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73" name="Clip" r:id="rId9" imgW="1296063" imgH="3934305" progId="">
                  <p:embed/>
                </p:oleObj>
              </mc:Choice>
              <mc:Fallback>
                <p:oleObj name="Clip" r:id="rId9" imgW="1296063" imgH="3934305" progId="">
                  <p:embed/>
                  <p:pic>
                    <p:nvPicPr>
                      <p:cNvPr id="75786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5607" y="1498600"/>
                        <a:ext cx="777875" cy="2362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5787" name="Text Box 10"/>
          <p:cNvSpPr txBox="1">
            <a:spLocks noChangeArrowheads="1"/>
          </p:cNvSpPr>
          <p:nvPr/>
        </p:nvSpPr>
        <p:spPr bwMode="auto">
          <a:xfrm>
            <a:off x="5691742" y="2404196"/>
            <a:ext cx="286488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1" dirty="0"/>
              <a:t>Excel... NORMSINV(0.975)</a:t>
            </a:r>
            <a:endParaRPr lang="en-US" dirty="0"/>
          </a:p>
        </p:txBody>
      </p:sp>
      <p:sp>
        <p:nvSpPr>
          <p:cNvPr id="75788" name="Text Box 14"/>
          <p:cNvSpPr txBox="1">
            <a:spLocks noChangeArrowheads="1"/>
          </p:cNvSpPr>
          <p:nvPr/>
        </p:nvSpPr>
        <p:spPr bwMode="auto">
          <a:xfrm>
            <a:off x="4178855" y="981529"/>
            <a:ext cx="151288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k-SK" sz="2000" b="1" dirty="0"/>
              <a:t>x=315</a:t>
            </a:r>
          </a:p>
        </p:txBody>
      </p:sp>
      <p:sp>
        <p:nvSpPr>
          <p:cNvPr id="75789" name="Text Box 15"/>
          <p:cNvSpPr txBox="1">
            <a:spLocks noChangeArrowheads="1"/>
          </p:cNvSpPr>
          <p:nvPr/>
        </p:nvSpPr>
        <p:spPr bwMode="auto">
          <a:xfrm>
            <a:off x="5140284" y="950542"/>
            <a:ext cx="151288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k-SK" sz="2000" b="1" dirty="0" smtClean="0"/>
              <a:t>p=0,79</a:t>
            </a:r>
            <a:endParaRPr lang="sk-SK" sz="2000" b="1" dirty="0"/>
          </a:p>
        </p:txBody>
      </p:sp>
      <p:sp>
        <p:nvSpPr>
          <p:cNvPr id="75790" name="Line 16"/>
          <p:cNvSpPr>
            <a:spLocks noChangeShapeType="1"/>
          </p:cNvSpPr>
          <p:nvPr/>
        </p:nvSpPr>
        <p:spPr bwMode="auto">
          <a:xfrm>
            <a:off x="8616950" y="2205038"/>
            <a:ext cx="0" cy="215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390087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sk-SK" sz="4000" b="1" dirty="0" err="1"/>
              <a:t>Tests</a:t>
            </a:r>
            <a:r>
              <a:rPr lang="sk-SK" sz="4000" b="1" dirty="0"/>
              <a:t> </a:t>
            </a:r>
            <a:r>
              <a:rPr lang="sk-SK" sz="4000" b="1" dirty="0" err="1"/>
              <a:t>concerning</a:t>
            </a:r>
            <a:r>
              <a:rPr lang="sk-SK" sz="4000" b="1" dirty="0"/>
              <a:t> </a:t>
            </a:r>
            <a:r>
              <a:rPr lang="sk-SK" sz="4000" b="1" dirty="0" err="1"/>
              <a:t>proportions</a:t>
            </a:r>
            <a:endParaRPr lang="en-GB" sz="4000" b="1" dirty="0"/>
          </a:p>
        </p:txBody>
      </p:sp>
      <p:sp>
        <p:nvSpPr>
          <p:cNvPr id="57347" name="Rectangle 3"/>
          <p:cNvSpPr>
            <a:spLocks noGrp="1" noChangeArrowheads="1"/>
          </p:cNvSpPr>
          <p:nvPr>
            <p:ph idx="1"/>
          </p:nvPr>
        </p:nvSpPr>
        <p:spPr>
          <a:xfrm>
            <a:off x="1089468" y="1930400"/>
            <a:ext cx="7772400" cy="3733800"/>
          </a:xfrm>
        </p:spPr>
        <p:txBody>
          <a:bodyPr>
            <a:normAutofit/>
          </a:bodyPr>
          <a:lstStyle/>
          <a:p>
            <a:pPr eaLnBrk="1" hangingPunct="1"/>
            <a:r>
              <a:rPr lang="sk-SK" altLang="sk-SK" sz="2800" b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One</a:t>
            </a:r>
            <a:r>
              <a:rPr lang="sk-SK" altLang="sk-SK" sz="2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sk-SK" altLang="sk-SK" sz="2800" b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sample</a:t>
            </a:r>
            <a:r>
              <a:rPr lang="sk-SK" altLang="sk-SK" sz="2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test </a:t>
            </a:r>
            <a:r>
              <a:rPr lang="sk-SK" altLang="sk-SK" sz="2800" b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about</a:t>
            </a:r>
            <a:r>
              <a:rPr lang="sk-SK" altLang="sk-SK" sz="2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sk-SK" altLang="sk-SK" sz="2800" b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proportion</a:t>
            </a:r>
            <a:endParaRPr lang="sk-SK" altLang="sk-SK" sz="28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eaLnBrk="1" hangingPunct="1"/>
            <a:r>
              <a:rPr lang="sk-SK" altLang="sk-SK" sz="2800" b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Two</a:t>
            </a:r>
            <a:r>
              <a:rPr lang="sk-SK" altLang="sk-SK" sz="2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sk-SK" altLang="sk-SK" sz="2800" b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sample</a:t>
            </a:r>
            <a:r>
              <a:rPr lang="sk-SK" altLang="sk-SK" sz="2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test </a:t>
            </a:r>
            <a:r>
              <a:rPr lang="sk-SK" altLang="sk-SK" sz="2800" b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about</a:t>
            </a:r>
            <a:r>
              <a:rPr lang="sk-SK" altLang="sk-SK" sz="2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sk-SK" altLang="sk-SK" sz="2800" b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proportions</a:t>
            </a:r>
            <a:endParaRPr lang="sk-SK" altLang="sk-SK" sz="28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57348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A0094801-5F53-4A6F-AF37-E8097D5C7AF1}" type="slidenum">
              <a:rPr lang="en-GB" altLang="sk-SK" sz="1100">
                <a:solidFill>
                  <a:srgbClr val="4D4D4D"/>
                </a:solidFill>
              </a:rPr>
              <a:pPr eaLnBrk="1" hangingPunct="1"/>
              <a:t>5</a:t>
            </a:fld>
            <a:endParaRPr lang="en-GB" altLang="sk-SK" sz="1100">
              <a:solidFill>
                <a:srgbClr val="4D4D4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4377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B8C1B729-99EB-4D4F-BA67-9DE705558B69}" type="slidenum">
              <a:rPr lang="en-GB" altLang="sk-SK" sz="1100">
                <a:solidFill>
                  <a:srgbClr val="4D4D4D"/>
                </a:solidFill>
              </a:rPr>
              <a:pPr eaLnBrk="1" hangingPunct="1"/>
              <a:t>6</a:t>
            </a:fld>
            <a:endParaRPr lang="en-GB" altLang="sk-SK" sz="1100">
              <a:solidFill>
                <a:srgbClr val="4D4D4D"/>
              </a:solidFill>
            </a:endParaRPr>
          </a:p>
        </p:txBody>
      </p:sp>
      <p:sp>
        <p:nvSpPr>
          <p:cNvPr id="83971" name="Text Box 3"/>
          <p:cNvSpPr txBox="1">
            <a:spLocks noChangeArrowheads="1"/>
          </p:cNvSpPr>
          <p:nvPr/>
        </p:nvSpPr>
        <p:spPr bwMode="auto">
          <a:xfrm>
            <a:off x="635292" y="1528681"/>
            <a:ext cx="8796337" cy="41180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sk-SK" sz="3600" dirty="0" err="1">
                <a:latin typeface="Times New Roman" pitchFamily="18" charset="0"/>
              </a:rPr>
              <a:t>Assumption</a:t>
            </a:r>
            <a:r>
              <a:rPr lang="sk-SK" sz="3600" dirty="0">
                <a:latin typeface="Times New Roman" pitchFamily="18" charset="0"/>
              </a:rPr>
              <a:t>: </a:t>
            </a:r>
            <a:r>
              <a:rPr lang="sk-SK" sz="3600" dirty="0" err="1">
                <a:latin typeface="Times New Roman" pitchFamily="18" charset="0"/>
              </a:rPr>
              <a:t>alternative</a:t>
            </a:r>
            <a:r>
              <a:rPr lang="sk-SK" sz="3600" dirty="0">
                <a:latin typeface="Times New Roman" pitchFamily="18" charset="0"/>
              </a:rPr>
              <a:t> </a:t>
            </a:r>
            <a:r>
              <a:rPr lang="sk-SK" sz="3600" dirty="0" err="1">
                <a:latin typeface="Times New Roman" pitchFamily="18" charset="0"/>
              </a:rPr>
              <a:t>variable</a:t>
            </a:r>
            <a:r>
              <a:rPr lang="sk-SK" sz="3600" dirty="0">
                <a:latin typeface="Times New Roman" pitchFamily="18" charset="0"/>
              </a:rPr>
              <a:t> </a:t>
            </a:r>
            <a:r>
              <a:rPr lang="sk-SK" sz="3600" dirty="0" err="1">
                <a:latin typeface="Times New Roman" pitchFamily="18" charset="0"/>
              </a:rPr>
              <a:t>with</a:t>
            </a:r>
            <a:r>
              <a:rPr lang="sk-SK" sz="3600" dirty="0">
                <a:latin typeface="Times New Roman" pitchFamily="18" charset="0"/>
              </a:rPr>
              <a:t> </a:t>
            </a:r>
            <a:r>
              <a:rPr lang="sk-SK" sz="3600" dirty="0" err="1">
                <a:latin typeface="Times New Roman" pitchFamily="18" charset="0"/>
              </a:rPr>
              <a:t>binomial</a:t>
            </a:r>
            <a:r>
              <a:rPr lang="sk-SK" sz="3600" dirty="0">
                <a:latin typeface="Times New Roman" pitchFamily="18" charset="0"/>
              </a:rPr>
              <a:t> </a:t>
            </a:r>
            <a:r>
              <a:rPr lang="sk-SK" sz="3600" dirty="0" err="1">
                <a:latin typeface="Times New Roman" pitchFamily="18" charset="0"/>
              </a:rPr>
              <a:t>distribution</a:t>
            </a:r>
            <a:r>
              <a:rPr lang="sk-SK" sz="3600" dirty="0">
                <a:latin typeface="Times New Roman" pitchFamily="18" charset="0"/>
              </a:rPr>
              <a:t> </a:t>
            </a:r>
            <a:r>
              <a:rPr lang="sk-SK" sz="3600" dirty="0" err="1">
                <a:latin typeface="Times New Roman" pitchFamily="18" charset="0"/>
              </a:rPr>
              <a:t>can</a:t>
            </a:r>
            <a:r>
              <a:rPr lang="sk-SK" sz="3600" dirty="0">
                <a:latin typeface="Times New Roman" pitchFamily="18" charset="0"/>
              </a:rPr>
              <a:t> </a:t>
            </a:r>
            <a:r>
              <a:rPr lang="sk-SK" sz="3600" dirty="0" err="1">
                <a:latin typeface="Times New Roman" pitchFamily="18" charset="0"/>
              </a:rPr>
              <a:t>be</a:t>
            </a:r>
            <a:r>
              <a:rPr lang="sk-SK" sz="3600" dirty="0">
                <a:latin typeface="Times New Roman" pitchFamily="18" charset="0"/>
              </a:rPr>
              <a:t> </a:t>
            </a:r>
            <a:r>
              <a:rPr lang="sk-SK" sz="3600" dirty="0" err="1">
                <a:latin typeface="Times New Roman" pitchFamily="18" charset="0"/>
              </a:rPr>
              <a:t>approximated</a:t>
            </a:r>
            <a:r>
              <a:rPr lang="sk-SK" sz="3600" dirty="0">
                <a:latin typeface="Times New Roman" pitchFamily="18" charset="0"/>
              </a:rPr>
              <a:t> to </a:t>
            </a:r>
            <a:r>
              <a:rPr lang="sk-SK" sz="3600" dirty="0" err="1">
                <a:latin typeface="Times New Roman" pitchFamily="18" charset="0"/>
              </a:rPr>
              <a:t>normal</a:t>
            </a:r>
            <a:r>
              <a:rPr lang="sk-SK" sz="3600" dirty="0">
                <a:latin typeface="Times New Roman" pitchFamily="18" charset="0"/>
              </a:rPr>
              <a:t> </a:t>
            </a:r>
            <a:r>
              <a:rPr lang="sk-SK" sz="3600" dirty="0" err="1">
                <a:latin typeface="Times New Roman" pitchFamily="18" charset="0"/>
              </a:rPr>
              <a:t>distribution</a:t>
            </a:r>
            <a:endParaRPr lang="sk-SK" sz="3600" dirty="0">
              <a:latin typeface="Times New Roman" pitchFamily="18" charset="0"/>
            </a:endParaRPr>
          </a:p>
          <a:p>
            <a:pPr eaLnBrk="0" hangingPunct="0">
              <a:defRPr/>
            </a:pPr>
            <a:endParaRPr kumimoji="1" lang="sk-SK" sz="3600" dirty="0">
              <a:latin typeface="Times New Roman" pitchFamily="18" charset="0"/>
            </a:endParaRPr>
          </a:p>
          <a:p>
            <a:pPr eaLnBrk="0" hangingPunct="0">
              <a:defRPr/>
            </a:pPr>
            <a:r>
              <a:rPr kumimoji="1" lang="sk-SK" sz="3600" dirty="0" err="1">
                <a:latin typeface="Times New Roman" pitchFamily="18" charset="0"/>
              </a:rPr>
              <a:t>Hypothesis</a:t>
            </a:r>
            <a:r>
              <a:rPr kumimoji="1" lang="sk-SK" sz="3600" dirty="0">
                <a:latin typeface="Times New Roman" pitchFamily="18" charset="0"/>
              </a:rPr>
              <a:t>:</a:t>
            </a:r>
          </a:p>
          <a:p>
            <a:pPr eaLnBrk="0" hangingPunct="0">
              <a:defRPr/>
            </a:pPr>
            <a:r>
              <a:rPr lang="sk-SK" sz="2400" b="1" dirty="0">
                <a:latin typeface="Times New Roman" pitchFamily="18" charset="0"/>
              </a:rPr>
              <a:t>	</a:t>
            </a:r>
            <a:r>
              <a:rPr lang="en-US" sz="2400" b="1" dirty="0">
                <a:latin typeface="Times New Roman" pitchFamily="18" charset="0"/>
                <a:sym typeface="Symbol" pitchFamily="18" charset="2"/>
              </a:rPr>
              <a:t> </a:t>
            </a:r>
            <a:r>
              <a:rPr lang="sk-SK" sz="2400" b="1" dirty="0">
                <a:latin typeface="Times New Roman" pitchFamily="18" charset="0"/>
                <a:sym typeface="Symbol" pitchFamily="18" charset="2"/>
              </a:rPr>
              <a:t>	</a:t>
            </a:r>
            <a:r>
              <a:rPr kumimoji="1" lang="sk-SK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H0: </a:t>
            </a:r>
            <a:r>
              <a:rPr kumimoji="1" lang="el-GR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π</a:t>
            </a:r>
            <a:r>
              <a:rPr kumimoji="1" lang="sk-SK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= </a:t>
            </a:r>
            <a:r>
              <a:rPr kumimoji="1" lang="el-GR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π</a:t>
            </a:r>
            <a:r>
              <a:rPr kumimoji="1" lang="sk-SK" sz="2400" b="1" baseline="-250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0</a:t>
            </a:r>
            <a:endParaRPr kumimoji="1" lang="el-GR" sz="2400" b="1" baseline="-25000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defRPr/>
            </a:pPr>
            <a:r>
              <a:rPr kumimoji="1" lang="sk-SK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		H1: </a:t>
            </a:r>
            <a:r>
              <a:rPr kumimoji="1" lang="el-GR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π</a:t>
            </a:r>
            <a:r>
              <a:rPr kumimoji="1" lang="sk-SK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kumimoji="1" lang="sk-SK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≠</a:t>
            </a:r>
            <a:r>
              <a:rPr kumimoji="1" lang="sk-SK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kumimoji="1" lang="el-GR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π</a:t>
            </a:r>
            <a:r>
              <a:rPr kumimoji="1" lang="sk-SK" sz="2400" b="1" baseline="-250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0</a:t>
            </a:r>
          </a:p>
          <a:p>
            <a:pPr lvl="4" eaLnBrk="0" hangingPunct="0">
              <a:spcBef>
                <a:spcPct val="20000"/>
              </a:spcBef>
              <a:defRPr/>
            </a:pPr>
            <a:endParaRPr lang="en-US" sz="2800" b="1" dirty="0">
              <a:latin typeface="Arial" charset="0"/>
            </a:endParaRP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735126" y="265299"/>
            <a:ext cx="9013558" cy="1320800"/>
          </a:xfrm>
        </p:spPr>
        <p:txBody>
          <a:bodyPr/>
          <a:lstStyle/>
          <a:p>
            <a:pPr>
              <a:defRPr/>
            </a:pPr>
            <a:r>
              <a:rPr lang="en-US" sz="4000" b="1" dirty="0" smtClean="0"/>
              <a:t>A. One sample test about proportion</a:t>
            </a:r>
            <a:endParaRPr lang="en-GB" sz="4000" b="1" dirty="0"/>
          </a:p>
        </p:txBody>
      </p:sp>
    </p:spTree>
    <p:extLst>
      <p:ext uri="{BB962C8B-B14F-4D97-AF65-F5344CB8AC3E}">
        <p14:creationId xmlns:p14="http://schemas.microsoft.com/office/powerpoint/2010/main" val="555288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sk-SK" sz="4000" b="1" dirty="0" err="1"/>
              <a:t>One</a:t>
            </a:r>
            <a:r>
              <a:rPr lang="sk-SK" sz="4000" b="1" dirty="0"/>
              <a:t> </a:t>
            </a:r>
            <a:r>
              <a:rPr lang="sk-SK" sz="4000" b="1" dirty="0" err="1"/>
              <a:t>sample</a:t>
            </a:r>
            <a:r>
              <a:rPr lang="sk-SK" sz="4000" b="1" dirty="0"/>
              <a:t> test </a:t>
            </a:r>
            <a:r>
              <a:rPr lang="sk-SK" sz="4000" b="1" dirty="0" err="1"/>
              <a:t>about</a:t>
            </a:r>
            <a:r>
              <a:rPr lang="sk-SK" sz="4000" b="1" dirty="0"/>
              <a:t> </a:t>
            </a:r>
            <a:r>
              <a:rPr lang="sk-SK" sz="4000" b="1" dirty="0" err="1"/>
              <a:t>proportion</a:t>
            </a:r>
            <a:endParaRPr lang="en-GB" sz="4000" b="1" dirty="0"/>
          </a:p>
        </p:txBody>
      </p:sp>
      <p:sp>
        <p:nvSpPr>
          <p:cNvPr id="84995" name="Rectangle 3"/>
          <p:cNvSpPr>
            <a:spLocks noGrp="1" noChangeArrowheads="1"/>
          </p:cNvSpPr>
          <p:nvPr>
            <p:ph idx="1"/>
          </p:nvPr>
        </p:nvSpPr>
        <p:spPr>
          <a:xfrm>
            <a:off x="677334" y="1651820"/>
            <a:ext cx="7772400" cy="3400398"/>
          </a:xfrm>
        </p:spPr>
        <p:txBody>
          <a:bodyPr rtlCol="0">
            <a:normAutofit/>
          </a:bodyPr>
          <a:lstStyle/>
          <a:p>
            <a:pPr indent="-274320">
              <a:defRPr/>
            </a:pPr>
            <a:r>
              <a:rPr lang="sk-SK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Test </a:t>
            </a:r>
            <a:r>
              <a:rPr lang="sk-SK" sz="2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statistics</a:t>
            </a:r>
            <a:endParaRPr lang="sk-SK" sz="2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indent="-274320">
              <a:defRPr/>
            </a:pPr>
            <a:endParaRPr lang="sk-SK" dirty="0"/>
          </a:p>
          <a:p>
            <a:pPr indent="-274320">
              <a:defRPr/>
            </a:pPr>
            <a:endParaRPr lang="sk-SK" dirty="0"/>
          </a:p>
          <a:p>
            <a:pPr indent="-274320">
              <a:defRPr/>
            </a:pPr>
            <a:endParaRPr lang="sk-SK" dirty="0"/>
          </a:p>
          <a:p>
            <a:pPr indent="-274320">
              <a:defRPr/>
            </a:pPr>
            <a:r>
              <a:rPr lang="sk-SK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u</a:t>
            </a:r>
            <a:r>
              <a:rPr lang="sk-SK" sz="2400" dirty="0"/>
              <a:t> has </a:t>
            </a:r>
            <a:r>
              <a:rPr lang="sk-SK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N(0,1)</a:t>
            </a:r>
            <a:r>
              <a:rPr lang="en-US" sz="2400" baseline="-25000" dirty="0">
                <a:sym typeface="Symbol" pitchFamily="18" charset="2"/>
              </a:rPr>
              <a:t> </a:t>
            </a:r>
            <a:r>
              <a:rPr lang="sk-SK" sz="2400" baseline="-25000" dirty="0">
                <a:sym typeface="Symbol" pitchFamily="18" charset="2"/>
              </a:rPr>
              <a:t> </a:t>
            </a:r>
            <a:r>
              <a:rPr lang="sk-SK" sz="2400" dirty="0" err="1">
                <a:sym typeface="Symbol" pitchFamily="18" charset="2"/>
              </a:rPr>
              <a:t>distribution</a:t>
            </a:r>
            <a:endParaRPr lang="en-GB" sz="2400" dirty="0">
              <a:sym typeface="Symbol" pitchFamily="18" charset="2"/>
            </a:endParaRPr>
          </a:p>
        </p:txBody>
      </p:sp>
      <p:sp>
        <p:nvSpPr>
          <p:cNvPr id="14341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6DDB1F6-08AD-42C8-AC1C-6C23070C8D30}" type="slidenum">
              <a:rPr lang="en-GB" altLang="sk-SK" sz="1100">
                <a:solidFill>
                  <a:srgbClr val="4D4D4D"/>
                </a:solidFill>
              </a:rPr>
              <a:pPr eaLnBrk="1" hangingPunct="1"/>
              <a:t>7</a:t>
            </a:fld>
            <a:endParaRPr lang="en-GB" altLang="sk-SK" sz="1100">
              <a:solidFill>
                <a:srgbClr val="4D4D4D"/>
              </a:solidFill>
            </a:endParaRPr>
          </a:p>
        </p:txBody>
      </p:sp>
      <p:graphicFrame>
        <p:nvGraphicFramePr>
          <p:cNvPr id="1433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78720610"/>
              </p:ext>
            </p:extLst>
          </p:nvPr>
        </p:nvGraphicFramePr>
        <p:xfrm>
          <a:off x="3672588" y="1361352"/>
          <a:ext cx="4918075" cy="1300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0" name="Equation" r:id="rId3" imgW="1828800" imgH="482600" progId="Equation.DSMT4">
                  <p:embed/>
                </p:oleObj>
              </mc:Choice>
              <mc:Fallback>
                <p:oleObj name="Equation" r:id="rId3" imgW="1828800" imgH="482600" progId="Equation.DSMT4">
                  <p:embed/>
                  <p:pic>
                    <p:nvPicPr>
                      <p:cNvPr id="14338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72588" y="1361352"/>
                        <a:ext cx="4918075" cy="1300162"/>
                      </a:xfrm>
                      <a:prstGeom prst="rect">
                        <a:avLst/>
                      </a:prstGeom>
                      <a:gradFill rotWithShape="0">
                        <a:gsLst>
                          <a:gs pos="0">
                            <a:schemeClr val="tx2"/>
                          </a:gs>
                          <a:gs pos="100000">
                            <a:schemeClr val="hlink"/>
                          </a:gs>
                        </a:gsLst>
                        <a:lin ang="18900000" scaled="1"/>
                      </a:gra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 algn="ctr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sp>
            <p:nvSpPr>
              <p:cNvPr id="84997" name="Text Box 5"/>
              <p:cNvSpPr txBox="1">
                <a:spLocks noChangeArrowheads="1"/>
              </p:cNvSpPr>
              <p:nvPr/>
            </p:nvSpPr>
            <p:spPr bwMode="auto">
              <a:xfrm>
                <a:off x="1919288" y="4329113"/>
                <a:ext cx="8672512" cy="1908215"/>
              </a:xfrm>
              <a:prstGeom prst="rect">
                <a:avLst/>
              </a:prstGeom>
              <a:noFill/>
              <a:ln>
                <a:noFill/>
              </a:ln>
              <a:effectLst/>
              <a:ex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buClr>
                    <a:schemeClr val="tx2"/>
                  </a:buClr>
                  <a:buFont typeface="Wingdings" pitchFamily="2" charset="2"/>
                  <a:buChar char="§"/>
                  <a:defRPr/>
                </a:pPr>
                <a:r>
                  <a:rPr lang="sk-SK" dirty="0">
                    <a:latin typeface="Arial" charset="0"/>
                  </a:rPr>
                  <a:t> </a:t>
                </a:r>
                <a:r>
                  <a:rPr lang="sk-SK" sz="2800" dirty="0" err="1"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" charset="0"/>
                  </a:rPr>
                  <a:t>decision</a:t>
                </a:r>
                <a:r>
                  <a:rPr lang="sk-SK" sz="2800" dirty="0">
                    <a:latin typeface="Arial" charset="0"/>
                  </a:rPr>
                  <a:t>:</a:t>
                </a:r>
                <a:r>
                  <a:rPr lang="en-US" sz="2800" dirty="0">
                    <a:latin typeface="Arial" charset="0"/>
                  </a:rPr>
                  <a:t>	</a:t>
                </a:r>
              </a:p>
              <a:p>
                <a:pPr lvl="1">
                  <a:spcBef>
                    <a:spcPct val="50000"/>
                  </a:spcBef>
                  <a:buClr>
                    <a:schemeClr val="tx2"/>
                  </a:buClr>
                  <a:buFont typeface="Wingdings" pitchFamily="2" charset="2"/>
                  <a:buChar char="§"/>
                  <a:defRPr/>
                </a:pPr>
                <a:r>
                  <a:rPr lang="sk-SK" sz="2400" dirty="0" smtClean="0">
                    <a:latin typeface="Arial" charset="0"/>
                  </a:rPr>
                  <a:t> </a:t>
                </a:r>
                <a:r>
                  <a:rPr lang="sk-SK" sz="2400" dirty="0">
                    <a:solidFill>
                      <a:schemeClr val="tx2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" charset="0"/>
                  </a:rPr>
                  <a:t>|u | </a:t>
                </a:r>
                <a14:m>
                  <m:oMath xmlns:m="http://schemas.openxmlformats.org/officeDocument/2006/math">
                    <m:r>
                      <a:rPr lang="sk-SK" sz="2400" i="1" smtClean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</m:oMath>
                </a14:m>
                <a:r>
                  <a:rPr lang="sk-SK" sz="2400" dirty="0" smtClean="0">
                    <a:solidFill>
                      <a:schemeClr val="tx2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" charset="0"/>
                    <a:sym typeface="Symbol" pitchFamily="18" charset="2"/>
                  </a:rPr>
                  <a:t> </a:t>
                </a:r>
                <a:r>
                  <a:rPr lang="sk-SK" sz="2400" dirty="0">
                    <a:solidFill>
                      <a:schemeClr val="tx2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" charset="0"/>
                    <a:sym typeface="Symbol" pitchFamily="18" charset="2"/>
                  </a:rPr>
                  <a:t>u</a:t>
                </a:r>
                <a:r>
                  <a:rPr lang="en-US" sz="2400" dirty="0">
                    <a:solidFill>
                      <a:schemeClr val="tx2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" charset="0"/>
                    <a:sym typeface="Symbol" pitchFamily="18" charset="2"/>
                  </a:rPr>
                  <a:t> </a:t>
                </a:r>
                <a:r>
                  <a:rPr lang="sk-SK" sz="2400" baseline="-25000" dirty="0">
                    <a:solidFill>
                      <a:schemeClr val="tx2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" charset="0"/>
                    <a:sym typeface="Symbol" pitchFamily="18" charset="2"/>
                  </a:rPr>
                  <a:t>1-/2</a:t>
                </a:r>
                <a:r>
                  <a:rPr lang="sk-SK" sz="2400" dirty="0">
                    <a:latin typeface="Arial" charset="0"/>
                    <a:cs typeface="Times New Roman" pitchFamily="18" charset="0"/>
                    <a:sym typeface="Symbol" pitchFamily="18" charset="2"/>
                  </a:rPr>
                  <a:t>→</a:t>
                </a:r>
                <a:r>
                  <a:rPr lang="sk-SK" sz="2400" dirty="0">
                    <a:latin typeface="Arial" charset="0"/>
                    <a:sym typeface="Symbol" pitchFamily="18" charset="2"/>
                  </a:rPr>
                  <a:t> H</a:t>
                </a:r>
                <a:r>
                  <a:rPr lang="sk-SK" sz="2400" baseline="-25000" dirty="0">
                    <a:latin typeface="Arial" charset="0"/>
                    <a:sym typeface="Symbol" pitchFamily="18" charset="2"/>
                  </a:rPr>
                  <a:t>0</a:t>
                </a:r>
                <a:r>
                  <a:rPr lang="sk-SK" sz="2400" dirty="0">
                    <a:latin typeface="Arial" charset="0"/>
                    <a:sym typeface="Symbol" pitchFamily="18" charset="2"/>
                  </a:rPr>
                  <a:t> </a:t>
                </a:r>
                <a:r>
                  <a:rPr lang="sk-SK" sz="2400" dirty="0" err="1">
                    <a:latin typeface="Arial" charset="0"/>
                    <a:sym typeface="Symbol" pitchFamily="18" charset="2"/>
                  </a:rPr>
                  <a:t>is</a:t>
                </a:r>
                <a:r>
                  <a:rPr lang="sk-SK" sz="2400" dirty="0">
                    <a:latin typeface="Arial" charset="0"/>
                    <a:sym typeface="Symbol" pitchFamily="18" charset="2"/>
                  </a:rPr>
                  <a:t> </a:t>
                </a:r>
                <a:r>
                  <a:rPr lang="sk-SK" sz="2400" dirty="0" err="1" smtClean="0">
                    <a:latin typeface="Arial" charset="0"/>
                    <a:sym typeface="Symbol" pitchFamily="18" charset="2"/>
                  </a:rPr>
                  <a:t>accepte</a:t>
                </a:r>
                <a:r>
                  <a:rPr lang="en-US" sz="2400" dirty="0" smtClean="0">
                    <a:latin typeface="Arial" charset="0"/>
                    <a:sym typeface="Symbol" pitchFamily="18" charset="2"/>
                  </a:rPr>
                  <a:t>d</a:t>
                </a:r>
                <a:endParaRPr lang="sk-SK" sz="2400" dirty="0">
                  <a:latin typeface="Arial" charset="0"/>
                  <a:sym typeface="Symbol" pitchFamily="18" charset="2"/>
                </a:endParaRPr>
              </a:p>
              <a:p>
                <a:pPr lvl="1">
                  <a:spcBef>
                    <a:spcPct val="50000"/>
                  </a:spcBef>
                  <a:buClr>
                    <a:schemeClr val="tx2"/>
                  </a:buClr>
                  <a:buFont typeface="Wingdings" pitchFamily="2" charset="2"/>
                  <a:buChar char="§"/>
                  <a:defRPr/>
                </a:pPr>
                <a:r>
                  <a:rPr lang="sk-SK" sz="2400" dirty="0">
                    <a:latin typeface="Arial" charset="0"/>
                  </a:rPr>
                  <a:t> </a:t>
                </a:r>
                <a:r>
                  <a:rPr lang="sk-SK" sz="2400" dirty="0">
                    <a:solidFill>
                      <a:schemeClr val="tx2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" charset="0"/>
                  </a:rPr>
                  <a:t>| </a:t>
                </a:r>
                <a:r>
                  <a:rPr lang="en-US" sz="2400" dirty="0">
                    <a:solidFill>
                      <a:schemeClr val="tx2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" charset="0"/>
                  </a:rPr>
                  <a:t>u</a:t>
                </a:r>
                <a:r>
                  <a:rPr lang="sk-SK" sz="2400" dirty="0">
                    <a:solidFill>
                      <a:schemeClr val="tx2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" charset="0"/>
                  </a:rPr>
                  <a:t>| </a:t>
                </a:r>
                <a:r>
                  <a:rPr lang="en-US" sz="2400" dirty="0">
                    <a:solidFill>
                      <a:schemeClr val="tx2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" charset="0"/>
                    <a:sym typeface="Symbol" pitchFamily="18" charset="2"/>
                  </a:rPr>
                  <a:t>&gt;</a:t>
                </a:r>
                <a:r>
                  <a:rPr lang="sk-SK" sz="2400" dirty="0" smtClean="0">
                    <a:solidFill>
                      <a:schemeClr val="tx2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" charset="0"/>
                    <a:sym typeface="Symbol" pitchFamily="18" charset="2"/>
                  </a:rPr>
                  <a:t> </a:t>
                </a:r>
                <a:r>
                  <a:rPr lang="sk-SK" sz="2400" dirty="0">
                    <a:solidFill>
                      <a:schemeClr val="tx2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" charset="0"/>
                    <a:sym typeface="Symbol" pitchFamily="18" charset="2"/>
                  </a:rPr>
                  <a:t>u</a:t>
                </a:r>
                <a:r>
                  <a:rPr lang="en-US" sz="2400" dirty="0">
                    <a:solidFill>
                      <a:schemeClr val="tx2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" charset="0"/>
                    <a:sym typeface="Symbol" pitchFamily="18" charset="2"/>
                  </a:rPr>
                  <a:t> </a:t>
                </a:r>
                <a:r>
                  <a:rPr lang="sk-SK" sz="2400" baseline="-25000" dirty="0">
                    <a:solidFill>
                      <a:schemeClr val="tx2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" charset="0"/>
                    <a:sym typeface="Symbol" pitchFamily="18" charset="2"/>
                  </a:rPr>
                  <a:t>1-/2</a:t>
                </a:r>
                <a:r>
                  <a:rPr lang="sk-SK" sz="2400" dirty="0">
                    <a:latin typeface="Arial" charset="0"/>
                    <a:sym typeface="Symbol" pitchFamily="18" charset="2"/>
                  </a:rPr>
                  <a:t> </a:t>
                </a:r>
                <a:r>
                  <a:rPr lang="sk-SK" sz="2400" dirty="0">
                    <a:latin typeface="Arial" charset="0"/>
                    <a:cs typeface="Times New Roman" pitchFamily="18" charset="0"/>
                    <a:sym typeface="Symbol" pitchFamily="18" charset="2"/>
                  </a:rPr>
                  <a:t>→</a:t>
                </a:r>
                <a:r>
                  <a:rPr lang="sk-SK" sz="2400" dirty="0">
                    <a:latin typeface="Arial" charset="0"/>
                    <a:sym typeface="Symbol" pitchFamily="18" charset="2"/>
                  </a:rPr>
                  <a:t>H</a:t>
                </a:r>
                <a:r>
                  <a:rPr lang="sk-SK" sz="2400" baseline="-25000" dirty="0">
                    <a:latin typeface="Arial" charset="0"/>
                    <a:sym typeface="Symbol" pitchFamily="18" charset="2"/>
                  </a:rPr>
                  <a:t>0</a:t>
                </a:r>
                <a:r>
                  <a:rPr lang="sk-SK" sz="2400" dirty="0">
                    <a:latin typeface="Arial" charset="0"/>
                    <a:sym typeface="Symbol" pitchFamily="18" charset="2"/>
                  </a:rPr>
                  <a:t> </a:t>
                </a:r>
                <a:r>
                  <a:rPr lang="sk-SK" sz="2400" dirty="0" err="1">
                    <a:latin typeface="Arial" charset="0"/>
                    <a:sym typeface="Symbol" pitchFamily="18" charset="2"/>
                  </a:rPr>
                  <a:t>is</a:t>
                </a:r>
                <a:r>
                  <a:rPr lang="sk-SK" sz="2400" dirty="0">
                    <a:latin typeface="Arial" charset="0"/>
                    <a:sym typeface="Symbol" pitchFamily="18" charset="2"/>
                  </a:rPr>
                  <a:t> </a:t>
                </a:r>
                <a:r>
                  <a:rPr lang="sk-SK" sz="2400" dirty="0" err="1">
                    <a:latin typeface="Arial" charset="0"/>
                    <a:sym typeface="Symbol" pitchFamily="18" charset="2"/>
                  </a:rPr>
                  <a:t>rejected</a:t>
                </a:r>
                <a:endParaRPr lang="en-US" sz="2400" dirty="0">
                  <a:latin typeface="Arial" charset="0"/>
                  <a:sym typeface="Symbol" pitchFamily="18" charset="2"/>
                </a:endParaRPr>
              </a:p>
              <a:p>
                <a:pPr eaLnBrk="0" hangingPunct="0">
                  <a:buClr>
                    <a:schemeClr val="tx2"/>
                  </a:buClr>
                  <a:buSzPct val="80000"/>
                  <a:buFont typeface="Wingdings" pitchFamily="2" charset="2"/>
                  <a:buChar char="v"/>
                  <a:defRPr/>
                </a:pPr>
                <a:endParaRPr lang="en-GB" dirty="0">
                  <a:latin typeface="Symbol" pitchFamily="18" charset="2"/>
                </a:endParaRPr>
              </a:p>
            </p:txBody>
          </p:sp>
        </mc:Choice>
        <mc:Fallback>
          <p:sp>
            <p:nvSpPr>
              <p:cNvPr id="84997" name="Text 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919288" y="4329113"/>
                <a:ext cx="8672512" cy="1908215"/>
              </a:xfrm>
              <a:prstGeom prst="rect">
                <a:avLst/>
              </a:prstGeom>
              <a:blipFill>
                <a:blip r:embed="rId5"/>
                <a:stretch>
                  <a:fillRect l="-492" t="-3514"/>
                </a:stretch>
              </a:blipFill>
              <a:ln>
                <a:noFill/>
              </a:ln>
              <a:effectLst/>
              <a:extLst/>
            </p:spPr>
            <p:txBody>
              <a:bodyPr/>
              <a:lstStyle/>
              <a:p>
                <a:r>
                  <a:rPr lang="sk-SK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52205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Example</a:t>
            </a:r>
            <a:endParaRPr lang="sk-SK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Zástupný objekt pre obsah 2"/>
              <p:cNvSpPr>
                <a:spLocks noGrp="1"/>
              </p:cNvSpPr>
              <p:nvPr>
                <p:ph idx="1"/>
              </p:nvPr>
            </p:nvSpPr>
            <p:spPr>
              <a:xfrm>
                <a:off x="677334" y="1460091"/>
                <a:ext cx="8596668" cy="4581272"/>
              </a:xfrm>
            </p:spPr>
            <p:txBody>
              <a:bodyPr>
                <a:normAutofit fontScale="92500" lnSpcReduction="10000"/>
              </a:bodyPr>
              <a:lstStyle/>
              <a:p>
                <a:pPr algn="just"/>
                <a:r>
                  <a:rPr lang="sk-SK" sz="2400" dirty="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Chicken </a:t>
                </a:r>
                <a:r>
                  <a:rPr lang="sk-SK" sz="2400" dirty="0" err="1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Delight</a:t>
                </a:r>
                <a:r>
                  <a:rPr lang="sk-SK" sz="24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 </a:t>
                </a:r>
                <a:r>
                  <a:rPr lang="sk-SK" sz="2400" dirty="0" err="1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claims</a:t>
                </a:r>
                <a:r>
                  <a:rPr lang="sk-SK" sz="24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 </a:t>
                </a:r>
                <a:r>
                  <a:rPr lang="sk-SK" sz="2400" dirty="0" err="1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that</a:t>
                </a:r>
                <a:r>
                  <a:rPr lang="sk-SK" sz="24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 90 percent of </a:t>
                </a:r>
                <a:r>
                  <a:rPr lang="sk-SK" sz="2400" dirty="0" err="1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its</a:t>
                </a:r>
                <a:r>
                  <a:rPr lang="sk-SK" sz="24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 </a:t>
                </a:r>
                <a:r>
                  <a:rPr lang="sk-SK" sz="2400" dirty="0" err="1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orders</a:t>
                </a:r>
                <a:r>
                  <a:rPr lang="sk-SK" sz="24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 are </a:t>
                </a:r>
                <a:r>
                  <a:rPr lang="sk-SK" sz="2400" dirty="0" err="1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delivered</a:t>
                </a:r>
                <a:r>
                  <a:rPr lang="sk-SK" sz="24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 </a:t>
                </a:r>
                <a:r>
                  <a:rPr lang="sk-SK" sz="2400" dirty="0" err="1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within</a:t>
                </a:r>
                <a:r>
                  <a:rPr lang="sk-SK" sz="24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 10 </a:t>
                </a:r>
                <a:r>
                  <a:rPr lang="sk-SK" sz="2400" dirty="0" err="1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minutes</a:t>
                </a:r>
                <a:r>
                  <a:rPr lang="sk-SK" sz="24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 of </a:t>
                </a:r>
                <a:r>
                  <a:rPr lang="sk-SK" sz="2400" dirty="0" err="1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the</a:t>
                </a:r>
                <a:r>
                  <a:rPr lang="sk-SK" sz="24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 </a:t>
                </a:r>
                <a:r>
                  <a:rPr lang="sk-SK" sz="2400" dirty="0" err="1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time</a:t>
                </a:r>
                <a:r>
                  <a:rPr lang="sk-SK" sz="24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 </a:t>
                </a:r>
                <a:r>
                  <a:rPr lang="sk-SK" sz="2400" dirty="0" err="1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the</a:t>
                </a:r>
                <a:r>
                  <a:rPr lang="sk-SK" sz="24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 </a:t>
                </a:r>
                <a:r>
                  <a:rPr lang="sk-SK" sz="2400" dirty="0" err="1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order</a:t>
                </a:r>
                <a:r>
                  <a:rPr lang="sk-SK" sz="24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 </a:t>
                </a:r>
                <a:r>
                  <a:rPr lang="sk-SK" sz="2400" dirty="0" err="1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is</a:t>
                </a:r>
                <a:r>
                  <a:rPr lang="sk-SK" sz="24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 </a:t>
                </a:r>
                <a:r>
                  <a:rPr lang="sk-SK" sz="2400" dirty="0" err="1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placed</a:t>
                </a:r>
                <a:r>
                  <a:rPr lang="sk-SK" sz="24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. A </a:t>
                </a:r>
                <a:r>
                  <a:rPr lang="sk-SK" sz="2400" dirty="0" err="1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sample</a:t>
                </a:r>
                <a:r>
                  <a:rPr lang="sk-SK" sz="24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 of 100 </a:t>
                </a:r>
                <a:r>
                  <a:rPr lang="sk-SK" sz="2400" dirty="0" err="1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orders</a:t>
                </a:r>
                <a:r>
                  <a:rPr lang="sk-SK" sz="24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 </a:t>
                </a:r>
                <a:r>
                  <a:rPr lang="sk-SK" sz="2400" dirty="0" err="1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revealed</a:t>
                </a:r>
                <a:r>
                  <a:rPr lang="sk-SK" sz="24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 </a:t>
                </a:r>
                <a:r>
                  <a:rPr lang="sk-SK" sz="2400" dirty="0" err="1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that</a:t>
                </a:r>
                <a:r>
                  <a:rPr lang="sk-SK" sz="24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 82 </a:t>
                </a:r>
                <a:r>
                  <a:rPr lang="sk-SK" sz="2400" dirty="0" err="1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were</a:t>
                </a:r>
                <a:r>
                  <a:rPr lang="sk-SK" sz="24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 </a:t>
                </a:r>
                <a:r>
                  <a:rPr lang="sk-SK" sz="2400" dirty="0" err="1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delivered</a:t>
                </a:r>
                <a:r>
                  <a:rPr lang="sk-SK" sz="24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 </a:t>
                </a:r>
                <a:r>
                  <a:rPr lang="sk-SK" sz="2400" dirty="0" err="1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within</a:t>
                </a:r>
                <a:r>
                  <a:rPr lang="sk-SK" sz="24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 </a:t>
                </a:r>
                <a:r>
                  <a:rPr lang="sk-SK" sz="2400" dirty="0" err="1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the</a:t>
                </a:r>
                <a:r>
                  <a:rPr lang="sk-SK" sz="24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 </a:t>
                </a:r>
                <a:r>
                  <a:rPr lang="sk-SK" sz="2400" dirty="0" err="1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promised</a:t>
                </a:r>
                <a:r>
                  <a:rPr lang="sk-SK" sz="24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 </a:t>
                </a:r>
                <a:r>
                  <a:rPr lang="sk-SK" sz="2400" dirty="0" err="1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time</a:t>
                </a:r>
                <a:r>
                  <a:rPr lang="sk-SK" sz="24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. At </a:t>
                </a:r>
                <a:r>
                  <a:rPr lang="sk-SK" sz="2400" dirty="0" err="1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the</a:t>
                </a:r>
                <a:r>
                  <a:rPr lang="sk-SK" sz="24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 </a:t>
                </a:r>
                <a:r>
                  <a:rPr lang="sk-SK" sz="2400" dirty="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0</a:t>
                </a:r>
                <a:r>
                  <a:rPr lang="en-US" sz="2400" dirty="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.</a:t>
                </a:r>
                <a:r>
                  <a:rPr lang="sk-SK" sz="2400" dirty="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1 </a:t>
                </a:r>
                <a:r>
                  <a:rPr lang="sk-SK" sz="2400" dirty="0" err="1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significance</a:t>
                </a:r>
                <a:r>
                  <a:rPr lang="sk-SK" sz="24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 level, </a:t>
                </a:r>
                <a:r>
                  <a:rPr lang="sk-SK" sz="2400" dirty="0" err="1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can</a:t>
                </a:r>
                <a:r>
                  <a:rPr lang="sk-SK" sz="24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 </a:t>
                </a:r>
                <a:r>
                  <a:rPr lang="sk-SK" sz="2400" dirty="0" err="1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we</a:t>
                </a:r>
                <a:r>
                  <a:rPr lang="sk-SK" sz="24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 </a:t>
                </a:r>
                <a:r>
                  <a:rPr lang="sk-SK" sz="2400" dirty="0" err="1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conclude</a:t>
                </a:r>
                <a:r>
                  <a:rPr lang="sk-SK" sz="24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 </a:t>
                </a:r>
                <a:r>
                  <a:rPr lang="sk-SK" sz="2400" dirty="0" err="1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that</a:t>
                </a:r>
                <a:r>
                  <a:rPr lang="sk-SK" sz="24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 90 percent of </a:t>
                </a:r>
                <a:r>
                  <a:rPr lang="sk-SK" sz="2400" dirty="0" err="1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the</a:t>
                </a:r>
                <a:r>
                  <a:rPr lang="sk-SK" sz="24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 </a:t>
                </a:r>
                <a:r>
                  <a:rPr lang="sk-SK" sz="2400" dirty="0" err="1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orders</a:t>
                </a:r>
                <a:r>
                  <a:rPr lang="sk-SK" sz="24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 are </a:t>
                </a:r>
                <a:r>
                  <a:rPr lang="sk-SK" sz="2400" dirty="0" err="1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delivered</a:t>
                </a:r>
                <a:r>
                  <a:rPr lang="sk-SK" sz="24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 in </a:t>
                </a:r>
                <a:r>
                  <a:rPr lang="sk-SK" sz="2400" dirty="0" err="1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less</a:t>
                </a:r>
                <a:r>
                  <a:rPr lang="sk-SK" sz="24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 than10 </a:t>
                </a:r>
                <a:r>
                  <a:rPr lang="sk-SK" sz="2400" dirty="0" err="1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minutes</a:t>
                </a:r>
                <a:r>
                  <a:rPr lang="sk-SK" sz="24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?</a:t>
                </a:r>
              </a:p>
              <a:p>
                <a:r>
                  <a:rPr lang="en-US" sz="24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p</a:t>
                </a:r>
                <a:r>
                  <a:rPr lang="sk-SK" sz="2400" dirty="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=0</a:t>
                </a:r>
                <a:r>
                  <a:rPr lang="en-US" sz="2400" dirty="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.</a:t>
                </a:r>
                <a:r>
                  <a:rPr lang="sk-SK" sz="2400" dirty="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82</a:t>
                </a:r>
                <a:endParaRPr lang="sk-SK" sz="2400" dirty="0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  <a:p>
                <a:r>
                  <a:rPr lang="el-GR" sz="24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π</a:t>
                </a:r>
                <a:r>
                  <a:rPr lang="sk-SK" sz="2400" dirty="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=0</a:t>
                </a:r>
                <a:r>
                  <a:rPr lang="en-US" sz="2400" dirty="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.</a:t>
                </a:r>
                <a:r>
                  <a:rPr lang="sk-SK" sz="2400" dirty="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9</a:t>
                </a:r>
                <a:endParaRPr lang="sk-SK" sz="2400" dirty="0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  <a:p>
                <a:r>
                  <a:rPr lang="en-US" sz="24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t</a:t>
                </a:r>
                <a:r>
                  <a:rPr lang="en-US" sz="2400" dirty="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est statistic: </a:t>
                </a:r>
                <a14:m>
                  <m:oMath xmlns:m="http://schemas.openxmlformats.org/officeDocument/2006/math">
                    <m:r>
                      <a:rPr lang="sk-SK" sz="240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mbria Math" panose="02040503050406030204" pitchFamily="18" charset="0"/>
                      </a:rPr>
                      <m:t>𝒖</m:t>
                    </m:r>
                    <m:r>
                      <a:rPr lang="sk-SK" sz="240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sk-SK" sz="2400" i="1">
                            <a:solidFill>
                              <a:schemeClr val="tx1">
                                <a:lumMod val="85000"/>
                                <a:lumOff val="1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k-SK" sz="2400">
                            <a:solidFill>
                              <a:schemeClr val="tx1">
                                <a:lumMod val="85000"/>
                                <a:lumOff val="1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  <m:r>
                          <a:rPr lang="sk-SK" sz="2400">
                            <a:solidFill>
                              <a:schemeClr val="tx1">
                                <a:lumMod val="85000"/>
                                <a:lumOff val="1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sk-SK" sz="2400">
                            <a:solidFill>
                              <a:schemeClr val="tx1">
                                <a:lumMod val="85000"/>
                                <a:lumOff val="1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𝟖𝟐</m:t>
                        </m:r>
                        <m:r>
                          <a:rPr lang="sk-SK" sz="2400">
                            <a:solidFill>
                              <a:schemeClr val="tx1">
                                <a:lumMod val="85000"/>
                                <a:lumOff val="1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sk-SK" sz="2400">
                            <a:solidFill>
                              <a:schemeClr val="tx1">
                                <a:lumMod val="85000"/>
                                <a:lumOff val="1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  <m:r>
                          <a:rPr lang="sk-SK" sz="2400">
                            <a:solidFill>
                              <a:schemeClr val="tx1">
                                <a:lumMod val="85000"/>
                                <a:lumOff val="1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sk-SK" sz="2400">
                            <a:solidFill>
                              <a:schemeClr val="tx1">
                                <a:lumMod val="85000"/>
                                <a:lumOff val="1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𝟗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sk-SK" sz="2400" i="1">
                                <a:solidFill>
                                  <a:schemeClr val="tx1">
                                    <a:lumMod val="85000"/>
                                    <a:lumOff val="1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sk-SK" sz="2400">
                                <a:solidFill>
                                  <a:schemeClr val="tx1">
                                    <a:lumMod val="85000"/>
                                    <a:lumOff val="1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𝟎</m:t>
                            </m:r>
                            <m:r>
                              <a:rPr lang="sk-SK" sz="2400">
                                <a:solidFill>
                                  <a:schemeClr val="tx1">
                                    <a:lumMod val="85000"/>
                                    <a:lumOff val="1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sk-SK" sz="2400">
                                <a:solidFill>
                                  <a:schemeClr val="tx1">
                                    <a:lumMod val="85000"/>
                                    <a:lumOff val="1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𝟗</m:t>
                            </m:r>
                            <m:r>
                              <a:rPr lang="sk-SK" sz="2400">
                                <a:solidFill>
                                  <a:schemeClr val="tx1">
                                    <a:lumMod val="85000"/>
                                    <a:lumOff val="1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∗(</m:t>
                            </m:r>
                            <m:r>
                              <a:rPr lang="sk-SK" sz="2400">
                                <a:solidFill>
                                  <a:schemeClr val="tx1">
                                    <a:lumMod val="85000"/>
                                    <a:lumOff val="1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  <m:r>
                              <a:rPr lang="sk-SK" sz="2400">
                                <a:solidFill>
                                  <a:schemeClr val="tx1">
                                    <a:lumMod val="85000"/>
                                    <a:lumOff val="1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sk-SK" sz="2400">
                                <a:solidFill>
                                  <a:schemeClr val="tx1">
                                    <a:lumMod val="85000"/>
                                    <a:lumOff val="1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𝟎</m:t>
                            </m:r>
                            <m:r>
                              <a:rPr lang="sk-SK" sz="2400">
                                <a:solidFill>
                                  <a:schemeClr val="tx1">
                                    <a:lumMod val="85000"/>
                                    <a:lumOff val="1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sk-SK" sz="2400">
                                <a:solidFill>
                                  <a:schemeClr val="tx1">
                                    <a:lumMod val="85000"/>
                                    <a:lumOff val="1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𝟗</m:t>
                            </m:r>
                            <m:r>
                              <a:rPr lang="sk-SK" sz="2400">
                                <a:solidFill>
                                  <a:schemeClr val="tx1">
                                    <a:lumMod val="85000"/>
                                    <a:lumOff val="1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)/99 </m:t>
                            </m:r>
                          </m:e>
                        </m:rad>
                      </m:den>
                    </m:f>
                  </m:oMath>
                </a14:m>
                <a:r>
                  <a:rPr lang="sk-SK" sz="24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=-</a:t>
                </a:r>
                <a:r>
                  <a:rPr lang="sk-SK" sz="2400" dirty="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2</a:t>
                </a:r>
                <a:r>
                  <a:rPr lang="en-US" sz="2400" dirty="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.</a:t>
                </a:r>
                <a:r>
                  <a:rPr lang="sk-SK" sz="2400" dirty="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653</a:t>
                </a:r>
                <a:endParaRPr lang="el-GR" sz="2400" dirty="0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  <a:p>
                <a:r>
                  <a:rPr lang="sk-SK" sz="2400" dirty="0" err="1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critical</a:t>
                </a:r>
                <a:r>
                  <a:rPr lang="sk-SK" sz="2400" dirty="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 </a:t>
                </a:r>
                <a:r>
                  <a:rPr lang="en-US" sz="2400" dirty="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value </a:t>
                </a:r>
                <a:r>
                  <a:rPr lang="sk-SK" sz="2400" dirty="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= 1</a:t>
                </a:r>
                <a:r>
                  <a:rPr lang="en-US" sz="2400" dirty="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.</a:t>
                </a:r>
                <a:r>
                  <a:rPr lang="sk-SK" sz="2400" dirty="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64</a:t>
                </a:r>
                <a:endParaRPr lang="en-US" sz="24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  <a:p>
                <a:pPr marL="342900" lvl="1" indent="-342900"/>
                <a:r>
                  <a:rPr lang="en-US" sz="2400" dirty="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Make decision: I u I &gt; CV </a:t>
                </a:r>
                <a:r>
                  <a:rPr lang="sk-SK" sz="24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Arial" charset="0"/>
                    <a:cs typeface="Times New Roman" pitchFamily="18" charset="0"/>
                    <a:sym typeface="Symbol" pitchFamily="18" charset="2"/>
                  </a:rPr>
                  <a:t>→</a:t>
                </a:r>
                <a:r>
                  <a:rPr lang="sk-SK" sz="24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Arial" charset="0"/>
                    <a:sym typeface="Symbol" pitchFamily="18" charset="2"/>
                  </a:rPr>
                  <a:t>H</a:t>
                </a:r>
                <a:r>
                  <a:rPr lang="sk-SK" sz="2400" baseline="-250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Arial" charset="0"/>
                    <a:sym typeface="Symbol" pitchFamily="18" charset="2"/>
                  </a:rPr>
                  <a:t>0</a:t>
                </a:r>
                <a:r>
                  <a:rPr lang="sk-SK" sz="24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Arial" charset="0"/>
                    <a:sym typeface="Symbol" pitchFamily="18" charset="2"/>
                  </a:rPr>
                  <a:t> </a:t>
                </a:r>
                <a:r>
                  <a:rPr lang="sk-SK" sz="2400" dirty="0" err="1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Arial" charset="0"/>
                    <a:sym typeface="Symbol" pitchFamily="18" charset="2"/>
                  </a:rPr>
                  <a:t>is</a:t>
                </a:r>
                <a:r>
                  <a:rPr lang="sk-SK" sz="24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Arial" charset="0"/>
                    <a:sym typeface="Symbol" pitchFamily="18" charset="2"/>
                  </a:rPr>
                  <a:t> </a:t>
                </a:r>
                <a:r>
                  <a:rPr lang="sk-SK" sz="2400" dirty="0" err="1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Arial" charset="0"/>
                    <a:sym typeface="Symbol" pitchFamily="18" charset="2"/>
                  </a:rPr>
                  <a:t>rejected</a:t>
                </a:r>
                <a:r>
                  <a:rPr lang="en-US" sz="2400" dirty="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 </a:t>
                </a:r>
                <a:endParaRPr lang="sk-SK" sz="2400" dirty="0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  <a:p>
                <a:endParaRPr lang="sk-SK" sz="2000" dirty="0"/>
              </a:p>
            </p:txBody>
          </p:sp>
        </mc:Choice>
        <mc:Fallback>
          <p:sp>
            <p:nvSpPr>
              <p:cNvPr id="3" name="Zástupný objekt pre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77334" y="1460091"/>
                <a:ext cx="8596668" cy="4581272"/>
              </a:xfrm>
              <a:blipFill>
                <a:blip r:embed="rId2"/>
                <a:stretch>
                  <a:fillRect l="-426" t="-1731" r="-922"/>
                </a:stretch>
              </a:blipFill>
            </p:spPr>
            <p:txBody>
              <a:bodyPr/>
              <a:lstStyle/>
              <a:p>
                <a:r>
                  <a:rPr lang="sk-SK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65968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AF76CF40-712C-4A93-B572-50F9330D4B52}" type="slidenum">
              <a:rPr lang="en-GB" altLang="sk-SK" sz="1100">
                <a:solidFill>
                  <a:srgbClr val="4D4D4D"/>
                </a:solidFill>
              </a:rPr>
              <a:pPr eaLnBrk="1" hangingPunct="1"/>
              <a:t>9</a:t>
            </a:fld>
            <a:endParaRPr lang="en-GB" altLang="sk-SK" sz="1100">
              <a:solidFill>
                <a:srgbClr val="4D4D4D"/>
              </a:solidFill>
            </a:endParaRPr>
          </a:p>
        </p:txBody>
      </p:sp>
      <p:sp>
        <p:nvSpPr>
          <p:cNvPr id="86019" name="Text Box 3"/>
          <p:cNvSpPr txBox="1">
            <a:spLocks noChangeArrowheads="1"/>
          </p:cNvSpPr>
          <p:nvPr/>
        </p:nvSpPr>
        <p:spPr bwMode="auto">
          <a:xfrm>
            <a:off x="477665" y="1444165"/>
            <a:ext cx="8796337" cy="319472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sk-SK" sz="2800" dirty="0" err="1">
                <a:latin typeface="Times New Roman" pitchFamily="18" charset="0"/>
              </a:rPr>
              <a:t>Assumption</a:t>
            </a:r>
            <a:r>
              <a:rPr lang="sk-SK" sz="2800" dirty="0">
                <a:latin typeface="Times New Roman" pitchFamily="18" charset="0"/>
              </a:rPr>
              <a:t>: </a:t>
            </a:r>
            <a:r>
              <a:rPr lang="sk-SK" sz="2800" dirty="0" err="1">
                <a:latin typeface="Times New Roman" pitchFamily="18" charset="0"/>
              </a:rPr>
              <a:t>alternative</a:t>
            </a:r>
            <a:r>
              <a:rPr lang="sk-SK" sz="2800" dirty="0">
                <a:latin typeface="Times New Roman" pitchFamily="18" charset="0"/>
              </a:rPr>
              <a:t> </a:t>
            </a:r>
            <a:r>
              <a:rPr lang="sk-SK" sz="2800" dirty="0" err="1">
                <a:latin typeface="Times New Roman" pitchFamily="18" charset="0"/>
              </a:rPr>
              <a:t>variable</a:t>
            </a:r>
            <a:r>
              <a:rPr lang="sk-SK" sz="2800" dirty="0">
                <a:latin typeface="Times New Roman" pitchFamily="18" charset="0"/>
              </a:rPr>
              <a:t> </a:t>
            </a:r>
            <a:r>
              <a:rPr lang="sk-SK" sz="2800" dirty="0" err="1">
                <a:latin typeface="Times New Roman" pitchFamily="18" charset="0"/>
              </a:rPr>
              <a:t>with</a:t>
            </a:r>
            <a:r>
              <a:rPr lang="sk-SK" sz="2800" dirty="0">
                <a:latin typeface="Times New Roman" pitchFamily="18" charset="0"/>
              </a:rPr>
              <a:t> </a:t>
            </a:r>
            <a:r>
              <a:rPr lang="sk-SK" sz="2800" dirty="0" err="1">
                <a:latin typeface="Times New Roman" pitchFamily="18" charset="0"/>
              </a:rPr>
              <a:t>binomial</a:t>
            </a:r>
            <a:r>
              <a:rPr lang="sk-SK" sz="2800" dirty="0">
                <a:latin typeface="Times New Roman" pitchFamily="18" charset="0"/>
              </a:rPr>
              <a:t> </a:t>
            </a:r>
            <a:r>
              <a:rPr lang="sk-SK" sz="2800" dirty="0" err="1">
                <a:latin typeface="Times New Roman" pitchFamily="18" charset="0"/>
              </a:rPr>
              <a:t>distribution</a:t>
            </a:r>
            <a:r>
              <a:rPr lang="sk-SK" sz="2800" dirty="0">
                <a:latin typeface="Times New Roman" pitchFamily="18" charset="0"/>
              </a:rPr>
              <a:t> </a:t>
            </a:r>
            <a:r>
              <a:rPr lang="sk-SK" sz="2800" dirty="0" err="1">
                <a:latin typeface="Times New Roman" pitchFamily="18" charset="0"/>
              </a:rPr>
              <a:t>can</a:t>
            </a:r>
            <a:r>
              <a:rPr lang="sk-SK" sz="2800" dirty="0">
                <a:latin typeface="Times New Roman" pitchFamily="18" charset="0"/>
              </a:rPr>
              <a:t> </a:t>
            </a:r>
            <a:r>
              <a:rPr lang="sk-SK" sz="2800" dirty="0" err="1">
                <a:latin typeface="Times New Roman" pitchFamily="18" charset="0"/>
              </a:rPr>
              <a:t>be</a:t>
            </a:r>
            <a:r>
              <a:rPr lang="sk-SK" sz="2800" dirty="0">
                <a:latin typeface="Times New Roman" pitchFamily="18" charset="0"/>
              </a:rPr>
              <a:t> </a:t>
            </a:r>
            <a:r>
              <a:rPr lang="sk-SK" sz="2800" dirty="0" err="1">
                <a:latin typeface="Times New Roman" pitchFamily="18" charset="0"/>
              </a:rPr>
              <a:t>approximated</a:t>
            </a:r>
            <a:r>
              <a:rPr lang="sk-SK" sz="2800" dirty="0">
                <a:latin typeface="Times New Roman" pitchFamily="18" charset="0"/>
              </a:rPr>
              <a:t> to </a:t>
            </a:r>
            <a:r>
              <a:rPr lang="sk-SK" sz="2800" dirty="0" err="1">
                <a:latin typeface="Times New Roman" pitchFamily="18" charset="0"/>
              </a:rPr>
              <a:t>normal</a:t>
            </a:r>
            <a:r>
              <a:rPr lang="sk-SK" sz="2800" dirty="0">
                <a:latin typeface="Times New Roman" pitchFamily="18" charset="0"/>
              </a:rPr>
              <a:t> </a:t>
            </a:r>
            <a:r>
              <a:rPr lang="sk-SK" sz="2800" dirty="0" err="1">
                <a:latin typeface="Times New Roman" pitchFamily="18" charset="0"/>
              </a:rPr>
              <a:t>distribution</a:t>
            </a:r>
            <a:endParaRPr lang="sk-SK" sz="2800" dirty="0">
              <a:latin typeface="Times New Roman" pitchFamily="18" charset="0"/>
            </a:endParaRPr>
          </a:p>
          <a:p>
            <a:pPr eaLnBrk="0" hangingPunct="0">
              <a:defRPr/>
            </a:pPr>
            <a:endParaRPr lang="sk-SK" sz="2800" dirty="0">
              <a:latin typeface="Times New Roman" pitchFamily="18" charset="0"/>
            </a:endParaRPr>
          </a:p>
          <a:p>
            <a:pPr eaLnBrk="0" hangingPunct="0">
              <a:defRPr/>
            </a:pPr>
            <a:r>
              <a:rPr lang="sk-SK" sz="2800" dirty="0" err="1">
                <a:latin typeface="Times New Roman" pitchFamily="18" charset="0"/>
              </a:rPr>
              <a:t>Hypothesis</a:t>
            </a:r>
            <a:endParaRPr kumimoji="1" lang="sk-SK" sz="2800" dirty="0">
              <a:latin typeface="Times New Roman" pitchFamily="18" charset="0"/>
            </a:endParaRPr>
          </a:p>
          <a:p>
            <a:pPr eaLnBrk="0" hangingPunct="0">
              <a:defRPr/>
            </a:pPr>
            <a:r>
              <a:rPr lang="sk-SK" b="1" dirty="0">
                <a:latin typeface="Times New Roman" pitchFamily="18" charset="0"/>
              </a:rPr>
              <a:t>	</a:t>
            </a:r>
            <a:r>
              <a:rPr lang="en-US" b="1" dirty="0">
                <a:latin typeface="Times New Roman" pitchFamily="18" charset="0"/>
                <a:sym typeface="Symbol" pitchFamily="18" charset="2"/>
              </a:rPr>
              <a:t> </a:t>
            </a:r>
            <a:r>
              <a:rPr lang="sk-SK" b="1" dirty="0">
                <a:latin typeface="Times New Roman" pitchFamily="18" charset="0"/>
                <a:sym typeface="Symbol" pitchFamily="18" charset="2"/>
              </a:rPr>
              <a:t>	</a:t>
            </a:r>
            <a:r>
              <a:rPr lang="sk-SK" sz="2800" dirty="0">
                <a:latin typeface="Times New Roman" pitchFamily="18" charset="0"/>
              </a:rPr>
              <a:t>H0: </a:t>
            </a:r>
            <a:r>
              <a:rPr lang="el-GR" sz="2800" dirty="0">
                <a:latin typeface="Times New Roman" pitchFamily="18" charset="0"/>
              </a:rPr>
              <a:t>π</a:t>
            </a:r>
            <a:r>
              <a:rPr lang="en-US" sz="2800" dirty="0">
                <a:latin typeface="Times New Roman" pitchFamily="18" charset="0"/>
              </a:rPr>
              <a:t>1</a:t>
            </a:r>
            <a:r>
              <a:rPr lang="sk-SK" sz="2800" dirty="0">
                <a:latin typeface="Times New Roman" pitchFamily="18" charset="0"/>
              </a:rPr>
              <a:t> = </a:t>
            </a:r>
            <a:r>
              <a:rPr lang="el-GR" sz="2800" dirty="0">
                <a:latin typeface="Times New Roman" pitchFamily="18" charset="0"/>
              </a:rPr>
              <a:t>π</a:t>
            </a:r>
            <a:r>
              <a:rPr lang="en-US" sz="2800" dirty="0">
                <a:latin typeface="Times New Roman" pitchFamily="18" charset="0"/>
              </a:rPr>
              <a:t>2</a:t>
            </a:r>
            <a:endParaRPr lang="el-GR" sz="2800" dirty="0">
              <a:latin typeface="Times New Roman" pitchFamily="18" charset="0"/>
            </a:endParaRPr>
          </a:p>
          <a:p>
            <a:pPr eaLnBrk="0" hangingPunct="0">
              <a:defRPr/>
            </a:pPr>
            <a:r>
              <a:rPr lang="sk-SK" sz="2800" dirty="0">
                <a:latin typeface="Times New Roman" pitchFamily="18" charset="0"/>
              </a:rPr>
              <a:t>		H1: </a:t>
            </a:r>
            <a:r>
              <a:rPr lang="el-GR" sz="2800" dirty="0">
                <a:latin typeface="Times New Roman" pitchFamily="18" charset="0"/>
              </a:rPr>
              <a:t>π</a:t>
            </a:r>
            <a:r>
              <a:rPr lang="en-US" sz="2800" dirty="0">
                <a:latin typeface="Times New Roman" pitchFamily="18" charset="0"/>
              </a:rPr>
              <a:t>1</a:t>
            </a:r>
            <a:r>
              <a:rPr lang="sk-SK" sz="2800" dirty="0">
                <a:latin typeface="Times New Roman" pitchFamily="18" charset="0"/>
              </a:rPr>
              <a:t> ≠ </a:t>
            </a:r>
            <a:r>
              <a:rPr lang="el-GR" sz="2800" dirty="0">
                <a:latin typeface="Times New Roman" pitchFamily="18" charset="0"/>
              </a:rPr>
              <a:t>π</a:t>
            </a:r>
            <a:r>
              <a:rPr lang="en-US" sz="2800" dirty="0">
                <a:latin typeface="Times New Roman" pitchFamily="18" charset="0"/>
              </a:rPr>
              <a:t>2</a:t>
            </a:r>
            <a:endParaRPr lang="sk-SK" sz="2800" dirty="0">
              <a:latin typeface="Times New Roman" pitchFamily="18" charset="0"/>
            </a:endParaRPr>
          </a:p>
          <a:p>
            <a:pPr lvl="4" eaLnBrk="0" hangingPunct="0">
              <a:spcBef>
                <a:spcPct val="20000"/>
              </a:spcBef>
              <a:defRPr/>
            </a:pPr>
            <a:endParaRPr lang="en-US" sz="2800" b="1" dirty="0">
              <a:latin typeface="Arial" charset="0"/>
            </a:endParaRP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530942" y="265299"/>
            <a:ext cx="9217742" cy="1320800"/>
          </a:xfrm>
        </p:spPr>
        <p:txBody>
          <a:bodyPr/>
          <a:lstStyle/>
          <a:p>
            <a:pPr>
              <a:defRPr/>
            </a:pPr>
            <a:r>
              <a:rPr lang="en-US" sz="4000" b="1" dirty="0"/>
              <a:t>B</a:t>
            </a:r>
            <a:r>
              <a:rPr lang="en-US" sz="4000" b="1" dirty="0" smtClean="0"/>
              <a:t>. </a:t>
            </a:r>
            <a:r>
              <a:rPr lang="en-US" sz="4000" b="1" dirty="0" smtClean="0"/>
              <a:t>Two</a:t>
            </a:r>
            <a:r>
              <a:rPr lang="en-US" sz="4000" b="1" dirty="0" smtClean="0"/>
              <a:t> sample test about proportions</a:t>
            </a:r>
            <a:endParaRPr lang="en-GB" sz="4000" b="1" dirty="0"/>
          </a:p>
        </p:txBody>
      </p:sp>
    </p:spTree>
    <p:extLst>
      <p:ext uri="{BB962C8B-B14F-4D97-AF65-F5344CB8AC3E}">
        <p14:creationId xmlns:p14="http://schemas.microsoft.com/office/powerpoint/2010/main" val="2040507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zeta">
  <a:themeElements>
    <a:clrScheme name="Faz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z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91</TotalTime>
  <Words>382</Words>
  <Application>Microsoft Office PowerPoint</Application>
  <PresentationFormat>Widescreen</PresentationFormat>
  <Paragraphs>92</Paragraphs>
  <Slides>11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11</vt:i4>
      </vt:variant>
    </vt:vector>
  </HeadingPairs>
  <TitlesOfParts>
    <vt:vector size="23" baseType="lpstr">
      <vt:lpstr>Arial</vt:lpstr>
      <vt:lpstr>Calibri</vt:lpstr>
      <vt:lpstr>Cambria Math</vt:lpstr>
      <vt:lpstr>Symbol</vt:lpstr>
      <vt:lpstr>Times New Roman</vt:lpstr>
      <vt:lpstr>Trebuchet MS</vt:lpstr>
      <vt:lpstr>Wingdings</vt:lpstr>
      <vt:lpstr>Wingdings 3</vt:lpstr>
      <vt:lpstr>Fazeta</vt:lpstr>
      <vt:lpstr>Equation</vt:lpstr>
      <vt:lpstr>Worksheet</vt:lpstr>
      <vt:lpstr>Clip</vt:lpstr>
      <vt:lpstr>Tests about proportions</vt:lpstr>
      <vt:lpstr>Interval estimate of proportion</vt:lpstr>
      <vt:lpstr>PowerPoint Presentation</vt:lpstr>
      <vt:lpstr>PowerPoint Presentation</vt:lpstr>
      <vt:lpstr>Tests concerning proportions</vt:lpstr>
      <vt:lpstr>A. One sample test about proportion</vt:lpstr>
      <vt:lpstr>One sample test about proportion</vt:lpstr>
      <vt:lpstr>Example</vt:lpstr>
      <vt:lpstr>B. Two sample test about proportions</vt:lpstr>
      <vt:lpstr>Two sample test about proportions</vt:lpstr>
      <vt:lpstr>Example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Jozef Palkovič</dc:creator>
  <cp:lastModifiedBy>mPriezvisko</cp:lastModifiedBy>
  <cp:revision>17</cp:revision>
  <cp:lastPrinted>2019-11-11T08:34:18Z</cp:lastPrinted>
  <dcterms:created xsi:type="dcterms:W3CDTF">2017-02-27T18:41:45Z</dcterms:created>
  <dcterms:modified xsi:type="dcterms:W3CDTF">2019-11-11T08:56:24Z</dcterms:modified>
</cp:coreProperties>
</file>