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5" r:id="rId2"/>
    <p:sldId id="311" r:id="rId3"/>
    <p:sldId id="310" r:id="rId4"/>
    <p:sldId id="292" r:id="rId5"/>
    <p:sldId id="338" r:id="rId6"/>
    <p:sldId id="339" r:id="rId7"/>
    <p:sldId id="294" r:id="rId8"/>
    <p:sldId id="295" r:id="rId9"/>
    <p:sldId id="328" r:id="rId10"/>
    <p:sldId id="327" r:id="rId11"/>
    <p:sldId id="330" r:id="rId12"/>
    <p:sldId id="331" r:id="rId13"/>
    <p:sldId id="340" r:id="rId14"/>
    <p:sldId id="332" r:id="rId15"/>
    <p:sldId id="333" r:id="rId16"/>
    <p:sldId id="334" r:id="rId17"/>
    <p:sldId id="335" r:id="rId18"/>
    <p:sldId id="303" r:id="rId19"/>
    <p:sldId id="336" r:id="rId20"/>
    <p:sldId id="337" r:id="rId21"/>
  </p:sldIdLst>
  <p:sldSz cx="9144000" cy="6858000" type="screen4x3"/>
  <p:notesSz cx="6858000" cy="97726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Priezvisko" initials="m" lastIdx="0" clrIdx="0">
    <p:extLst>
      <p:ext uri="{19B8F6BF-5375-455C-9EA6-DF929625EA0E}">
        <p15:presenceInfo xmlns:p15="http://schemas.microsoft.com/office/powerpoint/2012/main" userId="mPriezvisk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9" autoAdjust="0"/>
    <p:restoredTop sz="94595" autoAdjust="0"/>
  </p:normalViewPr>
  <p:slideViewPr>
    <p:cSldViewPr>
      <p:cViewPr varScale="1">
        <p:scale>
          <a:sx n="69" d="100"/>
          <a:sy n="69" d="100"/>
        </p:scale>
        <p:origin x="1156" y="52"/>
      </p:cViewPr>
      <p:guideLst>
        <p:guide orient="horz" pos="2160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572"/>
    </p:cViewPr>
  </p:sorterViewPr>
  <p:notesViewPr>
    <p:cSldViewPr>
      <p:cViewPr varScale="1">
        <p:scale>
          <a:sx n="36" d="100"/>
          <a:sy n="36" d="100"/>
        </p:scale>
        <p:origin x="-2286" y="-90"/>
      </p:cViewPr>
      <p:guideLst>
        <p:guide orient="horz" pos="3078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9525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Book Antiqua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9525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Book Antiqua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05925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>
                <a:latin typeface="Book Antiqua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305925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Book Antiqua" pitchFamily="18" charset="0"/>
              </a:defRPr>
            </a:lvl1pPr>
          </a:lstStyle>
          <a:p>
            <a:pPr>
              <a:defRPr/>
            </a:pPr>
            <a:fld id="{FD7DF9B0-902E-4552-92BE-4460614C6A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98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9525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9525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05925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305925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fld id="{39072AE4-6145-4AD6-9035-99C0C38C8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45025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463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852488"/>
            <a:ext cx="4568825" cy="3425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820984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B91F7E-A439-4D3D-865F-6B4ED4926BD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852488"/>
            <a:ext cx="4568825" cy="3425825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 smtClean="0"/>
          </a:p>
        </p:txBody>
      </p:sp>
    </p:spTree>
    <p:extLst>
      <p:ext uri="{BB962C8B-B14F-4D97-AF65-F5344CB8AC3E}">
        <p14:creationId xmlns:p14="http://schemas.microsoft.com/office/powerpoint/2010/main" val="6770302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0720B4-1A4A-4C8E-A5B2-45B652D0482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852488"/>
            <a:ext cx="4568825" cy="3425825"/>
          </a:xfrm>
          <a:ln cap="flat"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 smtClean="0"/>
          </a:p>
        </p:txBody>
      </p:sp>
    </p:spTree>
    <p:extLst>
      <p:ext uri="{BB962C8B-B14F-4D97-AF65-F5344CB8AC3E}">
        <p14:creationId xmlns:p14="http://schemas.microsoft.com/office/powerpoint/2010/main" val="21449207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FE862A-B5A6-4AA2-BCA1-CF321E3C1256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852488"/>
            <a:ext cx="4568825" cy="3425825"/>
          </a:xfrm>
          <a:ln cap="flat"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 smtClean="0"/>
          </a:p>
        </p:txBody>
      </p:sp>
    </p:spTree>
    <p:extLst>
      <p:ext uri="{BB962C8B-B14F-4D97-AF65-F5344CB8AC3E}">
        <p14:creationId xmlns:p14="http://schemas.microsoft.com/office/powerpoint/2010/main" val="38665007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779D8F-253D-4F4C-9E14-B1D2DBBC0148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852488"/>
            <a:ext cx="4568825" cy="3425825"/>
          </a:xfrm>
          <a:ln cap="flat"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 smtClean="0"/>
          </a:p>
        </p:txBody>
      </p:sp>
    </p:spTree>
    <p:extLst>
      <p:ext uri="{BB962C8B-B14F-4D97-AF65-F5344CB8AC3E}">
        <p14:creationId xmlns:p14="http://schemas.microsoft.com/office/powerpoint/2010/main" val="32731215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779D8F-253D-4F4C-9E14-B1D2DBBC0148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852488"/>
            <a:ext cx="4568825" cy="3425825"/>
          </a:xfrm>
          <a:ln cap="flat"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 smtClean="0"/>
          </a:p>
        </p:txBody>
      </p:sp>
    </p:spTree>
    <p:extLst>
      <p:ext uri="{BB962C8B-B14F-4D97-AF65-F5344CB8AC3E}">
        <p14:creationId xmlns:p14="http://schemas.microsoft.com/office/powerpoint/2010/main" val="21735736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334C54-F4FC-41A0-A545-279410CA14FD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852488"/>
            <a:ext cx="4568825" cy="3425825"/>
          </a:xfrm>
          <a:ln cap="flat"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32954556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D3982-D480-4E5D-AA95-A637EC59353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852488"/>
            <a:ext cx="4568825" cy="3425825"/>
          </a:xfrm>
          <a:ln cap="flat"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 smtClean="0"/>
          </a:p>
        </p:txBody>
      </p:sp>
    </p:spTree>
    <p:extLst>
      <p:ext uri="{BB962C8B-B14F-4D97-AF65-F5344CB8AC3E}">
        <p14:creationId xmlns:p14="http://schemas.microsoft.com/office/powerpoint/2010/main" val="29626971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DCD804-D64B-4D36-8345-F935436247E6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852488"/>
            <a:ext cx="4568825" cy="3425825"/>
          </a:xfrm>
          <a:ln cap="flat"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 smtClean="0"/>
          </a:p>
        </p:txBody>
      </p:sp>
    </p:spTree>
    <p:extLst>
      <p:ext uri="{BB962C8B-B14F-4D97-AF65-F5344CB8AC3E}">
        <p14:creationId xmlns:p14="http://schemas.microsoft.com/office/powerpoint/2010/main" val="3762105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9C6032-92E3-46EB-9CDA-00E86A1374E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852488"/>
            <a:ext cx="4568825" cy="3425825"/>
          </a:xfrm>
          <a:ln cap="flat"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 smtClean="0"/>
          </a:p>
        </p:txBody>
      </p:sp>
    </p:spTree>
    <p:extLst>
      <p:ext uri="{BB962C8B-B14F-4D97-AF65-F5344CB8AC3E}">
        <p14:creationId xmlns:p14="http://schemas.microsoft.com/office/powerpoint/2010/main" val="107526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35BA69-E9E1-445F-BCA5-42E2A180D9A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852488"/>
            <a:ext cx="4568825" cy="3425825"/>
          </a:xfrm>
          <a:ln cap="flat"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 smtClean="0"/>
          </a:p>
        </p:txBody>
      </p:sp>
    </p:spTree>
    <p:extLst>
      <p:ext uri="{BB962C8B-B14F-4D97-AF65-F5344CB8AC3E}">
        <p14:creationId xmlns:p14="http://schemas.microsoft.com/office/powerpoint/2010/main" val="2399305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525BD5-C92A-4D02-B734-4D357D6E336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852488"/>
            <a:ext cx="4568825" cy="3425825"/>
          </a:xfrm>
          <a:ln cap="flat"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 smtClean="0"/>
          </a:p>
        </p:txBody>
      </p:sp>
    </p:spTree>
    <p:extLst>
      <p:ext uri="{BB962C8B-B14F-4D97-AF65-F5344CB8AC3E}">
        <p14:creationId xmlns:p14="http://schemas.microsoft.com/office/powerpoint/2010/main" val="1996505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525BD5-C92A-4D02-B734-4D357D6E336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852488"/>
            <a:ext cx="4568825" cy="3425825"/>
          </a:xfrm>
          <a:ln cap="flat"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 smtClean="0"/>
          </a:p>
        </p:txBody>
      </p:sp>
    </p:spTree>
    <p:extLst>
      <p:ext uri="{BB962C8B-B14F-4D97-AF65-F5344CB8AC3E}">
        <p14:creationId xmlns:p14="http://schemas.microsoft.com/office/powerpoint/2010/main" val="4846957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525BD5-C92A-4D02-B734-4D357D6E336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852488"/>
            <a:ext cx="4568825" cy="3425825"/>
          </a:xfrm>
          <a:ln cap="flat"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 smtClean="0"/>
          </a:p>
        </p:txBody>
      </p:sp>
    </p:spTree>
    <p:extLst>
      <p:ext uri="{BB962C8B-B14F-4D97-AF65-F5344CB8AC3E}">
        <p14:creationId xmlns:p14="http://schemas.microsoft.com/office/powerpoint/2010/main" val="414858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1A7B46-4A0B-480A-9EC7-1D6FBCF07BA1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852488"/>
            <a:ext cx="4568825" cy="3425825"/>
          </a:xfrm>
          <a:ln cap="flat"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 smtClean="0"/>
          </a:p>
        </p:txBody>
      </p:sp>
    </p:spTree>
    <p:extLst>
      <p:ext uri="{BB962C8B-B14F-4D97-AF65-F5344CB8AC3E}">
        <p14:creationId xmlns:p14="http://schemas.microsoft.com/office/powerpoint/2010/main" val="33143482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6CD210-7017-4D6B-B415-26142816DED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852488"/>
            <a:ext cx="4568825" cy="3425825"/>
          </a:xfrm>
          <a:ln cap="flat"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 smtClean="0"/>
          </a:p>
        </p:txBody>
      </p:sp>
    </p:spTree>
    <p:extLst>
      <p:ext uri="{BB962C8B-B14F-4D97-AF65-F5344CB8AC3E}">
        <p14:creationId xmlns:p14="http://schemas.microsoft.com/office/powerpoint/2010/main" val="17635246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2DF065-59C5-481C-B2D8-B1379E0712BE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852488"/>
            <a:ext cx="4568825" cy="3425825"/>
          </a:xfrm>
          <a:ln cap="flat"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 smtClean="0"/>
          </a:p>
        </p:txBody>
      </p:sp>
    </p:spTree>
    <p:extLst>
      <p:ext uri="{BB962C8B-B14F-4D97-AF65-F5344CB8AC3E}">
        <p14:creationId xmlns:p14="http://schemas.microsoft.com/office/powerpoint/2010/main" val="172743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58"/>
          <p:cNvGrpSpPr>
            <a:grpSpLocks/>
          </p:cNvGrpSpPr>
          <p:nvPr/>
        </p:nvGrpSpPr>
        <p:grpSpPr bwMode="auto">
          <a:xfrm>
            <a:off x="0" y="0"/>
            <a:ext cx="9132888" cy="6845300"/>
            <a:chOff x="0" y="0"/>
            <a:chExt cx="5753" cy="4312"/>
          </a:xfrm>
        </p:grpSpPr>
        <p:grpSp>
          <p:nvGrpSpPr>
            <p:cNvPr id="5" name="Group 1056"/>
            <p:cNvGrpSpPr>
              <a:grpSpLocks/>
            </p:cNvGrpSpPr>
            <p:nvPr/>
          </p:nvGrpSpPr>
          <p:grpSpPr bwMode="auto">
            <a:xfrm>
              <a:off x="0" y="0"/>
              <a:ext cx="5753" cy="4312"/>
              <a:chOff x="0" y="0"/>
              <a:chExt cx="5753" cy="4312"/>
            </a:xfrm>
          </p:grpSpPr>
          <p:sp>
            <p:nvSpPr>
              <p:cNvPr id="7" name="Line 1026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405" cy="45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8" name="Line 1027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725" cy="81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9" name="Line 1028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1056" cy="118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0" name="Line 1029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1365" cy="153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1" name="Line 1030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1685" cy="189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2" name="Line 1031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2016" cy="226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3" name="Line 1032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2347" cy="264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4" name="Line 1033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2688" cy="302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5" name="Line 1034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2997" cy="337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6" name="Line 1035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3339" cy="375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7" name="Line 1036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3669" cy="412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8" name="Line 1037"/>
              <p:cNvSpPr>
                <a:spLocks noChangeShapeType="1"/>
              </p:cNvSpPr>
              <p:nvPr/>
            </p:nvSpPr>
            <p:spPr bwMode="ltGray">
              <a:xfrm flipH="1">
                <a:off x="178" y="0"/>
                <a:ext cx="3833" cy="43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9" name="Line 1038"/>
              <p:cNvSpPr>
                <a:spLocks noChangeShapeType="1"/>
              </p:cNvSpPr>
              <p:nvPr/>
            </p:nvSpPr>
            <p:spPr bwMode="ltGray">
              <a:xfrm flipH="1">
                <a:off x="498" y="0"/>
                <a:ext cx="3833" cy="43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20" name="Line 1039"/>
              <p:cNvSpPr>
                <a:spLocks noChangeShapeType="1"/>
              </p:cNvSpPr>
              <p:nvPr/>
            </p:nvSpPr>
            <p:spPr bwMode="ltGray">
              <a:xfrm flipH="1">
                <a:off x="828" y="0"/>
                <a:ext cx="3833" cy="43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21" name="Line 1040"/>
              <p:cNvSpPr>
                <a:spLocks noChangeShapeType="1"/>
              </p:cNvSpPr>
              <p:nvPr/>
            </p:nvSpPr>
            <p:spPr bwMode="ltGray">
              <a:xfrm flipH="1">
                <a:off x="1127" y="0"/>
                <a:ext cx="3833" cy="43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22" name="Line 1041"/>
              <p:cNvSpPr>
                <a:spLocks noChangeShapeType="1"/>
              </p:cNvSpPr>
              <p:nvPr/>
            </p:nvSpPr>
            <p:spPr bwMode="ltGray">
              <a:xfrm flipH="1">
                <a:off x="1458" y="0"/>
                <a:ext cx="3833" cy="43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23" name="Line 1042"/>
              <p:cNvSpPr>
                <a:spLocks noChangeShapeType="1"/>
              </p:cNvSpPr>
              <p:nvPr/>
            </p:nvSpPr>
            <p:spPr bwMode="ltGray">
              <a:xfrm flipH="1">
                <a:off x="1771" y="4"/>
                <a:ext cx="3829" cy="430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24" name="Line 1043"/>
              <p:cNvSpPr>
                <a:spLocks noChangeShapeType="1"/>
              </p:cNvSpPr>
              <p:nvPr/>
            </p:nvSpPr>
            <p:spPr bwMode="ltGray">
              <a:xfrm flipH="1">
                <a:off x="2421" y="564"/>
                <a:ext cx="3332" cy="374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25" name="Line 1044"/>
              <p:cNvSpPr>
                <a:spLocks noChangeShapeType="1"/>
              </p:cNvSpPr>
              <p:nvPr/>
            </p:nvSpPr>
            <p:spPr bwMode="ltGray">
              <a:xfrm flipH="1">
                <a:off x="2720" y="900"/>
                <a:ext cx="3033" cy="34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26" name="Line 1045"/>
              <p:cNvSpPr>
                <a:spLocks noChangeShapeType="1"/>
              </p:cNvSpPr>
              <p:nvPr/>
            </p:nvSpPr>
            <p:spPr bwMode="ltGray">
              <a:xfrm flipH="1">
                <a:off x="3029" y="1248"/>
                <a:ext cx="2724" cy="306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27" name="Line 1046"/>
              <p:cNvSpPr>
                <a:spLocks noChangeShapeType="1"/>
              </p:cNvSpPr>
              <p:nvPr/>
            </p:nvSpPr>
            <p:spPr bwMode="ltGray">
              <a:xfrm flipH="1">
                <a:off x="3349" y="1608"/>
                <a:ext cx="2404" cy="270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28" name="Line 1047"/>
              <p:cNvSpPr>
                <a:spLocks noChangeShapeType="1"/>
              </p:cNvSpPr>
              <p:nvPr/>
            </p:nvSpPr>
            <p:spPr bwMode="ltGray">
              <a:xfrm flipH="1">
                <a:off x="3691" y="1992"/>
                <a:ext cx="2062" cy="232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29" name="Line 1048"/>
              <p:cNvSpPr>
                <a:spLocks noChangeShapeType="1"/>
              </p:cNvSpPr>
              <p:nvPr/>
            </p:nvSpPr>
            <p:spPr bwMode="ltGray">
              <a:xfrm flipH="1">
                <a:off x="4032" y="2376"/>
                <a:ext cx="1721" cy="193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30" name="Line 1049"/>
              <p:cNvSpPr>
                <a:spLocks noChangeShapeType="1"/>
              </p:cNvSpPr>
              <p:nvPr/>
            </p:nvSpPr>
            <p:spPr bwMode="ltGray">
              <a:xfrm flipH="1">
                <a:off x="4352" y="2736"/>
                <a:ext cx="1401" cy="157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31" name="Line 1050"/>
              <p:cNvSpPr>
                <a:spLocks noChangeShapeType="1"/>
              </p:cNvSpPr>
              <p:nvPr/>
            </p:nvSpPr>
            <p:spPr bwMode="ltGray">
              <a:xfrm flipH="1">
                <a:off x="4683" y="3108"/>
                <a:ext cx="1070" cy="120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32" name="Line 1051"/>
              <p:cNvSpPr>
                <a:spLocks noChangeShapeType="1"/>
              </p:cNvSpPr>
              <p:nvPr/>
            </p:nvSpPr>
            <p:spPr bwMode="ltGray">
              <a:xfrm flipH="1">
                <a:off x="4992" y="3456"/>
                <a:ext cx="761" cy="85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33" name="Line 1052"/>
              <p:cNvSpPr>
                <a:spLocks noChangeShapeType="1"/>
              </p:cNvSpPr>
              <p:nvPr/>
            </p:nvSpPr>
            <p:spPr bwMode="ltGray">
              <a:xfrm flipH="1">
                <a:off x="5291" y="3792"/>
                <a:ext cx="462" cy="52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34" name="Line 1053"/>
              <p:cNvSpPr>
                <a:spLocks noChangeShapeType="1"/>
              </p:cNvSpPr>
              <p:nvPr/>
            </p:nvSpPr>
            <p:spPr bwMode="ltGray">
              <a:xfrm flipH="1">
                <a:off x="5589" y="4128"/>
                <a:ext cx="164" cy="18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35" name="Line 1054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128" cy="14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36" name="Line 1055"/>
              <p:cNvSpPr>
                <a:spLocks noChangeShapeType="1"/>
              </p:cNvSpPr>
              <p:nvPr/>
            </p:nvSpPr>
            <p:spPr bwMode="ltGray">
              <a:xfrm flipH="1">
                <a:off x="2119" y="228"/>
                <a:ext cx="3630" cy="408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</p:grpSp>
        <p:sp>
          <p:nvSpPr>
            <p:cNvPr id="6" name="Rectangle 1057"/>
            <p:cNvSpPr>
              <a:spLocks noChangeArrowheads="1"/>
            </p:cNvSpPr>
            <p:nvPr/>
          </p:nvSpPr>
          <p:spPr bwMode="blackWhite">
            <a:xfrm>
              <a:off x="292" y="1012"/>
              <a:ext cx="5176" cy="26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chemeClr val="hlink"/>
              </a:solidFill>
              <a:miter lim="800000"/>
              <a:headEnd/>
              <a:tailEnd/>
            </a:ln>
            <a:effectLst>
              <a:outerShdw dist="125724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sk-SK" sz="2400"/>
            </a:p>
          </p:txBody>
        </p:sp>
      </p:grpSp>
      <p:sp>
        <p:nvSpPr>
          <p:cNvPr id="3107" name="Rectangle 105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08" name="Rectangle 106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Monotype Sort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7" name="Rectangle 1061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302AF-5A88-4D28-A3A7-BC8325D38EC7}" type="datetime1">
              <a:rPr lang="sk-SK"/>
              <a:pPr>
                <a:defRPr/>
              </a:pPr>
              <a:t>26. 2. 2018</a:t>
            </a:fld>
            <a:endParaRPr lang="en-US"/>
          </a:p>
        </p:txBody>
      </p:sp>
      <p:sp>
        <p:nvSpPr>
          <p:cNvPr id="38" name="Rectangle 106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KI FEM SPU</a:t>
            </a:r>
          </a:p>
        </p:txBody>
      </p:sp>
      <p:sp>
        <p:nvSpPr>
          <p:cNvPr id="39" name="Rectangle 106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E2CBA-DF69-474C-BDAA-C3C1162628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3A2A-4EF7-4B7F-BF6E-AC1C95BE62A5}" type="datetime1">
              <a:rPr lang="sk-SK"/>
              <a:pPr>
                <a:defRPr/>
              </a:pPr>
              <a:t>26. 2. 2018</a:t>
            </a:fld>
            <a:endParaRPr lang="en-US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KI FEM SPU</a:t>
            </a:r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B0A96-6D7C-4318-8659-A0E29E68A0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C1713-60A1-4858-9F79-52E2E180F52E}" type="datetime1">
              <a:rPr lang="sk-SK"/>
              <a:pPr>
                <a:defRPr/>
              </a:pPr>
              <a:t>26. 2. 2018</a:t>
            </a:fld>
            <a:endParaRPr lang="en-US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KI FEM SPU</a:t>
            </a:r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4A2F0-BA3B-4215-A5A1-5B7F37C0C3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Nadpis, klipar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klipart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sk-SK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D4C7C-7A86-4003-86DB-27D4DD5CCC90}" type="datetime1">
              <a:rPr lang="sk-SK"/>
              <a:pPr>
                <a:defRPr/>
              </a:pPr>
              <a:t>26. 2. 2018</a:t>
            </a:fld>
            <a:endParaRPr lang="en-US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KI FEM SPU</a:t>
            </a:r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8EB44-6AFE-4E41-A4C1-07238A0EFD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Nadpis, graf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sk-SK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38111-50BE-48E3-BCCD-2719BAD870AF}" type="datetime1">
              <a:rPr lang="sk-SK"/>
              <a:pPr>
                <a:defRPr/>
              </a:pPr>
              <a:t>26. 2. 2018</a:t>
            </a:fld>
            <a:endParaRPr lang="en-US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KI FEM SPU</a:t>
            </a:r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00FA2-04B5-49B4-8A3A-E24AC23DE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sk-SK" noProof="0" smtClean="0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167C5-A250-42BF-9DFC-3DB3F30BC6F6}" type="datetime1">
              <a:rPr lang="sk-SK"/>
              <a:pPr>
                <a:defRPr/>
              </a:pPr>
              <a:t>26. 2. 2018</a:t>
            </a:fld>
            <a:endParaRPr lang="en-US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KI FEM SPU</a:t>
            </a:r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00D17-DD1C-46A2-9939-86565E0162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Nadpis, text a videok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média 3"/>
          <p:cNvSpPr>
            <a:spLocks noGrp="1"/>
          </p:cNvSpPr>
          <p:nvPr>
            <p:ph type="media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sk-SK" noProof="0" smtClean="0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C9CAD-860F-47B2-8A44-90B8BB2A7BA3}" type="datetime1">
              <a:rPr lang="sk-SK"/>
              <a:pPr>
                <a:defRPr/>
              </a:pPr>
              <a:t>26. 2. 2018</a:t>
            </a:fld>
            <a:endParaRPr lang="en-US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KI FEM SPU</a:t>
            </a:r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D1969-AEB0-4206-89EB-68B15C52C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D4182-4929-4310-815E-6E472A52C281}" type="datetime1">
              <a:rPr lang="sk-SK"/>
              <a:pPr>
                <a:defRPr/>
              </a:pPr>
              <a:t>26. 2. 2018</a:t>
            </a:fld>
            <a:endParaRPr lang="en-US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KI FEM SPU</a:t>
            </a:r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F3A1A-5B24-486F-906E-E84B6AFF3A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9C84A-9A56-41E5-A77D-2985FBC13BB8}" type="datetime1">
              <a:rPr lang="sk-SK"/>
              <a:pPr>
                <a:defRPr/>
              </a:pPr>
              <a:t>26. 2. 2018</a:t>
            </a:fld>
            <a:endParaRPr lang="en-US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KI FEM SPU</a:t>
            </a:r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03B98-EDCF-43CA-8335-6CD899999B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29FAE-1F0F-4060-926E-633FD19F4B29}" type="datetime1">
              <a:rPr lang="sk-SK"/>
              <a:pPr>
                <a:defRPr/>
              </a:pPr>
              <a:t>26. 2. 2018</a:t>
            </a:fld>
            <a:endParaRPr lang="en-US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KI FEM SPU</a:t>
            </a:r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F5BD6-CBBC-4015-BC55-6EEA2234E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5E9A4-641E-4786-8C26-90F1EA51D497}" type="datetime1">
              <a:rPr lang="sk-SK"/>
              <a:pPr>
                <a:defRPr/>
              </a:pPr>
              <a:t>26. 2. 2018</a:t>
            </a:fld>
            <a:endParaRPr lang="en-US"/>
          </a:p>
        </p:txBody>
      </p:sp>
      <p:sp>
        <p:nvSpPr>
          <p:cNvPr id="8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KI FEM SPU</a:t>
            </a:r>
          </a:p>
        </p:txBody>
      </p:sp>
      <p:sp>
        <p:nvSpPr>
          <p:cNvPr id="9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BBC50-5893-4FA5-ABE9-A0E85E94D3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1ADF4-99F2-48EB-86BD-FA1BDF2B56BC}" type="datetime1">
              <a:rPr lang="sk-SK"/>
              <a:pPr>
                <a:defRPr/>
              </a:pPr>
              <a:t>26. 2. 2018</a:t>
            </a:fld>
            <a:endParaRPr lang="en-US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KI FEM SPU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81E24-8155-49A5-8C55-A3F8734690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44118-D619-48BE-8760-7FA28C202BAF}" type="datetime1">
              <a:rPr lang="sk-SK"/>
              <a:pPr>
                <a:defRPr/>
              </a:pPr>
              <a:t>26. 2. 2018</a:t>
            </a:fld>
            <a:endParaRPr lang="en-US"/>
          </a:p>
        </p:txBody>
      </p:sp>
      <p:sp>
        <p:nvSpPr>
          <p:cNvPr id="3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KI FEM SPU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D422F-AFB3-4911-B7CA-B95D88164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D51BA-0A39-4392-80E4-742643B1D4D8}" type="datetime1">
              <a:rPr lang="sk-SK"/>
              <a:pPr>
                <a:defRPr/>
              </a:pPr>
              <a:t>26. 2. 2018</a:t>
            </a:fld>
            <a:endParaRPr lang="en-US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KI FEM SPU</a:t>
            </a:r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26971-1B3B-4643-9FFB-CD67535817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535CF-0E08-476A-AAAB-A655F2BD94AC}" type="datetime1">
              <a:rPr lang="sk-SK"/>
              <a:pPr>
                <a:defRPr/>
              </a:pPr>
              <a:t>26. 2. 2018</a:t>
            </a:fld>
            <a:endParaRPr lang="en-US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KI FEM SPU</a:t>
            </a:r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428CA-00B8-4C20-92DD-AD1599380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34"/>
          <p:cNvGrpSpPr>
            <a:grpSpLocks/>
          </p:cNvGrpSpPr>
          <p:nvPr/>
        </p:nvGrpSpPr>
        <p:grpSpPr bwMode="auto">
          <a:xfrm>
            <a:off x="0" y="0"/>
            <a:ext cx="9132888" cy="6845300"/>
            <a:chOff x="0" y="0"/>
            <a:chExt cx="5753" cy="4312"/>
          </a:xfrm>
        </p:grpSpPr>
        <p:grpSp>
          <p:nvGrpSpPr>
            <p:cNvPr id="2056" name="Group 32"/>
            <p:cNvGrpSpPr>
              <a:grpSpLocks/>
            </p:cNvGrpSpPr>
            <p:nvPr/>
          </p:nvGrpSpPr>
          <p:grpSpPr bwMode="auto">
            <a:xfrm>
              <a:off x="0" y="0"/>
              <a:ext cx="5753" cy="4312"/>
              <a:chOff x="0" y="0"/>
              <a:chExt cx="5753" cy="4312"/>
            </a:xfrm>
          </p:grpSpPr>
          <p:sp>
            <p:nvSpPr>
              <p:cNvPr id="1026" name="Line 2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405" cy="45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027" name="Line 3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725" cy="81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028" name="Line 4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1056" cy="118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029" name="Line 5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1365" cy="153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030" name="Line 6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1685" cy="189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031" name="Line 7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2016" cy="226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032" name="Line 8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2347" cy="264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033" name="Line 9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2688" cy="302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034" name="Line 10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2997" cy="337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035" name="Line 11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3339" cy="375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036" name="Line 12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3669" cy="412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037" name="Line 13"/>
              <p:cNvSpPr>
                <a:spLocks noChangeShapeType="1"/>
              </p:cNvSpPr>
              <p:nvPr/>
            </p:nvSpPr>
            <p:spPr bwMode="ltGray">
              <a:xfrm flipH="1">
                <a:off x="178" y="0"/>
                <a:ext cx="3833" cy="43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038" name="Line 14"/>
              <p:cNvSpPr>
                <a:spLocks noChangeShapeType="1"/>
              </p:cNvSpPr>
              <p:nvPr/>
            </p:nvSpPr>
            <p:spPr bwMode="ltGray">
              <a:xfrm flipH="1">
                <a:off x="498" y="0"/>
                <a:ext cx="3833" cy="43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039" name="Line 15"/>
              <p:cNvSpPr>
                <a:spLocks noChangeShapeType="1"/>
              </p:cNvSpPr>
              <p:nvPr/>
            </p:nvSpPr>
            <p:spPr bwMode="ltGray">
              <a:xfrm flipH="1">
                <a:off x="828" y="0"/>
                <a:ext cx="3833" cy="43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040" name="Line 16"/>
              <p:cNvSpPr>
                <a:spLocks noChangeShapeType="1"/>
              </p:cNvSpPr>
              <p:nvPr/>
            </p:nvSpPr>
            <p:spPr bwMode="ltGray">
              <a:xfrm flipH="1">
                <a:off x="1127" y="0"/>
                <a:ext cx="3833" cy="43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041" name="Line 17"/>
              <p:cNvSpPr>
                <a:spLocks noChangeShapeType="1"/>
              </p:cNvSpPr>
              <p:nvPr/>
            </p:nvSpPr>
            <p:spPr bwMode="ltGray">
              <a:xfrm flipH="1">
                <a:off x="1458" y="0"/>
                <a:ext cx="3833" cy="43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042" name="Line 18"/>
              <p:cNvSpPr>
                <a:spLocks noChangeShapeType="1"/>
              </p:cNvSpPr>
              <p:nvPr/>
            </p:nvSpPr>
            <p:spPr bwMode="ltGray">
              <a:xfrm flipH="1">
                <a:off x="1771" y="4"/>
                <a:ext cx="3829" cy="430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043" name="Line 19"/>
              <p:cNvSpPr>
                <a:spLocks noChangeShapeType="1"/>
              </p:cNvSpPr>
              <p:nvPr/>
            </p:nvSpPr>
            <p:spPr bwMode="ltGray">
              <a:xfrm flipH="1">
                <a:off x="2421" y="564"/>
                <a:ext cx="3332" cy="374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044" name="Line 20"/>
              <p:cNvSpPr>
                <a:spLocks noChangeShapeType="1"/>
              </p:cNvSpPr>
              <p:nvPr/>
            </p:nvSpPr>
            <p:spPr bwMode="ltGray">
              <a:xfrm flipH="1">
                <a:off x="2720" y="900"/>
                <a:ext cx="3033" cy="341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045" name="Line 21"/>
              <p:cNvSpPr>
                <a:spLocks noChangeShapeType="1"/>
              </p:cNvSpPr>
              <p:nvPr/>
            </p:nvSpPr>
            <p:spPr bwMode="ltGray">
              <a:xfrm flipH="1">
                <a:off x="3029" y="1248"/>
                <a:ext cx="2724" cy="306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046" name="Line 22"/>
              <p:cNvSpPr>
                <a:spLocks noChangeShapeType="1"/>
              </p:cNvSpPr>
              <p:nvPr/>
            </p:nvSpPr>
            <p:spPr bwMode="ltGray">
              <a:xfrm flipH="1">
                <a:off x="3349" y="1608"/>
                <a:ext cx="2404" cy="270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047" name="Line 23"/>
              <p:cNvSpPr>
                <a:spLocks noChangeShapeType="1"/>
              </p:cNvSpPr>
              <p:nvPr/>
            </p:nvSpPr>
            <p:spPr bwMode="ltGray">
              <a:xfrm flipH="1">
                <a:off x="3691" y="1992"/>
                <a:ext cx="2062" cy="232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048" name="Line 24"/>
              <p:cNvSpPr>
                <a:spLocks noChangeShapeType="1"/>
              </p:cNvSpPr>
              <p:nvPr/>
            </p:nvSpPr>
            <p:spPr bwMode="ltGray">
              <a:xfrm flipH="1">
                <a:off x="4032" y="2376"/>
                <a:ext cx="1721" cy="193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049" name="Line 25"/>
              <p:cNvSpPr>
                <a:spLocks noChangeShapeType="1"/>
              </p:cNvSpPr>
              <p:nvPr/>
            </p:nvSpPr>
            <p:spPr bwMode="ltGray">
              <a:xfrm flipH="1">
                <a:off x="4352" y="2736"/>
                <a:ext cx="1401" cy="157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050" name="Line 26"/>
              <p:cNvSpPr>
                <a:spLocks noChangeShapeType="1"/>
              </p:cNvSpPr>
              <p:nvPr/>
            </p:nvSpPr>
            <p:spPr bwMode="ltGray">
              <a:xfrm flipH="1">
                <a:off x="4683" y="3108"/>
                <a:ext cx="1070" cy="120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051" name="Line 27"/>
              <p:cNvSpPr>
                <a:spLocks noChangeShapeType="1"/>
              </p:cNvSpPr>
              <p:nvPr/>
            </p:nvSpPr>
            <p:spPr bwMode="ltGray">
              <a:xfrm flipH="1">
                <a:off x="4992" y="3456"/>
                <a:ext cx="761" cy="85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052" name="Line 28"/>
              <p:cNvSpPr>
                <a:spLocks noChangeShapeType="1"/>
              </p:cNvSpPr>
              <p:nvPr/>
            </p:nvSpPr>
            <p:spPr bwMode="ltGray">
              <a:xfrm flipH="1">
                <a:off x="5291" y="3792"/>
                <a:ext cx="462" cy="52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053" name="Line 29"/>
              <p:cNvSpPr>
                <a:spLocks noChangeShapeType="1"/>
              </p:cNvSpPr>
              <p:nvPr/>
            </p:nvSpPr>
            <p:spPr bwMode="ltGray">
              <a:xfrm flipH="1">
                <a:off x="5589" y="4128"/>
                <a:ext cx="164" cy="18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054" name="Line 30"/>
              <p:cNvSpPr>
                <a:spLocks noChangeShapeType="1"/>
              </p:cNvSpPr>
              <p:nvPr/>
            </p:nvSpPr>
            <p:spPr bwMode="ltGray">
              <a:xfrm flipH="1">
                <a:off x="0" y="0"/>
                <a:ext cx="128" cy="14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  <p:sp>
            <p:nvSpPr>
              <p:cNvPr id="1055" name="Line 31"/>
              <p:cNvSpPr>
                <a:spLocks noChangeShapeType="1"/>
              </p:cNvSpPr>
              <p:nvPr/>
            </p:nvSpPr>
            <p:spPr bwMode="ltGray">
              <a:xfrm flipH="1">
                <a:off x="2119" y="228"/>
                <a:ext cx="3630" cy="4084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k-SK" sz="2400"/>
              </a:p>
            </p:txBody>
          </p:sp>
        </p:grpSp>
        <p:sp>
          <p:nvSpPr>
            <p:cNvPr id="1057" name="Rectangle 33"/>
            <p:cNvSpPr>
              <a:spLocks noChangeArrowheads="1"/>
            </p:cNvSpPr>
            <p:nvPr/>
          </p:nvSpPr>
          <p:spPr bwMode="blackWhite">
            <a:xfrm>
              <a:off x="292" y="292"/>
              <a:ext cx="5176" cy="373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12700">
              <a:solidFill>
                <a:schemeClr val="hlink"/>
              </a:solidFill>
              <a:miter lim="800000"/>
              <a:headEnd/>
              <a:tailEnd/>
            </a:ln>
            <a:effectLst>
              <a:outerShdw dist="125724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sk-SK" sz="2400"/>
            </a:p>
          </p:txBody>
        </p:sp>
      </p:grpSp>
      <p:sp>
        <p:nvSpPr>
          <p:cNvPr id="2051" name="Rectangle 3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60" name="Rectangle 3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61" name="Rectangle 3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56C22FE4-FBFE-467C-AC27-F55089696FE1}" type="datetime1">
              <a:rPr lang="sk-SK"/>
              <a:pPr>
                <a:defRPr/>
              </a:pPr>
              <a:t>26. 2. 2018</a:t>
            </a:fld>
            <a:endParaRPr lang="en-US"/>
          </a:p>
        </p:txBody>
      </p:sp>
      <p:sp>
        <p:nvSpPr>
          <p:cNvPr id="1062" name="Rectangle 3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KI FEM SPU</a:t>
            </a:r>
          </a:p>
        </p:txBody>
      </p:sp>
      <p:sp>
        <p:nvSpPr>
          <p:cNvPr id="1063" name="Rectangle 3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C01BCA1-8AD3-4745-9914-DC860DA79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5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</p:sldLayoutIdLst>
  <p:transition spd="med">
    <p:random/>
  </p:transition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537" indent="-228594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726" indent="-228594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8914" indent="-228594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103" indent="-228594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sk-SK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Nieko&#318;ko%20z&#225;sadn&#253;ch%20pravidiel%20efekt&#237;vnej%20prezent&#225;ci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video" Target="file:///C:\+++KH\FESRR\P5\clock.avi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981200"/>
            <a:ext cx="7772400" cy="1143000"/>
          </a:xfrm>
          <a:noFill/>
        </p:spPr>
        <p:txBody>
          <a:bodyPr/>
          <a:lstStyle/>
          <a:p>
            <a:r>
              <a:rPr lang="sk-SK" sz="3200" b="1" dirty="0">
                <a:solidFill>
                  <a:schemeClr val="tx1"/>
                </a:solidFill>
                <a:latin typeface="Arial" charset="0"/>
              </a:rPr>
              <a:t>Manažérska informatika</a:t>
            </a:r>
            <a:r>
              <a:rPr lang="en-US" sz="3200" b="1" dirty="0">
                <a:latin typeface="Arial" charset="0"/>
              </a:rPr>
              <a:t/>
            </a:r>
            <a:br>
              <a:rPr lang="en-US" sz="3200" b="1" dirty="0">
                <a:latin typeface="Arial" charset="0"/>
              </a:rPr>
            </a:br>
            <a:endParaRPr lang="en-US" sz="3200" b="1" dirty="0">
              <a:latin typeface="Arial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733803"/>
            <a:ext cx="6400800" cy="1566863"/>
          </a:xfrm>
          <a:noFill/>
        </p:spPr>
        <p:txBody>
          <a:bodyPr/>
          <a:lstStyle/>
          <a:p>
            <a:endParaRPr lang="sk-SK" sz="3600" b="1" dirty="0">
              <a:solidFill>
                <a:schemeClr val="tx2"/>
              </a:solidFill>
              <a:effectLst/>
            </a:endParaRPr>
          </a:p>
          <a:p>
            <a:r>
              <a:rPr lang="en-US" sz="3600" b="1" dirty="0">
                <a:solidFill>
                  <a:schemeClr val="tx2"/>
                </a:solidFill>
                <a:effectLst/>
              </a:rPr>
              <a:t>MS  POWER  POINT</a:t>
            </a:r>
            <a:endParaRPr lang="sk-SK" sz="3600" b="1" dirty="0">
              <a:solidFill>
                <a:schemeClr val="tx2"/>
              </a:solidFill>
              <a:effectLst/>
            </a:endParaRPr>
          </a:p>
          <a:p>
            <a:endParaRPr lang="sk-SK" sz="2800" b="1" dirty="0">
              <a:effectLst/>
            </a:endParaRPr>
          </a:p>
          <a:p>
            <a:endParaRPr lang="en-US" sz="2800" b="1" dirty="0">
              <a:effectLst/>
            </a:endParaRPr>
          </a:p>
        </p:txBody>
      </p:sp>
      <p:pic>
        <p:nvPicPr>
          <p:cNvPr id="30721" name="Picture 1" descr="C:\Program Files\Microsoft Office\MEDIA\CAGCAT10\j0300520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95753" y="2786061"/>
            <a:ext cx="1223857" cy="1052517"/>
          </a:xfrm>
          <a:prstGeom prst="rect">
            <a:avLst/>
          </a:prstGeom>
          <a:noFill/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med" advTm="3079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BCBC3F5-1AA0-4850-A9AF-9E649E7DDE65}" type="datetime1">
              <a:rPr lang="sk-SK" smtClean="0"/>
              <a:pPr/>
              <a:t>26. 2. 2018</a:t>
            </a:fld>
            <a:endParaRPr lang="en-US" smtClean="0"/>
          </a:p>
        </p:txBody>
      </p:sp>
      <p:sp>
        <p:nvSpPr>
          <p:cNvPr id="1229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KI FEM SPU</a:t>
            </a:r>
          </a:p>
        </p:txBody>
      </p:sp>
      <p:sp>
        <p:nvSpPr>
          <p:cNvPr id="1229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018A4D-ADFE-436E-A4FC-22B7EB8AA06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2"/>
            <a:ext cx="7772400" cy="604839"/>
          </a:xfrm>
          <a:noFill/>
        </p:spPr>
        <p:txBody>
          <a:bodyPr/>
          <a:lstStyle/>
          <a:p>
            <a:r>
              <a:rPr lang="sk-SK" sz="3200" b="1">
                <a:latin typeface="Arial" charset="0"/>
              </a:rPr>
              <a:t>Karta </a:t>
            </a:r>
            <a:r>
              <a:rPr lang="sk-SK" sz="3200" b="1" i="1">
                <a:latin typeface="Arial" charset="0"/>
              </a:rPr>
              <a:t>Domov</a:t>
            </a:r>
            <a:endParaRPr lang="en-US" sz="3200" b="1">
              <a:latin typeface="Arial" charset="0"/>
            </a:endParaRP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9" y="1214439"/>
            <a:ext cx="7834312" cy="4800600"/>
          </a:xfrm>
          <a:noFill/>
        </p:spPr>
        <p:txBody>
          <a:bodyPr/>
          <a:lstStyle/>
          <a:p>
            <a:r>
              <a:rPr lang="sk-SK" sz="2800" b="1" dirty="0">
                <a:effectLst/>
              </a:rPr>
              <a:t>Schránka:</a:t>
            </a:r>
          </a:p>
          <a:p>
            <a:pPr lvl="1"/>
            <a:r>
              <a:rPr lang="sk-SK" sz="2400" b="1" dirty="0">
                <a:effectLst/>
              </a:rPr>
              <a:t>Kopírovanie, presun, kopírovanie formátu...</a:t>
            </a:r>
          </a:p>
          <a:p>
            <a:r>
              <a:rPr lang="sk-SK" sz="2800" b="1" dirty="0">
                <a:effectLst/>
              </a:rPr>
              <a:t>Snímky:</a:t>
            </a:r>
          </a:p>
          <a:p>
            <a:pPr lvl="1"/>
            <a:r>
              <a:rPr lang="sk-SK" sz="2400" b="1" dirty="0">
                <a:effectLst/>
              </a:rPr>
              <a:t>Vloženie nového snímku</a:t>
            </a:r>
          </a:p>
          <a:p>
            <a:pPr lvl="1"/>
            <a:r>
              <a:rPr lang="sk-SK" sz="2400" b="1" dirty="0">
                <a:effectLst/>
              </a:rPr>
              <a:t>Rozloženie snímku</a:t>
            </a:r>
          </a:p>
          <a:p>
            <a:pPr lvl="1"/>
            <a:r>
              <a:rPr lang="sk-SK" sz="2400" b="1" dirty="0">
                <a:effectLst/>
              </a:rPr>
              <a:t>Obnova zobrazenia podľa šablóny</a:t>
            </a:r>
          </a:p>
          <a:p>
            <a:pPr lvl="1"/>
            <a:r>
              <a:rPr lang="sk-SK" sz="2400" b="1" dirty="0">
                <a:effectLst/>
              </a:rPr>
              <a:t>Odstránenie snímky</a:t>
            </a:r>
          </a:p>
          <a:p>
            <a:r>
              <a:rPr lang="sk-SK" sz="2800" b="1" dirty="0">
                <a:effectLst/>
              </a:rPr>
              <a:t>Písmo ...</a:t>
            </a:r>
          </a:p>
          <a:p>
            <a:r>
              <a:rPr lang="sk-SK" sz="2800" b="1" dirty="0">
                <a:effectLst/>
              </a:rPr>
              <a:t>Odsek...</a:t>
            </a:r>
          </a:p>
          <a:p>
            <a:r>
              <a:rPr lang="sk-SK" sz="2800" b="1" dirty="0">
                <a:effectLst/>
              </a:rPr>
              <a:t>Kreslenie ...</a:t>
            </a:r>
          </a:p>
          <a:p>
            <a:r>
              <a:rPr lang="sk-SK" sz="2800" b="1" dirty="0">
                <a:effectLst/>
              </a:rPr>
              <a:t>Úpravy...</a:t>
            </a:r>
          </a:p>
          <a:p>
            <a:endParaRPr lang="en-US" sz="2800" b="1" dirty="0">
              <a:effectLst/>
            </a:endParaRPr>
          </a:p>
        </p:txBody>
      </p:sp>
      <p:sp>
        <p:nvSpPr>
          <p:cNvPr id="7" name="Elipsa 6"/>
          <p:cNvSpPr/>
          <p:nvPr/>
        </p:nvSpPr>
        <p:spPr bwMode="auto">
          <a:xfrm>
            <a:off x="4357687" y="4929199"/>
            <a:ext cx="1143008" cy="10001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8" name="Obdélník 7"/>
          <p:cNvSpPr/>
          <p:nvPr/>
        </p:nvSpPr>
        <p:spPr bwMode="auto">
          <a:xfrm>
            <a:off x="5195878" y="4581130"/>
            <a:ext cx="1357323" cy="928695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9" name="Rovnoramenný trojúhelník 8"/>
          <p:cNvSpPr/>
          <p:nvPr/>
        </p:nvSpPr>
        <p:spPr bwMode="auto">
          <a:xfrm>
            <a:off x="5643570" y="5143513"/>
            <a:ext cx="1357323" cy="1071571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C4A5D3E-C3E8-46D2-81AA-C931013ACE68}" type="datetime1">
              <a:rPr lang="sk-SK" smtClean="0"/>
              <a:pPr/>
              <a:t>26. 2. 2018</a:t>
            </a:fld>
            <a:endParaRPr lang="en-US" smtClean="0"/>
          </a:p>
        </p:txBody>
      </p:sp>
      <p:sp>
        <p:nvSpPr>
          <p:cNvPr id="1331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KI FEM SPU</a:t>
            </a:r>
          </a:p>
        </p:txBody>
      </p:sp>
      <p:sp>
        <p:nvSpPr>
          <p:cNvPr id="1331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9FD6C3-86F6-4FA3-A6E0-24B8D0ABBFDE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2"/>
            <a:ext cx="7772400" cy="604839"/>
          </a:xfrm>
          <a:noFill/>
        </p:spPr>
        <p:txBody>
          <a:bodyPr/>
          <a:lstStyle/>
          <a:p>
            <a:r>
              <a:rPr lang="sk-SK" sz="3200" b="1" smtClean="0">
                <a:latin typeface="Arial" charset="0"/>
              </a:rPr>
              <a:t>Karta </a:t>
            </a:r>
            <a:r>
              <a:rPr lang="sk-SK" sz="3200" b="1" i="1" smtClean="0">
                <a:latin typeface="Arial" charset="0"/>
              </a:rPr>
              <a:t>Vložiť</a:t>
            </a:r>
            <a:endParaRPr lang="en-US" sz="3200" b="1" dirty="0">
              <a:latin typeface="Arial" charset="0"/>
            </a:endParaRP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9" y="1214439"/>
            <a:ext cx="7834312" cy="4800600"/>
          </a:xfrm>
          <a:noFill/>
        </p:spPr>
        <p:txBody>
          <a:bodyPr/>
          <a:lstStyle/>
          <a:p>
            <a:r>
              <a:rPr lang="sk-SK" sz="2800" b="1" dirty="0" smtClean="0">
                <a:effectLst/>
              </a:rPr>
              <a:t>Tabuľky:</a:t>
            </a:r>
          </a:p>
          <a:p>
            <a:r>
              <a:rPr lang="sk-SK" sz="2800" b="1" dirty="0" smtClean="0">
                <a:effectLst/>
              </a:rPr>
              <a:t>Ilustrácie:</a:t>
            </a:r>
          </a:p>
          <a:p>
            <a:pPr lvl="1"/>
            <a:r>
              <a:rPr lang="sk-SK" sz="2400" b="1" dirty="0" smtClean="0">
                <a:effectLst/>
              </a:rPr>
              <a:t>Vloženie obrázkov, tvarov, grafov, diagramov...</a:t>
            </a:r>
          </a:p>
          <a:p>
            <a:r>
              <a:rPr lang="sk-SK" sz="2800" b="1" dirty="0" smtClean="0">
                <a:effectLst/>
              </a:rPr>
              <a:t>Odkazy:</a:t>
            </a:r>
          </a:p>
          <a:p>
            <a:pPr lvl="1"/>
            <a:r>
              <a:rPr lang="sk-SK" sz="2400" b="1" dirty="0" smtClean="0">
                <a:effectLst/>
              </a:rPr>
              <a:t>Vloženie </a:t>
            </a:r>
            <a:r>
              <a:rPr lang="sk-SK" sz="2400" b="1" dirty="0" smtClean="0">
                <a:effectLst/>
                <a:hlinkClick r:id="rId3" action="ppaction://hlinkfile"/>
              </a:rPr>
              <a:t>hypertextových odkazov</a:t>
            </a:r>
            <a:r>
              <a:rPr lang="sk-SK" sz="2400" b="1" dirty="0" smtClean="0">
                <a:effectLst/>
              </a:rPr>
              <a:t>, akcií...</a:t>
            </a:r>
            <a:endParaRPr lang="sk-SK" b="1" dirty="0" smtClean="0">
              <a:effectLst/>
            </a:endParaRPr>
          </a:p>
          <a:p>
            <a:r>
              <a:rPr lang="sk-SK" sz="2800" b="1" dirty="0" smtClean="0">
                <a:effectLst/>
              </a:rPr>
              <a:t>Text:</a:t>
            </a:r>
          </a:p>
          <a:p>
            <a:pPr lvl="1"/>
            <a:r>
              <a:rPr lang="sk-SK" sz="2400" b="1" dirty="0" smtClean="0">
                <a:effectLst/>
              </a:rPr>
              <a:t>Vloženie textových polí, hlavičky a päty, </a:t>
            </a:r>
            <a:r>
              <a:rPr lang="sk-SK" sz="2400" b="1" dirty="0" err="1" smtClean="0">
                <a:effectLst/>
              </a:rPr>
              <a:t>WordArt</a:t>
            </a:r>
            <a:r>
              <a:rPr lang="sk-SK" sz="2400" b="1" dirty="0" smtClean="0">
                <a:effectLst/>
              </a:rPr>
              <a:t>, dátumu a času, symbolu, objektu...</a:t>
            </a:r>
          </a:p>
          <a:p>
            <a:r>
              <a:rPr lang="sk-SK" sz="2800" b="1" dirty="0" smtClean="0">
                <a:effectLst/>
              </a:rPr>
              <a:t>Mediálne klipy:</a:t>
            </a:r>
          </a:p>
          <a:p>
            <a:pPr lvl="1"/>
            <a:r>
              <a:rPr lang="sk-SK" sz="2400" b="1" dirty="0" smtClean="0">
                <a:effectLst/>
              </a:rPr>
              <a:t>video, zvuk...</a:t>
            </a:r>
          </a:p>
          <a:p>
            <a:pPr>
              <a:buFont typeface="Monotype Sorts" charset="2"/>
              <a:buNone/>
            </a:pPr>
            <a:endParaRPr lang="sk-SK" sz="2800" b="1" dirty="0" smtClean="0">
              <a:effectLst/>
            </a:endParaRPr>
          </a:p>
          <a:p>
            <a:endParaRPr lang="en-US" sz="2800" b="1" dirty="0">
              <a:effectLst/>
            </a:endParaRPr>
          </a:p>
        </p:txBody>
      </p:sp>
      <p:sp>
        <p:nvSpPr>
          <p:cNvPr id="7" name="Šipka doprava 6">
            <a:hlinkClick r:id="" action="ppaction://hlinkshowjump?jump=lastslide"/>
          </p:cNvPr>
          <p:cNvSpPr/>
          <p:nvPr/>
        </p:nvSpPr>
        <p:spPr bwMode="auto">
          <a:xfrm>
            <a:off x="7286646" y="5500703"/>
            <a:ext cx="928695" cy="642943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7CAA234-0337-4D3A-AC65-CCD1E1963788}" type="datetime1">
              <a:rPr lang="sk-SK" smtClean="0"/>
              <a:pPr/>
              <a:t>26. 2. 2018</a:t>
            </a:fld>
            <a:endParaRPr lang="en-US" smtClean="0"/>
          </a:p>
        </p:txBody>
      </p:sp>
      <p:sp>
        <p:nvSpPr>
          <p:cNvPr id="1433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KI FEM SPU</a:t>
            </a:r>
          </a:p>
        </p:txBody>
      </p:sp>
      <p:sp>
        <p:nvSpPr>
          <p:cNvPr id="1434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69F355-2877-45D3-89E4-018D557ADD7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2"/>
            <a:ext cx="7772400" cy="604839"/>
          </a:xfrm>
          <a:noFill/>
        </p:spPr>
        <p:txBody>
          <a:bodyPr/>
          <a:lstStyle/>
          <a:p>
            <a:r>
              <a:rPr lang="sk-SK" sz="3200" b="1">
                <a:latin typeface="Arial" charset="0"/>
              </a:rPr>
              <a:t>Karta </a:t>
            </a:r>
            <a:r>
              <a:rPr lang="sk-SK" sz="3200" b="1" i="1">
                <a:latin typeface="Arial" charset="0"/>
              </a:rPr>
              <a:t>Návrh</a:t>
            </a:r>
            <a:endParaRPr lang="en-US" sz="3200" b="1">
              <a:latin typeface="Arial" charset="0"/>
            </a:endParaRP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9" y="1214439"/>
            <a:ext cx="7834312" cy="4800600"/>
          </a:xfrm>
          <a:noFill/>
        </p:spPr>
        <p:txBody>
          <a:bodyPr/>
          <a:lstStyle/>
          <a:p>
            <a:pPr>
              <a:buFont typeface="Monotype Sorts" charset="2"/>
              <a:buNone/>
            </a:pPr>
            <a:endParaRPr lang="sk-SK" sz="2800" b="1" dirty="0">
              <a:effectLst/>
            </a:endParaRPr>
          </a:p>
          <a:p>
            <a:pPr marL="0" indent="0">
              <a:buNone/>
            </a:pPr>
            <a:r>
              <a:rPr lang="sk-SK" sz="2800" b="1" dirty="0" smtClean="0">
                <a:effectLst/>
              </a:rPr>
              <a:t>Nastavenie vzhľadu </a:t>
            </a:r>
            <a:r>
              <a:rPr lang="sk-SK" sz="2800" b="1" dirty="0">
                <a:effectLst/>
              </a:rPr>
              <a:t>stránky</a:t>
            </a:r>
            <a:r>
              <a:rPr lang="sk-SK" sz="2800" b="1" dirty="0" smtClean="0">
                <a:effectLst/>
              </a:rPr>
              <a:t>:</a:t>
            </a:r>
          </a:p>
          <a:p>
            <a:pPr marL="0" indent="0">
              <a:buNone/>
            </a:pPr>
            <a:endParaRPr lang="sk-SK" sz="2800" b="1" dirty="0">
              <a:effectLst/>
            </a:endParaRPr>
          </a:p>
          <a:p>
            <a:r>
              <a:rPr lang="sk-SK" sz="2800" b="1" dirty="0" smtClean="0">
                <a:effectLst/>
              </a:rPr>
              <a:t>Motívy</a:t>
            </a:r>
            <a:r>
              <a:rPr lang="sk-SK" sz="2800" b="1" dirty="0">
                <a:effectLst/>
              </a:rPr>
              <a:t>:</a:t>
            </a:r>
          </a:p>
          <a:p>
            <a:pPr lvl="1"/>
            <a:r>
              <a:rPr lang="sk-SK" sz="2400" b="1" dirty="0">
                <a:effectLst/>
              </a:rPr>
              <a:t>Nastavenie šablóny a farebnej </a:t>
            </a:r>
            <a:r>
              <a:rPr lang="sk-SK" sz="2400" b="1" dirty="0" smtClean="0">
                <a:effectLst/>
              </a:rPr>
              <a:t>kombinácie...</a:t>
            </a:r>
            <a:endParaRPr lang="sk-SK" sz="2400" b="1" dirty="0">
              <a:effectLst/>
            </a:endParaRPr>
          </a:p>
          <a:p>
            <a:r>
              <a:rPr lang="sk-SK" sz="2800" b="1" dirty="0" smtClean="0">
                <a:effectLst/>
              </a:rPr>
              <a:t>Veľkosť snímky:</a:t>
            </a:r>
          </a:p>
          <a:p>
            <a:pPr lvl="1"/>
            <a:r>
              <a:rPr lang="sk-SK" sz="2400" b="1" dirty="0" smtClean="0">
                <a:effectLst/>
              </a:rPr>
              <a:t>Štandardná (4:3), širokouhlá (16:9), resp. vlastné nastavenie veľkosti</a:t>
            </a:r>
          </a:p>
          <a:p>
            <a:r>
              <a:rPr lang="sk-SK" sz="2800" b="1" dirty="0" smtClean="0">
                <a:effectLst/>
              </a:rPr>
              <a:t>Pozadie </a:t>
            </a:r>
            <a:r>
              <a:rPr lang="sk-SK" sz="2800" b="1" dirty="0" err="1">
                <a:effectLst/>
              </a:rPr>
              <a:t>snímkov</a:t>
            </a:r>
            <a:r>
              <a:rPr lang="sk-SK" sz="2800" b="1" dirty="0">
                <a:effectLst/>
              </a:rPr>
              <a:t>:</a:t>
            </a:r>
          </a:p>
          <a:p>
            <a:pPr lvl="1"/>
            <a:r>
              <a:rPr lang="sk-SK" sz="2400" b="1" dirty="0">
                <a:effectLst/>
              </a:rPr>
              <a:t>Štýly pozadia</a:t>
            </a:r>
          </a:p>
          <a:p>
            <a:pPr>
              <a:buFont typeface="Monotype Sorts" charset="2"/>
              <a:buNone/>
            </a:pPr>
            <a:endParaRPr lang="sk-SK" sz="2800" b="1" dirty="0">
              <a:effectLst/>
            </a:endParaRPr>
          </a:p>
          <a:p>
            <a:endParaRPr lang="en-US" sz="2800" b="1" dirty="0">
              <a:effectLst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667A89E-90DE-44EF-89D0-429A161F15D5}" type="datetime1">
              <a:rPr lang="sk-SK" smtClean="0"/>
              <a:pPr/>
              <a:t>26. 2. 2018</a:t>
            </a:fld>
            <a:endParaRPr lang="en-US" smtClean="0"/>
          </a:p>
        </p:txBody>
      </p:sp>
      <p:sp>
        <p:nvSpPr>
          <p:cNvPr id="1536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KI FEM SPU</a:t>
            </a:r>
          </a:p>
        </p:txBody>
      </p:sp>
      <p:sp>
        <p:nvSpPr>
          <p:cNvPr id="1536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A7F30A-1B90-4C3C-A493-83044F9EB23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2"/>
            <a:ext cx="7772400" cy="604839"/>
          </a:xfrm>
          <a:noFill/>
        </p:spPr>
        <p:txBody>
          <a:bodyPr/>
          <a:lstStyle/>
          <a:p>
            <a:r>
              <a:rPr lang="sk-SK" sz="3200" b="1" dirty="0">
                <a:latin typeface="Arial" charset="0"/>
              </a:rPr>
              <a:t>Karta </a:t>
            </a:r>
            <a:r>
              <a:rPr lang="sk-SK" sz="3200" b="1" i="1" dirty="0" smtClean="0">
                <a:latin typeface="Arial" charset="0"/>
              </a:rPr>
              <a:t>Prechody</a:t>
            </a:r>
            <a:endParaRPr lang="en-US" sz="3200" b="1" dirty="0">
              <a:latin typeface="Arial" charset="0"/>
            </a:endParaRP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9" y="1214439"/>
            <a:ext cx="7834312" cy="4800600"/>
          </a:xfrm>
          <a:noFill/>
        </p:spPr>
        <p:txBody>
          <a:bodyPr/>
          <a:lstStyle/>
          <a:p>
            <a:pPr>
              <a:buFont typeface="Monotype Sorts" charset="2"/>
              <a:buNone/>
            </a:pPr>
            <a:endParaRPr lang="sk-SK" sz="2800" b="1" dirty="0">
              <a:effectLst/>
            </a:endParaRPr>
          </a:p>
          <a:p>
            <a:r>
              <a:rPr lang="sk-SK" sz="2800" b="1" dirty="0" smtClean="0">
                <a:effectLst/>
              </a:rPr>
              <a:t>Ukážka:</a:t>
            </a:r>
            <a:endParaRPr lang="sk-SK" sz="2800" b="1" dirty="0">
              <a:effectLst/>
            </a:endParaRPr>
          </a:p>
          <a:p>
            <a:pPr lvl="1"/>
            <a:r>
              <a:rPr lang="sk-SK" sz="2400" b="1" dirty="0" smtClean="0">
                <a:effectLst/>
              </a:rPr>
              <a:t>vyskúšanie nastaveného prechodu snímky</a:t>
            </a:r>
            <a:endParaRPr lang="sk-SK" sz="2400" b="1" dirty="0">
              <a:effectLst/>
            </a:endParaRPr>
          </a:p>
          <a:p>
            <a:r>
              <a:rPr lang="sk-SK" sz="2800" b="1" dirty="0" smtClean="0">
                <a:effectLst/>
              </a:rPr>
              <a:t>Prechody na túto snímku:</a:t>
            </a:r>
            <a:endParaRPr lang="sk-SK" sz="2800" b="1" dirty="0">
              <a:effectLst/>
            </a:endParaRPr>
          </a:p>
          <a:p>
            <a:pPr lvl="1"/>
            <a:r>
              <a:rPr lang="sk-SK" sz="2400" b="1" dirty="0" smtClean="0">
                <a:effectLst/>
              </a:rPr>
              <a:t>nastavenie prechodu snímky...</a:t>
            </a:r>
            <a:endParaRPr lang="sk-SK" sz="2400" b="1" dirty="0">
              <a:effectLst/>
            </a:endParaRPr>
          </a:p>
          <a:p>
            <a:r>
              <a:rPr lang="sk-SK" sz="2800" b="1" dirty="0" smtClean="0">
                <a:effectLst/>
              </a:rPr>
              <a:t>Možnosti efektu:</a:t>
            </a:r>
            <a:endParaRPr lang="sk-SK" sz="2800" b="1" dirty="0">
              <a:effectLst/>
            </a:endParaRPr>
          </a:p>
          <a:p>
            <a:pPr lvl="1"/>
            <a:r>
              <a:rPr lang="sk-SK" sz="2400" b="1" dirty="0" smtClean="0">
                <a:effectLst/>
              </a:rPr>
              <a:t>nastavenie </a:t>
            </a:r>
            <a:r>
              <a:rPr lang="sk-SK" sz="2400" b="1" dirty="0">
                <a:effectLst/>
              </a:rPr>
              <a:t>efektov </a:t>
            </a:r>
            <a:r>
              <a:rPr lang="sk-SK" sz="2400" b="1" dirty="0" smtClean="0">
                <a:effectLst/>
              </a:rPr>
              <a:t>prechodu...</a:t>
            </a:r>
          </a:p>
          <a:p>
            <a:r>
              <a:rPr lang="sk-SK" b="1" dirty="0" smtClean="0">
                <a:effectLst/>
              </a:rPr>
              <a:t>Časovanie:</a:t>
            </a:r>
            <a:endParaRPr lang="sk-SK" b="1" dirty="0">
              <a:effectLst/>
            </a:endParaRPr>
          </a:p>
          <a:p>
            <a:pPr lvl="1"/>
            <a:r>
              <a:rPr lang="sk-SK" sz="2400" b="1" dirty="0" smtClean="0">
                <a:effectLst/>
              </a:rPr>
              <a:t>Nastavenie časovania, zvuku...</a:t>
            </a:r>
            <a:endParaRPr lang="sk-SK" sz="2400" b="1" dirty="0">
              <a:effectLst/>
            </a:endParaRPr>
          </a:p>
          <a:p>
            <a:pPr>
              <a:buFont typeface="Monotype Sorts" charset="2"/>
              <a:buNone/>
            </a:pPr>
            <a:endParaRPr lang="sk-SK" sz="2800" b="1" dirty="0">
              <a:effectLst/>
            </a:endParaRPr>
          </a:p>
          <a:p>
            <a:endParaRPr lang="en-US" sz="28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806742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667A89E-90DE-44EF-89D0-429A161F15D5}" type="datetime1">
              <a:rPr lang="sk-SK" smtClean="0"/>
              <a:pPr/>
              <a:t>26. 2. 2018</a:t>
            </a:fld>
            <a:endParaRPr lang="en-US" smtClean="0"/>
          </a:p>
        </p:txBody>
      </p:sp>
      <p:sp>
        <p:nvSpPr>
          <p:cNvPr id="1536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KI FEM SPU</a:t>
            </a:r>
          </a:p>
        </p:txBody>
      </p:sp>
      <p:sp>
        <p:nvSpPr>
          <p:cNvPr id="1536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A7F30A-1B90-4C3C-A493-83044F9EB23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2"/>
            <a:ext cx="7772400" cy="604839"/>
          </a:xfrm>
          <a:noFill/>
        </p:spPr>
        <p:txBody>
          <a:bodyPr/>
          <a:lstStyle/>
          <a:p>
            <a:r>
              <a:rPr lang="sk-SK" sz="3200" b="1" dirty="0">
                <a:latin typeface="Arial" charset="0"/>
              </a:rPr>
              <a:t>Karta </a:t>
            </a:r>
            <a:r>
              <a:rPr lang="sk-SK" sz="3200" b="1" i="1" dirty="0">
                <a:latin typeface="Arial" charset="0"/>
              </a:rPr>
              <a:t>Animácie</a:t>
            </a:r>
            <a:endParaRPr lang="en-US" sz="3200" b="1" dirty="0">
              <a:latin typeface="Arial" charset="0"/>
            </a:endParaRP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9" y="1214439"/>
            <a:ext cx="7834312" cy="4800600"/>
          </a:xfrm>
          <a:noFill/>
        </p:spPr>
        <p:txBody>
          <a:bodyPr/>
          <a:lstStyle/>
          <a:p>
            <a:pPr>
              <a:buFont typeface="Monotype Sorts" charset="2"/>
              <a:buNone/>
            </a:pPr>
            <a:endParaRPr lang="sk-SK" sz="2800" b="1" dirty="0">
              <a:effectLst/>
            </a:endParaRPr>
          </a:p>
          <a:p>
            <a:r>
              <a:rPr lang="sk-SK" sz="2800" b="1" dirty="0" smtClean="0">
                <a:effectLst/>
              </a:rPr>
              <a:t>Ukážka:</a:t>
            </a:r>
            <a:endParaRPr lang="sk-SK" sz="2800" b="1" dirty="0">
              <a:effectLst/>
            </a:endParaRPr>
          </a:p>
          <a:p>
            <a:pPr lvl="1"/>
            <a:r>
              <a:rPr lang="sk-SK" sz="2400" b="1" dirty="0" smtClean="0">
                <a:effectLst/>
              </a:rPr>
              <a:t>vyskúšanie </a:t>
            </a:r>
            <a:r>
              <a:rPr lang="sk-SK" sz="2400" b="1" dirty="0">
                <a:effectLst/>
              </a:rPr>
              <a:t>nastavených </a:t>
            </a:r>
            <a:r>
              <a:rPr lang="sk-SK" sz="2400" b="1" dirty="0" smtClean="0">
                <a:effectLst/>
              </a:rPr>
              <a:t>animácií jednotlivých častí textu na snímku</a:t>
            </a:r>
            <a:endParaRPr lang="sk-SK" sz="2400" b="1" dirty="0">
              <a:effectLst/>
            </a:endParaRPr>
          </a:p>
          <a:p>
            <a:r>
              <a:rPr lang="sk-SK" sz="2800" b="1" dirty="0" smtClean="0">
                <a:effectLst/>
              </a:rPr>
              <a:t>Animácia:</a:t>
            </a:r>
            <a:endParaRPr lang="sk-SK" sz="2800" b="1" dirty="0">
              <a:effectLst/>
            </a:endParaRPr>
          </a:p>
          <a:p>
            <a:pPr lvl="1"/>
            <a:r>
              <a:rPr lang="sk-SK" sz="2400" b="1" dirty="0" smtClean="0">
                <a:effectLst/>
              </a:rPr>
              <a:t>vlastné </a:t>
            </a:r>
            <a:r>
              <a:rPr lang="sk-SK" sz="2400" b="1" dirty="0">
                <a:effectLst/>
              </a:rPr>
              <a:t>animácie – nastavenie efektov vo vybranom odseku, obrázku...</a:t>
            </a:r>
          </a:p>
          <a:p>
            <a:r>
              <a:rPr lang="sk-SK" sz="2800" b="1" dirty="0" smtClean="0">
                <a:effectLst/>
              </a:rPr>
              <a:t>Rozšírená animácia:</a:t>
            </a:r>
            <a:endParaRPr lang="sk-SK" sz="2800" b="1" dirty="0">
              <a:effectLst/>
            </a:endParaRPr>
          </a:p>
          <a:p>
            <a:pPr lvl="1"/>
            <a:r>
              <a:rPr lang="sk-SK" sz="2400" b="1" dirty="0" smtClean="0">
                <a:effectLst/>
              </a:rPr>
              <a:t>nastavenie </a:t>
            </a:r>
            <a:r>
              <a:rPr lang="sk-SK" sz="2400" b="1" dirty="0">
                <a:effectLst/>
              </a:rPr>
              <a:t>efektov </a:t>
            </a:r>
            <a:r>
              <a:rPr lang="sk-SK" sz="2400" b="1" dirty="0" smtClean="0">
                <a:effectLst/>
              </a:rPr>
              <a:t>pomocou tably animácií, </a:t>
            </a:r>
          </a:p>
          <a:p>
            <a:r>
              <a:rPr lang="sk-SK" b="1" dirty="0" smtClean="0">
                <a:effectLst/>
              </a:rPr>
              <a:t>Časovanie...</a:t>
            </a:r>
            <a:endParaRPr lang="sk-SK" b="1" dirty="0">
              <a:effectLst/>
            </a:endParaRPr>
          </a:p>
          <a:p>
            <a:pPr>
              <a:buFont typeface="Monotype Sorts" charset="2"/>
              <a:buNone/>
            </a:pPr>
            <a:endParaRPr lang="sk-SK" sz="2800" b="1" dirty="0">
              <a:effectLst/>
            </a:endParaRPr>
          </a:p>
          <a:p>
            <a:endParaRPr lang="en-US" sz="2800" b="1" dirty="0">
              <a:effectLst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06F45CF-5414-4697-B518-0D053CD261A1}" type="datetime1">
              <a:rPr lang="sk-SK" smtClean="0"/>
              <a:pPr/>
              <a:t>26. 2. 2018</a:t>
            </a:fld>
            <a:endParaRPr lang="en-US" smtClean="0"/>
          </a:p>
        </p:txBody>
      </p:sp>
      <p:sp>
        <p:nvSpPr>
          <p:cNvPr id="1638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KI FEM SPU</a:t>
            </a:r>
          </a:p>
        </p:txBody>
      </p:sp>
      <p:sp>
        <p:nvSpPr>
          <p:cNvPr id="1638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597B71-6936-4933-A6BD-ECB9DF6FA97C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2"/>
            <a:ext cx="7772400" cy="604839"/>
          </a:xfrm>
          <a:noFill/>
        </p:spPr>
        <p:txBody>
          <a:bodyPr/>
          <a:lstStyle/>
          <a:p>
            <a:r>
              <a:rPr lang="sk-SK" sz="3200" b="1" dirty="0">
                <a:latin typeface="Arial" charset="0"/>
              </a:rPr>
              <a:t>Karta </a:t>
            </a:r>
            <a:r>
              <a:rPr lang="sk-SK" sz="3200" b="1" i="1" dirty="0">
                <a:latin typeface="Arial" charset="0"/>
              </a:rPr>
              <a:t>Prezentácia</a:t>
            </a:r>
            <a:endParaRPr lang="en-US" sz="3200" b="1" dirty="0">
              <a:latin typeface="Arial" charset="0"/>
            </a:endParaRP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9" y="1214439"/>
            <a:ext cx="7834312" cy="4800600"/>
          </a:xfrm>
          <a:noFill/>
        </p:spPr>
        <p:txBody>
          <a:bodyPr/>
          <a:lstStyle/>
          <a:p>
            <a:pPr>
              <a:buFont typeface="Monotype Sorts" charset="2"/>
              <a:buNone/>
            </a:pPr>
            <a:endParaRPr lang="sk-SK" sz="2800" b="1" dirty="0">
              <a:effectLst/>
            </a:endParaRPr>
          </a:p>
          <a:p>
            <a:r>
              <a:rPr lang="sk-SK" sz="2800" b="1" dirty="0">
                <a:effectLst/>
              </a:rPr>
              <a:t>Spustiť prezentáciu:</a:t>
            </a:r>
          </a:p>
          <a:p>
            <a:pPr lvl="1"/>
            <a:r>
              <a:rPr lang="sk-SK" sz="2400" b="1" dirty="0">
                <a:effectLst/>
              </a:rPr>
              <a:t>Od začiatku, z aktuálneho snímku...</a:t>
            </a:r>
          </a:p>
          <a:p>
            <a:r>
              <a:rPr lang="sk-SK" sz="2800" b="1" dirty="0" smtClean="0">
                <a:effectLst/>
              </a:rPr>
              <a:t>Nastaviť:</a:t>
            </a:r>
            <a:endParaRPr lang="sk-SK" sz="2800" b="1" dirty="0">
              <a:effectLst/>
            </a:endParaRPr>
          </a:p>
          <a:p>
            <a:pPr lvl="1"/>
            <a:r>
              <a:rPr lang="sk-SK" sz="2400" b="1" dirty="0">
                <a:effectLst/>
              </a:rPr>
              <a:t>Možnosť skryť snímku, zaznamenať hovorený komentár, vyskúšať časovanie...</a:t>
            </a:r>
          </a:p>
          <a:p>
            <a:r>
              <a:rPr lang="sk-SK" sz="2800" b="1" dirty="0">
                <a:effectLst/>
              </a:rPr>
              <a:t>Monitory:</a:t>
            </a:r>
          </a:p>
          <a:p>
            <a:pPr lvl="1"/>
            <a:r>
              <a:rPr lang="sk-SK" sz="2400" b="1" dirty="0">
                <a:effectLst/>
              </a:rPr>
              <a:t>Nastavenie rozlíšenia...</a:t>
            </a:r>
          </a:p>
          <a:p>
            <a:pPr>
              <a:buFont typeface="Monotype Sorts" charset="2"/>
              <a:buNone/>
            </a:pPr>
            <a:endParaRPr lang="sk-SK" sz="2800" b="1" dirty="0">
              <a:effectLst/>
            </a:endParaRPr>
          </a:p>
          <a:p>
            <a:endParaRPr lang="en-US" sz="2800" b="1" dirty="0">
              <a:effectLst/>
            </a:endParaRPr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9AB6641-DA85-4E37-854B-E1C29E41F082}" type="datetime1">
              <a:rPr lang="sk-SK" smtClean="0"/>
              <a:pPr/>
              <a:t>26. 2. 2018</a:t>
            </a:fld>
            <a:endParaRPr lang="en-US" smtClean="0"/>
          </a:p>
        </p:txBody>
      </p:sp>
      <p:sp>
        <p:nvSpPr>
          <p:cNvPr id="1741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KI FEM SPU</a:t>
            </a:r>
          </a:p>
        </p:txBody>
      </p:sp>
      <p:sp>
        <p:nvSpPr>
          <p:cNvPr id="1741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D5C95D-F2C8-4B9A-8F3B-73DBD0AD15E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2"/>
            <a:ext cx="7772400" cy="604839"/>
          </a:xfrm>
          <a:noFill/>
        </p:spPr>
        <p:txBody>
          <a:bodyPr/>
          <a:lstStyle/>
          <a:p>
            <a:r>
              <a:rPr lang="sk-SK" sz="3200" b="1" dirty="0">
                <a:latin typeface="Arial" charset="0"/>
              </a:rPr>
              <a:t>Karta </a:t>
            </a:r>
            <a:r>
              <a:rPr lang="sk-SK" sz="3200" b="1" i="1" dirty="0">
                <a:latin typeface="Arial" charset="0"/>
              </a:rPr>
              <a:t>Revízia</a:t>
            </a:r>
            <a:endParaRPr lang="en-US" sz="3200" b="1" dirty="0">
              <a:latin typeface="Arial" charset="0"/>
            </a:endParaRP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9" y="1214439"/>
            <a:ext cx="7834312" cy="4800600"/>
          </a:xfrm>
          <a:noFill/>
        </p:spPr>
        <p:txBody>
          <a:bodyPr/>
          <a:lstStyle/>
          <a:p>
            <a:r>
              <a:rPr lang="sk-SK" sz="2800" b="1" dirty="0" smtClean="0">
                <a:effectLst/>
              </a:rPr>
              <a:t>Korektúra:</a:t>
            </a:r>
            <a:endParaRPr lang="sk-SK" sz="2800" b="1" dirty="0">
              <a:effectLst/>
            </a:endParaRPr>
          </a:p>
          <a:p>
            <a:pPr lvl="1"/>
            <a:r>
              <a:rPr lang="sk-SK" sz="2400" b="1" dirty="0" smtClean="0">
                <a:effectLst/>
              </a:rPr>
              <a:t>kontrola pravopisu...</a:t>
            </a:r>
            <a:endParaRPr lang="sk-SK" sz="2400" b="1" dirty="0">
              <a:effectLst/>
            </a:endParaRPr>
          </a:p>
          <a:p>
            <a:r>
              <a:rPr lang="sk-SK" sz="2800" b="1" dirty="0" smtClean="0">
                <a:effectLst/>
              </a:rPr>
              <a:t>Jazyk:</a:t>
            </a:r>
          </a:p>
          <a:p>
            <a:pPr lvl="1"/>
            <a:r>
              <a:rPr lang="sk-SK" sz="2400" b="1" dirty="0" smtClean="0">
                <a:effectLst/>
              </a:rPr>
              <a:t>nastavenie jazyka...</a:t>
            </a:r>
          </a:p>
          <a:p>
            <a:r>
              <a:rPr lang="sk-SK" sz="2800" b="1" dirty="0" smtClean="0">
                <a:effectLst/>
              </a:rPr>
              <a:t>Komentáre:</a:t>
            </a:r>
            <a:endParaRPr lang="sk-SK" sz="2800" b="1" dirty="0">
              <a:effectLst/>
            </a:endParaRPr>
          </a:p>
          <a:p>
            <a:pPr lvl="1"/>
            <a:r>
              <a:rPr lang="sk-SK" sz="2400" b="1" dirty="0" smtClean="0">
                <a:effectLst/>
              </a:rPr>
              <a:t>vložiť</a:t>
            </a:r>
            <a:r>
              <a:rPr lang="sk-SK" sz="2400" b="1" dirty="0">
                <a:effectLst/>
              </a:rPr>
              <a:t>, upraviť, resp. odstrániť komentáre...</a:t>
            </a:r>
          </a:p>
          <a:p>
            <a:r>
              <a:rPr lang="sk-SK" sz="2800" b="1" dirty="0" smtClean="0">
                <a:effectLst/>
              </a:rPr>
              <a:t>Porovnať:</a:t>
            </a:r>
            <a:endParaRPr lang="sk-SK" sz="2800" b="1" dirty="0">
              <a:effectLst/>
            </a:endParaRPr>
          </a:p>
          <a:p>
            <a:pPr lvl="1"/>
            <a:r>
              <a:rPr lang="sk-SK" sz="2400" b="1" dirty="0" smtClean="0">
                <a:effectLst/>
              </a:rPr>
              <a:t>porovnanie prezentácií, revízia...</a:t>
            </a:r>
            <a:endParaRPr lang="sk-SK" sz="2400" b="1" dirty="0">
              <a:effectLst/>
            </a:endParaRPr>
          </a:p>
          <a:p>
            <a:r>
              <a:rPr lang="sk-SK" sz="2800" b="1" dirty="0" smtClean="0">
                <a:effectLst/>
              </a:rPr>
              <a:t>Písanie rukou: </a:t>
            </a:r>
          </a:p>
          <a:p>
            <a:pPr lvl="1"/>
            <a:r>
              <a:rPr lang="sk-SK" sz="2400" b="1" dirty="0" smtClean="0">
                <a:effectLst/>
              </a:rPr>
              <a:t>Nastavenie farby pera, čiar, tvarov...</a:t>
            </a:r>
            <a:endParaRPr lang="sk-SK" sz="2400" b="1" dirty="0">
              <a:effectLst/>
            </a:endParaRPr>
          </a:p>
          <a:p>
            <a:pPr>
              <a:buFont typeface="Monotype Sorts" charset="2"/>
              <a:buNone/>
            </a:pPr>
            <a:endParaRPr lang="sk-SK" sz="2800" b="1" dirty="0">
              <a:effectLst/>
            </a:endParaRPr>
          </a:p>
          <a:p>
            <a:endParaRPr lang="en-US" sz="2800" b="1" dirty="0">
              <a:effectLst/>
            </a:endParaRPr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D78B8C5-6D18-46E5-A05D-ED8369E94733}" type="datetime1">
              <a:rPr lang="sk-SK" smtClean="0"/>
              <a:pPr/>
              <a:t>26. 2. 2018</a:t>
            </a:fld>
            <a:endParaRPr lang="en-US" smtClean="0"/>
          </a:p>
        </p:txBody>
      </p:sp>
      <p:sp>
        <p:nvSpPr>
          <p:cNvPr id="1843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KI FEM SPU</a:t>
            </a:r>
          </a:p>
        </p:txBody>
      </p:sp>
      <p:sp>
        <p:nvSpPr>
          <p:cNvPr id="1843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DD87E8-BC72-4B72-BD2A-C4E1B65DB3FF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2"/>
            <a:ext cx="7772400" cy="604839"/>
          </a:xfrm>
          <a:noFill/>
        </p:spPr>
        <p:txBody>
          <a:bodyPr/>
          <a:lstStyle/>
          <a:p>
            <a:r>
              <a:rPr lang="sk-SK" sz="3200" b="1" dirty="0">
                <a:latin typeface="Arial" charset="0"/>
              </a:rPr>
              <a:t>Karta </a:t>
            </a:r>
            <a:r>
              <a:rPr lang="sk-SK" sz="3200" b="1" i="1" dirty="0">
                <a:latin typeface="Arial" charset="0"/>
              </a:rPr>
              <a:t>Zobraziť</a:t>
            </a:r>
            <a:endParaRPr lang="en-US" sz="3200" b="1" dirty="0">
              <a:latin typeface="Arial" charset="0"/>
            </a:endParaRP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9" y="1214439"/>
            <a:ext cx="7834312" cy="4800600"/>
          </a:xfrm>
          <a:noFill/>
        </p:spPr>
        <p:txBody>
          <a:bodyPr/>
          <a:lstStyle/>
          <a:p>
            <a:r>
              <a:rPr lang="sk-SK" sz="2800" b="1" dirty="0" smtClean="0">
                <a:effectLst/>
              </a:rPr>
              <a:t>Zobrazenie </a:t>
            </a:r>
            <a:r>
              <a:rPr lang="sk-SK" sz="2800" b="1" dirty="0">
                <a:effectLst/>
              </a:rPr>
              <a:t>prezentácie:</a:t>
            </a:r>
          </a:p>
          <a:p>
            <a:pPr lvl="1"/>
            <a:r>
              <a:rPr lang="sk-SK" sz="2400" b="1" dirty="0">
                <a:effectLst/>
              </a:rPr>
              <a:t>Normálne, Radenie </a:t>
            </a:r>
            <a:r>
              <a:rPr lang="sk-SK" sz="2400" b="1" dirty="0" err="1">
                <a:effectLst/>
              </a:rPr>
              <a:t>snímkov</a:t>
            </a:r>
            <a:r>
              <a:rPr lang="sk-SK" sz="2400" b="1" dirty="0">
                <a:effectLst/>
              </a:rPr>
              <a:t>, </a:t>
            </a:r>
            <a:r>
              <a:rPr lang="sk-SK" sz="2400" b="1" dirty="0" smtClean="0">
                <a:effectLst/>
              </a:rPr>
              <a:t>S poznámkami, Na čítanie...</a:t>
            </a:r>
            <a:endParaRPr lang="sk-SK" sz="2400" b="1" dirty="0">
              <a:effectLst/>
            </a:endParaRPr>
          </a:p>
          <a:p>
            <a:r>
              <a:rPr lang="sk-SK" sz="2800" b="1" dirty="0" smtClean="0">
                <a:effectLst/>
              </a:rPr>
              <a:t>Zobrazenie predlohy</a:t>
            </a:r>
          </a:p>
          <a:p>
            <a:pPr lvl="1"/>
            <a:r>
              <a:rPr lang="sk-SK" sz="2400" b="1" dirty="0" smtClean="0">
                <a:effectLst/>
              </a:rPr>
              <a:t>Predloha snímky, podkladov, poznámok</a:t>
            </a:r>
          </a:p>
          <a:p>
            <a:r>
              <a:rPr lang="sk-SK" sz="2800" b="1" dirty="0" smtClean="0">
                <a:effectLst/>
              </a:rPr>
              <a:t>Zobraziť </a:t>
            </a:r>
            <a:r>
              <a:rPr lang="sk-SK" sz="2800" b="1" dirty="0">
                <a:effectLst/>
              </a:rPr>
              <a:t>/ skryť:</a:t>
            </a:r>
          </a:p>
          <a:p>
            <a:pPr lvl="1"/>
            <a:r>
              <a:rPr lang="sk-SK" sz="2400" b="1" dirty="0">
                <a:effectLst/>
              </a:rPr>
              <a:t>Pravítko, mriežka...</a:t>
            </a:r>
          </a:p>
          <a:p>
            <a:r>
              <a:rPr lang="sk-SK" sz="2800" b="1" dirty="0">
                <a:effectLst/>
              </a:rPr>
              <a:t>Lupa...</a:t>
            </a:r>
          </a:p>
          <a:p>
            <a:r>
              <a:rPr lang="sk-SK" sz="2800" b="1" dirty="0">
                <a:effectLst/>
              </a:rPr>
              <a:t>Farby...</a:t>
            </a:r>
          </a:p>
          <a:p>
            <a:r>
              <a:rPr lang="sk-SK" sz="2800" b="1" dirty="0">
                <a:effectLst/>
              </a:rPr>
              <a:t>Okná – usporiadanie... </a:t>
            </a:r>
          </a:p>
          <a:p>
            <a:pPr>
              <a:buFont typeface="Monotype Sorts" charset="2"/>
              <a:buNone/>
            </a:pPr>
            <a:endParaRPr lang="sk-SK" sz="2800" b="1" dirty="0">
              <a:effectLst/>
            </a:endParaRPr>
          </a:p>
          <a:p>
            <a:endParaRPr lang="en-US" sz="2800" b="1" dirty="0">
              <a:effectLst/>
            </a:endParaRPr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Zástupný symbol pro datum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EA62935-F515-48E8-ACFD-09761DCFC2CD}" type="datetime1">
              <a:rPr lang="sk-SK" smtClean="0"/>
              <a:pPr/>
              <a:t>26. 2. 2018</a:t>
            </a:fld>
            <a:endParaRPr lang="en-US" smtClean="0"/>
          </a:p>
        </p:txBody>
      </p:sp>
      <p:sp>
        <p:nvSpPr>
          <p:cNvPr id="1028" name="Zástupný symbol pro zápatí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KI FEM SPU</a:t>
            </a:r>
          </a:p>
        </p:txBody>
      </p:sp>
      <p:sp>
        <p:nvSpPr>
          <p:cNvPr id="1029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2C4FD9-FE77-4C7C-BE00-ECCF220F5285}" type="slidenum">
              <a:rPr lang="en-US" smtClean="0"/>
              <a:pPr/>
              <a:t>18</a:t>
            </a:fld>
            <a:endParaRPr lang="en-US" smtClean="0"/>
          </a:p>
        </p:txBody>
      </p:sp>
      <p:graphicFrame>
        <p:nvGraphicFramePr>
          <p:cNvPr id="91138" name="Object 2"/>
          <p:cNvGraphicFramePr>
            <a:graphicFrameLocks noGrp="1" noChangeAspect="1"/>
          </p:cNvGraphicFramePr>
          <p:nvPr>
            <p:ph type="clipArt" sz="half" idx="1"/>
          </p:nvPr>
        </p:nvGraphicFramePr>
        <p:xfrm>
          <a:off x="685800" y="3429003"/>
          <a:ext cx="3048000" cy="2525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Clip" r:id="rId3" imgW="4046400" imgH="3352320" progId="">
                  <p:embed/>
                </p:oleObj>
              </mc:Choice>
              <mc:Fallback>
                <p:oleObj name="Clip" r:id="rId3" imgW="4046400" imgH="335232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429003"/>
                        <a:ext cx="3048000" cy="2525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139" name="AutoShape 3"/>
          <p:cNvSpPr>
            <a:spLocks noChangeArrowheads="1"/>
          </p:cNvSpPr>
          <p:nvPr/>
        </p:nvSpPr>
        <p:spPr bwMode="auto">
          <a:xfrm>
            <a:off x="1066800" y="1447800"/>
            <a:ext cx="4114800" cy="1219200"/>
          </a:xfrm>
          <a:prstGeom prst="cloudCallout">
            <a:avLst>
              <a:gd name="adj1" fmla="val -9722"/>
              <a:gd name="adj2" fmla="val 104690"/>
            </a:avLst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 sz="1800" b="1">
                <a:solidFill>
                  <a:schemeClr val="bg2"/>
                </a:solidFill>
              </a:rPr>
              <a:t>Tá prezentácia na papieri </a:t>
            </a:r>
          </a:p>
          <a:p>
            <a:r>
              <a:rPr lang="en-US" sz="1800" b="1">
                <a:solidFill>
                  <a:schemeClr val="bg2"/>
                </a:solidFill>
              </a:rPr>
              <a:t>nie je dobrá !</a:t>
            </a:r>
          </a:p>
          <a:p>
            <a:r>
              <a:rPr lang="en-US" sz="1800" b="1">
                <a:solidFill>
                  <a:schemeClr val="bg2"/>
                </a:solidFill>
              </a:rPr>
              <a:t>       Kde je ten počítač ???</a:t>
            </a:r>
            <a:endParaRPr lang="en-US" b="1">
              <a:solidFill>
                <a:schemeClr val="bg2"/>
              </a:solidFill>
            </a:endParaRPr>
          </a:p>
        </p:txBody>
      </p:sp>
      <p:sp>
        <p:nvSpPr>
          <p:cNvPr id="91140" name="WordArt 4"/>
          <p:cNvSpPr>
            <a:spLocks noChangeArrowheads="1" noChangeShapeType="1" noTextEdit="1"/>
          </p:cNvSpPr>
          <p:nvPr/>
        </p:nvSpPr>
        <p:spPr bwMode="auto">
          <a:xfrm>
            <a:off x="2971803" y="609601"/>
            <a:ext cx="3019425" cy="6477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630"/>
              </a:avLst>
            </a:prstTxWarp>
          </a:bodyPr>
          <a:lstStyle/>
          <a:p>
            <a:pPr algn="ctr"/>
            <a:r>
              <a:rPr lang="sk-SK" sz="3600" kern="10">
                <a:ln w="12700">
                  <a:solidFill>
                    <a:srgbClr val="EAEAEA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Power Point</a:t>
            </a: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5029200" y="4572002"/>
            <a:ext cx="3352800" cy="12003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- použitie niektorých objektov vložených do prezentácie</a:t>
            </a:r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5867400" y="1676402"/>
            <a:ext cx="1524000" cy="461665"/>
          </a:xfrm>
          <a:prstGeom prst="rect">
            <a:avLst/>
          </a:prstGeom>
          <a:noFill/>
          <a:ln w="12700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</a:rPr>
              <a:t>WordArt</a:t>
            </a: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5105400" y="2743202"/>
            <a:ext cx="1554832" cy="461665"/>
          </a:xfrm>
          <a:prstGeom prst="rect">
            <a:avLst/>
          </a:prstGeom>
          <a:noFill/>
          <a:ln w="12700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b="1" dirty="0" smtClean="0">
                <a:solidFill>
                  <a:srgbClr val="FFFF00"/>
                </a:solidFill>
              </a:rPr>
              <a:t>Bublina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91144" name="Text Box 8"/>
          <p:cNvSpPr txBox="1">
            <a:spLocks noChangeArrowheads="1"/>
          </p:cNvSpPr>
          <p:nvPr/>
        </p:nvSpPr>
        <p:spPr bwMode="auto">
          <a:xfrm>
            <a:off x="3581400" y="4038602"/>
            <a:ext cx="1371600" cy="461665"/>
          </a:xfrm>
          <a:prstGeom prst="rect">
            <a:avLst/>
          </a:prstGeom>
          <a:noFill/>
          <a:ln w="12700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</a:rPr>
              <a:t>ClipArt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91145" name="Line 9"/>
          <p:cNvSpPr>
            <a:spLocks noChangeShapeType="1"/>
          </p:cNvSpPr>
          <p:nvPr/>
        </p:nvSpPr>
        <p:spPr bwMode="auto">
          <a:xfrm>
            <a:off x="2971800" y="4114800"/>
            <a:ext cx="609600" cy="15240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 type="arrow" w="med" len="med"/>
            <a:tailEnd type="none" w="sm" len="sm"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91146" name="Line 10"/>
          <p:cNvSpPr>
            <a:spLocks noChangeShapeType="1"/>
          </p:cNvSpPr>
          <p:nvPr/>
        </p:nvSpPr>
        <p:spPr bwMode="auto">
          <a:xfrm>
            <a:off x="4724400" y="2590800"/>
            <a:ext cx="381000" cy="30480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91147" name="Line 11"/>
          <p:cNvSpPr>
            <a:spLocks noChangeShapeType="1"/>
          </p:cNvSpPr>
          <p:nvPr/>
        </p:nvSpPr>
        <p:spPr bwMode="auto">
          <a:xfrm>
            <a:off x="5486400" y="1600200"/>
            <a:ext cx="381000" cy="304800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sk-SK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" dur="500"/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1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1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1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1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1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1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1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1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animBg="1" autoUpdateAnimBg="0"/>
      <p:bldP spid="91140" grpId="0" animBg="1"/>
      <p:bldP spid="91141" grpId="0" autoUpdateAnimBg="0"/>
      <p:bldP spid="91142" grpId="0" animBg="1" autoUpdateAnimBg="0"/>
      <p:bldP spid="91143" grpId="0" animBg="1" autoUpdateAnimBg="0"/>
      <p:bldP spid="91144" grpId="0" animBg="1" autoUpdateAnimBg="0"/>
      <p:bldP spid="91145" grpId="0" animBg="1"/>
      <p:bldP spid="91146" grpId="0" animBg="1"/>
      <p:bldP spid="9114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E1ADF4-99F2-48EB-86BD-FA1BDF2B56BC}" type="datetime1">
              <a:rPr lang="sk-SK" smtClean="0"/>
              <a:pPr>
                <a:defRPr/>
              </a:pPr>
              <a:t>26. 2. 2018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KI FEM SPU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A81E24-8155-49A5-8C55-A3F87346904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6" name="clock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041653" y="1898653"/>
            <a:ext cx="3057525" cy="3057525"/>
          </a:xfrm>
          <a:prstGeom prst="rect">
            <a:avLst/>
          </a:prstGeom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00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74A0A38-50EA-4FDC-B15F-102ADBA76215}" type="datetime1">
              <a:rPr lang="sk-SK" smtClean="0"/>
              <a:pPr/>
              <a:t>26. 2. 2018</a:t>
            </a:fld>
            <a:endParaRPr lang="en-US" smtClean="0"/>
          </a:p>
        </p:txBody>
      </p:sp>
      <p:sp>
        <p:nvSpPr>
          <p:cNvPr id="512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KI FEM SPU</a:t>
            </a:r>
          </a:p>
        </p:txBody>
      </p:sp>
      <p:sp>
        <p:nvSpPr>
          <p:cNvPr id="512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095C95-2DDC-4104-8F7B-17C0FA9B12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3600" b="1" dirty="0">
                <a:latin typeface="Arial" charset="0"/>
              </a:rPr>
              <a:t>Po</a:t>
            </a:r>
            <a:r>
              <a:rPr lang="sk-SK" sz="3600" b="1" dirty="0" err="1">
                <a:latin typeface="Arial" charset="0"/>
              </a:rPr>
              <a:t>wer</a:t>
            </a:r>
            <a:r>
              <a:rPr lang="sk-SK" sz="3600" b="1" dirty="0">
                <a:latin typeface="Arial" charset="0"/>
              </a:rPr>
              <a:t> Point</a:t>
            </a:r>
            <a:endParaRPr lang="en-US" sz="3200" b="1" dirty="0">
              <a:latin typeface="Arial" charset="0"/>
            </a:endParaRP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916113"/>
            <a:ext cx="7772400" cy="4114800"/>
          </a:xfrm>
          <a:noFill/>
        </p:spPr>
        <p:txBody>
          <a:bodyPr/>
          <a:lstStyle/>
          <a:p>
            <a:pPr marL="0" indent="0">
              <a:buNone/>
            </a:pPr>
            <a:r>
              <a:rPr lang="sk-SK" sz="2400" b="1" dirty="0">
                <a:solidFill>
                  <a:srgbClr val="FFFF00"/>
                </a:solidFill>
                <a:effectLst/>
              </a:rPr>
              <a:t>Spôsoby využitia prezentačného programu MS PowerPoint </a:t>
            </a:r>
            <a:endParaRPr lang="sk-SK" sz="2400" dirty="0">
              <a:solidFill>
                <a:srgbClr val="FFFF00"/>
              </a:solidFill>
              <a:effectLst/>
            </a:endParaRPr>
          </a:p>
          <a:p>
            <a:pPr lvl="0"/>
            <a:r>
              <a:rPr lang="sk-SK" sz="2400" b="1" dirty="0">
                <a:effectLst/>
              </a:rPr>
              <a:t>Interaktívny spôsob podania informácií.</a:t>
            </a:r>
          </a:p>
          <a:p>
            <a:pPr lvl="0"/>
            <a:r>
              <a:rPr lang="sk-SK" sz="2400" b="1" dirty="0">
                <a:effectLst/>
              </a:rPr>
              <a:t>Prezentácia, predstavenie, predloženie (návrhu, plánu, myšlienky).</a:t>
            </a:r>
          </a:p>
          <a:p>
            <a:pPr lvl="0"/>
            <a:r>
              <a:rPr lang="sk-SK" sz="2400" b="1" dirty="0">
                <a:effectLst/>
              </a:rPr>
              <a:t>Propagovanie určitého výrobku, tvorba reklamy.</a:t>
            </a:r>
          </a:p>
          <a:p>
            <a:pPr lvl="0"/>
            <a:r>
              <a:rPr lang="sk-SK" sz="2400" b="1" dirty="0">
                <a:effectLst/>
              </a:rPr>
              <a:t>Prezentovanie preberaného učiva na školách, firemných projektov, graficky hodnotných a názorných obchodných prezentácií, nových webových stránok</a:t>
            </a:r>
            <a:r>
              <a:rPr lang="sk-SK" sz="2400" dirty="0">
                <a:effectLst/>
              </a:rPr>
              <a:t>.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E1ADF4-99F2-48EB-86BD-FA1BDF2B56BC}" type="datetime1">
              <a:rPr lang="sk-SK" smtClean="0"/>
              <a:pPr>
                <a:defRPr/>
              </a:pPr>
              <a:t>26. 2. 2018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KI FEM SPU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A81E24-8155-49A5-8C55-A3F87346904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9" name="Obrázek 8" descr="image010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0" y="1143000"/>
            <a:ext cx="2667000" cy="4572000"/>
          </a:xfrm>
          <a:prstGeom prst="rect">
            <a:avLst/>
          </a:prstGeom>
        </p:spPr>
      </p:pic>
      <p:sp>
        <p:nvSpPr>
          <p:cNvPr id="6" name="Veselý obličej 5">
            <a:hlinkClick r:id="" action="ppaction://hlinkshowjump?jump=lastslideviewed"/>
          </p:cNvPr>
          <p:cNvSpPr/>
          <p:nvPr/>
        </p:nvSpPr>
        <p:spPr bwMode="auto">
          <a:xfrm>
            <a:off x="7215206" y="5143514"/>
            <a:ext cx="1071571" cy="928695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158F01C-5FB2-4856-B1D0-A513947A9400}" type="datetime1">
              <a:rPr lang="sk-SK" smtClean="0"/>
              <a:pPr/>
              <a:t>26. 2. 2018</a:t>
            </a:fld>
            <a:endParaRPr lang="en-US" smtClean="0"/>
          </a:p>
        </p:txBody>
      </p:sp>
      <p:sp>
        <p:nvSpPr>
          <p:cNvPr id="614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KI FEM SPU</a:t>
            </a:r>
          </a:p>
        </p:txBody>
      </p:sp>
      <p:sp>
        <p:nvSpPr>
          <p:cNvPr id="614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526970-EA18-4663-B1C5-62CFB07DBEDD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3600" b="1">
                <a:latin typeface="Arial" charset="0"/>
              </a:rPr>
              <a:t>Postup pri v</a:t>
            </a:r>
            <a:r>
              <a:rPr lang="sk-SK" sz="3600" b="1">
                <a:latin typeface="Arial" charset="0"/>
              </a:rPr>
              <a:t>ytváraní návrhu prezentácie</a:t>
            </a:r>
            <a:endParaRPr lang="en-US" sz="3200" b="1">
              <a:latin typeface="Arial" charset="0"/>
            </a:endParaRP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114800"/>
          </a:xfrm>
          <a:noFill/>
        </p:spPr>
        <p:txBody>
          <a:bodyPr/>
          <a:lstStyle/>
          <a:p>
            <a:pPr>
              <a:lnSpc>
                <a:spcPct val="140000"/>
              </a:lnSpc>
            </a:pPr>
            <a:r>
              <a:rPr lang="sk-SK" sz="2400" b="1">
                <a:effectLst/>
              </a:rPr>
              <a:t>Vymedzenie publika</a:t>
            </a:r>
          </a:p>
          <a:p>
            <a:pPr>
              <a:lnSpc>
                <a:spcPct val="140000"/>
              </a:lnSpc>
            </a:pPr>
            <a:r>
              <a:rPr lang="sk-SK" sz="2400" b="1">
                <a:effectLst/>
              </a:rPr>
              <a:t>Stanovenie účelu prezentácie</a:t>
            </a:r>
          </a:p>
          <a:p>
            <a:pPr>
              <a:lnSpc>
                <a:spcPct val="140000"/>
              </a:lnSpc>
            </a:pPr>
            <a:r>
              <a:rPr lang="sk-SK" sz="2400" b="1">
                <a:effectLst/>
              </a:rPr>
              <a:t>Výber prezentačnej metódy (vedená prezentácia, automatická prezentácia)</a:t>
            </a:r>
          </a:p>
          <a:p>
            <a:pPr>
              <a:lnSpc>
                <a:spcPct val="140000"/>
              </a:lnSpc>
            </a:pPr>
            <a:r>
              <a:rPr lang="sk-SK" sz="2400" b="1">
                <a:effectLst/>
              </a:rPr>
              <a:t>Výber vhodnej šablóny a formátu prezentácie</a:t>
            </a:r>
          </a:p>
          <a:p>
            <a:pPr>
              <a:lnSpc>
                <a:spcPct val="140000"/>
              </a:lnSpc>
            </a:pPr>
            <a:r>
              <a:rPr lang="sk-SK" sz="2400" b="1">
                <a:effectLst/>
              </a:rPr>
              <a:t>Vytvorenie obsahovej náplne</a:t>
            </a:r>
          </a:p>
          <a:p>
            <a:pPr>
              <a:lnSpc>
                <a:spcPct val="140000"/>
              </a:lnSpc>
            </a:pPr>
            <a:r>
              <a:rPr lang="sk-SK" sz="2400" b="1">
                <a:effectLst/>
              </a:rPr>
              <a:t>Vylepšenie grafického stvárnenia</a:t>
            </a:r>
          </a:p>
          <a:p>
            <a:pPr>
              <a:lnSpc>
                <a:spcPct val="140000"/>
              </a:lnSpc>
            </a:pPr>
            <a:r>
              <a:rPr lang="sk-SK" sz="2400" b="1">
                <a:effectLst/>
              </a:rPr>
              <a:t>Doplnenie multimediálnych efektov</a:t>
            </a:r>
            <a:endParaRPr lang="en-US" sz="2400" b="1">
              <a:effectLst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2BBC3D9-7CD8-49FA-927F-72C59F5F5268}" type="datetime1">
              <a:rPr lang="sk-SK" smtClean="0"/>
              <a:pPr/>
              <a:t>26. 2. 2018</a:t>
            </a:fld>
            <a:endParaRPr lang="en-US" smtClean="0"/>
          </a:p>
        </p:txBody>
      </p:sp>
      <p:sp>
        <p:nvSpPr>
          <p:cNvPr id="717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KI FEM SPU</a:t>
            </a:r>
          </a:p>
        </p:txBody>
      </p:sp>
      <p:sp>
        <p:nvSpPr>
          <p:cNvPr id="717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26CAE8-3E14-4824-8D05-8E9C581D5B6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7173" name="Rectangle 512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09600"/>
          </a:xfrm>
          <a:noFill/>
        </p:spPr>
        <p:txBody>
          <a:bodyPr/>
          <a:lstStyle/>
          <a:p>
            <a:r>
              <a:rPr lang="en-US" sz="3200" b="1">
                <a:latin typeface="Arial" charset="0"/>
              </a:rPr>
              <a:t>Prehľad možností Power Point </a:t>
            </a:r>
          </a:p>
        </p:txBody>
      </p:sp>
      <p:sp>
        <p:nvSpPr>
          <p:cNvPr id="7174" name="Rectangle 512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924800" cy="4572000"/>
          </a:xfrm>
          <a:noFill/>
        </p:spPr>
        <p:txBody>
          <a:bodyPr/>
          <a:lstStyle/>
          <a:p>
            <a:r>
              <a:rPr lang="en-US" sz="2600" b="1" dirty="0" err="1">
                <a:effectLst/>
              </a:rPr>
              <a:t>rýchla</a:t>
            </a:r>
            <a:r>
              <a:rPr lang="en-US" sz="2600" b="1" dirty="0">
                <a:effectLst/>
              </a:rPr>
              <a:t> </a:t>
            </a:r>
            <a:r>
              <a:rPr lang="en-US" sz="2600" b="1" dirty="0" err="1">
                <a:effectLst/>
              </a:rPr>
              <a:t>tvorba</a:t>
            </a:r>
            <a:r>
              <a:rPr lang="en-US" sz="2600" b="1" dirty="0">
                <a:effectLst/>
              </a:rPr>
              <a:t> </a:t>
            </a:r>
            <a:r>
              <a:rPr lang="en-US" sz="2600" b="1" dirty="0" err="1">
                <a:effectLst/>
              </a:rPr>
              <a:t>prezentácií</a:t>
            </a:r>
            <a:r>
              <a:rPr lang="sk-SK" sz="2600" b="1" dirty="0">
                <a:effectLst/>
              </a:rPr>
              <a:t>,</a:t>
            </a:r>
            <a:endParaRPr lang="en-US" sz="2600" b="1" dirty="0">
              <a:effectLst/>
            </a:endParaRPr>
          </a:p>
          <a:p>
            <a:pPr>
              <a:lnSpc>
                <a:spcPct val="90000"/>
              </a:lnSpc>
            </a:pPr>
            <a:r>
              <a:rPr lang="en-US" sz="2600" b="1" dirty="0" err="1">
                <a:effectLst/>
              </a:rPr>
              <a:t>možnosť</a:t>
            </a:r>
            <a:r>
              <a:rPr lang="en-US" sz="2600" b="1" dirty="0">
                <a:effectLst/>
              </a:rPr>
              <a:t> </a:t>
            </a:r>
            <a:r>
              <a:rPr lang="en-US" sz="2600" b="1" dirty="0" err="1">
                <a:effectLst/>
              </a:rPr>
              <a:t>výberu</a:t>
            </a:r>
            <a:r>
              <a:rPr lang="en-US" sz="2600" b="1" dirty="0">
                <a:effectLst/>
              </a:rPr>
              <a:t> z </a:t>
            </a:r>
            <a:r>
              <a:rPr lang="en-US" sz="2600" b="1" dirty="0" err="1">
                <a:effectLst/>
              </a:rPr>
              <a:t>množstva</a:t>
            </a:r>
            <a:r>
              <a:rPr lang="en-US" sz="2600" b="1" dirty="0">
                <a:effectLst/>
              </a:rPr>
              <a:t> </a:t>
            </a:r>
            <a:r>
              <a:rPr lang="en-US" sz="2600" b="1" dirty="0" err="1">
                <a:effectLst/>
              </a:rPr>
              <a:t>grafických</a:t>
            </a:r>
            <a:r>
              <a:rPr lang="en-US" sz="2600" b="1" dirty="0">
                <a:effectLst/>
              </a:rPr>
              <a:t> </a:t>
            </a:r>
            <a:r>
              <a:rPr lang="en-US" sz="2600" b="1" dirty="0" err="1">
                <a:effectLst/>
              </a:rPr>
              <a:t>šablón</a:t>
            </a:r>
            <a:r>
              <a:rPr lang="en-US" sz="2600" b="1" dirty="0">
                <a:effectLst/>
              </a:rPr>
              <a:t>, </a:t>
            </a:r>
          </a:p>
          <a:p>
            <a:r>
              <a:rPr lang="en-US" sz="2600" b="1" dirty="0" err="1">
                <a:effectLst/>
              </a:rPr>
              <a:t>veľké</a:t>
            </a:r>
            <a:r>
              <a:rPr lang="en-US" sz="2600" b="1" dirty="0">
                <a:effectLst/>
              </a:rPr>
              <a:t> </a:t>
            </a:r>
            <a:r>
              <a:rPr lang="en-US" sz="2600" b="1" dirty="0" err="1">
                <a:effectLst/>
              </a:rPr>
              <a:t>množstvo</a:t>
            </a:r>
            <a:r>
              <a:rPr lang="en-US" sz="2600" b="1" dirty="0">
                <a:effectLst/>
              </a:rPr>
              <a:t> </a:t>
            </a:r>
            <a:r>
              <a:rPr lang="en-US" sz="2600" b="1" dirty="0" err="1">
                <a:effectLst/>
              </a:rPr>
              <a:t>pripravených</a:t>
            </a:r>
            <a:r>
              <a:rPr lang="en-US" sz="2600" b="1" dirty="0">
                <a:effectLst/>
              </a:rPr>
              <a:t> </a:t>
            </a:r>
            <a:r>
              <a:rPr lang="en-US" sz="2600" b="1" dirty="0" err="1">
                <a:effectLst/>
              </a:rPr>
              <a:t>pozadí</a:t>
            </a:r>
            <a:r>
              <a:rPr lang="en-US" sz="2600" b="1" dirty="0">
                <a:effectLst/>
              </a:rPr>
              <a:t> </a:t>
            </a:r>
            <a:r>
              <a:rPr lang="en-US" sz="2600" b="1" dirty="0" err="1">
                <a:effectLst/>
              </a:rPr>
              <a:t>snímkov</a:t>
            </a:r>
            <a:r>
              <a:rPr lang="en-US" sz="2600" b="1" dirty="0">
                <a:effectLst/>
              </a:rPr>
              <a:t>,</a:t>
            </a:r>
          </a:p>
          <a:p>
            <a:r>
              <a:rPr lang="en-US" sz="2600" b="1" dirty="0" err="1">
                <a:effectLst/>
              </a:rPr>
              <a:t>možnosť</a:t>
            </a:r>
            <a:r>
              <a:rPr lang="en-US" sz="2600" b="1" dirty="0">
                <a:effectLst/>
              </a:rPr>
              <a:t> </a:t>
            </a:r>
            <a:r>
              <a:rPr lang="en-US" sz="2600" b="1" dirty="0" err="1">
                <a:effectLst/>
              </a:rPr>
              <a:t>nastavenia</a:t>
            </a:r>
            <a:r>
              <a:rPr lang="en-US" sz="2600" b="1" dirty="0">
                <a:effectLst/>
              </a:rPr>
              <a:t> </a:t>
            </a:r>
            <a:r>
              <a:rPr lang="en-US" sz="2600" b="1" dirty="0" err="1">
                <a:effectLst/>
              </a:rPr>
              <a:t>rôznych</a:t>
            </a:r>
            <a:r>
              <a:rPr lang="en-US" sz="2600" b="1" dirty="0">
                <a:effectLst/>
              </a:rPr>
              <a:t> </a:t>
            </a:r>
            <a:r>
              <a:rPr lang="en-US" sz="2600" b="1" dirty="0" err="1">
                <a:effectLst/>
              </a:rPr>
              <a:t>efektov</a:t>
            </a:r>
            <a:r>
              <a:rPr lang="en-US" sz="2600" b="1" dirty="0">
                <a:effectLst/>
              </a:rPr>
              <a:t> </a:t>
            </a:r>
            <a:r>
              <a:rPr lang="en-US" sz="2600" b="1" dirty="0" err="1">
                <a:effectLst/>
              </a:rPr>
              <a:t>prechodu</a:t>
            </a:r>
            <a:r>
              <a:rPr lang="en-US" sz="2600" b="1" dirty="0">
                <a:effectLst/>
              </a:rPr>
              <a:t> </a:t>
            </a:r>
            <a:r>
              <a:rPr lang="en-US" sz="2600" b="1" dirty="0" err="1">
                <a:effectLst/>
              </a:rPr>
              <a:t>medzi</a:t>
            </a:r>
            <a:r>
              <a:rPr lang="en-US" sz="2600" b="1" dirty="0">
                <a:effectLst/>
              </a:rPr>
              <a:t> </a:t>
            </a:r>
            <a:r>
              <a:rPr lang="en-US" sz="2600" b="1" dirty="0" err="1">
                <a:effectLst/>
              </a:rPr>
              <a:t>jednotlivými</a:t>
            </a:r>
            <a:r>
              <a:rPr lang="en-US" sz="2600" b="1" dirty="0">
                <a:effectLst/>
              </a:rPr>
              <a:t> </a:t>
            </a:r>
            <a:r>
              <a:rPr lang="en-US" sz="2600" b="1" dirty="0" err="1">
                <a:effectLst/>
              </a:rPr>
              <a:t>snímkami</a:t>
            </a:r>
            <a:r>
              <a:rPr lang="en-US" sz="2600" b="1" dirty="0">
                <a:effectLst/>
              </a:rPr>
              <a:t>,</a:t>
            </a:r>
          </a:p>
          <a:p>
            <a:r>
              <a:rPr lang="en-US" sz="2600" b="1" dirty="0" err="1">
                <a:effectLst/>
              </a:rPr>
              <a:t>možnosť</a:t>
            </a:r>
            <a:r>
              <a:rPr lang="en-US" sz="2600" b="1" dirty="0">
                <a:effectLst/>
              </a:rPr>
              <a:t> </a:t>
            </a:r>
            <a:r>
              <a:rPr lang="en-US" sz="2600" b="1" dirty="0" err="1">
                <a:effectLst/>
              </a:rPr>
              <a:t>vkladania</a:t>
            </a:r>
            <a:r>
              <a:rPr lang="en-US" sz="2600" b="1" dirty="0">
                <a:effectLst/>
              </a:rPr>
              <a:t> </a:t>
            </a:r>
            <a:r>
              <a:rPr lang="en-US" sz="2600" b="1" dirty="0" err="1">
                <a:effectLst/>
              </a:rPr>
              <a:t>objektov</a:t>
            </a:r>
            <a:r>
              <a:rPr lang="en-US" sz="2600" b="1" dirty="0">
                <a:effectLst/>
              </a:rPr>
              <a:t> z </a:t>
            </a:r>
            <a:r>
              <a:rPr lang="en-US" sz="2600" b="1" dirty="0" err="1">
                <a:effectLst/>
              </a:rPr>
              <a:t>iných</a:t>
            </a:r>
            <a:r>
              <a:rPr lang="en-US" sz="2600" b="1" dirty="0">
                <a:effectLst/>
              </a:rPr>
              <a:t> </a:t>
            </a:r>
            <a:r>
              <a:rPr lang="en-US" sz="2600" b="1" dirty="0" err="1">
                <a:effectLst/>
              </a:rPr>
              <a:t>aplikácií</a:t>
            </a:r>
            <a:r>
              <a:rPr lang="en-US" sz="2600" b="1" dirty="0">
                <a:effectLst/>
              </a:rPr>
              <a:t> (Excel, Word…),</a:t>
            </a:r>
          </a:p>
          <a:p>
            <a:r>
              <a:rPr lang="en-US" sz="2600" b="1" dirty="0" err="1">
                <a:effectLst/>
              </a:rPr>
              <a:t>prepínanie</a:t>
            </a:r>
            <a:r>
              <a:rPr lang="en-US" sz="2600" b="1" dirty="0">
                <a:effectLst/>
              </a:rPr>
              <a:t> </a:t>
            </a:r>
            <a:r>
              <a:rPr lang="en-US" sz="2600" b="1" dirty="0" err="1">
                <a:effectLst/>
              </a:rPr>
              <a:t>medzi</a:t>
            </a:r>
            <a:r>
              <a:rPr lang="en-US" sz="2600" b="1" dirty="0">
                <a:effectLst/>
              </a:rPr>
              <a:t> </a:t>
            </a:r>
            <a:r>
              <a:rPr lang="en-US" sz="2600" b="1" dirty="0" err="1">
                <a:effectLst/>
              </a:rPr>
              <a:t>niekoľkými</a:t>
            </a:r>
            <a:r>
              <a:rPr lang="en-US" sz="2600" b="1" dirty="0">
                <a:effectLst/>
              </a:rPr>
              <a:t> </a:t>
            </a:r>
            <a:r>
              <a:rPr lang="en-US" sz="2600" b="1" dirty="0" err="1">
                <a:effectLst/>
              </a:rPr>
              <a:t>pohľadmi</a:t>
            </a:r>
            <a:r>
              <a:rPr lang="en-US" sz="2600" b="1" dirty="0">
                <a:effectLst/>
              </a:rPr>
              <a:t> </a:t>
            </a:r>
            <a:r>
              <a:rPr lang="en-US" sz="2600" b="1" dirty="0" err="1">
                <a:effectLst/>
              </a:rPr>
              <a:t>na</a:t>
            </a:r>
            <a:r>
              <a:rPr lang="en-US" sz="2600" b="1" dirty="0">
                <a:effectLst/>
              </a:rPr>
              <a:t> </a:t>
            </a:r>
            <a:r>
              <a:rPr lang="en-US" sz="2600" b="1" dirty="0" err="1">
                <a:effectLst/>
              </a:rPr>
              <a:t>dokument</a:t>
            </a:r>
            <a:r>
              <a:rPr lang="en-US" sz="2600" b="1" dirty="0">
                <a:effectLst/>
              </a:rPr>
              <a:t>,</a:t>
            </a:r>
          </a:p>
          <a:p>
            <a:r>
              <a:rPr lang="en-US" sz="2600" b="1" dirty="0" err="1">
                <a:effectLst/>
              </a:rPr>
              <a:t>možnosť</a:t>
            </a:r>
            <a:r>
              <a:rPr lang="en-US" sz="2600" b="1" dirty="0">
                <a:effectLst/>
              </a:rPr>
              <a:t> </a:t>
            </a:r>
            <a:r>
              <a:rPr lang="en-US" sz="2600" b="1" dirty="0" err="1">
                <a:effectLst/>
              </a:rPr>
              <a:t>zaradenia</a:t>
            </a:r>
            <a:r>
              <a:rPr lang="en-US" sz="2600" b="1" dirty="0">
                <a:effectLst/>
              </a:rPr>
              <a:t> </a:t>
            </a:r>
            <a:r>
              <a:rPr lang="en-US" sz="2600" b="1" dirty="0" err="1">
                <a:effectLst/>
              </a:rPr>
              <a:t>multimediálnych</a:t>
            </a:r>
            <a:r>
              <a:rPr lang="en-US" sz="2600" b="1" dirty="0">
                <a:effectLst/>
              </a:rPr>
              <a:t> </a:t>
            </a:r>
            <a:r>
              <a:rPr lang="en-US" sz="2600" b="1" dirty="0" err="1">
                <a:effectLst/>
              </a:rPr>
              <a:t>prvkov</a:t>
            </a:r>
            <a:r>
              <a:rPr lang="en-US" sz="2600" b="1" dirty="0">
                <a:effectLst/>
              </a:rPr>
              <a:t>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2BBC3D9-7CD8-49FA-927F-72C59F5F5268}" type="datetime1">
              <a:rPr lang="sk-SK" smtClean="0"/>
              <a:pPr/>
              <a:t>26. 2. 2018</a:t>
            </a:fld>
            <a:endParaRPr lang="en-US" smtClean="0"/>
          </a:p>
        </p:txBody>
      </p:sp>
      <p:sp>
        <p:nvSpPr>
          <p:cNvPr id="717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KI FEM SPU</a:t>
            </a:r>
          </a:p>
        </p:txBody>
      </p:sp>
      <p:sp>
        <p:nvSpPr>
          <p:cNvPr id="717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26CAE8-3E14-4824-8D05-8E9C581D5B6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173" name="Rectangle 5122"/>
          <p:cNvSpPr>
            <a:spLocks noGrp="1" noChangeArrowheads="1"/>
          </p:cNvSpPr>
          <p:nvPr>
            <p:ph type="title"/>
          </p:nvPr>
        </p:nvSpPr>
        <p:spPr>
          <a:xfrm>
            <a:off x="611560" y="836712"/>
            <a:ext cx="7772400" cy="1080120"/>
          </a:xfrm>
          <a:noFill/>
        </p:spPr>
        <p:txBody>
          <a:bodyPr/>
          <a:lstStyle/>
          <a:p>
            <a:r>
              <a:rPr lang="sk-SK" sz="3600" b="1" dirty="0">
                <a:latin typeface="+mn-lt"/>
              </a:rPr>
              <a:t>Zásady tvorby efektívnej prezentácie</a:t>
            </a:r>
            <a:r>
              <a:rPr lang="sk-SK" sz="3200" dirty="0">
                <a:latin typeface="+mn-lt"/>
              </a:rPr>
              <a:t/>
            </a:r>
            <a:br>
              <a:rPr lang="sk-SK" sz="3200" dirty="0">
                <a:latin typeface="+mn-lt"/>
              </a:rPr>
            </a:br>
            <a:endParaRPr lang="en-US" sz="3200" b="1" dirty="0">
              <a:latin typeface="+mn-lt"/>
            </a:endParaRPr>
          </a:p>
        </p:txBody>
      </p:sp>
      <p:sp>
        <p:nvSpPr>
          <p:cNvPr id="7174" name="Rectangle 5123"/>
          <p:cNvSpPr>
            <a:spLocks noGrp="1" noChangeArrowheads="1"/>
          </p:cNvSpPr>
          <p:nvPr>
            <p:ph type="body" idx="1"/>
          </p:nvPr>
        </p:nvSpPr>
        <p:spPr>
          <a:xfrm>
            <a:off x="539552" y="2060848"/>
            <a:ext cx="7924800" cy="4572000"/>
          </a:xfrm>
          <a:noFill/>
        </p:spPr>
        <p:txBody>
          <a:bodyPr/>
          <a:lstStyle/>
          <a:p>
            <a:pPr lvl="0"/>
            <a:r>
              <a:rPr lang="sk-SK" sz="2400" b="1" dirty="0">
                <a:effectLst/>
              </a:rPr>
              <a:t>Stručnosť, heslovitosť (neodporúča sa vytváranie dlhých odsekov, miesto toho sa využíva pravidlo 6x6 – maximálne 6 bodov a 6 slov v riadku).</a:t>
            </a:r>
          </a:p>
          <a:p>
            <a:pPr lvl="0"/>
            <a:r>
              <a:rPr lang="sk-SK" sz="2400" b="1" dirty="0">
                <a:effectLst/>
              </a:rPr>
              <a:t>Využitie množstva rôznych schém, tabuliek, obrázkov a grafov. </a:t>
            </a:r>
          </a:p>
          <a:p>
            <a:pPr lvl="0"/>
            <a:r>
              <a:rPr lang="sk-SK" sz="2400" b="1" dirty="0">
                <a:effectLst/>
              </a:rPr>
              <a:t>Dostatočne veľké písmo (odporúčanie – pre nadpisy veľkosť 40, pre bežný text veľkosť 30).</a:t>
            </a:r>
          </a:p>
          <a:p>
            <a:pPr lvl="0"/>
            <a:r>
              <a:rPr lang="sk-SK" sz="2400" b="1" dirty="0">
                <a:effectLst/>
              </a:rPr>
              <a:t>Bezpätkové písmo (pôsobí elegantnejšie, napríklad </a:t>
            </a:r>
            <a:r>
              <a:rPr lang="sk-SK" sz="2400" b="1" dirty="0" err="1">
                <a:effectLst/>
              </a:rPr>
              <a:t>Arial</a:t>
            </a:r>
            <a:r>
              <a:rPr lang="sk-SK" sz="2400" b="1" dirty="0">
                <a:effectLst/>
              </a:rPr>
              <a:t>, </a:t>
            </a:r>
            <a:r>
              <a:rPr lang="sk-SK" sz="2400" b="1" dirty="0" err="1">
                <a:effectLst/>
              </a:rPr>
              <a:t>Verdana</a:t>
            </a:r>
            <a:r>
              <a:rPr lang="sk-SK" sz="2400" b="1" dirty="0">
                <a:effectLst/>
              </a:rPr>
              <a:t>). </a:t>
            </a:r>
          </a:p>
          <a:p>
            <a:pPr lvl="0"/>
            <a:endParaRPr lang="sk-SK" sz="2400" b="1" dirty="0">
              <a:effectLst/>
            </a:endParaRPr>
          </a:p>
          <a:p>
            <a:endParaRPr lang="en-US" sz="26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00729228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2BBC3D9-7CD8-49FA-927F-72C59F5F5268}" type="datetime1">
              <a:rPr lang="sk-SK" smtClean="0"/>
              <a:pPr/>
              <a:t>26. 2. 2018</a:t>
            </a:fld>
            <a:endParaRPr lang="en-US" smtClean="0"/>
          </a:p>
        </p:txBody>
      </p:sp>
      <p:sp>
        <p:nvSpPr>
          <p:cNvPr id="717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KI FEM SPU</a:t>
            </a:r>
          </a:p>
        </p:txBody>
      </p:sp>
      <p:sp>
        <p:nvSpPr>
          <p:cNvPr id="717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26CAE8-3E14-4824-8D05-8E9C581D5B6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174" name="Rectangle 5123"/>
          <p:cNvSpPr>
            <a:spLocks noGrp="1" noChangeArrowheads="1"/>
          </p:cNvSpPr>
          <p:nvPr>
            <p:ph type="body" idx="1"/>
          </p:nvPr>
        </p:nvSpPr>
        <p:spPr>
          <a:xfrm>
            <a:off x="611560" y="908720"/>
            <a:ext cx="7924800" cy="4572000"/>
          </a:xfrm>
          <a:noFill/>
        </p:spPr>
        <p:txBody>
          <a:bodyPr/>
          <a:lstStyle/>
          <a:p>
            <a:pPr lvl="0"/>
            <a:r>
              <a:rPr lang="sk-SK" sz="2400" b="1" dirty="0">
                <a:effectLst/>
              </a:rPr>
              <a:t>Dostatočný, ale napriek tomu príjemný kontrast medzi pozadím a textom (záleží aj na osvetlení miestnosti).</a:t>
            </a:r>
          </a:p>
          <a:p>
            <a:pPr lvl="0"/>
            <a:r>
              <a:rPr lang="sk-SK" sz="2400" b="1" dirty="0">
                <a:effectLst/>
              </a:rPr>
              <a:t>Snímky v celej prezentácií majú rovnaký formát, až na výnimky (pokiaľ potrebujeme, aby určitá snímka obzvlášť vynikla a pod.).</a:t>
            </a:r>
          </a:p>
          <a:p>
            <a:pPr lvl="0"/>
            <a:r>
              <a:rPr lang="sk-SK" sz="2400" b="1" dirty="0">
                <a:effectLst/>
              </a:rPr>
              <a:t>Na prechody snímok sa zvyčajne využíva jeden typ prechodu, aby prezentácia nepôsobila rušivým dojmom (táto zásada platí aj pri animáciách použitých na obrázky alebo text). </a:t>
            </a:r>
          </a:p>
          <a:p>
            <a:pPr lvl="0"/>
            <a:r>
              <a:rPr lang="sk-SK" sz="2400" b="1" dirty="0">
                <a:effectLst/>
              </a:rPr>
              <a:t>Využitie časovača v prezentácií má význam v prípade, ak máme vyhradený konkrétny časový úsek na prezentovanie a týmto spôsobom si vieme čas ustriehnuť. </a:t>
            </a:r>
          </a:p>
          <a:p>
            <a:pPr lvl="0"/>
            <a:endParaRPr lang="sk-SK" sz="2400" b="1" dirty="0">
              <a:effectLst/>
            </a:endParaRPr>
          </a:p>
          <a:p>
            <a:endParaRPr lang="en-US" sz="26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41733175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F4CED97-EAA9-413B-BAB9-29DEB89E392C}" type="datetime1">
              <a:rPr lang="sk-SK" smtClean="0"/>
              <a:pPr/>
              <a:t>26. 2. 2018</a:t>
            </a:fld>
            <a:endParaRPr lang="en-US" smtClean="0"/>
          </a:p>
        </p:txBody>
      </p:sp>
      <p:sp>
        <p:nvSpPr>
          <p:cNvPr id="921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KI FEM SPU</a:t>
            </a:r>
          </a:p>
        </p:txBody>
      </p:sp>
      <p:sp>
        <p:nvSpPr>
          <p:cNvPr id="922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7C0FDA-597B-4F38-A002-AC7E5775A3DE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8172480" cy="4800600"/>
          </a:xfrm>
          <a:noFill/>
        </p:spPr>
        <p:txBody>
          <a:bodyPr/>
          <a:lstStyle/>
          <a:p>
            <a:pPr>
              <a:lnSpc>
                <a:spcPct val="110000"/>
              </a:lnSpc>
              <a:buFont typeface="Monotype Sorts" charset="2"/>
              <a:buNone/>
            </a:pPr>
            <a:r>
              <a:rPr lang="en-US" sz="2800" b="1" dirty="0">
                <a:solidFill>
                  <a:schemeClr val="tx2"/>
                </a:solidFill>
                <a:effectLst/>
              </a:rPr>
              <a:t>Power Point </a:t>
            </a:r>
            <a:r>
              <a:rPr lang="en-US" sz="2800" b="1" dirty="0" err="1">
                <a:solidFill>
                  <a:schemeClr val="tx2"/>
                </a:solidFill>
                <a:effectLst/>
              </a:rPr>
              <a:t>ponúka</a:t>
            </a:r>
            <a:r>
              <a:rPr lang="en-US" sz="2800" b="1" dirty="0">
                <a:solidFill>
                  <a:schemeClr val="tx2"/>
                </a:solidFill>
                <a:effectLst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effectLst/>
              </a:rPr>
              <a:t>pri</a:t>
            </a:r>
            <a:r>
              <a:rPr lang="en-US" sz="2800" b="1" dirty="0">
                <a:solidFill>
                  <a:schemeClr val="tx2"/>
                </a:solidFill>
                <a:effectLst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effectLst/>
              </a:rPr>
              <a:t>ukladaní</a:t>
            </a:r>
            <a:r>
              <a:rPr lang="en-US" sz="2800" b="1" dirty="0">
                <a:solidFill>
                  <a:schemeClr val="tx2"/>
                </a:solidFill>
                <a:effectLst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effectLst/>
              </a:rPr>
              <a:t>súboru</a:t>
            </a:r>
            <a:r>
              <a:rPr lang="en-US" sz="2800" b="1" dirty="0">
                <a:solidFill>
                  <a:schemeClr val="tx2"/>
                </a:solidFill>
                <a:effectLst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effectLst/>
              </a:rPr>
              <a:t>niekoľko</a:t>
            </a:r>
            <a:r>
              <a:rPr lang="en-US" sz="2800" b="1" dirty="0">
                <a:solidFill>
                  <a:schemeClr val="tx2"/>
                </a:solidFill>
                <a:effectLst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effectLst/>
              </a:rPr>
              <a:t>formátov</a:t>
            </a:r>
            <a:r>
              <a:rPr lang="en-US" sz="2800" b="1" dirty="0">
                <a:solidFill>
                  <a:schemeClr val="tx2"/>
                </a:solidFill>
                <a:effectLst/>
              </a:rPr>
              <a:t>:</a:t>
            </a:r>
          </a:p>
          <a:p>
            <a:pPr marL="514338" indent="-514338">
              <a:lnSpc>
                <a:spcPct val="110000"/>
              </a:lnSpc>
            </a:pPr>
            <a:r>
              <a:rPr lang="en-US" sz="2800" b="1" dirty="0" err="1">
                <a:solidFill>
                  <a:srgbClr val="FFFF00"/>
                </a:solidFill>
                <a:effectLst/>
              </a:rPr>
              <a:t>typové</a:t>
            </a:r>
            <a:r>
              <a:rPr lang="en-US" sz="2800" b="1" dirty="0">
                <a:solidFill>
                  <a:srgbClr val="FFFF00"/>
                </a:solidFill>
                <a:effectLst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</a:rPr>
              <a:t>rozšírenie</a:t>
            </a:r>
            <a:r>
              <a:rPr lang="en-US" sz="2800" b="1" dirty="0">
                <a:solidFill>
                  <a:srgbClr val="FFFF00"/>
                </a:solidFill>
                <a:effectLst/>
              </a:rPr>
              <a:t>  .pp</a:t>
            </a:r>
            <a:r>
              <a:rPr lang="sk-SK" sz="2800" b="1" dirty="0" err="1">
                <a:solidFill>
                  <a:srgbClr val="FFFF00"/>
                </a:solidFill>
                <a:effectLst/>
              </a:rPr>
              <a:t>tx</a:t>
            </a:r>
            <a:r>
              <a:rPr lang="sk-SK" sz="2800" b="1" dirty="0">
                <a:solidFill>
                  <a:srgbClr val="FFFF00"/>
                </a:solidFill>
                <a:effectLst/>
              </a:rPr>
              <a:t>  </a:t>
            </a:r>
            <a:r>
              <a:rPr lang="sk-SK" sz="2000" b="1" dirty="0" smtClean="0">
                <a:effectLst/>
              </a:rPr>
              <a:t>(od PP 2007</a:t>
            </a:r>
            <a:r>
              <a:rPr lang="sk-SK" sz="2000" b="1" dirty="0">
                <a:effectLst/>
              </a:rPr>
              <a:t> </a:t>
            </a:r>
            <a:r>
              <a:rPr lang="sk-SK" sz="2000" b="1" dirty="0" smtClean="0">
                <a:effectLst/>
              </a:rPr>
              <a:t>- 2016 </a:t>
            </a:r>
            <a:r>
              <a:rPr lang="sk-SK" sz="2000" b="1" dirty="0">
                <a:effectLst/>
              </a:rPr>
              <a:t>...)</a:t>
            </a:r>
            <a:endParaRPr lang="en-US" sz="2800" b="1" dirty="0">
              <a:effectLst/>
            </a:endParaRPr>
          </a:p>
          <a:p>
            <a:pPr>
              <a:lnSpc>
                <a:spcPct val="110000"/>
              </a:lnSpc>
              <a:buFont typeface="Monotype Sorts" charset="2"/>
              <a:buNone/>
            </a:pPr>
            <a:r>
              <a:rPr lang="sk-SK" sz="2800" b="1" dirty="0">
                <a:effectLst/>
              </a:rPr>
              <a:t>Verzia 2003 a nižšie:</a:t>
            </a:r>
            <a:r>
              <a:rPr lang="en-US" sz="2800" b="1" dirty="0">
                <a:effectLst/>
              </a:rPr>
              <a:t>	</a:t>
            </a:r>
          </a:p>
          <a:p>
            <a:pPr>
              <a:lnSpc>
                <a:spcPct val="110000"/>
              </a:lnSpc>
            </a:pPr>
            <a:r>
              <a:rPr lang="sk-SK" sz="2800" b="1" dirty="0">
                <a:solidFill>
                  <a:srgbClr val="FFFF00"/>
                </a:solidFill>
                <a:effectLst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</a:rPr>
              <a:t>typové</a:t>
            </a:r>
            <a:r>
              <a:rPr lang="en-US" sz="2800" b="1" dirty="0">
                <a:solidFill>
                  <a:srgbClr val="FFFF00"/>
                </a:solidFill>
                <a:effectLst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</a:rPr>
              <a:t>rozšírenie</a:t>
            </a:r>
            <a:r>
              <a:rPr lang="en-US" sz="2800" b="1" dirty="0">
                <a:solidFill>
                  <a:srgbClr val="FFFF00"/>
                </a:solidFill>
                <a:effectLst/>
              </a:rPr>
              <a:t>  .</a:t>
            </a:r>
            <a:r>
              <a:rPr lang="en-US" sz="2800" b="1" dirty="0" err="1">
                <a:solidFill>
                  <a:srgbClr val="FFFF00"/>
                </a:solidFill>
                <a:effectLst/>
              </a:rPr>
              <a:t>ppt</a:t>
            </a:r>
            <a:r>
              <a:rPr lang="en-US" sz="2800" b="1" dirty="0">
                <a:effectLst/>
              </a:rPr>
              <a:t> 	-  </a:t>
            </a:r>
            <a:r>
              <a:rPr lang="en-US" sz="2800" b="1" dirty="0" err="1">
                <a:effectLst/>
              </a:rPr>
              <a:t>implicitné</a:t>
            </a:r>
            <a:r>
              <a:rPr lang="en-US" sz="2800" b="1" dirty="0">
                <a:effectLst/>
              </a:rPr>
              <a:t> </a:t>
            </a:r>
            <a:r>
              <a:rPr lang="en-US" sz="2800" b="1" dirty="0" err="1">
                <a:effectLst/>
              </a:rPr>
              <a:t>nastavenie</a:t>
            </a:r>
            <a:r>
              <a:rPr lang="en-US" sz="2800" b="1" dirty="0">
                <a:effectLst/>
              </a:rPr>
              <a:t> pre </a:t>
            </a:r>
            <a:r>
              <a:rPr lang="en-US" sz="2800" b="1" dirty="0" err="1">
                <a:effectLst/>
              </a:rPr>
              <a:t>ukladanie</a:t>
            </a:r>
            <a:r>
              <a:rPr lang="en-US" sz="2800" b="1" dirty="0">
                <a:effectLst/>
              </a:rPr>
              <a:t> </a:t>
            </a:r>
            <a:r>
              <a:rPr lang="en-US" sz="2800" b="1" dirty="0" err="1">
                <a:effectLst/>
              </a:rPr>
              <a:t>prezentácie</a:t>
            </a:r>
            <a:r>
              <a:rPr lang="en-US" sz="2800" b="1" dirty="0">
                <a:effectLst/>
              </a:rPr>
              <a:t> </a:t>
            </a:r>
            <a:endParaRPr lang="sk-SK" sz="2800" b="1" dirty="0">
              <a:effectLst/>
            </a:endParaRPr>
          </a:p>
          <a:p>
            <a:pPr>
              <a:lnSpc>
                <a:spcPct val="110000"/>
              </a:lnSpc>
              <a:buFont typeface="Monotype Sorts" charset="2"/>
              <a:buNone/>
            </a:pPr>
            <a:r>
              <a:rPr lang="en-US" sz="2800" b="1" dirty="0">
                <a:effectLst/>
              </a:rPr>
              <a:t>	</a:t>
            </a:r>
            <a:r>
              <a:rPr lang="en-US" sz="2400" b="1" dirty="0" err="1">
                <a:effectLst/>
              </a:rPr>
              <a:t>Pozn</a:t>
            </a:r>
            <a:r>
              <a:rPr lang="en-US" sz="2400" b="1" dirty="0">
                <a:effectLst/>
              </a:rPr>
              <a:t>: </a:t>
            </a:r>
            <a:r>
              <a:rPr lang="en-US" sz="2400" b="1" dirty="0" err="1">
                <a:effectLst/>
              </a:rPr>
              <a:t>Ak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chceme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súbor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otvoriť</a:t>
            </a:r>
            <a:r>
              <a:rPr lang="en-US" sz="2400" b="1" dirty="0">
                <a:effectLst/>
              </a:rPr>
              <a:t> v </a:t>
            </a:r>
            <a:r>
              <a:rPr lang="en-US" sz="2400" b="1" dirty="0" err="1">
                <a:effectLst/>
              </a:rPr>
              <a:t>nižšej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verzii</a:t>
            </a:r>
            <a:r>
              <a:rPr lang="en-US" sz="2400" b="1" dirty="0">
                <a:effectLst/>
              </a:rPr>
              <a:t>, </a:t>
            </a:r>
            <a:r>
              <a:rPr lang="en-US" sz="2400" b="1" dirty="0" err="1">
                <a:effectLst/>
              </a:rPr>
              <a:t>musíme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súbor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uložiť</a:t>
            </a:r>
            <a:r>
              <a:rPr lang="en-US" sz="2400" b="1" dirty="0">
                <a:effectLst/>
              </a:rPr>
              <a:t> v </a:t>
            </a:r>
            <a:r>
              <a:rPr lang="en-US" sz="2400" b="1" dirty="0" err="1">
                <a:effectLst/>
              </a:rPr>
              <a:t>tomto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formáte</a:t>
            </a:r>
            <a:r>
              <a:rPr lang="en-US" sz="2400" b="1" dirty="0">
                <a:effectLst/>
              </a:rPr>
              <a:t>:</a:t>
            </a:r>
          </a:p>
          <a:p>
            <a:pPr>
              <a:lnSpc>
                <a:spcPct val="110000"/>
              </a:lnSpc>
              <a:buFont typeface="Monotype Sorts" charset="2"/>
              <a:buNone/>
            </a:pPr>
            <a:r>
              <a:rPr lang="en-US" sz="2400" b="1" dirty="0">
                <a:effectLst/>
              </a:rPr>
              <a:t>	</a:t>
            </a:r>
            <a:r>
              <a:rPr lang="en-US" sz="2400" b="1" dirty="0" err="1">
                <a:effectLst/>
              </a:rPr>
              <a:t>napr</a:t>
            </a:r>
            <a:r>
              <a:rPr lang="en-US" sz="2400" b="1" dirty="0">
                <a:effectLst/>
              </a:rPr>
              <a:t>. Power Point </a:t>
            </a:r>
            <a:r>
              <a:rPr lang="sk-SK" sz="2400" b="1" dirty="0">
                <a:effectLst/>
              </a:rPr>
              <a:t>97, </a:t>
            </a:r>
            <a:r>
              <a:rPr lang="en-US" sz="2400" b="1" dirty="0">
                <a:effectLst/>
              </a:rPr>
              <a:t>7.0, 4.0</a:t>
            </a:r>
            <a:r>
              <a:rPr lang="sk-SK" sz="2400" b="1" dirty="0">
                <a:effectLst/>
              </a:rPr>
              <a:t>...</a:t>
            </a:r>
            <a:r>
              <a:rPr lang="en-US" sz="2400" b="1" dirty="0">
                <a:effectLst/>
              </a:rPr>
              <a:t> (</a:t>
            </a:r>
            <a:r>
              <a:rPr lang="en-US" sz="2400" b="1" dirty="0" err="1">
                <a:effectLst/>
              </a:rPr>
              <a:t>všetky</a:t>
            </a:r>
            <a:r>
              <a:rPr lang="en-US" sz="2400" b="1" dirty="0">
                <a:effectLst/>
              </a:rPr>
              <a:t>  .</a:t>
            </a:r>
            <a:r>
              <a:rPr lang="en-US" sz="2400" b="1" dirty="0" err="1">
                <a:effectLst/>
              </a:rPr>
              <a:t>ppt</a:t>
            </a:r>
            <a:r>
              <a:rPr lang="en-US" sz="2400" b="1" dirty="0">
                <a:effectLst/>
              </a:rPr>
              <a:t>)</a:t>
            </a:r>
            <a:endParaRPr lang="en-US" sz="2800" b="1" dirty="0">
              <a:effectLst/>
            </a:endParaRPr>
          </a:p>
          <a:p>
            <a:pPr>
              <a:lnSpc>
                <a:spcPct val="110000"/>
              </a:lnSpc>
            </a:pPr>
            <a:r>
              <a:rPr lang="sk-SK" sz="2800" b="1" dirty="0">
                <a:solidFill>
                  <a:srgbClr val="FFFF00"/>
                </a:solidFill>
                <a:effectLst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</a:rPr>
              <a:t>typové</a:t>
            </a:r>
            <a:r>
              <a:rPr lang="en-US" sz="2800" b="1" dirty="0">
                <a:solidFill>
                  <a:srgbClr val="FFFF00"/>
                </a:solidFill>
                <a:effectLst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effectLst/>
              </a:rPr>
              <a:t>rozšírenie</a:t>
            </a:r>
            <a:r>
              <a:rPr lang="en-US" sz="2800" b="1" dirty="0">
                <a:solidFill>
                  <a:srgbClr val="FFFF00"/>
                </a:solidFill>
                <a:effectLst/>
              </a:rPr>
              <a:t>  .pot</a:t>
            </a:r>
            <a:r>
              <a:rPr lang="en-US" sz="2800" b="1" dirty="0">
                <a:effectLst/>
              </a:rPr>
              <a:t> 	-  </a:t>
            </a:r>
            <a:r>
              <a:rPr lang="en-US" sz="2800" b="1" dirty="0" err="1">
                <a:effectLst/>
              </a:rPr>
              <a:t>šablóna</a:t>
            </a:r>
            <a:endParaRPr lang="en-US" sz="2800" b="1" dirty="0">
              <a:effectLst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68DB141-A5BC-48F3-8096-5C363852662B}" type="datetime1">
              <a:rPr lang="sk-SK" smtClean="0"/>
              <a:pPr/>
              <a:t>26. 2. 2018</a:t>
            </a:fld>
            <a:endParaRPr lang="en-US" smtClean="0"/>
          </a:p>
        </p:txBody>
      </p:sp>
      <p:sp>
        <p:nvSpPr>
          <p:cNvPr id="1024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KI FEM SPU</a:t>
            </a:r>
          </a:p>
        </p:txBody>
      </p:sp>
      <p:sp>
        <p:nvSpPr>
          <p:cNvPr id="1024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85FC00-B975-44EB-9A98-70D15FC2899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609600"/>
            <a:ext cx="8001000" cy="4800600"/>
          </a:xfrm>
          <a:noFill/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800" b="1">
                <a:solidFill>
                  <a:srgbClr val="FFFF00"/>
                </a:solidFill>
                <a:effectLst/>
              </a:rPr>
              <a:t>typové rozšírenie  .pps	</a:t>
            </a:r>
            <a:r>
              <a:rPr lang="en-US" sz="2800" b="1">
                <a:effectLst/>
              </a:rPr>
              <a:t>-  prezentácie</a:t>
            </a:r>
          </a:p>
          <a:p>
            <a:pPr>
              <a:lnSpc>
                <a:spcPct val="12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2400" b="1">
                <a:effectLst/>
              </a:rPr>
              <a:t>	</a:t>
            </a:r>
            <a:r>
              <a:rPr lang="en-US" sz="2800" b="1">
                <a:effectLst/>
              </a:rPr>
              <a:t>- automaticky sa otvárajú v zobrazení Prezentácia - Slide Show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endParaRPr lang="en-US" sz="2800" b="1">
              <a:solidFill>
                <a:srgbClr val="FFFF00"/>
              </a:solidFill>
              <a:effectLst/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800" b="1">
                <a:solidFill>
                  <a:srgbClr val="FFFF00"/>
                </a:solidFill>
                <a:effectLst/>
              </a:rPr>
              <a:t>typové rozšírenie  .rtf</a:t>
            </a:r>
            <a:r>
              <a:rPr lang="en-US" sz="2800" b="1">
                <a:effectLst/>
              </a:rPr>
              <a:t> 	-  implicitné typové rozšírenie a skratka Rich Text Format (bohatý textový formát) - používa sa pri prenášaní textu medzi aplikáciami - najmä takými, ktoré sa navzájom nepodporujú (prenesie sa len text, ale zmiznú ostatné netextové objekty) 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037FB85-7085-434D-84EE-90C06684B6E3}" type="datetime1">
              <a:rPr lang="sk-SK" smtClean="0"/>
              <a:pPr/>
              <a:t>26. 2. 2018</a:t>
            </a:fld>
            <a:endParaRPr lang="en-US" smtClean="0"/>
          </a:p>
        </p:txBody>
      </p:sp>
      <p:sp>
        <p:nvSpPr>
          <p:cNvPr id="1126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KI FEM SPU</a:t>
            </a:r>
          </a:p>
        </p:txBody>
      </p:sp>
      <p:sp>
        <p:nvSpPr>
          <p:cNvPr id="1126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C43BD9-3B12-4474-BCBB-46C32CF7C6B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867400"/>
          </a:xfrm>
          <a:noFill/>
        </p:spPr>
        <p:txBody>
          <a:bodyPr/>
          <a:lstStyle/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n-US" b="1" smtClean="0">
                <a:solidFill>
                  <a:schemeClr val="tx2"/>
                </a:solidFill>
                <a:effectLst/>
              </a:rPr>
              <a:t>Postup vytvárania prezentácie:</a:t>
            </a:r>
          </a:p>
          <a:p>
            <a:pPr>
              <a:buFont typeface="Monotype Sorts" charset="2"/>
              <a:buNone/>
            </a:pPr>
            <a:endParaRPr lang="sk-SK" sz="2800" b="1">
              <a:effectLst/>
            </a:endParaRPr>
          </a:p>
          <a:p>
            <a:pPr>
              <a:buFont typeface="Wingdings" pitchFamily="2" charset="2"/>
              <a:buChar char="v"/>
            </a:pPr>
            <a:r>
              <a:rPr lang="en-US" sz="2800" b="1">
                <a:effectLst/>
              </a:rPr>
              <a:t>napísanie textu na jednotlivé snímky - úprava fontu, odstavcov, odrážok</a:t>
            </a:r>
            <a:r>
              <a:rPr lang="sk-SK" sz="2800" b="1">
                <a:effectLst/>
              </a:rPr>
              <a:t>...</a:t>
            </a:r>
            <a:r>
              <a:rPr lang="en-US" sz="2800" b="1">
                <a:effectLst/>
              </a:rPr>
              <a:t> - podobne ako v textovom editore (skupina príkazov </a:t>
            </a:r>
            <a:r>
              <a:rPr lang="sk-SK" sz="2800" b="1">
                <a:effectLst/>
              </a:rPr>
              <a:t> na karte </a:t>
            </a:r>
            <a:r>
              <a:rPr lang="sk-SK" sz="2800" b="1">
                <a:solidFill>
                  <a:srgbClr val="FFFF00"/>
                </a:solidFill>
                <a:effectLst/>
              </a:rPr>
              <a:t>Domov</a:t>
            </a:r>
            <a:r>
              <a:rPr lang="en-US" sz="2800" b="1">
                <a:effectLst/>
              </a:rPr>
              <a:t>),</a:t>
            </a:r>
          </a:p>
          <a:p>
            <a:pPr>
              <a:buFont typeface="Wingdings" pitchFamily="2" charset="2"/>
              <a:buChar char="v"/>
            </a:pPr>
            <a:r>
              <a:rPr lang="en-US" sz="2800" b="1">
                <a:effectLst/>
              </a:rPr>
              <a:t>možnosť kopírovania, presunu, mazania častí textu aj celých snímkov,</a:t>
            </a:r>
          </a:p>
          <a:p>
            <a:pPr>
              <a:buFont typeface="Wingdings" pitchFamily="2" charset="2"/>
              <a:buChar char="v"/>
            </a:pPr>
            <a:r>
              <a:rPr lang="en-US" sz="2800" b="1">
                <a:effectLst/>
              </a:rPr>
              <a:t>vkladanie obrázkov, objektov, znakov (skupina príkazov </a:t>
            </a:r>
            <a:r>
              <a:rPr lang="sk-SK" sz="2800" b="1">
                <a:solidFill>
                  <a:srgbClr val="FFFF00"/>
                </a:solidFill>
                <a:effectLst/>
              </a:rPr>
              <a:t>Vložiť</a:t>
            </a:r>
            <a:r>
              <a:rPr lang="en-US" sz="2800" b="1">
                <a:effectLst/>
              </a:rPr>
              <a:t>)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 Green">
  <a:themeElements>
    <a:clrScheme name="Blue Green 1">
      <a:dk1>
        <a:srgbClr val="003B3B"/>
      </a:dk1>
      <a:lt1>
        <a:srgbClr val="FFFFFF"/>
      </a:lt1>
      <a:dk2>
        <a:srgbClr val="00B7A5"/>
      </a:dk2>
      <a:lt2>
        <a:srgbClr val="FF99CC"/>
      </a:lt2>
      <a:accent1>
        <a:srgbClr val="FF9900"/>
      </a:accent1>
      <a:accent2>
        <a:srgbClr val="CC66FF"/>
      </a:accent2>
      <a:accent3>
        <a:srgbClr val="AAD8CF"/>
      </a:accent3>
      <a:accent4>
        <a:srgbClr val="DADADA"/>
      </a:accent4>
      <a:accent5>
        <a:srgbClr val="FFCAAA"/>
      </a:accent5>
      <a:accent6>
        <a:srgbClr val="B95CE7"/>
      </a:accent6>
      <a:hlink>
        <a:srgbClr val="D60093"/>
      </a:hlink>
      <a:folHlink>
        <a:srgbClr val="66FFFF"/>
      </a:folHlink>
    </a:clrScheme>
    <a:fontScheme name="Blue Gree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ue Green 1">
        <a:dk1>
          <a:srgbClr val="003B3B"/>
        </a:dk1>
        <a:lt1>
          <a:srgbClr val="FFFFFF"/>
        </a:lt1>
        <a:dk2>
          <a:srgbClr val="00B7A5"/>
        </a:dk2>
        <a:lt2>
          <a:srgbClr val="FF99CC"/>
        </a:lt2>
        <a:accent1>
          <a:srgbClr val="FF9900"/>
        </a:accent1>
        <a:accent2>
          <a:srgbClr val="CC66FF"/>
        </a:accent2>
        <a:accent3>
          <a:srgbClr val="AAD8CF"/>
        </a:accent3>
        <a:accent4>
          <a:srgbClr val="DADADA"/>
        </a:accent4>
        <a:accent5>
          <a:srgbClr val="FFCAAA"/>
        </a:accent5>
        <a:accent6>
          <a:srgbClr val="B95CE7"/>
        </a:accent6>
        <a:hlink>
          <a:srgbClr val="D60093"/>
        </a:hlink>
        <a:folHlink>
          <a:srgbClr val="66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Green 2">
        <a:dk1>
          <a:srgbClr val="000000"/>
        </a:dk1>
        <a:lt1>
          <a:srgbClr val="FFFFFF"/>
        </a:lt1>
        <a:dk2>
          <a:srgbClr val="006699"/>
        </a:dk2>
        <a:lt2>
          <a:srgbClr val="99D0D6"/>
        </a:lt2>
        <a:accent1>
          <a:srgbClr val="3399FF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2DB92D"/>
        </a:accent6>
        <a:hlink>
          <a:srgbClr val="66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Gree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39393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ue Green 1">
    <a:dk1>
      <a:srgbClr val="003B3B"/>
    </a:dk1>
    <a:lt1>
      <a:srgbClr val="FFFFFF"/>
    </a:lt1>
    <a:dk2>
      <a:srgbClr val="00B7A5"/>
    </a:dk2>
    <a:lt2>
      <a:srgbClr val="FF99CC"/>
    </a:lt2>
    <a:accent1>
      <a:srgbClr val="FF9900"/>
    </a:accent1>
    <a:accent2>
      <a:srgbClr val="CC66FF"/>
    </a:accent2>
    <a:accent3>
      <a:srgbClr val="AAD8CF"/>
    </a:accent3>
    <a:accent4>
      <a:srgbClr val="DADADA"/>
    </a:accent4>
    <a:accent5>
      <a:srgbClr val="FFCAAA"/>
    </a:accent5>
    <a:accent6>
      <a:srgbClr val="B95CE7"/>
    </a:accent6>
    <a:hlink>
      <a:srgbClr val="D60093"/>
    </a:hlink>
    <a:folHlink>
      <a:srgbClr val="66FF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169</TotalTime>
  <Pages>9</Pages>
  <Words>689</Words>
  <Application>Microsoft Office PowerPoint</Application>
  <PresentationFormat>Prezentácia na obrazovke (4:3)</PresentationFormat>
  <Paragraphs>211</Paragraphs>
  <Slides>20</Slides>
  <Notes>16</Notes>
  <HiddenSlides>1</HiddenSlides>
  <MMClips>1</MMClips>
  <ScaleCrop>false</ScaleCrop>
  <HeadingPairs>
    <vt:vector size="8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20</vt:i4>
      </vt:variant>
    </vt:vector>
  </HeadingPairs>
  <TitlesOfParts>
    <vt:vector size="28" baseType="lpstr">
      <vt:lpstr>Arial</vt:lpstr>
      <vt:lpstr>Arial Black</vt:lpstr>
      <vt:lpstr>Book Antiqua</vt:lpstr>
      <vt:lpstr>Monotype Sorts</vt:lpstr>
      <vt:lpstr>Times New Roman</vt:lpstr>
      <vt:lpstr>Wingdings</vt:lpstr>
      <vt:lpstr>Blue Green</vt:lpstr>
      <vt:lpstr>Clip</vt:lpstr>
      <vt:lpstr>Manažérska informatika </vt:lpstr>
      <vt:lpstr>Power Point</vt:lpstr>
      <vt:lpstr>Postup pri vytváraní návrhu prezentácie</vt:lpstr>
      <vt:lpstr>Prehľad možností Power Point </vt:lpstr>
      <vt:lpstr>Zásady tvorby efektívnej prezentácie </vt:lpstr>
      <vt:lpstr>Prezentácia programu PowerPoint</vt:lpstr>
      <vt:lpstr>Prezentácia programu PowerPoint</vt:lpstr>
      <vt:lpstr>Prezentácia programu PowerPoint</vt:lpstr>
      <vt:lpstr>Prezentácia programu PowerPoint</vt:lpstr>
      <vt:lpstr>Karta Domov</vt:lpstr>
      <vt:lpstr>Karta Vložiť</vt:lpstr>
      <vt:lpstr>Karta Návrh</vt:lpstr>
      <vt:lpstr>Karta Prechody</vt:lpstr>
      <vt:lpstr>Karta Animácie</vt:lpstr>
      <vt:lpstr>Karta Prezentácia</vt:lpstr>
      <vt:lpstr>Karta Revízia</vt:lpstr>
      <vt:lpstr>Karta Zobraziť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Point 97</dc:title>
  <dc:subject/>
  <dc:creator>Klára Hennyeyová - Katedra informatiky</dc:creator>
  <cp:keywords/>
  <dc:description/>
  <cp:lastModifiedBy>mPriezvisko</cp:lastModifiedBy>
  <cp:revision>103</cp:revision>
  <cp:lastPrinted>1601-01-01T00:00:00Z</cp:lastPrinted>
  <dcterms:created xsi:type="dcterms:W3CDTF">1997-04-07T13:05:08Z</dcterms:created>
  <dcterms:modified xsi:type="dcterms:W3CDTF">2018-02-26T08:41:33Z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3</vt:i4>
  </property>
  <property fmtid="{D5CDD505-2E9C-101B-9397-08002B2CF9AE}" pid="7" name="MailAddress">
    <vt:lpwstr>Klara.Hennyeyova@uniag.sk</vt:lpwstr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2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C:\KH\VYUCBA\Prednasky</vt:lpwstr>
  </property>
</Properties>
</file>