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5" r:id="rId2"/>
    <p:sldId id="311" r:id="rId3"/>
    <p:sldId id="310" r:id="rId4"/>
    <p:sldId id="292" r:id="rId5"/>
    <p:sldId id="338" r:id="rId6"/>
    <p:sldId id="339" r:id="rId7"/>
    <p:sldId id="294" r:id="rId8"/>
    <p:sldId id="295" r:id="rId9"/>
    <p:sldId id="328" r:id="rId10"/>
    <p:sldId id="327" r:id="rId11"/>
    <p:sldId id="330" r:id="rId12"/>
    <p:sldId id="331" r:id="rId13"/>
    <p:sldId id="340" r:id="rId14"/>
    <p:sldId id="332" r:id="rId15"/>
    <p:sldId id="333" r:id="rId16"/>
    <p:sldId id="334" r:id="rId17"/>
    <p:sldId id="335" r:id="rId18"/>
    <p:sldId id="303" r:id="rId19"/>
    <p:sldId id="336" r:id="rId20"/>
    <p:sldId id="337" r:id="rId21"/>
  </p:sldIdLst>
  <p:sldSz cx="9144000" cy="6858000" type="screen4x3"/>
  <p:notesSz cx="6858000" cy="97726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Priezvisko" initials="m" lastIdx="0" clrIdx="0">
    <p:extLst>
      <p:ext uri="{19B8F6BF-5375-455C-9EA6-DF929625EA0E}">
        <p15:presenceInfo xmlns:p15="http://schemas.microsoft.com/office/powerpoint/2012/main" userId="mPriezvis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4595" autoAdjust="0"/>
  </p:normalViewPr>
  <p:slideViewPr>
    <p:cSldViewPr>
      <p:cViewPr varScale="1">
        <p:scale>
          <a:sx n="69" d="100"/>
          <a:sy n="69" d="100"/>
        </p:scale>
        <p:origin x="1156" y="52"/>
      </p:cViewPr>
      <p:guideLst>
        <p:guide orient="horz" pos="2160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72"/>
    </p:cViewPr>
  </p:sorterViewPr>
  <p:notesViewPr>
    <p:cSldViewPr>
      <p:cViewPr varScale="1">
        <p:scale>
          <a:sx n="36" d="100"/>
          <a:sy n="36" d="100"/>
        </p:scale>
        <p:origin x="-2286" y="-90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95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5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05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Book Antiqua" pitchFamily="18" charset="0"/>
              </a:defRPr>
            </a:lvl1pPr>
          </a:lstStyle>
          <a:p>
            <a:pPr>
              <a:defRPr/>
            </a:pPr>
            <a:fld id="{FD7DF9B0-902E-4552-92BE-4460614C6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8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95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5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05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39072AE4-6145-4AD6-9035-99C0C38C8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5025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82098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91F7E-A439-4D3D-865F-6B4ED4926BD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677030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720B4-1A4A-4C8E-A5B2-45B652D0482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2144920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E862A-B5A6-4AA2-BCA1-CF321E3C125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3866500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79D8F-253D-4F4C-9E14-B1D2DBBC014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3273121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79D8F-253D-4F4C-9E14-B1D2DBBC014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2173573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34C54-F4FC-41A0-A545-279410CA14F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295455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D3982-D480-4E5D-AA95-A637EC59353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29626971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CD804-D64B-4D36-8345-F935436247E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3762105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C6032-92E3-46EB-9CDA-00E86A1374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107526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5BA69-E9E1-445F-BCA5-42E2A180D9A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2399305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25BD5-C92A-4D02-B734-4D357D6E336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1996505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25BD5-C92A-4D02-B734-4D357D6E336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484695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25BD5-C92A-4D02-B734-4D357D6E33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414858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A7B46-4A0B-480A-9EC7-1D6FBCF07BA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3314348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CD210-7017-4D6B-B415-26142816DED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1763524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DF065-59C5-481C-B2D8-B1379E0712B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852488"/>
            <a:ext cx="4568825" cy="3425825"/>
          </a:xfrm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17274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58"/>
          <p:cNvGrpSpPr>
            <a:grpSpLocks/>
          </p:cNvGrpSpPr>
          <p:nvPr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5" name="Group 1056"/>
            <p:cNvGrpSpPr>
              <a:grpSpLocks/>
            </p:cNvGrpSpPr>
            <p:nvPr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7" name="Line 1026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8" name="Line 1027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9" name="Line 1028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" name="Line 1029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1" name="Line 103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2" name="Line 1031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3" name="Line 103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4" name="Line 1033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5" name="Line 1034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6" name="Line 1035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7" name="Line 1036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8" name="Line 1037"/>
              <p:cNvSpPr>
                <a:spLocks noChangeShapeType="1"/>
              </p:cNvSpPr>
              <p:nvPr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9" name="Line 1038"/>
              <p:cNvSpPr>
                <a:spLocks noChangeShapeType="1"/>
              </p:cNvSpPr>
              <p:nvPr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0" name="Line 1039"/>
              <p:cNvSpPr>
                <a:spLocks noChangeShapeType="1"/>
              </p:cNvSpPr>
              <p:nvPr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1" name="Line 1040"/>
              <p:cNvSpPr>
                <a:spLocks noChangeShapeType="1"/>
              </p:cNvSpPr>
              <p:nvPr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2" name="Line 1041"/>
              <p:cNvSpPr>
                <a:spLocks noChangeShapeType="1"/>
              </p:cNvSpPr>
              <p:nvPr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3" name="Line 1042"/>
              <p:cNvSpPr>
                <a:spLocks noChangeShapeType="1"/>
              </p:cNvSpPr>
              <p:nvPr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4" name="Line 1043"/>
              <p:cNvSpPr>
                <a:spLocks noChangeShapeType="1"/>
              </p:cNvSpPr>
              <p:nvPr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5" name="Line 1044"/>
              <p:cNvSpPr>
                <a:spLocks noChangeShapeType="1"/>
              </p:cNvSpPr>
              <p:nvPr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6" name="Line 1045"/>
              <p:cNvSpPr>
                <a:spLocks noChangeShapeType="1"/>
              </p:cNvSpPr>
              <p:nvPr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7" name="Line 1046"/>
              <p:cNvSpPr>
                <a:spLocks noChangeShapeType="1"/>
              </p:cNvSpPr>
              <p:nvPr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8" name="Line 1047"/>
              <p:cNvSpPr>
                <a:spLocks noChangeShapeType="1"/>
              </p:cNvSpPr>
              <p:nvPr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29" name="Line 1048"/>
              <p:cNvSpPr>
                <a:spLocks noChangeShapeType="1"/>
              </p:cNvSpPr>
              <p:nvPr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30" name="Line 1049"/>
              <p:cNvSpPr>
                <a:spLocks noChangeShapeType="1"/>
              </p:cNvSpPr>
              <p:nvPr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31" name="Line 1050"/>
              <p:cNvSpPr>
                <a:spLocks noChangeShapeType="1"/>
              </p:cNvSpPr>
              <p:nvPr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32" name="Line 1051"/>
              <p:cNvSpPr>
                <a:spLocks noChangeShapeType="1"/>
              </p:cNvSpPr>
              <p:nvPr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33" name="Line 1052"/>
              <p:cNvSpPr>
                <a:spLocks noChangeShapeType="1"/>
              </p:cNvSpPr>
              <p:nvPr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34" name="Line 1053"/>
              <p:cNvSpPr>
                <a:spLocks noChangeShapeType="1"/>
              </p:cNvSpPr>
              <p:nvPr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35" name="Line 1054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36" name="Line 1055"/>
              <p:cNvSpPr>
                <a:spLocks noChangeShapeType="1"/>
              </p:cNvSpPr>
              <p:nvPr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</p:grpSp>
        <p:sp>
          <p:nvSpPr>
            <p:cNvPr id="6" name="Rectangle 1057"/>
            <p:cNvSpPr>
              <a:spLocks noChangeArrowheads="1"/>
            </p:cNvSpPr>
            <p:nvPr/>
          </p:nvSpPr>
          <p:spPr bwMode="blackWhite">
            <a:xfrm>
              <a:off x="292" y="1012"/>
              <a:ext cx="5176" cy="26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sk-SK" sz="2400"/>
            </a:p>
          </p:txBody>
        </p:sp>
      </p:grpSp>
      <p:sp>
        <p:nvSpPr>
          <p:cNvPr id="3107" name="Rectangle 105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8" name="Rectangle 10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" name="Rectangle 106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02AF-5A88-4D28-A3A7-BC8325D38EC7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38" name="Rectangle 106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39" name="Rectangle 106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2CBA-DF69-474C-BDAA-C3C116262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3A2A-4EF7-4B7F-BF6E-AC1C95BE62A5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B0A96-6D7C-4318-8659-A0E29E68A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1713-60A1-4858-9F79-52E2E180F52E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A2F0-BA3B-4215-A5A1-5B7F37C0C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D4C7C-7A86-4003-86DB-27D4DD5CCC90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8EB44-6AFE-4E41-A4C1-07238A0EF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Nadpis, graf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38111-50BE-48E3-BCCD-2719BAD870AF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00FA2-04B5-49B4-8A3A-E24AC23DE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167C5-A250-42BF-9DFC-3DB3F30BC6F6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00D17-DD1C-46A2-9939-86565E016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Nadpis, text a video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média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C9CAD-860F-47B2-8A44-90B8BB2A7BA3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D1969-AEB0-4206-89EB-68B15C52C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D4182-4929-4310-815E-6E472A52C281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F3A1A-5B24-486F-906E-E84B6AFF3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C84A-9A56-41E5-A77D-2985FBC13BB8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03B98-EDCF-43CA-8335-6CD899999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29FAE-1F0F-4060-926E-633FD19F4B29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F5BD6-CBBC-4015-BC55-6EEA2234E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E9A4-641E-4786-8C26-90F1EA51D497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9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BBC50-5893-4FA5-ABE9-A0E85E94D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1ADF4-99F2-48EB-86BD-FA1BDF2B56BC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1E24-8155-49A5-8C55-A3F873469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44118-D619-48BE-8760-7FA28C202BAF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D422F-AFB3-4911-B7CA-B95D88164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D51BA-0A39-4392-80E4-742643B1D4D8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6971-1B3B-4643-9FFB-CD6753581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35CF-0E08-476A-AAAB-A655F2BD94AC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428CA-00B8-4C20-92DD-AD1599380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4"/>
          <p:cNvGrpSpPr>
            <a:grpSpLocks/>
          </p:cNvGrpSpPr>
          <p:nvPr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2056" name="Group 32"/>
            <p:cNvGrpSpPr>
              <a:grpSpLocks/>
            </p:cNvGrpSpPr>
            <p:nvPr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1026" name="Line 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27" name="Line 3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 sz="2400"/>
              </a:p>
            </p:txBody>
          </p:sp>
        </p:grpSp>
        <p:sp>
          <p:nvSpPr>
            <p:cNvPr id="1057" name="Rectangle 33"/>
            <p:cNvSpPr>
              <a:spLocks noChangeArrowheads="1"/>
            </p:cNvSpPr>
            <p:nvPr/>
          </p:nvSpPr>
          <p:spPr bwMode="blackWhite">
            <a:xfrm>
              <a:off x="292" y="292"/>
              <a:ext cx="5176" cy="37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sk-SK" sz="2400"/>
            </a:p>
          </p:txBody>
        </p:sp>
      </p:grpSp>
      <p:sp>
        <p:nvSpPr>
          <p:cNvPr id="2051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6C22FE4-FBFE-467C-AC27-F55089696FE1}" type="datetime1">
              <a:rPr lang="sk-SK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KI FEM SPU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01BCA1-8AD3-4745-9914-DC860DA79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</p:sldLayoutIdLst>
  <p:transition spd="med">
    <p:random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537" indent="-22859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726" indent="-22859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8914" indent="-22859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103" indent="-22859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Nieko&#318;ko%20z&#225;sadn&#253;ch%20pravidiel%20efekt&#237;vnej%20prezent&#225;ci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+++KH\FESRR\P5\clock.av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772400" cy="1143000"/>
          </a:xfrm>
          <a:noFill/>
        </p:spPr>
        <p:txBody>
          <a:bodyPr/>
          <a:lstStyle/>
          <a:p>
            <a:r>
              <a:rPr lang="sk-SK" sz="3200" b="1" dirty="0">
                <a:solidFill>
                  <a:schemeClr val="tx1"/>
                </a:solidFill>
                <a:latin typeface="Arial" charset="0"/>
              </a:rPr>
              <a:t>Manažérska informatika</a:t>
            </a:r>
            <a:r>
              <a:rPr lang="en-US" sz="3200" b="1" dirty="0">
                <a:latin typeface="Arial" charset="0"/>
              </a:rPr>
              <a:t/>
            </a:r>
            <a:br>
              <a:rPr lang="en-US" sz="3200" b="1" dirty="0">
                <a:latin typeface="Arial" charset="0"/>
              </a:rPr>
            </a:br>
            <a:endParaRPr lang="en-US" sz="3200" b="1" dirty="0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733803"/>
            <a:ext cx="6400800" cy="1566863"/>
          </a:xfrm>
          <a:noFill/>
        </p:spPr>
        <p:txBody>
          <a:bodyPr/>
          <a:lstStyle/>
          <a:p>
            <a:endParaRPr lang="sk-SK" sz="3600" b="1" dirty="0">
              <a:solidFill>
                <a:schemeClr val="tx2"/>
              </a:solidFill>
              <a:effectLst/>
            </a:endParaRPr>
          </a:p>
          <a:p>
            <a:r>
              <a:rPr lang="en-US" sz="3600" b="1" dirty="0">
                <a:solidFill>
                  <a:schemeClr val="tx2"/>
                </a:solidFill>
                <a:effectLst/>
              </a:rPr>
              <a:t>MS  POWER  POINT</a:t>
            </a:r>
            <a:endParaRPr lang="sk-SK" sz="3600" b="1" dirty="0">
              <a:solidFill>
                <a:schemeClr val="tx2"/>
              </a:solidFill>
              <a:effectLst/>
            </a:endParaRPr>
          </a:p>
          <a:p>
            <a:endParaRPr lang="sk-SK" sz="2800" b="1" dirty="0">
              <a:effectLst/>
            </a:endParaRPr>
          </a:p>
          <a:p>
            <a:endParaRPr lang="en-US" sz="2800" b="1" dirty="0">
              <a:effectLst/>
            </a:endParaRPr>
          </a:p>
        </p:txBody>
      </p:sp>
      <p:pic>
        <p:nvPicPr>
          <p:cNvPr id="30721" name="Picture 1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95753" y="2786061"/>
            <a:ext cx="1223857" cy="1052517"/>
          </a:xfrm>
          <a:prstGeom prst="rect">
            <a:avLst/>
          </a:prstGeo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Tm="3079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CBC3F5-1AA0-4850-A9AF-9E649E7DDE65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22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22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018A4D-ADFE-436E-A4FC-22B7EB8AA06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2"/>
            <a:ext cx="7772400" cy="604839"/>
          </a:xfrm>
          <a:noFill/>
        </p:spPr>
        <p:txBody>
          <a:bodyPr/>
          <a:lstStyle/>
          <a:p>
            <a:r>
              <a:rPr lang="sk-SK" sz="3200" b="1">
                <a:latin typeface="Arial" charset="0"/>
              </a:rPr>
              <a:t>Karta </a:t>
            </a:r>
            <a:r>
              <a:rPr lang="sk-SK" sz="3200" b="1" i="1">
                <a:latin typeface="Arial" charset="0"/>
              </a:rPr>
              <a:t>Domov</a:t>
            </a:r>
            <a:endParaRPr lang="en-US" sz="3200" b="1">
              <a:latin typeface="Arial" charset="0"/>
            </a:endParaRP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9" y="1214439"/>
            <a:ext cx="7834312" cy="4800600"/>
          </a:xfrm>
          <a:noFill/>
        </p:spPr>
        <p:txBody>
          <a:bodyPr/>
          <a:lstStyle/>
          <a:p>
            <a:r>
              <a:rPr lang="sk-SK" sz="2800" b="1" dirty="0">
                <a:effectLst/>
              </a:rPr>
              <a:t>Schránka:</a:t>
            </a:r>
          </a:p>
          <a:p>
            <a:pPr lvl="1"/>
            <a:r>
              <a:rPr lang="sk-SK" sz="2400" b="1" dirty="0">
                <a:effectLst/>
              </a:rPr>
              <a:t>Kopírovanie, presun, kopírovanie formátu...</a:t>
            </a:r>
          </a:p>
          <a:p>
            <a:r>
              <a:rPr lang="sk-SK" sz="2800" b="1" dirty="0">
                <a:effectLst/>
              </a:rPr>
              <a:t>Snímky:</a:t>
            </a:r>
          </a:p>
          <a:p>
            <a:pPr lvl="1"/>
            <a:r>
              <a:rPr lang="sk-SK" sz="2400" b="1" dirty="0">
                <a:effectLst/>
              </a:rPr>
              <a:t>Vloženie nového snímku</a:t>
            </a:r>
          </a:p>
          <a:p>
            <a:pPr lvl="1"/>
            <a:r>
              <a:rPr lang="sk-SK" sz="2400" b="1" dirty="0">
                <a:effectLst/>
              </a:rPr>
              <a:t>Rozloženie snímku</a:t>
            </a:r>
          </a:p>
          <a:p>
            <a:pPr lvl="1"/>
            <a:r>
              <a:rPr lang="sk-SK" sz="2400" b="1" dirty="0">
                <a:effectLst/>
              </a:rPr>
              <a:t>Obnova zobrazenia podľa šablóny</a:t>
            </a:r>
          </a:p>
          <a:p>
            <a:pPr lvl="1"/>
            <a:r>
              <a:rPr lang="sk-SK" sz="2400" b="1" dirty="0">
                <a:effectLst/>
              </a:rPr>
              <a:t>Odstránenie snímky</a:t>
            </a:r>
          </a:p>
          <a:p>
            <a:r>
              <a:rPr lang="sk-SK" sz="2800" b="1" dirty="0">
                <a:effectLst/>
              </a:rPr>
              <a:t>Písmo ...</a:t>
            </a:r>
          </a:p>
          <a:p>
            <a:r>
              <a:rPr lang="sk-SK" sz="2800" b="1" dirty="0">
                <a:effectLst/>
              </a:rPr>
              <a:t>Odsek...</a:t>
            </a:r>
          </a:p>
          <a:p>
            <a:r>
              <a:rPr lang="sk-SK" sz="2800" b="1" dirty="0">
                <a:effectLst/>
              </a:rPr>
              <a:t>Kreslenie ...</a:t>
            </a:r>
          </a:p>
          <a:p>
            <a:r>
              <a:rPr lang="sk-SK" sz="2800" b="1" dirty="0">
                <a:effectLst/>
              </a:rPr>
              <a:t>Úpravy...</a:t>
            </a:r>
          </a:p>
          <a:p>
            <a:endParaRPr lang="en-US" sz="2800" b="1" dirty="0">
              <a:effectLst/>
            </a:endParaRPr>
          </a:p>
        </p:txBody>
      </p:sp>
      <p:sp>
        <p:nvSpPr>
          <p:cNvPr id="7" name="Elipsa 6"/>
          <p:cNvSpPr/>
          <p:nvPr/>
        </p:nvSpPr>
        <p:spPr bwMode="auto">
          <a:xfrm>
            <a:off x="4357687" y="4929199"/>
            <a:ext cx="1143008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" name="Obdélník 7"/>
          <p:cNvSpPr/>
          <p:nvPr/>
        </p:nvSpPr>
        <p:spPr bwMode="auto">
          <a:xfrm>
            <a:off x="5195878" y="4581130"/>
            <a:ext cx="1357323" cy="92869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Rovnoramenný trojúhelník 8"/>
          <p:cNvSpPr/>
          <p:nvPr/>
        </p:nvSpPr>
        <p:spPr bwMode="auto">
          <a:xfrm>
            <a:off x="5643570" y="5143513"/>
            <a:ext cx="1357323" cy="107157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C4A5D3E-C3E8-46D2-81AA-C931013ACE68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33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9FD6C3-86F6-4FA3-A6E0-24B8D0ABBFD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2"/>
            <a:ext cx="7772400" cy="604839"/>
          </a:xfrm>
          <a:noFill/>
        </p:spPr>
        <p:txBody>
          <a:bodyPr/>
          <a:lstStyle/>
          <a:p>
            <a:r>
              <a:rPr lang="sk-SK" sz="3200" b="1" smtClean="0">
                <a:latin typeface="Arial" charset="0"/>
              </a:rPr>
              <a:t>Karta </a:t>
            </a:r>
            <a:r>
              <a:rPr lang="sk-SK" sz="3200" b="1" i="1" smtClean="0">
                <a:latin typeface="Arial" charset="0"/>
              </a:rPr>
              <a:t>Vložiť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9" y="1214439"/>
            <a:ext cx="7834312" cy="4800600"/>
          </a:xfrm>
          <a:noFill/>
        </p:spPr>
        <p:txBody>
          <a:bodyPr/>
          <a:lstStyle/>
          <a:p>
            <a:r>
              <a:rPr lang="sk-SK" sz="2800" b="1" dirty="0" smtClean="0">
                <a:effectLst/>
              </a:rPr>
              <a:t>Tabuľky:</a:t>
            </a:r>
          </a:p>
          <a:p>
            <a:r>
              <a:rPr lang="sk-SK" sz="2800" b="1" dirty="0" smtClean="0">
                <a:effectLst/>
              </a:rPr>
              <a:t>Ilustrácie:</a:t>
            </a:r>
          </a:p>
          <a:p>
            <a:pPr lvl="1"/>
            <a:r>
              <a:rPr lang="sk-SK" sz="2400" b="1" dirty="0" smtClean="0">
                <a:effectLst/>
              </a:rPr>
              <a:t>Vloženie obrázkov, tvarov, grafov, diagramov...</a:t>
            </a:r>
          </a:p>
          <a:p>
            <a:r>
              <a:rPr lang="sk-SK" sz="2800" b="1" dirty="0" smtClean="0">
                <a:effectLst/>
              </a:rPr>
              <a:t>Odkazy:</a:t>
            </a:r>
          </a:p>
          <a:p>
            <a:pPr lvl="1"/>
            <a:r>
              <a:rPr lang="sk-SK" sz="2400" b="1" dirty="0" smtClean="0">
                <a:effectLst/>
              </a:rPr>
              <a:t>Vloženie </a:t>
            </a:r>
            <a:r>
              <a:rPr lang="sk-SK" sz="2400" b="1" dirty="0" smtClean="0">
                <a:effectLst/>
                <a:hlinkClick r:id="rId3" action="ppaction://hlinkfile"/>
              </a:rPr>
              <a:t>hypertextových odkazov</a:t>
            </a:r>
            <a:r>
              <a:rPr lang="sk-SK" sz="2400" b="1" dirty="0" smtClean="0">
                <a:effectLst/>
              </a:rPr>
              <a:t>, akcií...</a:t>
            </a:r>
            <a:endParaRPr lang="sk-SK" b="1" dirty="0" smtClean="0">
              <a:effectLst/>
            </a:endParaRPr>
          </a:p>
          <a:p>
            <a:r>
              <a:rPr lang="sk-SK" sz="2800" b="1" dirty="0" smtClean="0">
                <a:effectLst/>
              </a:rPr>
              <a:t>Text:</a:t>
            </a:r>
          </a:p>
          <a:p>
            <a:pPr lvl="1"/>
            <a:r>
              <a:rPr lang="sk-SK" sz="2400" b="1" dirty="0" smtClean="0">
                <a:effectLst/>
              </a:rPr>
              <a:t>Vloženie textových polí, hlavičky a päty, </a:t>
            </a:r>
            <a:r>
              <a:rPr lang="sk-SK" sz="2400" b="1" dirty="0" err="1" smtClean="0">
                <a:effectLst/>
              </a:rPr>
              <a:t>WordArt</a:t>
            </a:r>
            <a:r>
              <a:rPr lang="sk-SK" sz="2400" b="1" dirty="0" smtClean="0">
                <a:effectLst/>
              </a:rPr>
              <a:t>, dátumu a času, symbolu, objektu...</a:t>
            </a:r>
          </a:p>
          <a:p>
            <a:r>
              <a:rPr lang="sk-SK" sz="2800" b="1" dirty="0" smtClean="0">
                <a:effectLst/>
              </a:rPr>
              <a:t>Mediálne klipy:</a:t>
            </a:r>
          </a:p>
          <a:p>
            <a:pPr lvl="1"/>
            <a:r>
              <a:rPr lang="sk-SK" sz="2400" b="1" dirty="0" smtClean="0">
                <a:effectLst/>
              </a:rPr>
              <a:t>video, zvuk...</a:t>
            </a:r>
          </a:p>
          <a:p>
            <a:pPr>
              <a:buFont typeface="Monotype Sorts" charset="2"/>
              <a:buNone/>
            </a:pPr>
            <a:endParaRPr lang="sk-SK" sz="2800" b="1" dirty="0" smtClean="0">
              <a:effectLst/>
            </a:endParaRPr>
          </a:p>
          <a:p>
            <a:endParaRPr lang="en-US" sz="2800" b="1" dirty="0">
              <a:effectLst/>
            </a:endParaRPr>
          </a:p>
        </p:txBody>
      </p:sp>
      <p:sp>
        <p:nvSpPr>
          <p:cNvPr id="7" name="Šipka doprava 6">
            <a:hlinkClick r:id="" action="ppaction://hlinkshowjump?jump=lastslide"/>
          </p:cNvPr>
          <p:cNvSpPr/>
          <p:nvPr/>
        </p:nvSpPr>
        <p:spPr bwMode="auto">
          <a:xfrm>
            <a:off x="7286646" y="5500703"/>
            <a:ext cx="928695" cy="6429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CAA234-0337-4D3A-AC65-CCD1E1963788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43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43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9F355-2877-45D3-89E4-018D557ADD7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2"/>
            <a:ext cx="7772400" cy="604839"/>
          </a:xfrm>
          <a:noFill/>
        </p:spPr>
        <p:txBody>
          <a:bodyPr/>
          <a:lstStyle/>
          <a:p>
            <a:r>
              <a:rPr lang="sk-SK" sz="3200" b="1">
                <a:latin typeface="Arial" charset="0"/>
              </a:rPr>
              <a:t>Karta </a:t>
            </a:r>
            <a:r>
              <a:rPr lang="sk-SK" sz="3200" b="1" i="1">
                <a:latin typeface="Arial" charset="0"/>
              </a:rPr>
              <a:t>Návrh</a:t>
            </a:r>
            <a:endParaRPr lang="en-US" sz="3200" b="1">
              <a:latin typeface="Arial" charset="0"/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9" y="1214439"/>
            <a:ext cx="7834312" cy="48006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pPr marL="0" indent="0">
              <a:buNone/>
            </a:pPr>
            <a:r>
              <a:rPr lang="sk-SK" sz="2800" b="1" dirty="0" smtClean="0">
                <a:effectLst/>
              </a:rPr>
              <a:t>Nastavenie vzhľadu </a:t>
            </a:r>
            <a:r>
              <a:rPr lang="sk-SK" sz="2800" b="1" dirty="0">
                <a:effectLst/>
              </a:rPr>
              <a:t>stránky</a:t>
            </a:r>
            <a:r>
              <a:rPr lang="sk-SK" sz="2800" b="1" dirty="0" smtClean="0">
                <a:effectLst/>
              </a:rPr>
              <a:t>:</a:t>
            </a:r>
          </a:p>
          <a:p>
            <a:pPr marL="0" indent="0">
              <a:buNone/>
            </a:pPr>
            <a:endParaRPr lang="sk-SK" sz="2800" b="1" dirty="0">
              <a:effectLst/>
            </a:endParaRPr>
          </a:p>
          <a:p>
            <a:r>
              <a:rPr lang="sk-SK" sz="2800" b="1" dirty="0" smtClean="0">
                <a:effectLst/>
              </a:rPr>
              <a:t>Motívy</a:t>
            </a:r>
            <a:r>
              <a:rPr lang="sk-SK" sz="2800" b="1" dirty="0">
                <a:effectLst/>
              </a:rPr>
              <a:t>:</a:t>
            </a:r>
          </a:p>
          <a:p>
            <a:pPr lvl="1"/>
            <a:r>
              <a:rPr lang="sk-SK" sz="2400" b="1" dirty="0">
                <a:effectLst/>
              </a:rPr>
              <a:t>Nastavenie šablóny a farebnej </a:t>
            </a:r>
            <a:r>
              <a:rPr lang="sk-SK" sz="2400" b="1" dirty="0" smtClean="0">
                <a:effectLst/>
              </a:rPr>
              <a:t>kombinácie...</a:t>
            </a:r>
            <a:endParaRPr lang="sk-SK" sz="2400" b="1" dirty="0">
              <a:effectLst/>
            </a:endParaRPr>
          </a:p>
          <a:p>
            <a:r>
              <a:rPr lang="sk-SK" sz="2800" b="1" dirty="0" smtClean="0">
                <a:effectLst/>
              </a:rPr>
              <a:t>Veľkosť snímky:</a:t>
            </a:r>
          </a:p>
          <a:p>
            <a:pPr lvl="1"/>
            <a:r>
              <a:rPr lang="sk-SK" sz="2400" b="1" dirty="0" smtClean="0">
                <a:effectLst/>
              </a:rPr>
              <a:t>Štandardná (4:3), širokouhlá (16:9), resp. vlastné nastavenie veľkosti</a:t>
            </a:r>
          </a:p>
          <a:p>
            <a:r>
              <a:rPr lang="sk-SK" sz="2800" b="1" dirty="0" smtClean="0">
                <a:effectLst/>
              </a:rPr>
              <a:t>Pozadie </a:t>
            </a:r>
            <a:r>
              <a:rPr lang="sk-SK" sz="2800" b="1" dirty="0" err="1">
                <a:effectLst/>
              </a:rPr>
              <a:t>snímkov</a:t>
            </a:r>
            <a:r>
              <a:rPr lang="sk-SK" sz="2800" b="1" dirty="0">
                <a:effectLst/>
              </a:rPr>
              <a:t>:</a:t>
            </a:r>
          </a:p>
          <a:p>
            <a:pPr lvl="1"/>
            <a:r>
              <a:rPr lang="sk-SK" sz="2400" b="1" dirty="0">
                <a:effectLst/>
              </a:rPr>
              <a:t>Štýly pozadia</a:t>
            </a:r>
          </a:p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endParaRPr lang="en-US" sz="2800" b="1" dirty="0">
              <a:effectLst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667A89E-90DE-44EF-89D0-429A161F15D5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53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53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A7F30A-1B90-4C3C-A493-83044F9EB23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2"/>
            <a:ext cx="7772400" cy="604839"/>
          </a:xfrm>
          <a:noFill/>
        </p:spPr>
        <p:txBody>
          <a:bodyPr/>
          <a:lstStyle/>
          <a:p>
            <a:r>
              <a:rPr lang="sk-SK" sz="3200" b="1" dirty="0">
                <a:latin typeface="Arial" charset="0"/>
              </a:rPr>
              <a:t>Karta </a:t>
            </a:r>
            <a:r>
              <a:rPr lang="sk-SK" sz="3200" b="1" i="1" dirty="0" smtClean="0">
                <a:latin typeface="Arial" charset="0"/>
              </a:rPr>
              <a:t>Prechody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9" y="1214439"/>
            <a:ext cx="7834312" cy="48006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r>
              <a:rPr lang="sk-SK" sz="2800" b="1" dirty="0" smtClean="0">
                <a:effectLst/>
              </a:rPr>
              <a:t>Ukážka: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vyskúšanie nastaveného prechodu snímky</a:t>
            </a:r>
            <a:endParaRPr lang="sk-SK" sz="2400" b="1" dirty="0">
              <a:effectLst/>
            </a:endParaRPr>
          </a:p>
          <a:p>
            <a:r>
              <a:rPr lang="sk-SK" sz="2800" b="1" dirty="0" smtClean="0">
                <a:effectLst/>
              </a:rPr>
              <a:t>Prechody na túto snímku: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nastavenie prechodu snímky...</a:t>
            </a:r>
            <a:endParaRPr lang="sk-SK" sz="2400" b="1" dirty="0">
              <a:effectLst/>
            </a:endParaRPr>
          </a:p>
          <a:p>
            <a:r>
              <a:rPr lang="sk-SK" sz="2800" b="1" dirty="0" smtClean="0">
                <a:effectLst/>
              </a:rPr>
              <a:t>Možnosti efektu: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nastavenie </a:t>
            </a:r>
            <a:r>
              <a:rPr lang="sk-SK" sz="2400" b="1" dirty="0">
                <a:effectLst/>
              </a:rPr>
              <a:t>efektov </a:t>
            </a:r>
            <a:r>
              <a:rPr lang="sk-SK" sz="2400" b="1" dirty="0" smtClean="0">
                <a:effectLst/>
              </a:rPr>
              <a:t>prechodu...</a:t>
            </a:r>
          </a:p>
          <a:p>
            <a:r>
              <a:rPr lang="sk-SK" b="1" dirty="0" smtClean="0">
                <a:effectLst/>
              </a:rPr>
              <a:t>Časovanie:</a:t>
            </a:r>
            <a:endParaRPr lang="sk-SK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Nastavenie časovania, zvuku...</a:t>
            </a:r>
            <a:endParaRPr lang="sk-SK" sz="2400" b="1" dirty="0">
              <a:effectLst/>
            </a:endParaRPr>
          </a:p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endParaRPr lang="en-US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0674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667A89E-90DE-44EF-89D0-429A161F15D5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53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53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A7F30A-1B90-4C3C-A493-83044F9EB23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2"/>
            <a:ext cx="7772400" cy="604839"/>
          </a:xfrm>
          <a:noFill/>
        </p:spPr>
        <p:txBody>
          <a:bodyPr/>
          <a:lstStyle/>
          <a:p>
            <a:r>
              <a:rPr lang="sk-SK" sz="3200" b="1" dirty="0">
                <a:latin typeface="Arial" charset="0"/>
              </a:rPr>
              <a:t>Karta </a:t>
            </a:r>
            <a:r>
              <a:rPr lang="sk-SK" sz="3200" b="1" i="1" dirty="0">
                <a:latin typeface="Arial" charset="0"/>
              </a:rPr>
              <a:t>Animácie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9" y="1214439"/>
            <a:ext cx="7834312" cy="48006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r>
              <a:rPr lang="sk-SK" sz="2800" b="1" dirty="0" smtClean="0">
                <a:effectLst/>
              </a:rPr>
              <a:t>Ukážka: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vyskúšanie </a:t>
            </a:r>
            <a:r>
              <a:rPr lang="sk-SK" sz="2400" b="1" dirty="0">
                <a:effectLst/>
              </a:rPr>
              <a:t>nastavených </a:t>
            </a:r>
            <a:r>
              <a:rPr lang="sk-SK" sz="2400" b="1" dirty="0" smtClean="0">
                <a:effectLst/>
              </a:rPr>
              <a:t>animácií jednotlivých častí textu na snímku</a:t>
            </a:r>
            <a:endParaRPr lang="sk-SK" sz="2400" b="1" dirty="0">
              <a:effectLst/>
            </a:endParaRPr>
          </a:p>
          <a:p>
            <a:r>
              <a:rPr lang="sk-SK" sz="2800" b="1" dirty="0" smtClean="0">
                <a:effectLst/>
              </a:rPr>
              <a:t>Animácia: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vlastné </a:t>
            </a:r>
            <a:r>
              <a:rPr lang="sk-SK" sz="2400" b="1" dirty="0">
                <a:effectLst/>
              </a:rPr>
              <a:t>animácie – nastavenie efektov vo vybranom odseku, obrázku...</a:t>
            </a:r>
          </a:p>
          <a:p>
            <a:r>
              <a:rPr lang="sk-SK" sz="2800" b="1" dirty="0" smtClean="0">
                <a:effectLst/>
              </a:rPr>
              <a:t>Rozšírená animácia: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nastavenie </a:t>
            </a:r>
            <a:r>
              <a:rPr lang="sk-SK" sz="2400" b="1" dirty="0">
                <a:effectLst/>
              </a:rPr>
              <a:t>efektov </a:t>
            </a:r>
            <a:r>
              <a:rPr lang="sk-SK" sz="2400" b="1" dirty="0" smtClean="0">
                <a:effectLst/>
              </a:rPr>
              <a:t>pomocou tably animácií, </a:t>
            </a:r>
          </a:p>
          <a:p>
            <a:r>
              <a:rPr lang="sk-SK" b="1" dirty="0" smtClean="0">
                <a:effectLst/>
              </a:rPr>
              <a:t>Časovanie...</a:t>
            </a:r>
            <a:endParaRPr lang="sk-SK" b="1" dirty="0">
              <a:effectLst/>
            </a:endParaRPr>
          </a:p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endParaRPr lang="en-US" sz="2800" b="1" dirty="0">
              <a:effectLst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6F45CF-5414-4697-B518-0D053CD261A1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638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597B71-6936-4933-A6BD-ECB9DF6FA97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2"/>
            <a:ext cx="7772400" cy="604839"/>
          </a:xfrm>
          <a:noFill/>
        </p:spPr>
        <p:txBody>
          <a:bodyPr/>
          <a:lstStyle/>
          <a:p>
            <a:r>
              <a:rPr lang="sk-SK" sz="3200" b="1" dirty="0">
                <a:latin typeface="Arial" charset="0"/>
              </a:rPr>
              <a:t>Karta </a:t>
            </a:r>
            <a:r>
              <a:rPr lang="sk-SK" sz="3200" b="1" i="1" dirty="0">
                <a:latin typeface="Arial" charset="0"/>
              </a:rPr>
              <a:t>Prezentácia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9" y="1214439"/>
            <a:ext cx="7834312" cy="48006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r>
              <a:rPr lang="sk-SK" sz="2800" b="1" dirty="0">
                <a:effectLst/>
              </a:rPr>
              <a:t>Spustiť prezentáciu:</a:t>
            </a:r>
          </a:p>
          <a:p>
            <a:pPr lvl="1"/>
            <a:r>
              <a:rPr lang="sk-SK" sz="2400" b="1" dirty="0">
                <a:effectLst/>
              </a:rPr>
              <a:t>Od začiatku, z aktuálneho snímku...</a:t>
            </a:r>
          </a:p>
          <a:p>
            <a:r>
              <a:rPr lang="sk-SK" sz="2800" b="1" dirty="0" smtClean="0">
                <a:effectLst/>
              </a:rPr>
              <a:t>Nastaviť: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>
                <a:effectLst/>
              </a:rPr>
              <a:t>Možnosť skryť snímku, zaznamenať hovorený komentár, vyskúšať časovanie...</a:t>
            </a:r>
          </a:p>
          <a:p>
            <a:r>
              <a:rPr lang="sk-SK" sz="2800" b="1" dirty="0">
                <a:effectLst/>
              </a:rPr>
              <a:t>Monitory:</a:t>
            </a:r>
          </a:p>
          <a:p>
            <a:pPr lvl="1"/>
            <a:r>
              <a:rPr lang="sk-SK" sz="2400" b="1" dirty="0">
                <a:effectLst/>
              </a:rPr>
              <a:t>Nastavenie rozlíšenia...</a:t>
            </a:r>
          </a:p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endParaRPr lang="en-US" sz="2800" b="1" dirty="0">
              <a:effectLst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AB6641-DA85-4E37-854B-E1C29E41F082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74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74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D5C95D-F2C8-4B9A-8F3B-73DBD0AD15E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2"/>
            <a:ext cx="7772400" cy="604839"/>
          </a:xfrm>
          <a:noFill/>
        </p:spPr>
        <p:txBody>
          <a:bodyPr/>
          <a:lstStyle/>
          <a:p>
            <a:r>
              <a:rPr lang="sk-SK" sz="3200" b="1" dirty="0">
                <a:latin typeface="Arial" charset="0"/>
              </a:rPr>
              <a:t>Karta </a:t>
            </a:r>
            <a:r>
              <a:rPr lang="sk-SK" sz="3200" b="1" i="1" dirty="0">
                <a:latin typeface="Arial" charset="0"/>
              </a:rPr>
              <a:t>Revízia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9" y="1214439"/>
            <a:ext cx="7834312" cy="4800600"/>
          </a:xfrm>
          <a:noFill/>
        </p:spPr>
        <p:txBody>
          <a:bodyPr/>
          <a:lstStyle/>
          <a:p>
            <a:r>
              <a:rPr lang="sk-SK" sz="2800" b="1" dirty="0" smtClean="0">
                <a:effectLst/>
              </a:rPr>
              <a:t>Korektúra: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kontrola pravopisu...</a:t>
            </a:r>
            <a:endParaRPr lang="sk-SK" sz="2400" b="1" dirty="0">
              <a:effectLst/>
            </a:endParaRPr>
          </a:p>
          <a:p>
            <a:r>
              <a:rPr lang="sk-SK" sz="2800" b="1" dirty="0" smtClean="0">
                <a:effectLst/>
              </a:rPr>
              <a:t>Jazyk:</a:t>
            </a:r>
          </a:p>
          <a:p>
            <a:pPr lvl="1"/>
            <a:r>
              <a:rPr lang="sk-SK" sz="2400" b="1" dirty="0" smtClean="0">
                <a:effectLst/>
              </a:rPr>
              <a:t>nastavenie jazyka...</a:t>
            </a:r>
          </a:p>
          <a:p>
            <a:r>
              <a:rPr lang="sk-SK" sz="2800" b="1" dirty="0" smtClean="0">
                <a:effectLst/>
              </a:rPr>
              <a:t>Komentáre: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vložiť</a:t>
            </a:r>
            <a:r>
              <a:rPr lang="sk-SK" sz="2400" b="1" dirty="0">
                <a:effectLst/>
              </a:rPr>
              <a:t>, upraviť, resp. odstrániť komentáre...</a:t>
            </a:r>
          </a:p>
          <a:p>
            <a:r>
              <a:rPr lang="sk-SK" sz="2800" b="1" dirty="0" smtClean="0">
                <a:effectLst/>
              </a:rPr>
              <a:t>Porovnať:</a:t>
            </a:r>
            <a:endParaRPr lang="sk-SK" sz="2800" b="1" dirty="0">
              <a:effectLst/>
            </a:endParaRPr>
          </a:p>
          <a:p>
            <a:pPr lvl="1"/>
            <a:r>
              <a:rPr lang="sk-SK" sz="2400" b="1" dirty="0" smtClean="0">
                <a:effectLst/>
              </a:rPr>
              <a:t>porovnanie prezentácií, revízia...</a:t>
            </a:r>
            <a:endParaRPr lang="sk-SK" sz="2400" b="1" dirty="0">
              <a:effectLst/>
            </a:endParaRPr>
          </a:p>
          <a:p>
            <a:r>
              <a:rPr lang="sk-SK" sz="2800" b="1" dirty="0" smtClean="0">
                <a:effectLst/>
              </a:rPr>
              <a:t>Písanie rukou: </a:t>
            </a:r>
          </a:p>
          <a:p>
            <a:pPr lvl="1"/>
            <a:r>
              <a:rPr lang="sk-SK" sz="2400" b="1" dirty="0" smtClean="0">
                <a:effectLst/>
              </a:rPr>
              <a:t>Nastavenie farby pera, čiar, tvarov...</a:t>
            </a:r>
            <a:endParaRPr lang="sk-SK" sz="2400" b="1" dirty="0">
              <a:effectLst/>
            </a:endParaRPr>
          </a:p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endParaRPr lang="en-US" sz="2800" b="1" dirty="0">
              <a:effectLst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D78B8C5-6D18-46E5-A05D-ED8369E94733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84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84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D87E8-BC72-4B72-BD2A-C4E1B65DB3F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2"/>
            <a:ext cx="7772400" cy="604839"/>
          </a:xfrm>
          <a:noFill/>
        </p:spPr>
        <p:txBody>
          <a:bodyPr/>
          <a:lstStyle/>
          <a:p>
            <a:r>
              <a:rPr lang="sk-SK" sz="3200" b="1" dirty="0">
                <a:latin typeface="Arial" charset="0"/>
              </a:rPr>
              <a:t>Karta </a:t>
            </a:r>
            <a:r>
              <a:rPr lang="sk-SK" sz="3200" b="1" i="1" dirty="0">
                <a:latin typeface="Arial" charset="0"/>
              </a:rPr>
              <a:t>Zobraziť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9" y="1214439"/>
            <a:ext cx="7834312" cy="4800600"/>
          </a:xfrm>
          <a:noFill/>
        </p:spPr>
        <p:txBody>
          <a:bodyPr/>
          <a:lstStyle/>
          <a:p>
            <a:r>
              <a:rPr lang="sk-SK" sz="2800" b="1" dirty="0" smtClean="0">
                <a:effectLst/>
              </a:rPr>
              <a:t>Zobrazenie </a:t>
            </a:r>
            <a:r>
              <a:rPr lang="sk-SK" sz="2800" b="1" dirty="0">
                <a:effectLst/>
              </a:rPr>
              <a:t>prezentácie:</a:t>
            </a:r>
          </a:p>
          <a:p>
            <a:pPr lvl="1"/>
            <a:r>
              <a:rPr lang="sk-SK" sz="2400" b="1" dirty="0">
                <a:effectLst/>
              </a:rPr>
              <a:t>Normálne, Radenie </a:t>
            </a:r>
            <a:r>
              <a:rPr lang="sk-SK" sz="2400" b="1" dirty="0" err="1">
                <a:effectLst/>
              </a:rPr>
              <a:t>snímkov</a:t>
            </a:r>
            <a:r>
              <a:rPr lang="sk-SK" sz="2400" b="1" dirty="0">
                <a:effectLst/>
              </a:rPr>
              <a:t>, </a:t>
            </a:r>
            <a:r>
              <a:rPr lang="sk-SK" sz="2400" b="1" dirty="0" smtClean="0">
                <a:effectLst/>
              </a:rPr>
              <a:t>S poznámkami, Na čítanie...</a:t>
            </a:r>
            <a:endParaRPr lang="sk-SK" sz="2400" b="1" dirty="0">
              <a:effectLst/>
            </a:endParaRPr>
          </a:p>
          <a:p>
            <a:r>
              <a:rPr lang="sk-SK" sz="2800" b="1" dirty="0" smtClean="0">
                <a:effectLst/>
              </a:rPr>
              <a:t>Zobrazenie predlohy</a:t>
            </a:r>
          </a:p>
          <a:p>
            <a:pPr lvl="1"/>
            <a:r>
              <a:rPr lang="sk-SK" sz="2400" b="1" dirty="0" smtClean="0">
                <a:effectLst/>
              </a:rPr>
              <a:t>Predloha snímky, podkladov, poznámok</a:t>
            </a:r>
          </a:p>
          <a:p>
            <a:r>
              <a:rPr lang="sk-SK" sz="2800" b="1" dirty="0" smtClean="0">
                <a:effectLst/>
              </a:rPr>
              <a:t>Zobraziť </a:t>
            </a:r>
            <a:r>
              <a:rPr lang="sk-SK" sz="2800" b="1" dirty="0">
                <a:effectLst/>
              </a:rPr>
              <a:t>/ skryť:</a:t>
            </a:r>
          </a:p>
          <a:p>
            <a:pPr lvl="1"/>
            <a:r>
              <a:rPr lang="sk-SK" sz="2400" b="1" dirty="0">
                <a:effectLst/>
              </a:rPr>
              <a:t>Pravítko, mriežka...</a:t>
            </a:r>
          </a:p>
          <a:p>
            <a:r>
              <a:rPr lang="sk-SK" sz="2800" b="1" dirty="0">
                <a:effectLst/>
              </a:rPr>
              <a:t>Lupa...</a:t>
            </a:r>
          </a:p>
          <a:p>
            <a:r>
              <a:rPr lang="sk-SK" sz="2800" b="1" dirty="0">
                <a:effectLst/>
              </a:rPr>
              <a:t>Farby...</a:t>
            </a:r>
          </a:p>
          <a:p>
            <a:r>
              <a:rPr lang="sk-SK" sz="2800" b="1" dirty="0">
                <a:effectLst/>
              </a:rPr>
              <a:t>Okná – usporiadanie... </a:t>
            </a:r>
          </a:p>
          <a:p>
            <a:pPr>
              <a:buFont typeface="Monotype Sorts" charset="2"/>
              <a:buNone/>
            </a:pPr>
            <a:endParaRPr lang="sk-SK" sz="2800" b="1" dirty="0">
              <a:effectLst/>
            </a:endParaRPr>
          </a:p>
          <a:p>
            <a:endParaRPr lang="en-US" sz="2800" b="1" dirty="0">
              <a:effectLst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datum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EA62935-F515-48E8-ACFD-09761DCFC2CD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028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029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2C4FD9-FE77-4C7C-BE00-ECCF220F5285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91138" name="Object 2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685800" y="3429003"/>
          <a:ext cx="3048000" cy="252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lip" r:id="rId3" imgW="4046400" imgH="3352320" progId="">
                  <p:embed/>
                </p:oleObj>
              </mc:Choice>
              <mc:Fallback>
                <p:oleObj name="Clip" r:id="rId3" imgW="4046400" imgH="33523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3"/>
                        <a:ext cx="3048000" cy="252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39" name="AutoShape 3"/>
          <p:cNvSpPr>
            <a:spLocks noChangeArrowheads="1"/>
          </p:cNvSpPr>
          <p:nvPr/>
        </p:nvSpPr>
        <p:spPr bwMode="auto">
          <a:xfrm>
            <a:off x="1066800" y="1447800"/>
            <a:ext cx="4114800" cy="1219200"/>
          </a:xfrm>
          <a:prstGeom prst="cloudCallout">
            <a:avLst>
              <a:gd name="adj1" fmla="val -9722"/>
              <a:gd name="adj2" fmla="val 104690"/>
            </a:avLst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bg2"/>
                </a:solidFill>
              </a:rPr>
              <a:t>Tá prezentácia na papieri </a:t>
            </a:r>
          </a:p>
          <a:p>
            <a:r>
              <a:rPr lang="en-US" sz="1800" b="1">
                <a:solidFill>
                  <a:schemeClr val="bg2"/>
                </a:solidFill>
              </a:rPr>
              <a:t>nie je dobrá !</a:t>
            </a:r>
          </a:p>
          <a:p>
            <a:r>
              <a:rPr lang="en-US" sz="1800" b="1">
                <a:solidFill>
                  <a:schemeClr val="bg2"/>
                </a:solidFill>
              </a:rPr>
              <a:t>       Kde je ten počítač ???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>
            <a:off x="2971803" y="609601"/>
            <a:ext cx="3019425" cy="6477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630"/>
              </a:avLst>
            </a:prstTxWarp>
          </a:bodyPr>
          <a:lstStyle/>
          <a:p>
            <a:pPr algn="ctr"/>
            <a:r>
              <a:rPr lang="sk-SK" sz="3600" kern="1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Power Point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029200" y="4572002"/>
            <a:ext cx="33528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použitie niektorých objektov vložených do prezentácie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5867400" y="1676402"/>
            <a:ext cx="1524000" cy="46166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WordArt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105400" y="2743202"/>
            <a:ext cx="1554832" cy="46166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>
                <a:solidFill>
                  <a:srgbClr val="FFFF00"/>
                </a:solidFill>
              </a:rPr>
              <a:t>Bublina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3581400" y="4038602"/>
            <a:ext cx="1371600" cy="46166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ClipArt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2971800" y="4114800"/>
            <a:ext cx="609600" cy="1524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arrow" w="med" len="med"/>
            <a:tailEnd type="none" w="sm" len="sm"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4724400" y="2590800"/>
            <a:ext cx="381000" cy="304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5486400" y="1600200"/>
            <a:ext cx="381000" cy="304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nimBg="1" autoUpdateAnimBg="0"/>
      <p:bldP spid="91140" grpId="0" animBg="1"/>
      <p:bldP spid="91141" grpId="0" autoUpdateAnimBg="0"/>
      <p:bldP spid="91142" grpId="0" animBg="1" autoUpdateAnimBg="0"/>
      <p:bldP spid="91143" grpId="0" animBg="1" autoUpdateAnimBg="0"/>
      <p:bldP spid="91144" grpId="0" animBg="1" autoUpdateAnimBg="0"/>
      <p:bldP spid="91145" grpId="0" animBg="1"/>
      <p:bldP spid="91146" grpId="0" animBg="1"/>
      <p:bldP spid="911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1ADF4-99F2-48EB-86BD-FA1BDF2B56BC}" type="datetime1">
              <a:rPr lang="sk-SK" smtClean="0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KI FEM SPU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81E24-8155-49A5-8C55-A3F87346904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clock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1653" y="1898653"/>
            <a:ext cx="3057525" cy="3057525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74A0A38-50EA-4FDC-B15F-102ADBA76215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51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51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095C95-2DDC-4104-8F7B-17C0FA9B12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b="1" dirty="0">
                <a:latin typeface="Arial" charset="0"/>
              </a:rPr>
              <a:t>Po</a:t>
            </a:r>
            <a:r>
              <a:rPr lang="sk-SK" sz="3600" b="1" dirty="0" err="1">
                <a:latin typeface="Arial" charset="0"/>
              </a:rPr>
              <a:t>wer</a:t>
            </a:r>
            <a:r>
              <a:rPr lang="sk-SK" sz="3600" b="1" dirty="0">
                <a:latin typeface="Arial" charset="0"/>
              </a:rPr>
              <a:t> Point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r>
              <a:rPr lang="sk-SK" sz="2400" b="1" dirty="0">
                <a:solidFill>
                  <a:srgbClr val="FFFF00"/>
                </a:solidFill>
                <a:effectLst/>
              </a:rPr>
              <a:t>Spôsoby využitia prezentačného programu MS PowerPoint </a:t>
            </a:r>
            <a:endParaRPr lang="sk-SK" sz="2400" dirty="0">
              <a:solidFill>
                <a:srgbClr val="FFFF00"/>
              </a:solidFill>
              <a:effectLst/>
            </a:endParaRPr>
          </a:p>
          <a:p>
            <a:pPr lvl="0"/>
            <a:r>
              <a:rPr lang="sk-SK" sz="2400" b="1" dirty="0">
                <a:effectLst/>
              </a:rPr>
              <a:t>Interaktívny spôsob podania informácií.</a:t>
            </a:r>
          </a:p>
          <a:p>
            <a:pPr lvl="0"/>
            <a:r>
              <a:rPr lang="sk-SK" sz="2400" b="1" dirty="0">
                <a:effectLst/>
              </a:rPr>
              <a:t>Prezentácia, predstavenie, predloženie (návrhu, plánu, myšlienky).</a:t>
            </a:r>
          </a:p>
          <a:p>
            <a:pPr lvl="0"/>
            <a:r>
              <a:rPr lang="sk-SK" sz="2400" b="1" dirty="0">
                <a:effectLst/>
              </a:rPr>
              <a:t>Propagovanie určitého výrobku, tvorba reklamy.</a:t>
            </a:r>
          </a:p>
          <a:p>
            <a:pPr lvl="0"/>
            <a:r>
              <a:rPr lang="sk-SK" sz="2400" b="1" dirty="0">
                <a:effectLst/>
              </a:rPr>
              <a:t>Prezentovanie preberaného učiva na školách, firemných projektov, graficky hodnotných a názorných obchodných prezentácií, nových webových stránok</a:t>
            </a:r>
            <a:r>
              <a:rPr lang="sk-SK" sz="2400" dirty="0">
                <a:effectLst/>
              </a:rPr>
              <a:t>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1ADF4-99F2-48EB-86BD-FA1BDF2B56BC}" type="datetime1">
              <a:rPr lang="sk-SK" smtClean="0"/>
              <a:pPr>
                <a:defRPr/>
              </a:pPr>
              <a:t>26. 2. 2018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KI FEM SPU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81E24-8155-49A5-8C55-A3F87346904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9" name="Obrázek 8" descr="image0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1143000"/>
            <a:ext cx="2667000" cy="4572000"/>
          </a:xfrm>
          <a:prstGeom prst="rect">
            <a:avLst/>
          </a:prstGeom>
        </p:spPr>
      </p:pic>
      <p:sp>
        <p:nvSpPr>
          <p:cNvPr id="6" name="Veselý obličej 5">
            <a:hlinkClick r:id="" action="ppaction://hlinkshowjump?jump=lastslideviewed"/>
          </p:cNvPr>
          <p:cNvSpPr/>
          <p:nvPr/>
        </p:nvSpPr>
        <p:spPr bwMode="auto">
          <a:xfrm>
            <a:off x="7215206" y="5143514"/>
            <a:ext cx="1071571" cy="928695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158F01C-5FB2-4856-B1D0-A513947A9400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61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61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26970-EA18-4663-B1C5-62CFB07DBE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b="1">
                <a:latin typeface="Arial" charset="0"/>
              </a:rPr>
              <a:t>Postup pri v</a:t>
            </a:r>
            <a:r>
              <a:rPr lang="sk-SK" sz="3600" b="1">
                <a:latin typeface="Arial" charset="0"/>
              </a:rPr>
              <a:t>ytváraní návrhu prezentácie</a:t>
            </a:r>
            <a:endParaRPr lang="en-US" sz="3200" b="1">
              <a:latin typeface="Arial" charset="0"/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  <a:noFill/>
        </p:spPr>
        <p:txBody>
          <a:bodyPr/>
          <a:lstStyle/>
          <a:p>
            <a:pPr>
              <a:lnSpc>
                <a:spcPct val="140000"/>
              </a:lnSpc>
            </a:pPr>
            <a:r>
              <a:rPr lang="sk-SK" sz="2400" b="1">
                <a:effectLst/>
              </a:rPr>
              <a:t>Vymedzenie publika</a:t>
            </a:r>
          </a:p>
          <a:p>
            <a:pPr>
              <a:lnSpc>
                <a:spcPct val="140000"/>
              </a:lnSpc>
            </a:pPr>
            <a:r>
              <a:rPr lang="sk-SK" sz="2400" b="1">
                <a:effectLst/>
              </a:rPr>
              <a:t>Stanovenie účelu prezentácie</a:t>
            </a:r>
          </a:p>
          <a:p>
            <a:pPr>
              <a:lnSpc>
                <a:spcPct val="140000"/>
              </a:lnSpc>
            </a:pPr>
            <a:r>
              <a:rPr lang="sk-SK" sz="2400" b="1">
                <a:effectLst/>
              </a:rPr>
              <a:t>Výber prezentačnej metódy (vedená prezentácia, automatická prezentácia)</a:t>
            </a:r>
          </a:p>
          <a:p>
            <a:pPr>
              <a:lnSpc>
                <a:spcPct val="140000"/>
              </a:lnSpc>
            </a:pPr>
            <a:r>
              <a:rPr lang="sk-SK" sz="2400" b="1">
                <a:effectLst/>
              </a:rPr>
              <a:t>Výber vhodnej šablóny a formátu prezentácie</a:t>
            </a:r>
          </a:p>
          <a:p>
            <a:pPr>
              <a:lnSpc>
                <a:spcPct val="140000"/>
              </a:lnSpc>
            </a:pPr>
            <a:r>
              <a:rPr lang="sk-SK" sz="2400" b="1">
                <a:effectLst/>
              </a:rPr>
              <a:t>Vytvorenie obsahovej náplne</a:t>
            </a:r>
          </a:p>
          <a:p>
            <a:pPr>
              <a:lnSpc>
                <a:spcPct val="140000"/>
              </a:lnSpc>
            </a:pPr>
            <a:r>
              <a:rPr lang="sk-SK" sz="2400" b="1">
                <a:effectLst/>
              </a:rPr>
              <a:t>Vylepšenie grafického stvárnenia</a:t>
            </a:r>
          </a:p>
          <a:p>
            <a:pPr>
              <a:lnSpc>
                <a:spcPct val="140000"/>
              </a:lnSpc>
            </a:pPr>
            <a:r>
              <a:rPr lang="sk-SK" sz="2400" b="1">
                <a:effectLst/>
              </a:rPr>
              <a:t>Doplnenie multimediálnych efektov</a:t>
            </a:r>
            <a:endParaRPr lang="en-US" sz="2400" b="1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BBC3D9-7CD8-49FA-927F-72C59F5F5268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26CAE8-3E14-4824-8D05-8E9C581D5B6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3" name="Rectangle 512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  <a:noFill/>
        </p:spPr>
        <p:txBody>
          <a:bodyPr/>
          <a:lstStyle/>
          <a:p>
            <a:r>
              <a:rPr lang="en-US" sz="3200" b="1">
                <a:latin typeface="Arial" charset="0"/>
              </a:rPr>
              <a:t>Prehľad možností Power Point </a:t>
            </a:r>
          </a:p>
        </p:txBody>
      </p:sp>
      <p:sp>
        <p:nvSpPr>
          <p:cNvPr id="7174" name="Rectangle 512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572000"/>
          </a:xfrm>
          <a:noFill/>
        </p:spPr>
        <p:txBody>
          <a:bodyPr/>
          <a:lstStyle/>
          <a:p>
            <a:r>
              <a:rPr lang="en-US" sz="2600" b="1" dirty="0" err="1">
                <a:effectLst/>
              </a:rPr>
              <a:t>rýchla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tvorba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prezentácií</a:t>
            </a:r>
            <a:r>
              <a:rPr lang="sk-SK" sz="2600" b="1" dirty="0">
                <a:effectLst/>
              </a:rPr>
              <a:t>,</a:t>
            </a:r>
            <a:endParaRPr lang="en-US" sz="2600" b="1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600" b="1" dirty="0" err="1">
                <a:effectLst/>
              </a:rPr>
              <a:t>možnosť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výberu</a:t>
            </a:r>
            <a:r>
              <a:rPr lang="en-US" sz="2600" b="1" dirty="0">
                <a:effectLst/>
              </a:rPr>
              <a:t> z </a:t>
            </a:r>
            <a:r>
              <a:rPr lang="en-US" sz="2600" b="1" dirty="0" err="1">
                <a:effectLst/>
              </a:rPr>
              <a:t>množstva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grafických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šablón</a:t>
            </a:r>
            <a:r>
              <a:rPr lang="en-US" sz="2600" b="1" dirty="0">
                <a:effectLst/>
              </a:rPr>
              <a:t>, </a:t>
            </a:r>
          </a:p>
          <a:p>
            <a:r>
              <a:rPr lang="en-US" sz="2600" b="1" dirty="0" err="1">
                <a:effectLst/>
              </a:rPr>
              <a:t>veľké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množstvo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pripravených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pozadí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snímkov</a:t>
            </a:r>
            <a:r>
              <a:rPr lang="en-US" sz="2600" b="1" dirty="0">
                <a:effectLst/>
              </a:rPr>
              <a:t>,</a:t>
            </a:r>
          </a:p>
          <a:p>
            <a:r>
              <a:rPr lang="en-US" sz="2600" b="1" dirty="0" err="1">
                <a:effectLst/>
              </a:rPr>
              <a:t>možnosť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nastavenia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rôznych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efektov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prechodu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medzi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jednotlivými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snímkami</a:t>
            </a:r>
            <a:r>
              <a:rPr lang="en-US" sz="2600" b="1" dirty="0">
                <a:effectLst/>
              </a:rPr>
              <a:t>,</a:t>
            </a:r>
          </a:p>
          <a:p>
            <a:r>
              <a:rPr lang="en-US" sz="2600" b="1" dirty="0" err="1">
                <a:effectLst/>
              </a:rPr>
              <a:t>možnosť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vkladania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objektov</a:t>
            </a:r>
            <a:r>
              <a:rPr lang="en-US" sz="2600" b="1" dirty="0">
                <a:effectLst/>
              </a:rPr>
              <a:t> z </a:t>
            </a:r>
            <a:r>
              <a:rPr lang="en-US" sz="2600" b="1" dirty="0" err="1">
                <a:effectLst/>
              </a:rPr>
              <a:t>iných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aplikácií</a:t>
            </a:r>
            <a:r>
              <a:rPr lang="en-US" sz="2600" b="1" dirty="0">
                <a:effectLst/>
              </a:rPr>
              <a:t> (Excel, Word…),</a:t>
            </a:r>
          </a:p>
          <a:p>
            <a:r>
              <a:rPr lang="en-US" sz="2600" b="1" dirty="0" err="1">
                <a:effectLst/>
              </a:rPr>
              <a:t>prepínanie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medzi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niekoľkými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pohľadmi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na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dokument</a:t>
            </a:r>
            <a:r>
              <a:rPr lang="en-US" sz="2600" b="1" dirty="0">
                <a:effectLst/>
              </a:rPr>
              <a:t>,</a:t>
            </a:r>
          </a:p>
          <a:p>
            <a:r>
              <a:rPr lang="en-US" sz="2600" b="1" dirty="0" err="1">
                <a:effectLst/>
              </a:rPr>
              <a:t>možnosť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zaradenia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multimediálnych</a:t>
            </a:r>
            <a:r>
              <a:rPr lang="en-US" sz="2600" b="1" dirty="0">
                <a:effectLst/>
              </a:rPr>
              <a:t> </a:t>
            </a:r>
            <a:r>
              <a:rPr lang="en-US" sz="2600" b="1" dirty="0" err="1">
                <a:effectLst/>
              </a:rPr>
              <a:t>prvkov</a:t>
            </a:r>
            <a:r>
              <a:rPr lang="en-US" sz="2600" b="1" dirty="0">
                <a:effectLst/>
              </a:rPr>
              <a:t>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BBC3D9-7CD8-49FA-927F-72C59F5F5268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26CAE8-3E14-4824-8D05-8E9C581D5B6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5122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7772400" cy="1080120"/>
          </a:xfrm>
          <a:noFill/>
        </p:spPr>
        <p:txBody>
          <a:bodyPr/>
          <a:lstStyle/>
          <a:p>
            <a:r>
              <a:rPr lang="sk-SK" sz="3600" b="1" dirty="0">
                <a:latin typeface="+mn-lt"/>
              </a:rPr>
              <a:t>Zásady tvorby efektívnej prezentácie</a:t>
            </a:r>
            <a:r>
              <a:rPr lang="sk-SK" sz="3200" dirty="0">
                <a:latin typeface="+mn-lt"/>
              </a:rPr>
              <a:t/>
            </a:r>
            <a:br>
              <a:rPr lang="sk-SK" sz="3200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7174" name="Rectangle 5123"/>
          <p:cNvSpPr>
            <a:spLocks noGrp="1" noChangeArrowheads="1"/>
          </p:cNvSpPr>
          <p:nvPr>
            <p:ph type="body" idx="1"/>
          </p:nvPr>
        </p:nvSpPr>
        <p:spPr>
          <a:xfrm>
            <a:off x="539552" y="2060848"/>
            <a:ext cx="7924800" cy="4572000"/>
          </a:xfrm>
          <a:noFill/>
        </p:spPr>
        <p:txBody>
          <a:bodyPr/>
          <a:lstStyle/>
          <a:p>
            <a:pPr lvl="0"/>
            <a:r>
              <a:rPr lang="sk-SK" sz="2400" b="1" dirty="0">
                <a:effectLst/>
              </a:rPr>
              <a:t>Stručnosť, heslovitosť (neodporúča sa vytváranie dlhých odsekov, miesto toho sa využíva pravidlo 6x6 – maximálne 6 bodov a 6 slov v riadku).</a:t>
            </a:r>
          </a:p>
          <a:p>
            <a:pPr lvl="0"/>
            <a:r>
              <a:rPr lang="sk-SK" sz="2400" b="1" dirty="0">
                <a:effectLst/>
              </a:rPr>
              <a:t>Využitie množstva rôznych schém, tabuliek, obrázkov a grafov. </a:t>
            </a:r>
          </a:p>
          <a:p>
            <a:pPr lvl="0"/>
            <a:r>
              <a:rPr lang="sk-SK" sz="2400" b="1" dirty="0">
                <a:effectLst/>
              </a:rPr>
              <a:t>Dostatočne veľké písmo (odporúčanie – pre nadpisy veľkosť 40, pre bežný text veľkosť 30).</a:t>
            </a:r>
          </a:p>
          <a:p>
            <a:pPr lvl="0"/>
            <a:r>
              <a:rPr lang="sk-SK" sz="2400" b="1" dirty="0">
                <a:effectLst/>
              </a:rPr>
              <a:t>Bezpätkové písmo (pôsobí elegantnejšie, napríklad </a:t>
            </a:r>
            <a:r>
              <a:rPr lang="sk-SK" sz="2400" b="1" dirty="0" err="1">
                <a:effectLst/>
              </a:rPr>
              <a:t>Arial</a:t>
            </a:r>
            <a:r>
              <a:rPr lang="sk-SK" sz="2400" b="1" dirty="0">
                <a:effectLst/>
              </a:rPr>
              <a:t>, </a:t>
            </a:r>
            <a:r>
              <a:rPr lang="sk-SK" sz="2400" b="1" dirty="0" err="1">
                <a:effectLst/>
              </a:rPr>
              <a:t>Verdana</a:t>
            </a:r>
            <a:r>
              <a:rPr lang="sk-SK" sz="2400" b="1" dirty="0">
                <a:effectLst/>
              </a:rPr>
              <a:t>). </a:t>
            </a:r>
          </a:p>
          <a:p>
            <a:pPr lvl="0"/>
            <a:endParaRPr lang="sk-SK" sz="2400" b="1" dirty="0">
              <a:effectLst/>
            </a:endParaRPr>
          </a:p>
          <a:p>
            <a:endParaRPr lang="en-US" sz="2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072922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BBC3D9-7CD8-49FA-927F-72C59F5F5268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26CAE8-3E14-4824-8D05-8E9C581D5B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4" name="Rectangle 5123"/>
          <p:cNvSpPr>
            <a:spLocks noGrp="1" noChangeArrowheads="1"/>
          </p:cNvSpPr>
          <p:nvPr>
            <p:ph type="body" idx="1"/>
          </p:nvPr>
        </p:nvSpPr>
        <p:spPr>
          <a:xfrm>
            <a:off x="611560" y="908720"/>
            <a:ext cx="7924800" cy="4572000"/>
          </a:xfrm>
          <a:noFill/>
        </p:spPr>
        <p:txBody>
          <a:bodyPr/>
          <a:lstStyle/>
          <a:p>
            <a:pPr lvl="0"/>
            <a:r>
              <a:rPr lang="sk-SK" sz="2400" b="1" dirty="0">
                <a:effectLst/>
              </a:rPr>
              <a:t>Dostatočný, ale napriek tomu príjemný kontrast medzi pozadím a textom (záleží aj na osvetlení miestnosti).</a:t>
            </a:r>
          </a:p>
          <a:p>
            <a:pPr lvl="0"/>
            <a:r>
              <a:rPr lang="sk-SK" sz="2400" b="1" dirty="0">
                <a:effectLst/>
              </a:rPr>
              <a:t>Snímky v celej prezentácií majú rovnaký formát, až na výnimky (pokiaľ potrebujeme, aby určitá snímka obzvlášť vynikla a pod.).</a:t>
            </a:r>
          </a:p>
          <a:p>
            <a:pPr lvl="0"/>
            <a:r>
              <a:rPr lang="sk-SK" sz="2400" b="1" dirty="0">
                <a:effectLst/>
              </a:rPr>
              <a:t>Na prechody snímok sa zvyčajne využíva jeden typ prechodu, aby prezentácia nepôsobila rušivým dojmom (táto zásada platí aj pri animáciách použitých na obrázky alebo text). </a:t>
            </a:r>
          </a:p>
          <a:p>
            <a:pPr lvl="0"/>
            <a:r>
              <a:rPr lang="sk-SK" sz="2400" b="1" dirty="0">
                <a:effectLst/>
              </a:rPr>
              <a:t>Využitie časovača v prezentácií má význam v prípade, ak máme vyhradený konkrétny časový úsek na prezentovanie a týmto spôsobom si vieme čas ustriehnuť. </a:t>
            </a:r>
          </a:p>
          <a:p>
            <a:pPr lvl="0"/>
            <a:endParaRPr lang="sk-SK" sz="2400" b="1" dirty="0">
              <a:effectLst/>
            </a:endParaRPr>
          </a:p>
          <a:p>
            <a:endParaRPr lang="en-US" sz="2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173317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F4CED97-EAA9-413B-BAB9-29DEB89E392C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92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7C0FDA-597B-4F38-A002-AC7E5775A3D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172480" cy="4800600"/>
          </a:xfrm>
          <a:noFill/>
        </p:spPr>
        <p:txBody>
          <a:bodyPr/>
          <a:lstStyle/>
          <a:p>
            <a:pPr>
              <a:lnSpc>
                <a:spcPct val="110000"/>
              </a:lnSpc>
              <a:buFont typeface="Monotype Sorts" charset="2"/>
              <a:buNone/>
            </a:pPr>
            <a:r>
              <a:rPr lang="en-US" sz="2800" b="1" dirty="0">
                <a:solidFill>
                  <a:schemeClr val="tx2"/>
                </a:solidFill>
                <a:effectLst/>
              </a:rPr>
              <a:t>Power Point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ponúka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pri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ukladaní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súboru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niekoľko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formátov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:</a:t>
            </a:r>
          </a:p>
          <a:p>
            <a:pPr marL="514338" indent="-514338">
              <a:lnSpc>
                <a:spcPct val="110000"/>
              </a:lnSpc>
            </a:pPr>
            <a:r>
              <a:rPr lang="en-US" sz="2800" b="1" dirty="0" err="1">
                <a:solidFill>
                  <a:srgbClr val="FFFF00"/>
                </a:solidFill>
                <a:effectLst/>
              </a:rPr>
              <a:t>typové</a:t>
            </a:r>
            <a:r>
              <a:rPr lang="en-US" sz="28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</a:rPr>
              <a:t>rozšírenie</a:t>
            </a:r>
            <a:r>
              <a:rPr lang="en-US" sz="2800" b="1" dirty="0">
                <a:solidFill>
                  <a:srgbClr val="FFFF00"/>
                </a:solidFill>
                <a:effectLst/>
              </a:rPr>
              <a:t>  .pp</a:t>
            </a:r>
            <a:r>
              <a:rPr lang="sk-SK" sz="2800" b="1" dirty="0" err="1">
                <a:solidFill>
                  <a:srgbClr val="FFFF00"/>
                </a:solidFill>
                <a:effectLst/>
              </a:rPr>
              <a:t>tx</a:t>
            </a:r>
            <a:r>
              <a:rPr lang="sk-SK" sz="2800" b="1" dirty="0">
                <a:solidFill>
                  <a:srgbClr val="FFFF00"/>
                </a:solidFill>
                <a:effectLst/>
              </a:rPr>
              <a:t>  </a:t>
            </a:r>
            <a:r>
              <a:rPr lang="sk-SK" sz="2000" b="1" dirty="0" smtClean="0">
                <a:effectLst/>
              </a:rPr>
              <a:t>(od PP 2007</a:t>
            </a:r>
            <a:r>
              <a:rPr lang="sk-SK" sz="2000" b="1" dirty="0">
                <a:effectLst/>
              </a:rPr>
              <a:t> </a:t>
            </a:r>
            <a:r>
              <a:rPr lang="sk-SK" sz="2000" b="1" dirty="0" smtClean="0">
                <a:effectLst/>
              </a:rPr>
              <a:t>- 2016 </a:t>
            </a:r>
            <a:r>
              <a:rPr lang="sk-SK" sz="2000" b="1" dirty="0">
                <a:effectLst/>
              </a:rPr>
              <a:t>...)</a:t>
            </a:r>
            <a:endParaRPr lang="en-US" sz="2800" b="1" dirty="0">
              <a:effectLst/>
            </a:endParaRPr>
          </a:p>
          <a:p>
            <a:pPr>
              <a:lnSpc>
                <a:spcPct val="110000"/>
              </a:lnSpc>
              <a:buFont typeface="Monotype Sorts" charset="2"/>
              <a:buNone/>
            </a:pPr>
            <a:r>
              <a:rPr lang="sk-SK" sz="2800" b="1" dirty="0">
                <a:effectLst/>
              </a:rPr>
              <a:t>Verzia 2003 a nižšie:</a:t>
            </a:r>
            <a:r>
              <a:rPr lang="en-US" sz="2800" b="1" dirty="0">
                <a:effectLst/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sk-SK" sz="28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</a:rPr>
              <a:t>typové</a:t>
            </a:r>
            <a:r>
              <a:rPr lang="en-US" sz="28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</a:rPr>
              <a:t>rozšírenie</a:t>
            </a:r>
            <a:r>
              <a:rPr lang="en-US" sz="2800" b="1" dirty="0">
                <a:solidFill>
                  <a:srgbClr val="FFFF00"/>
                </a:solidFill>
                <a:effectLst/>
              </a:rPr>
              <a:t>  .</a:t>
            </a:r>
            <a:r>
              <a:rPr lang="en-US" sz="2800" b="1" dirty="0" err="1">
                <a:solidFill>
                  <a:srgbClr val="FFFF00"/>
                </a:solidFill>
                <a:effectLst/>
              </a:rPr>
              <a:t>ppt</a:t>
            </a:r>
            <a:r>
              <a:rPr lang="en-US" sz="2800" b="1" dirty="0">
                <a:effectLst/>
              </a:rPr>
              <a:t> 	-  </a:t>
            </a:r>
            <a:r>
              <a:rPr lang="en-US" sz="2800" b="1" dirty="0" err="1">
                <a:effectLst/>
              </a:rPr>
              <a:t>implicitné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nastavenie</a:t>
            </a:r>
            <a:r>
              <a:rPr lang="en-US" sz="2800" b="1" dirty="0">
                <a:effectLst/>
              </a:rPr>
              <a:t> pre </a:t>
            </a:r>
            <a:r>
              <a:rPr lang="en-US" sz="2800" b="1" dirty="0" err="1">
                <a:effectLst/>
              </a:rPr>
              <a:t>ukladanie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prezentácie</a:t>
            </a:r>
            <a:r>
              <a:rPr lang="en-US" sz="2800" b="1" dirty="0">
                <a:effectLst/>
              </a:rPr>
              <a:t> </a:t>
            </a:r>
            <a:endParaRPr lang="sk-SK" sz="2800" b="1" dirty="0">
              <a:effectLst/>
            </a:endParaRPr>
          </a:p>
          <a:p>
            <a:pPr>
              <a:lnSpc>
                <a:spcPct val="110000"/>
              </a:lnSpc>
              <a:buFont typeface="Monotype Sorts" charset="2"/>
              <a:buNone/>
            </a:pPr>
            <a:r>
              <a:rPr lang="en-US" sz="2800" b="1" dirty="0">
                <a:effectLst/>
              </a:rPr>
              <a:t>	</a:t>
            </a:r>
            <a:r>
              <a:rPr lang="en-US" sz="2400" b="1" dirty="0" err="1">
                <a:effectLst/>
              </a:rPr>
              <a:t>Pozn</a:t>
            </a:r>
            <a:r>
              <a:rPr lang="en-US" sz="2400" b="1" dirty="0">
                <a:effectLst/>
              </a:rPr>
              <a:t>: </a:t>
            </a:r>
            <a:r>
              <a:rPr lang="en-US" sz="2400" b="1" dirty="0" err="1">
                <a:effectLst/>
              </a:rPr>
              <a:t>Ak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chceme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súbor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otvoriť</a:t>
            </a:r>
            <a:r>
              <a:rPr lang="en-US" sz="2400" b="1" dirty="0">
                <a:effectLst/>
              </a:rPr>
              <a:t> v </a:t>
            </a:r>
            <a:r>
              <a:rPr lang="en-US" sz="2400" b="1" dirty="0" err="1">
                <a:effectLst/>
              </a:rPr>
              <a:t>nižšej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verzii</a:t>
            </a:r>
            <a:r>
              <a:rPr lang="en-US" sz="2400" b="1" dirty="0">
                <a:effectLst/>
              </a:rPr>
              <a:t>, </a:t>
            </a:r>
            <a:r>
              <a:rPr lang="en-US" sz="2400" b="1" dirty="0" err="1">
                <a:effectLst/>
              </a:rPr>
              <a:t>musíme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súbor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uložiť</a:t>
            </a:r>
            <a:r>
              <a:rPr lang="en-US" sz="2400" b="1" dirty="0">
                <a:effectLst/>
              </a:rPr>
              <a:t> v </a:t>
            </a:r>
            <a:r>
              <a:rPr lang="en-US" sz="2400" b="1" dirty="0" err="1">
                <a:effectLst/>
              </a:rPr>
              <a:t>tomto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formáte</a:t>
            </a:r>
            <a:r>
              <a:rPr lang="en-US" sz="2400" b="1" dirty="0">
                <a:effectLst/>
              </a:rPr>
              <a:t>:</a:t>
            </a:r>
          </a:p>
          <a:p>
            <a:pPr>
              <a:lnSpc>
                <a:spcPct val="110000"/>
              </a:lnSpc>
              <a:buFont typeface="Monotype Sorts" charset="2"/>
              <a:buNone/>
            </a:pPr>
            <a:r>
              <a:rPr lang="en-US" sz="2400" b="1" dirty="0">
                <a:effectLst/>
              </a:rPr>
              <a:t>	</a:t>
            </a:r>
            <a:r>
              <a:rPr lang="en-US" sz="2400" b="1" dirty="0" err="1">
                <a:effectLst/>
              </a:rPr>
              <a:t>napr</a:t>
            </a:r>
            <a:r>
              <a:rPr lang="en-US" sz="2400" b="1" dirty="0">
                <a:effectLst/>
              </a:rPr>
              <a:t>. Power Point </a:t>
            </a:r>
            <a:r>
              <a:rPr lang="sk-SK" sz="2400" b="1" dirty="0">
                <a:effectLst/>
              </a:rPr>
              <a:t>97, </a:t>
            </a:r>
            <a:r>
              <a:rPr lang="en-US" sz="2400" b="1" dirty="0">
                <a:effectLst/>
              </a:rPr>
              <a:t>7.0, 4.0</a:t>
            </a:r>
            <a:r>
              <a:rPr lang="sk-SK" sz="2400" b="1" dirty="0">
                <a:effectLst/>
              </a:rPr>
              <a:t>...</a:t>
            </a:r>
            <a:r>
              <a:rPr lang="en-US" sz="2400" b="1" dirty="0">
                <a:effectLst/>
              </a:rPr>
              <a:t> (</a:t>
            </a:r>
            <a:r>
              <a:rPr lang="en-US" sz="2400" b="1" dirty="0" err="1">
                <a:effectLst/>
              </a:rPr>
              <a:t>všetky</a:t>
            </a:r>
            <a:r>
              <a:rPr lang="en-US" sz="2400" b="1" dirty="0">
                <a:effectLst/>
              </a:rPr>
              <a:t>  .</a:t>
            </a:r>
            <a:r>
              <a:rPr lang="en-US" sz="2400" b="1" dirty="0" err="1">
                <a:effectLst/>
              </a:rPr>
              <a:t>ppt</a:t>
            </a:r>
            <a:r>
              <a:rPr lang="en-US" sz="2400" b="1" dirty="0">
                <a:effectLst/>
              </a:rPr>
              <a:t>)</a:t>
            </a:r>
            <a:endParaRPr lang="en-US" sz="2800" b="1" dirty="0">
              <a:effectLst/>
            </a:endParaRPr>
          </a:p>
          <a:p>
            <a:pPr>
              <a:lnSpc>
                <a:spcPct val="110000"/>
              </a:lnSpc>
            </a:pPr>
            <a:r>
              <a:rPr lang="sk-SK" sz="28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</a:rPr>
              <a:t>typové</a:t>
            </a:r>
            <a:r>
              <a:rPr lang="en-US" sz="28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</a:rPr>
              <a:t>rozšírenie</a:t>
            </a:r>
            <a:r>
              <a:rPr lang="en-US" sz="2800" b="1" dirty="0">
                <a:solidFill>
                  <a:srgbClr val="FFFF00"/>
                </a:solidFill>
                <a:effectLst/>
              </a:rPr>
              <a:t>  .pot</a:t>
            </a:r>
            <a:r>
              <a:rPr lang="en-US" sz="2800" b="1" dirty="0">
                <a:effectLst/>
              </a:rPr>
              <a:t> 	-  </a:t>
            </a:r>
            <a:r>
              <a:rPr lang="en-US" sz="2800" b="1" dirty="0" err="1">
                <a:effectLst/>
              </a:rPr>
              <a:t>šablóna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68DB141-A5BC-48F3-8096-5C363852662B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02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85FC00-B975-44EB-9A98-70D15FC2899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01000" cy="4800600"/>
          </a:xfrm>
          <a:noFill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800" b="1">
                <a:solidFill>
                  <a:srgbClr val="FFFF00"/>
                </a:solidFill>
                <a:effectLst/>
              </a:rPr>
              <a:t>typové rozšírenie  .pps	</a:t>
            </a:r>
            <a:r>
              <a:rPr lang="en-US" sz="2800" b="1">
                <a:effectLst/>
              </a:rPr>
              <a:t>-  prezentácie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400" b="1">
                <a:effectLst/>
              </a:rPr>
              <a:t>	</a:t>
            </a:r>
            <a:r>
              <a:rPr lang="en-US" sz="2800" b="1">
                <a:effectLst/>
              </a:rPr>
              <a:t>- automaticky sa otvárajú v zobrazení Prezentácia - Slide Show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800" b="1">
              <a:solidFill>
                <a:srgbClr val="FFFF00"/>
              </a:solidFill>
              <a:effectLst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800" b="1">
                <a:solidFill>
                  <a:srgbClr val="FFFF00"/>
                </a:solidFill>
                <a:effectLst/>
              </a:rPr>
              <a:t>typové rozšírenie  .rtf</a:t>
            </a:r>
            <a:r>
              <a:rPr lang="en-US" sz="2800" b="1">
                <a:effectLst/>
              </a:rPr>
              <a:t> 	-  implicitné typové rozšírenie a skratka Rich Text Format (bohatý textový formát) - používa sa pri prenášaní textu medzi aplikáciami - najmä takými, ktoré sa navzájom nepodporujú (prenesie sa len text, ale zmiznú ostatné netextové objekty)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037FB85-7085-434D-84EE-90C06684B6E3}" type="datetime1">
              <a:rPr lang="sk-SK" smtClean="0"/>
              <a:pPr/>
              <a:t>26. 2. 2018</a:t>
            </a:fld>
            <a:endParaRPr lang="en-US" smtClean="0"/>
          </a:p>
        </p:txBody>
      </p:sp>
      <p:sp>
        <p:nvSpPr>
          <p:cNvPr id="112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KI FEM SPU</a:t>
            </a:r>
          </a:p>
        </p:txBody>
      </p:sp>
      <p:sp>
        <p:nvSpPr>
          <p:cNvPr id="112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C43BD9-3B12-4474-BCBB-46C32CF7C6B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8674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b="1" smtClean="0">
                <a:solidFill>
                  <a:schemeClr val="tx2"/>
                </a:solidFill>
                <a:effectLst/>
              </a:rPr>
              <a:t>Postup vytvárania prezentácie:</a:t>
            </a:r>
          </a:p>
          <a:p>
            <a:pPr>
              <a:buFont typeface="Monotype Sorts" charset="2"/>
              <a:buNone/>
            </a:pPr>
            <a:endParaRPr lang="sk-SK" sz="2800" b="1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>
                <a:effectLst/>
              </a:rPr>
              <a:t>napísanie textu na jednotlivé snímky - úprava fontu, odstavcov, odrážok</a:t>
            </a:r>
            <a:r>
              <a:rPr lang="sk-SK" sz="2800" b="1">
                <a:effectLst/>
              </a:rPr>
              <a:t>...</a:t>
            </a:r>
            <a:r>
              <a:rPr lang="en-US" sz="2800" b="1">
                <a:effectLst/>
              </a:rPr>
              <a:t> - podobne ako v textovom editore (skupina príkazov </a:t>
            </a:r>
            <a:r>
              <a:rPr lang="sk-SK" sz="2800" b="1">
                <a:effectLst/>
              </a:rPr>
              <a:t> na karte </a:t>
            </a:r>
            <a:r>
              <a:rPr lang="sk-SK" sz="2800" b="1">
                <a:solidFill>
                  <a:srgbClr val="FFFF00"/>
                </a:solidFill>
                <a:effectLst/>
              </a:rPr>
              <a:t>Domov</a:t>
            </a:r>
            <a:r>
              <a:rPr lang="en-US" sz="2800" b="1">
                <a:effectLst/>
              </a:rPr>
              <a:t>),</a:t>
            </a:r>
          </a:p>
          <a:p>
            <a:pPr>
              <a:buFont typeface="Wingdings" pitchFamily="2" charset="2"/>
              <a:buChar char="v"/>
            </a:pPr>
            <a:r>
              <a:rPr lang="en-US" sz="2800" b="1">
                <a:effectLst/>
              </a:rPr>
              <a:t>možnosť kopírovania, presunu, mazania častí textu aj celých snímkov,</a:t>
            </a:r>
          </a:p>
          <a:p>
            <a:pPr>
              <a:buFont typeface="Wingdings" pitchFamily="2" charset="2"/>
              <a:buChar char="v"/>
            </a:pPr>
            <a:r>
              <a:rPr lang="en-US" sz="2800" b="1">
                <a:effectLst/>
              </a:rPr>
              <a:t>vkladanie obrázkov, objektov, znakov (skupina príkazov </a:t>
            </a:r>
            <a:r>
              <a:rPr lang="sk-SK" sz="2800" b="1">
                <a:solidFill>
                  <a:srgbClr val="FFFF00"/>
                </a:solidFill>
                <a:effectLst/>
              </a:rPr>
              <a:t>Vložiť</a:t>
            </a:r>
            <a:r>
              <a:rPr lang="en-US" sz="2800" b="1">
                <a:effectLst/>
              </a:rPr>
              <a:t>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Green">
  <a:themeElements>
    <a:clrScheme name="Blue Green 1">
      <a:dk1>
        <a:srgbClr val="003B3B"/>
      </a:dk1>
      <a:lt1>
        <a:srgbClr val="FFFFFF"/>
      </a:lt1>
      <a:dk2>
        <a:srgbClr val="00B7A5"/>
      </a:dk2>
      <a:lt2>
        <a:srgbClr val="FF99CC"/>
      </a:lt2>
      <a:accent1>
        <a:srgbClr val="FF9900"/>
      </a:accent1>
      <a:accent2>
        <a:srgbClr val="CC66FF"/>
      </a:accent2>
      <a:accent3>
        <a:srgbClr val="AAD8CF"/>
      </a:accent3>
      <a:accent4>
        <a:srgbClr val="DADADA"/>
      </a:accent4>
      <a:accent5>
        <a:srgbClr val="FFCAAA"/>
      </a:accent5>
      <a:accent6>
        <a:srgbClr val="B95CE7"/>
      </a:accent6>
      <a:hlink>
        <a:srgbClr val="D60093"/>
      </a:hlink>
      <a:folHlink>
        <a:srgbClr val="66FFFF"/>
      </a:folHlink>
    </a:clrScheme>
    <a:fontScheme name="Blue Gree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Green 1">
        <a:dk1>
          <a:srgbClr val="003B3B"/>
        </a:dk1>
        <a:lt1>
          <a:srgbClr val="FFFFFF"/>
        </a:lt1>
        <a:dk2>
          <a:srgbClr val="00B7A5"/>
        </a:dk2>
        <a:lt2>
          <a:srgbClr val="FF99CC"/>
        </a:lt2>
        <a:accent1>
          <a:srgbClr val="FF9900"/>
        </a:accent1>
        <a:accent2>
          <a:srgbClr val="CC66FF"/>
        </a:accent2>
        <a:accent3>
          <a:srgbClr val="AAD8CF"/>
        </a:accent3>
        <a:accent4>
          <a:srgbClr val="DADADA"/>
        </a:accent4>
        <a:accent5>
          <a:srgbClr val="FFCAAA"/>
        </a:accent5>
        <a:accent6>
          <a:srgbClr val="B95CE7"/>
        </a:accent6>
        <a:hlink>
          <a:srgbClr val="D60093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reen 2">
        <a:dk1>
          <a:srgbClr val="000000"/>
        </a:dk1>
        <a:lt1>
          <a:srgbClr val="FFFFFF"/>
        </a:lt1>
        <a:dk2>
          <a:srgbClr val="006699"/>
        </a:dk2>
        <a:lt2>
          <a:srgbClr val="99D0D6"/>
        </a:lt2>
        <a:accent1>
          <a:srgbClr val="33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2DB92D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ree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39393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 Green 1">
    <a:dk1>
      <a:srgbClr val="003B3B"/>
    </a:dk1>
    <a:lt1>
      <a:srgbClr val="FFFFFF"/>
    </a:lt1>
    <a:dk2>
      <a:srgbClr val="00B7A5"/>
    </a:dk2>
    <a:lt2>
      <a:srgbClr val="FF99CC"/>
    </a:lt2>
    <a:accent1>
      <a:srgbClr val="FF9900"/>
    </a:accent1>
    <a:accent2>
      <a:srgbClr val="CC66FF"/>
    </a:accent2>
    <a:accent3>
      <a:srgbClr val="AAD8CF"/>
    </a:accent3>
    <a:accent4>
      <a:srgbClr val="DADADA"/>
    </a:accent4>
    <a:accent5>
      <a:srgbClr val="FFCAAA"/>
    </a:accent5>
    <a:accent6>
      <a:srgbClr val="B95CE7"/>
    </a:accent6>
    <a:hlink>
      <a:srgbClr val="D60093"/>
    </a:hlink>
    <a:folHlink>
      <a:srgbClr val="66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169</TotalTime>
  <Pages>9</Pages>
  <Words>689</Words>
  <Application>Microsoft Office PowerPoint</Application>
  <PresentationFormat>Prezentácia na obrazovke (4:3)</PresentationFormat>
  <Paragraphs>211</Paragraphs>
  <Slides>20</Slides>
  <Notes>16</Notes>
  <HiddenSlides>1</HiddenSlides>
  <MMClips>1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Book Antiqua</vt:lpstr>
      <vt:lpstr>Monotype Sorts</vt:lpstr>
      <vt:lpstr>Times New Roman</vt:lpstr>
      <vt:lpstr>Wingdings</vt:lpstr>
      <vt:lpstr>Blue Green</vt:lpstr>
      <vt:lpstr>Clip</vt:lpstr>
      <vt:lpstr>Manažérska informatika </vt:lpstr>
      <vt:lpstr>Power Point</vt:lpstr>
      <vt:lpstr>Postup pri vytváraní návrhu prezentácie</vt:lpstr>
      <vt:lpstr>Prehľad možností Power Point </vt:lpstr>
      <vt:lpstr>Zásady tvorby efektívnej prezentácie </vt:lpstr>
      <vt:lpstr>Prezentácia programu PowerPoint</vt:lpstr>
      <vt:lpstr>Prezentácia programu PowerPoint</vt:lpstr>
      <vt:lpstr>Prezentácia programu PowerPoint</vt:lpstr>
      <vt:lpstr>Prezentácia programu PowerPoint</vt:lpstr>
      <vt:lpstr>Karta Domov</vt:lpstr>
      <vt:lpstr>Karta Vložiť</vt:lpstr>
      <vt:lpstr>Karta Návrh</vt:lpstr>
      <vt:lpstr>Karta Prechody</vt:lpstr>
      <vt:lpstr>Karta Animácie</vt:lpstr>
      <vt:lpstr>Karta Prezentácia</vt:lpstr>
      <vt:lpstr>Karta Revízia</vt:lpstr>
      <vt:lpstr>Karta Zobraziť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97</dc:title>
  <dc:subject/>
  <dc:creator>Klára Hennyeyová - Katedra informatiky</dc:creator>
  <cp:keywords/>
  <dc:description/>
  <cp:lastModifiedBy>mPriezvisko</cp:lastModifiedBy>
  <cp:revision>103</cp:revision>
  <cp:lastPrinted>1601-01-01T00:00:00Z</cp:lastPrinted>
  <dcterms:created xsi:type="dcterms:W3CDTF">1997-04-07T13:05:08Z</dcterms:created>
  <dcterms:modified xsi:type="dcterms:W3CDTF">2018-02-26T08:41:33Z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Klara.Hennyeyova@uniag.sk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C:\KH\VYUCBA\Prednasky</vt:lpwstr>
  </property>
</Properties>
</file>