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0"/>
  </p:notesMasterIdLst>
  <p:sldIdLst>
    <p:sldId id="275" r:id="rId2"/>
    <p:sldId id="256" r:id="rId3"/>
    <p:sldId id="274" r:id="rId4"/>
    <p:sldId id="261" r:id="rId5"/>
    <p:sldId id="258" r:id="rId6"/>
    <p:sldId id="259" r:id="rId7"/>
    <p:sldId id="262" r:id="rId8"/>
    <p:sldId id="263" r:id="rId9"/>
    <p:sldId id="265" r:id="rId10"/>
    <p:sldId id="266" r:id="rId11"/>
    <p:sldId id="267" r:id="rId12"/>
    <p:sldId id="276" r:id="rId13"/>
    <p:sldId id="268" r:id="rId14"/>
    <p:sldId id="269" r:id="rId15"/>
    <p:sldId id="270" r:id="rId16"/>
    <p:sldId id="271" r:id="rId17"/>
    <p:sldId id="257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48" autoAdjust="0"/>
  </p:normalViewPr>
  <p:slideViewPr>
    <p:cSldViewPr>
      <p:cViewPr varScale="1">
        <p:scale>
          <a:sx n="60" d="100"/>
          <a:sy n="60" d="100"/>
        </p:scale>
        <p:origin x="-15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3CD76B2-EA5F-4887-A747-922CA19F2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E9D3A3EA-DD03-4BBD-965D-A5E8042BE1BF}" type="slidenum">
              <a:rPr lang="en-US" sz="1200">
                <a:latin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0BFFE-18DC-48FD-AD31-6E02210F650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627E3-ACA8-4EAF-A728-325F89C135D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55985-5E70-4107-9DE2-90A996738456}" type="slidenum">
              <a:rPr lang="en-US"/>
              <a:pPr/>
              <a:t>12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A939E5-EC27-448C-B7F7-327BE5F42EE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BEF54-4593-4B9F-A5E0-35721EDF058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1951E-4B24-453E-BC41-CBC2894774D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F163E-8B1E-4D60-BC48-0308861E00E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CA5532-99F0-4C33-A4AB-C87B42A102A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32C54-A431-4761-BFAF-A2FE66D044D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5DEE2B-A897-4C93-A361-EBC7EAB297F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sk-SK">
                <a:latin typeface="Arial" charset="0"/>
              </a:endParaRPr>
            </a:p>
          </p:txBody>
        </p:sp>
      </p:grpSp>
      <p:sp>
        <p:nvSpPr>
          <p:cNvPr id="23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FD371-4FBC-486E-BE18-5928D56B3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3D758-E605-4679-96E4-E17B7B06B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2854C-0CF4-4FFF-9FD2-E5FD6F613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sk-SK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8FEA0-89A4-4B73-8835-6BAC77A6B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061D0-696F-4D61-B7D8-6DBDED849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B0B67-A9D2-4A23-89C1-1397199F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0711-2BF3-42A4-9D3A-B2E06FFAF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404E-06DC-42F6-8200-26CADB640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6973E-0437-4650-A556-6A2280686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57854-8742-4138-8DFA-656104230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D2406-9E09-4607-A2E5-857ED54C1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623B2-4B17-4012-9B18-FCC158D26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sp>
          <p:nvSpPr>
            <p:cNvPr id="2253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sk-SK">
                <a:latin typeface="Arial" charset="0"/>
              </a:endParaRPr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D8427D5-92D8-4982-8AF1-ED57EF62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m.uniag.s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m.uniag.sk/index.php?mid=125&amp;kid=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em.uniag.sk/fem/o-fakulte/dokumenty/vyhlasky-smernice/pokyny-pre-pracu-v-cvicebniach" TargetMode="External"/><Relationship Id="rId5" Type="http://schemas.openxmlformats.org/officeDocument/2006/relationships/hyperlink" Target="http://www.fem.uniag.sk/fem/o-fakulte/dokumenty/vyhlasky-a-smernice/pokyny-na-tvorbu-domacich-stranok" TargetMode="External"/><Relationship Id="rId4" Type="http://schemas.openxmlformats.org/officeDocument/2006/relationships/hyperlink" Target="http://www.fem.uniag.sk/fem/o-fakulte/dokumenty/vyhlasky-a-smernice/pravidla-prace-na-pocitacovej-siet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7663"/>
            <a:ext cx="9144000" cy="1065212"/>
          </a:xfrm>
        </p:spPr>
        <p:txBody>
          <a:bodyPr lIns="92075" tIns="46038" rIns="92075" bIns="46038"/>
          <a:lstStyle/>
          <a:p>
            <a:pPr algn="ctr" eaLnBrk="1" hangingPunct="1"/>
            <a:r>
              <a:rPr lang="sk-SK" sz="3200" b="1" smtClean="0">
                <a:latin typeface="Verdana" pitchFamily="34" charset="0"/>
              </a:rPr>
              <a:t>Fakulta ekonomiky a manažmentu</a:t>
            </a:r>
            <a:r>
              <a:rPr lang="en-US" sz="3200" b="1" smtClean="0">
                <a:latin typeface="Verdana" pitchFamily="34" charset="0"/>
              </a:rPr>
              <a:t/>
            </a:r>
            <a:br>
              <a:rPr lang="en-US" sz="3200" b="1" smtClean="0">
                <a:latin typeface="Verdana" pitchFamily="34" charset="0"/>
              </a:rPr>
            </a:br>
            <a:r>
              <a:rPr lang="en-US" sz="3200" b="1" smtClean="0">
                <a:latin typeface="Verdana" pitchFamily="34" charset="0"/>
              </a:rPr>
              <a:t> </a:t>
            </a:r>
            <a:r>
              <a:rPr lang="sk-SK" smtClean="0"/>
              <a:t>Úvod do štúdia</a:t>
            </a:r>
          </a:p>
        </p:txBody>
      </p:sp>
      <p:pic>
        <p:nvPicPr>
          <p:cNvPr id="3075" name="Picture 6" descr="IMG_17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3429000"/>
            <a:ext cx="4537075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7" descr="IMG_176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1557338"/>
            <a:ext cx="4679950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portalvs_0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1557338"/>
            <a:ext cx="3602037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8888" y="765175"/>
            <a:ext cx="7634287" cy="55435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solidFill>
                  <a:schemeClr val="hlink"/>
                </a:solidFill>
                <a:latin typeface="Times New Roman" pitchFamily="18" charset="0"/>
              </a:rPr>
              <a:t>Pripojenie notebooku pomocou pevného pripojenia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sk-SK" sz="2500" b="1" i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sk-SK" sz="2500" b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Ide o pripojenie notebookov v cvičebniach AS06, AS07, AS02 a AS04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      </a:t>
            </a:r>
            <a:r>
              <a:rPr lang="sk-SK" sz="2500" b="1" smtClean="0">
                <a:solidFill>
                  <a:schemeClr val="hlink"/>
                </a:solidFill>
                <a:latin typeface="Times New Roman" pitchFamily="18" charset="0"/>
              </a:rPr>
              <a:t>-  pripojenie notebookov mimo výučby.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500" b="1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Pripojenie počas výučby je možné len so súhlasom vyučujúceho pedagóga.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Podmienkou je registrácia notebooku a štandardizovaný ethernet kábel.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533400"/>
            <a:ext cx="7772400" cy="5638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3200" b="1" i="1" dirty="0" smtClean="0">
                <a:latin typeface="Times New Roman" pitchFamily="18" charset="0"/>
              </a:rPr>
              <a:t>	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Prístup k po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</a:rPr>
              <a:t>č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íta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</a:rPr>
              <a:t>č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om v cvi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</a:rPr>
              <a:t>č</a:t>
            </a:r>
            <a:r>
              <a:rPr lang="sk-SK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ebniach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sk-SK" sz="2500" b="1" dirty="0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	V po</a:t>
            </a:r>
            <a:r>
              <a:rPr lang="sk-SK" sz="2200" b="1" dirty="0" smtClean="0">
                <a:latin typeface="Times New Roman" pitchFamily="18" charset="0"/>
              </a:rPr>
              <a:t>č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íta</a:t>
            </a:r>
            <a:r>
              <a:rPr lang="sk-SK" sz="2200" b="1" dirty="0" smtClean="0">
                <a:latin typeface="Times New Roman" pitchFamily="18" charset="0"/>
              </a:rPr>
              <a:t>č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ových cvi</a:t>
            </a:r>
            <a:r>
              <a:rPr lang="sk-SK" sz="2200" b="1" dirty="0" smtClean="0">
                <a:latin typeface="Times New Roman" pitchFamily="18" charset="0"/>
              </a:rPr>
              <a:t>č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ebniach sa pou</a:t>
            </a:r>
            <a:r>
              <a:rPr lang="sk-SK" sz="2200" b="1" dirty="0" smtClean="0">
                <a:latin typeface="Times New Roman" pitchFamily="18" charset="0"/>
              </a:rPr>
              <a:t>ž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íva opera</a:t>
            </a:r>
            <a:r>
              <a:rPr lang="sk-SK" sz="2200" b="1" dirty="0" smtClean="0">
                <a:latin typeface="Times New Roman" pitchFamily="18" charset="0"/>
              </a:rPr>
              <a:t>č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ný systém Windows 7, v AS-03 Windows XP (dočasne – do konca októbra).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200" b="1" dirty="0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Lokálne pripojenie</a:t>
            </a:r>
            <a:r>
              <a:rPr lang="sk-SK" sz="2200" b="1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mo</a:t>
            </a:r>
            <a:r>
              <a:rPr lang="sk-SK" sz="2200" b="1" dirty="0" smtClean="0">
                <a:latin typeface="Times New Roman" pitchFamily="18" charset="0"/>
              </a:rPr>
              <a:t>ž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nosti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sie</a:t>
            </a:r>
            <a:r>
              <a:rPr lang="sk-SK" sz="2200" b="1" dirty="0" smtClean="0">
                <a:latin typeface="Times New Roman" pitchFamily="18" charset="0"/>
              </a:rPr>
              <a:t>ť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ovej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tla</a:t>
            </a:r>
            <a:r>
              <a:rPr lang="sk-SK" sz="2200" b="1" dirty="0" smtClean="0">
                <a:latin typeface="Times New Roman" pitchFamily="18" charset="0"/>
              </a:rPr>
              <a:t>č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e),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všeobecným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heslom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sk-SK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2200" b="1" i="1" dirty="0" smtClean="0">
                <a:latin typeface="Times New Roman" pitchFamily="18" charset="0"/>
              </a:rPr>
              <a:t>	</a:t>
            </a:r>
            <a:r>
              <a:rPr lang="sk-SK" sz="2100" b="1" i="1" dirty="0" err="1" smtClean="0"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sk-SK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100" b="1" i="1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sk-SK" sz="2100" b="1" i="1" dirty="0" smtClean="0">
                <a:latin typeface="Times New Roman" pitchFamily="18" charset="0"/>
              </a:rPr>
              <a:t>:</a:t>
            </a:r>
            <a:r>
              <a:rPr lang="sk-SK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100" b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student</a:t>
            </a:r>
            <a:endParaRPr lang="sk-SK" sz="2100" b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i="1" dirty="0" smtClean="0">
                <a:latin typeface="Times New Roman" pitchFamily="18" charset="0"/>
              </a:rPr>
              <a:t>		</a:t>
            </a:r>
            <a:r>
              <a:rPr lang="sk-SK" sz="2100" b="1" i="1" dirty="0" err="1" smtClean="0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sk-SK" sz="2100" b="1" i="1" dirty="0" smtClean="0">
                <a:latin typeface="Times New Roman" pitchFamily="18" charset="0"/>
              </a:rPr>
              <a:t>:</a:t>
            </a:r>
            <a:r>
              <a:rPr lang="sk-SK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100" b="1" dirty="0" smtClean="0">
                <a:latin typeface="Times New Roman" pitchFamily="18" charset="0"/>
              </a:rPr>
              <a:t>  </a:t>
            </a:r>
            <a:r>
              <a:rPr lang="sk-SK" sz="2100" b="1" dirty="0" smtClean="0">
                <a:latin typeface="Times New Roman" pitchFamily="18" charset="0"/>
                <a:cs typeface="Times New Roman" pitchFamily="18" charset="0"/>
              </a:rPr>
              <a:t>bez hesla</a:t>
            </a:r>
            <a:endParaRPr lang="sk-SK" sz="2200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sk-SK" b="1" dirty="0" smtClean="0">
                <a:solidFill>
                  <a:schemeClr val="tx1"/>
                </a:solidFill>
              </a:rPr>
              <a:t>Tenký klient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 err="1"/>
              <a:t>Výhody</a:t>
            </a:r>
            <a:r>
              <a:rPr lang="en-US" sz="2400" b="1" dirty="0"/>
              <a:t>:</a:t>
            </a:r>
          </a:p>
          <a:p>
            <a:pPr>
              <a:buFontTx/>
              <a:buNone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b="1" i="1" dirty="0" err="1"/>
              <a:t>centralizovaná</a:t>
            </a:r>
            <a:r>
              <a:rPr lang="en-US" sz="2400" b="1" i="1" dirty="0"/>
              <a:t> </a:t>
            </a:r>
            <a:r>
              <a:rPr lang="en-US" sz="2400" b="1" i="1" dirty="0" err="1"/>
              <a:t>administrácia</a:t>
            </a:r>
            <a:r>
              <a:rPr lang="en-US" sz="2400" b="1" i="1" dirty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err="1"/>
              <a:t>vyššia</a:t>
            </a:r>
            <a:r>
              <a:rPr lang="en-US" sz="2400" b="1" i="1" dirty="0"/>
              <a:t> </a:t>
            </a:r>
            <a:r>
              <a:rPr lang="en-US" sz="2400" b="1" i="1" dirty="0" err="1"/>
              <a:t>bezpečnosť</a:t>
            </a:r>
            <a:r>
              <a:rPr lang="en-US" sz="2400" b="1" i="1" dirty="0"/>
              <a:t> a </a:t>
            </a:r>
            <a:r>
              <a:rPr lang="en-US" sz="2400" b="1" i="1" dirty="0" err="1"/>
              <a:t>menšie</a:t>
            </a:r>
            <a:r>
              <a:rPr lang="en-US" sz="2400" b="1" i="1" dirty="0"/>
              <a:t> </a:t>
            </a:r>
            <a:r>
              <a:rPr lang="en-US" sz="2400" b="1" i="1" dirty="0" err="1"/>
              <a:t>riziko</a:t>
            </a:r>
            <a:r>
              <a:rPr lang="en-US" sz="2400" b="1" i="1" dirty="0"/>
              <a:t> </a:t>
            </a:r>
            <a:r>
              <a:rPr lang="en-US" sz="2400" b="1" i="1" dirty="0" err="1"/>
              <a:t>zneužitia</a:t>
            </a:r>
            <a:r>
              <a:rPr lang="en-US" sz="2400" b="1" i="1" dirty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smtClean="0"/>
              <a:t>žiadne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pohyblivé</a:t>
            </a:r>
            <a:r>
              <a:rPr lang="en-US" sz="2400" b="1" i="1" dirty="0"/>
              <a:t> </a:t>
            </a:r>
            <a:r>
              <a:rPr lang="en-US" sz="2400" b="1" i="1" dirty="0" err="1"/>
              <a:t>časti</a:t>
            </a:r>
            <a:r>
              <a:rPr lang="en-US" sz="2400" b="1" i="1" dirty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err="1"/>
              <a:t>menšia</a:t>
            </a:r>
            <a:r>
              <a:rPr lang="en-US" sz="2400" b="1" i="1" dirty="0"/>
              <a:t> </a:t>
            </a:r>
            <a:r>
              <a:rPr lang="en-US" sz="2400" b="1" i="1" dirty="0" err="1"/>
              <a:t>hlučnosť</a:t>
            </a:r>
            <a:r>
              <a:rPr lang="en-US" sz="2400" b="1" i="1" dirty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i="1" dirty="0" err="1"/>
              <a:t>nižší</a:t>
            </a:r>
            <a:r>
              <a:rPr lang="en-US" sz="2400" b="1" i="1" dirty="0"/>
              <a:t> </a:t>
            </a:r>
            <a:r>
              <a:rPr lang="en-US" sz="2400" b="1" i="1" dirty="0" err="1"/>
              <a:t>odber</a:t>
            </a:r>
            <a:r>
              <a:rPr lang="en-US" sz="2400" b="1" i="1" dirty="0"/>
              <a:t> </a:t>
            </a:r>
            <a:r>
              <a:rPr lang="en-US" sz="2400" b="1" i="1" dirty="0" err="1"/>
              <a:t>elektrickej</a:t>
            </a:r>
            <a:r>
              <a:rPr lang="en-US" sz="2400" b="1" i="1" dirty="0"/>
              <a:t> </a:t>
            </a:r>
            <a:r>
              <a:rPr lang="en-US" sz="2400" b="1" i="1" dirty="0" err="1"/>
              <a:t>energie</a:t>
            </a:r>
            <a:r>
              <a:rPr lang="en-US" sz="2400" b="1" i="1" dirty="0"/>
              <a:t>.</a:t>
            </a:r>
            <a:r>
              <a:rPr lang="en-US" sz="3600" b="1" i="1" dirty="0"/>
              <a:t/>
            </a:r>
            <a:br>
              <a:rPr lang="en-US" sz="3600" b="1" i="1" dirty="0"/>
            </a:br>
            <a:endParaRPr lang="en-US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1600" y="620713"/>
            <a:ext cx="7772400" cy="5638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	Prístup k tenkým  klientom v  AS01, AS02 a AS04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800" b="1" smtClean="0">
              <a:solidFill>
                <a:schemeClr val="tx2"/>
              </a:solidFill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	V po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íta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ových cvi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ebniach FEM sa pou</a:t>
            </a:r>
            <a:r>
              <a:rPr lang="sk-SK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ívajú dva typy technológie tenkých klientov:</a:t>
            </a:r>
            <a:endParaRPr lang="sk-SK" sz="2100" b="1" smtClean="0">
              <a:latin typeface="Times New Roman" pitchFamily="18" charset="0"/>
            </a:endParaRPr>
          </a:p>
          <a:p>
            <a:pPr marL="1371600" lvl="2" indent="-457200" eaLnBrk="1" hangingPunct="1">
              <a:lnSpc>
                <a:spcPct val="90000"/>
              </a:lnSpc>
              <a:buFontTx/>
              <a:buChar char="-"/>
            </a:pP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zariadenia WinClient TC320 </a:t>
            </a:r>
            <a:r>
              <a:rPr lang="sk-SK" sz="1800" b="1" smtClean="0">
                <a:latin typeface="Times New Roman" pitchFamily="18" charset="0"/>
              </a:rPr>
              <a:t>(</a:t>
            </a: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v AS02, AS04 a na chodbe</a:t>
            </a:r>
            <a:r>
              <a:rPr lang="sk-SK" sz="1800" b="1" smtClean="0">
                <a:latin typeface="Times New Roman" pitchFamily="18" charset="0"/>
              </a:rPr>
              <a:t>)</a:t>
            </a: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800" b="1" smtClean="0">
              <a:latin typeface="Times New Roman" pitchFamily="18" charset="0"/>
            </a:endParaRPr>
          </a:p>
          <a:p>
            <a:pPr marL="1371600" lvl="2" indent="-457200" eaLnBrk="1" hangingPunct="1">
              <a:lnSpc>
                <a:spcPct val="90000"/>
              </a:lnSpc>
              <a:buFontTx/>
              <a:buChar char="-"/>
            </a:pPr>
            <a:r>
              <a:rPr lang="sk-SK" sz="1800" b="1" smtClean="0">
                <a:latin typeface="Times New Roman" pitchFamily="18" charset="0"/>
              </a:rPr>
              <a:t>za</a:t>
            </a: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riadenia SunRay </a:t>
            </a:r>
            <a:r>
              <a:rPr lang="sk-SK" sz="1800" b="1" smtClean="0">
                <a:latin typeface="Times New Roman" pitchFamily="18" charset="0"/>
              </a:rPr>
              <a:t>(</a:t>
            </a: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v AS01</a:t>
            </a:r>
            <a:r>
              <a:rPr lang="sk-SK" sz="1800" b="1" smtClean="0">
                <a:latin typeface="Times New Roman" pitchFamily="18" charset="0"/>
              </a:rPr>
              <a:t>) </a:t>
            </a:r>
          </a:p>
          <a:p>
            <a:pPr marL="1371600" lvl="2" indent="-457200" eaLnBrk="1" hangingPunct="1">
              <a:lnSpc>
                <a:spcPct val="90000"/>
              </a:lnSpc>
              <a:buFontTx/>
              <a:buChar char="-"/>
            </a:pPr>
            <a:r>
              <a:rPr lang="sk-SK" sz="1800" b="1" smtClean="0">
                <a:latin typeface="Times New Roman" pitchFamily="18" charset="0"/>
                <a:cs typeface="Times New Roman" pitchFamily="18" charset="0"/>
              </a:rPr>
              <a:t>WinClient na chodbe + polohovateľné informačné terminály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Spôsob prihlásenia – v závislosti na cvi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ebni: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sz="2100" b="1" i="1" smtClean="0">
                <a:latin typeface="Times New Roman" pitchFamily="18" charset="0"/>
                <a:cs typeface="Times New Roman" pitchFamily="18" charset="0"/>
              </a:rPr>
              <a:t>User name</a:t>
            </a:r>
            <a:r>
              <a:rPr lang="sl-SI" sz="2100" b="1" i="1" smtClean="0">
                <a:latin typeface="Times New Roman" pitchFamily="18" charset="0"/>
              </a:rPr>
              <a:t>:</a:t>
            </a:r>
            <a:r>
              <a:rPr lang="sl-SI" sz="2100" b="1" smtClean="0">
                <a:latin typeface="Times New Roman" pitchFamily="18" charset="0"/>
                <a:cs typeface="Times New Roman" pitchFamily="18" charset="0"/>
              </a:rPr>
              <a:t>  demoxxx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i="1" smtClean="0">
                <a:latin typeface="Times New Roman" pitchFamily="18" charset="0"/>
                <a:cs typeface="Times New Roman" pitchFamily="18" charset="0"/>
              </a:rPr>
              <a:t>Password</a:t>
            </a:r>
            <a:r>
              <a:rPr lang="sk-SK" sz="2100" b="1" i="1" smtClean="0">
                <a:latin typeface="Times New Roman" pitchFamily="18" charset="0"/>
              </a:rPr>
              <a:t>:</a:t>
            </a:r>
            <a:r>
              <a:rPr lang="sk-SK" sz="2100" b="1" i="1" smtClean="0">
                <a:latin typeface="Times New Roman" pitchFamily="18" charset="0"/>
                <a:cs typeface="Times New Roman" pitchFamily="18" charset="0"/>
              </a:rPr>
              <a:t>   	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demoxxx </a:t>
            </a:r>
            <a:r>
              <a:rPr lang="sk-SK" sz="1900" b="1" smtClean="0">
                <a:latin typeface="Times New Roman" pitchFamily="18" charset="0"/>
                <a:cs typeface="Times New Roman" pitchFamily="18" charset="0"/>
              </a:rPr>
              <a:t>(AS01, AS02,AS04), kde xxx je </a:t>
            </a:r>
            <a:r>
              <a:rPr lang="sk-SK" sz="1900" b="1" smtClean="0">
                <a:latin typeface="Times New Roman" pitchFamily="18" charset="0"/>
              </a:rPr>
              <a:t>č</a:t>
            </a:r>
            <a:r>
              <a:rPr lang="sk-SK" sz="1900" b="1" smtClean="0">
                <a:latin typeface="Times New Roman" pitchFamily="18" charset="0"/>
                <a:cs typeface="Times New Roman" pitchFamily="18" charset="0"/>
              </a:rPr>
              <a:t>íselná 			hodnota</a:t>
            </a:r>
            <a:endParaRPr lang="sk-SK" sz="2100" b="1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                        	chodbaxx</a:t>
            </a:r>
            <a:endParaRPr lang="sk-SK" sz="2100" b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900" b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  	</a:t>
            </a:r>
            <a:r>
              <a:rPr lang="sk-SK" sz="1900" b="1" smtClean="0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sk-SK" sz="1900" b="1" smtClean="0">
                <a:latin typeface="Times New Roman" pitchFamily="18" charset="0"/>
              </a:rPr>
              <a:t>ž</a:t>
            </a:r>
            <a:r>
              <a:rPr lang="sk-SK" sz="1900" b="1" smtClean="0">
                <a:latin typeface="Times New Roman" pitchFamily="18" charset="0"/>
                <a:cs typeface="Times New Roman" pitchFamily="18" charset="0"/>
              </a:rPr>
              <a:t>dý tenký klient m</a:t>
            </a:r>
            <a:r>
              <a:rPr lang="sk-SK" sz="1900" b="1" smtClean="0">
                <a:latin typeface="Times New Roman" pitchFamily="18" charset="0"/>
              </a:rPr>
              <a:t>á</a:t>
            </a:r>
            <a:r>
              <a:rPr lang="sk-SK" sz="1900" b="1" smtClean="0">
                <a:latin typeface="Times New Roman" pitchFamily="18" charset="0"/>
                <a:cs typeface="Times New Roman" pitchFamily="18" charset="0"/>
              </a:rPr>
              <a:t> na klávesnici a monitore nalepený štítok so svojou identifikáciou.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Pou</a:t>
            </a:r>
            <a:r>
              <a:rPr lang="sk-SK" sz="3200" b="1" smtClean="0">
                <a:latin typeface="Times New Roman" pitchFamily="18" charset="0"/>
                <a:cs typeface="Times New Roman" pitchFamily="18" charset="0"/>
              </a:rPr>
              <a:t>žívanie USB kľúčov a vlastných externých zariadení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44700"/>
            <a:ext cx="7772400" cy="4479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  <a:cs typeface="Times New Roman" pitchFamily="18" charset="0"/>
              </a:rPr>
              <a:t>USB kľúče je možné používať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sk-SK" sz="2500" b="1" smtClean="0">
                <a:latin typeface="Times New Roman" pitchFamily="18" charset="0"/>
                <a:cs typeface="Times New Roman" pitchFamily="18" charset="0"/>
              </a:rPr>
              <a:t>Vo všetkých počítačových cvičebniach s PC </a:t>
            </a:r>
            <a:br>
              <a:rPr lang="sk-SK" sz="2500" b="1" smtClean="0">
                <a:latin typeface="Times New Roman" pitchFamily="18" charset="0"/>
                <a:cs typeface="Times New Roman" pitchFamily="18" charset="0"/>
              </a:rPr>
            </a:br>
            <a:r>
              <a:rPr lang="sk-SK" sz="2500" b="1" smtClean="0">
                <a:latin typeface="Times New Roman" pitchFamily="18" charset="0"/>
                <a:cs typeface="Times New Roman" pitchFamily="18" charset="0"/>
              </a:rPr>
              <a:t>a tenkými klientami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k-SK" sz="2500" b="1" smtClean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5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Poznámka: Pri ukončení práce nezabudnite kľúč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5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odpojiť od PC korektným spôsobom!!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k-SK" sz="2500" b="1" i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500" b="1" i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Iné zariadenia je možné používať len so súhlasom pracovníkov CIT.</a:t>
            </a:r>
            <a:endParaRPr lang="en-US" sz="2100" i="1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i="1" smtClean="0"/>
              <a:t>UPOZORNENIE: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b="1" i="1" smtClean="0">
                <a:latin typeface="Times New Roman" pitchFamily="18" charset="0"/>
              </a:rPr>
              <a:t>	Softvér v počítačových cvičebniach je inštalovaný na základe požiadaviek vyučujúcich pedagógov a priebežne je aktualizovaný. Vo všetkých cvičebniach CIT FEM SPU nie je dovolené:</a:t>
            </a:r>
          </a:p>
          <a:p>
            <a:pPr lvl="1" eaLnBrk="1" hangingPunct="1"/>
            <a:r>
              <a:rPr lang="sk-SK" b="1" i="1" smtClean="0">
                <a:latin typeface="Times New Roman" pitchFamily="18" charset="0"/>
              </a:rPr>
              <a:t>inštalovať akýkoľvek softvér,</a:t>
            </a:r>
          </a:p>
          <a:p>
            <a:pPr lvl="1" eaLnBrk="1" hangingPunct="1"/>
            <a:r>
              <a:rPr lang="sk-SK" b="1" i="1" smtClean="0">
                <a:latin typeface="Times New Roman" pitchFamily="18" charset="0"/>
              </a:rPr>
              <a:t>spúšťať nelegálny softvér a hry,</a:t>
            </a:r>
          </a:p>
          <a:p>
            <a:pPr lvl="1" eaLnBrk="1" hangingPunct="1"/>
            <a:r>
              <a:rPr lang="sk-SK" b="1" i="1" smtClean="0">
                <a:latin typeface="Times New Roman" pitchFamily="18" charset="0"/>
              </a:rPr>
              <a:t>sťahovať filmy, hudbu, obrázky,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Web server fakulty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3213100"/>
            <a:ext cx="7313612" cy="665163"/>
          </a:xfrm>
        </p:spPr>
        <p:txBody>
          <a:bodyPr/>
          <a:lstStyle/>
          <a:p>
            <a:pPr eaLnBrk="1" hangingPunct="1"/>
            <a:r>
              <a:rPr lang="sk-SK" smtClean="0">
                <a:hlinkClick r:id="rId3"/>
              </a:rPr>
              <a:t>http://www.fem.uniag.sk/</a:t>
            </a:r>
            <a:endParaRPr lang="sk-SK" smtClean="0"/>
          </a:p>
          <a:p>
            <a:pPr eaLnBrk="1" hangingPunct="1">
              <a:buFont typeface="Wingdings" pitchFamily="2" charset="2"/>
              <a:buNone/>
            </a:pPr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188913"/>
            <a:ext cx="7313612" cy="1143000"/>
          </a:xfrm>
        </p:spPr>
        <p:txBody>
          <a:bodyPr/>
          <a:lstStyle/>
          <a:p>
            <a:pPr eaLnBrk="1" hangingPunct="1"/>
            <a:r>
              <a:rPr lang="sk-SK" sz="3200" smtClean="0"/>
              <a:t>Centrum informačných technológií (CIT)</a:t>
            </a:r>
            <a:endParaRPr lang="en-US" sz="32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313613" cy="1944688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mtClean="0"/>
              <a:t>	</a:t>
            </a:r>
            <a:r>
              <a:rPr lang="sk-SK" sz="2400" smtClean="0"/>
              <a:t>CIT je súčasťou Fakulty ekonomiky </a:t>
            </a:r>
            <a:br>
              <a:rPr lang="sk-SK" sz="2400" smtClean="0"/>
            </a:br>
            <a:r>
              <a:rPr lang="sk-SK" sz="2400" smtClean="0"/>
              <a:t>a manažmentu Slovenskej poľnohospodárskej univerzity </a:t>
            </a:r>
            <a:br>
              <a:rPr lang="sk-SK" sz="2400" smtClean="0"/>
            </a:br>
            <a:r>
              <a:rPr lang="sk-SK" sz="2400" smtClean="0"/>
              <a:t>v Nitre podľa článku 4 Organizačného poriadku FEM SPU.</a:t>
            </a:r>
            <a:r>
              <a:rPr lang="sk-SK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mtClean="0"/>
          </a:p>
        </p:txBody>
      </p:sp>
      <p:pic>
        <p:nvPicPr>
          <p:cNvPr id="19460" name="Picture 5" descr="IMG_18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1052513"/>
            <a:ext cx="205422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 descr="IMG_18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3402013"/>
            <a:ext cx="5184775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3068638"/>
            <a:ext cx="7313613" cy="881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k-SK" sz="3600" smtClean="0">
                <a:solidFill>
                  <a:schemeClr val="tx2"/>
                </a:solidFill>
              </a:rPr>
              <a:t>Ďakujem za pozornosť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smtClean="0"/>
              <a:t>Úvod do štúdia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sk-SK" sz="3600" smtClean="0"/>
              <a:t>IKT na FEM SPU v Nitre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3200" smtClean="0"/>
              <a:t>IKT na FEM SPU v Nitre</a:t>
            </a:r>
            <a:endParaRPr lang="en-US" sz="32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133600"/>
            <a:ext cx="7313613" cy="3671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smtClean="0"/>
              <a:t>	Všetky počítače na pracoviskách FEM a interných cvičebniach sú pripojené </a:t>
            </a:r>
            <a:br>
              <a:rPr lang="sk-SK" sz="2500" smtClean="0"/>
            </a:br>
            <a:r>
              <a:rPr lang="sk-SK" sz="2500" smtClean="0"/>
              <a:t>do lokálnej počítačovej siete. 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77000" cy="1104900"/>
          </a:xfrm>
        </p:spPr>
        <p:txBody>
          <a:bodyPr/>
          <a:lstStyle/>
          <a:p>
            <a:pPr eaLnBrk="1" hangingPunct="1"/>
            <a:r>
              <a:rPr lang="sk-SK" sz="3900" smtClean="0"/>
              <a:t>IKT na FEM SPU v Nitre</a:t>
            </a:r>
            <a:endParaRPr lang="en-US" sz="39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84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Práca  </a:t>
            </a:r>
            <a:r>
              <a:rPr lang="en-US" sz="2100" b="1" smtClean="0">
                <a:latin typeface="Times New Roman" pitchFamily="18" charset="0"/>
                <a:cs typeface="Times New Roman" pitchFamily="18" charset="0"/>
              </a:rPr>
              <a:t>s IKT na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 FEM je organizovaná v súlade s nasledovnými dokumentami, s obsahom ktorých  je ka</a:t>
            </a:r>
            <a:r>
              <a:rPr lang="sk-SK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dý u</a:t>
            </a:r>
            <a:r>
              <a:rPr lang="sk-SK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ívate</a:t>
            </a:r>
            <a:r>
              <a:rPr lang="sk-SK" sz="2100" b="1" smtClean="0">
                <a:latin typeface="Times New Roman" pitchFamily="18" charset="0"/>
              </a:rPr>
              <a:t>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 povinný zoznámiť sa: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sk-SK" sz="2000" b="1" smtClean="0">
                <a:latin typeface="Times New Roman" pitchFamily="18" charset="0"/>
                <a:hlinkClick r:id="rId3"/>
              </a:rPr>
              <a:t>Pokyny a pravidlá pre prácu na počítačovej sieti </a:t>
            </a:r>
            <a:r>
              <a:rPr lang="en-US" sz="2000" b="1" smtClean="0">
                <a:latin typeface="Times New Roman" pitchFamily="18" charset="0"/>
                <a:hlinkClick r:id="rId3"/>
              </a:rPr>
              <a:t/>
            </a:r>
            <a:br>
              <a:rPr lang="en-US" sz="2000" b="1" smtClean="0">
                <a:latin typeface="Times New Roman" pitchFamily="18" charset="0"/>
                <a:hlinkClick r:id="rId3"/>
              </a:rPr>
            </a:br>
            <a:r>
              <a:rPr lang="sk-SK" sz="2000" b="1" smtClean="0">
                <a:latin typeface="Times New Roman" pitchFamily="18" charset="0"/>
                <a:hlinkClick r:id="rId3"/>
              </a:rPr>
              <a:t>a v cvičebniach </a:t>
            </a:r>
            <a:endParaRPr lang="sk-SK" sz="20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sk-SK" sz="2000" b="1" smtClean="0">
                <a:latin typeface="Times New Roman" pitchFamily="18" charset="0"/>
                <a:hlinkClick r:id="rId4"/>
              </a:rPr>
              <a:t>Pravidlá práce na počítačovej sieti </a:t>
            </a:r>
            <a:endParaRPr lang="sk-SK" sz="20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sk-SK" sz="2000" b="1" smtClean="0">
                <a:latin typeface="Times New Roman" pitchFamily="18" charset="0"/>
                <a:hlinkClick r:id="rId5"/>
              </a:rPr>
              <a:t>Pokyny na tvorbu domácich stránok v počítačovej sieti SPU v Nitre </a:t>
            </a:r>
            <a:endParaRPr lang="sk-SK" sz="20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sk-SK" sz="2000" b="1" smtClean="0">
                <a:latin typeface="Times New Roman" pitchFamily="18" charset="0"/>
                <a:hlinkClick r:id="rId6"/>
              </a:rPr>
              <a:t>Pokyny pre prácu v cvičebniach </a:t>
            </a:r>
            <a:endParaRPr lang="sk-SK" sz="20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sk-SK" sz="20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</a:rPr>
              <a:t>	Materiály sa nachádzajú na www serveri fakulty URL http://www.fem.uniag.sk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65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72438" cy="67945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Po</a:t>
            </a:r>
            <a:r>
              <a:rPr lang="sk-SK" sz="3200" b="1" smtClean="0">
                <a:latin typeface="Times New Roman" pitchFamily="18" charset="0"/>
              </a:rPr>
              <a:t>čítačové c</a:t>
            </a:r>
            <a:r>
              <a:rPr lang="en-US" sz="3200" b="1" smtClean="0">
                <a:latin typeface="Times New Roman" pitchFamily="18" charset="0"/>
              </a:rPr>
              <a:t>vičebne </a:t>
            </a:r>
            <a:r>
              <a:rPr lang="sk-SK" sz="3200" b="1" smtClean="0">
                <a:latin typeface="Times New Roman" pitchFamily="18" charset="0"/>
              </a:rPr>
              <a:t>na </a:t>
            </a:r>
            <a:r>
              <a:rPr lang="en-US" sz="3200" b="1" smtClean="0">
                <a:latin typeface="Times New Roman" pitchFamily="18" charset="0"/>
              </a:rPr>
              <a:t>FEM SPU v Nitre</a:t>
            </a:r>
            <a:endParaRPr lang="sk-SK" sz="3200" b="1" smtClean="0">
              <a:latin typeface="Times New Roman" pitchFamily="18" charset="0"/>
            </a:endParaRPr>
          </a:p>
        </p:txBody>
      </p:sp>
      <p:graphicFrame>
        <p:nvGraphicFramePr>
          <p:cNvPr id="6221" name="Group 77"/>
          <p:cNvGraphicFramePr>
            <a:graphicFrameLocks noGrp="1"/>
          </p:cNvGraphicFramePr>
          <p:nvPr>
            <p:ph idx="1"/>
          </p:nvPr>
        </p:nvGraphicFramePr>
        <p:xfrm>
          <a:off x="179388" y="692150"/>
          <a:ext cx="8748712" cy="5787420"/>
        </p:xfrm>
        <a:graphic>
          <a:graphicData uri="http://schemas.openxmlformats.org/drawingml/2006/table">
            <a:tbl>
              <a:tblPr/>
              <a:tblGrid>
                <a:gridCol w="1238250"/>
                <a:gridCol w="2085975"/>
                <a:gridCol w="2090737"/>
                <a:gridCol w="695325"/>
                <a:gridCol w="2638425"/>
              </a:tblGrid>
              <a:tr h="5651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Cvičebňa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Lokalizácia cvičebne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PC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Priestory CIT, S-pav.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HP, CPU: Intel Core 2 Duo, 3 GHz, 2 GB 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sk-S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Windows 7, </a:t>
                      </a: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Office 2007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AS-35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Priestory CIT, S-pav.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-//-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sk-S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-//-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– 01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  <a:tab pos="2636838" algn="ctr"/>
                          <a:tab pos="5273675" algn="r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Prízemie S-pav.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  <a:tab pos="2636838" algn="ctr"/>
                          <a:tab pos="5273675" algn="r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Sun Ray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 2003 Server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– 02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Prízemie S-pav. za vrátnicou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WINClient TC320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 2003 Server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– 03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Prízemie S-pav. pri posluchárni 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Ako AS-06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 XP</a:t>
                      </a:r>
                      <a:endParaRPr kumimoji="0" lang="sk-SK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Office 2003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061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– 04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Prízemie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S-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WinClient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TC600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Konica7022</a:t>
                      </a: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multifunkčné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zariadenie</a:t>
                      </a:r>
                      <a:endParaRPr kumimoji="0" lang="sk-SK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2003 Server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Chodba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Prízemie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S-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WinClient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TC600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WinClient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TC320</a:t>
                      </a: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</a:t>
                      </a:r>
                      <a:r>
                        <a:rPr kumimoji="0" lang="sk-SK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čné</a:t>
                      </a: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terminály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2003 Server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77000" cy="110490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Po</a:t>
            </a:r>
            <a:r>
              <a:rPr lang="sk-SK" sz="3200" b="1" smtClean="0">
                <a:latin typeface="Times New Roman" pitchFamily="18" charset="0"/>
              </a:rPr>
              <a:t>čítačové c</a:t>
            </a:r>
            <a:r>
              <a:rPr lang="en-US" sz="3200" b="1" smtClean="0">
                <a:latin typeface="Times New Roman" pitchFamily="18" charset="0"/>
              </a:rPr>
              <a:t>vičebne </a:t>
            </a:r>
            <a:r>
              <a:rPr lang="sk-SK" sz="3200" b="1" smtClean="0">
                <a:latin typeface="Times New Roman" pitchFamily="18" charset="0"/>
              </a:rPr>
              <a:t/>
            </a:r>
            <a:br>
              <a:rPr lang="sk-SK" sz="3200" b="1" smtClean="0">
                <a:latin typeface="Times New Roman" pitchFamily="18" charset="0"/>
              </a:rPr>
            </a:br>
            <a:r>
              <a:rPr lang="sk-SK" sz="3200" b="1" smtClean="0">
                <a:latin typeface="Times New Roman" pitchFamily="18" charset="0"/>
              </a:rPr>
              <a:t>na </a:t>
            </a:r>
            <a:r>
              <a:rPr lang="en-US" sz="3200" b="1" smtClean="0">
                <a:latin typeface="Times New Roman" pitchFamily="18" charset="0"/>
              </a:rPr>
              <a:t>FEM SPU v Nitre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7772400" cy="437916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500" b="1" dirty="0" smtClean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sz="2500" b="1" dirty="0" smtClean="0">
                <a:solidFill>
                  <a:schemeClr val="tx2"/>
                </a:solidFill>
                <a:latin typeface="Times New Roman" pitchFamily="18" charset="0"/>
              </a:rPr>
              <a:t>S-0</a:t>
            </a:r>
            <a:r>
              <a:rPr lang="sk-SK" sz="2500" b="1" dirty="0" smtClean="0">
                <a:solidFill>
                  <a:schemeClr val="tx2"/>
                </a:solidFill>
                <a:latin typeface="Times New Roman" pitchFamily="18" charset="0"/>
              </a:rPr>
              <a:t>6</a:t>
            </a:r>
            <a:r>
              <a:rPr lang="en-US" sz="2500" b="1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sk-SK" sz="2500" b="1" dirty="0" smtClean="0">
                <a:solidFill>
                  <a:schemeClr val="tx2"/>
                </a:solidFill>
                <a:latin typeface="Times New Roman" pitchFamily="18" charset="0"/>
              </a:rPr>
              <a:t>A</a:t>
            </a:r>
            <a:r>
              <a:rPr lang="en-US" sz="2500" b="1" dirty="0" smtClean="0">
                <a:solidFill>
                  <a:schemeClr val="tx2"/>
                </a:solidFill>
                <a:latin typeface="Times New Roman" pitchFamily="18" charset="0"/>
              </a:rPr>
              <a:t>S-0</a:t>
            </a:r>
            <a:r>
              <a:rPr lang="sk-SK" sz="2500" b="1" dirty="0" smtClean="0">
                <a:solidFill>
                  <a:schemeClr val="tx2"/>
                </a:solidFill>
                <a:latin typeface="Times New Roman" pitchFamily="18" charset="0"/>
              </a:rPr>
              <a:t>7</a:t>
            </a:r>
            <a:r>
              <a:rPr lang="en-US" sz="2500" b="1" dirty="0" smtClean="0">
                <a:solidFill>
                  <a:srgbClr val="FFFF66"/>
                </a:solidFill>
                <a:latin typeface="Times New Roman" pitchFamily="18" charset="0"/>
              </a:rPr>
              <a:t> </a:t>
            </a:r>
            <a:r>
              <a:rPr lang="en-US" sz="2500" b="1" dirty="0" smtClean="0">
                <a:latin typeface="Times New Roman" pitchFamily="18" charset="0"/>
              </a:rPr>
              <a:t>- </a:t>
            </a:r>
            <a:r>
              <a:rPr lang="en-US" sz="2500" b="1" dirty="0" err="1" smtClean="0">
                <a:latin typeface="Times New Roman" pitchFamily="18" charset="0"/>
              </a:rPr>
              <a:t>výučba</a:t>
            </a:r>
            <a:r>
              <a:rPr lang="en-US" sz="2500" b="1" dirty="0" smtClean="0">
                <a:latin typeface="Times New Roman" pitchFamily="18" charset="0"/>
              </a:rPr>
              <a:t> + </a:t>
            </a:r>
            <a:r>
              <a:rPr lang="en-US" sz="2500" b="1" dirty="0" err="1" smtClean="0">
                <a:latin typeface="Times New Roman" pitchFamily="18" charset="0"/>
              </a:rPr>
              <a:t>prístup</a:t>
            </a:r>
            <a:r>
              <a:rPr lang="en-US" sz="2500" b="1" dirty="0" smtClean="0">
                <a:latin typeface="Times New Roman" pitchFamily="18" charset="0"/>
              </a:rPr>
              <a:t> </a:t>
            </a:r>
            <a:r>
              <a:rPr lang="sk-SK" sz="2500" b="1" dirty="0" smtClean="0">
                <a:latin typeface="Times New Roman" pitchFamily="18" charset="0"/>
              </a:rPr>
              <a:t>prednostne </a:t>
            </a:r>
            <a:r>
              <a:rPr lang="en-US" sz="2500" b="1" dirty="0" smtClean="0">
                <a:latin typeface="Times New Roman" pitchFamily="18" charset="0"/>
              </a:rPr>
              <a:t>pre </a:t>
            </a:r>
            <a:r>
              <a:rPr lang="en-US" sz="2500" b="1" dirty="0" err="1" smtClean="0">
                <a:latin typeface="Times New Roman" pitchFamily="18" charset="0"/>
              </a:rPr>
              <a:t>študentov</a:t>
            </a:r>
            <a:r>
              <a:rPr lang="en-US" sz="2500" b="1" dirty="0" smtClean="0">
                <a:latin typeface="Times New Roman" pitchFamily="18" charset="0"/>
              </a:rPr>
              <a:t> I. </a:t>
            </a:r>
            <a:r>
              <a:rPr lang="sk-SK" sz="2500" b="1" dirty="0" smtClean="0">
                <a:latin typeface="Times New Roman" pitchFamily="18" charset="0"/>
              </a:rPr>
              <a:t>– III. </a:t>
            </a:r>
            <a:r>
              <a:rPr lang="en-US" sz="2500" b="1" dirty="0" err="1" smtClean="0">
                <a:latin typeface="Times New Roman" pitchFamily="18" charset="0"/>
              </a:rPr>
              <a:t>ročník</a:t>
            </a:r>
            <a:r>
              <a:rPr lang="sk-SK" sz="2500" b="1" dirty="0" err="1" smtClean="0">
                <a:latin typeface="Times New Roman" pitchFamily="18" charset="0"/>
              </a:rPr>
              <a:t>ov</a:t>
            </a:r>
            <a:r>
              <a:rPr lang="en-US" sz="2500" b="1" dirty="0" smtClean="0">
                <a:latin typeface="Times New Roman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b="1" dirty="0" smtClean="0">
                <a:latin typeface="Times New Roman" pitchFamily="18" charset="0"/>
              </a:rPr>
              <a:t>AS-01 </a:t>
            </a:r>
            <a:r>
              <a:rPr lang="sk-SK" sz="2500" b="1" dirty="0" smtClean="0">
                <a:latin typeface="Times New Roman" pitchFamily="18" charset="0"/>
              </a:rPr>
              <a:t>(“vagón“),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b="1" dirty="0" smtClean="0">
                <a:latin typeface="Times New Roman" pitchFamily="18" charset="0"/>
              </a:rPr>
              <a:t>AS-02 (“</a:t>
            </a:r>
            <a:r>
              <a:rPr lang="en-US" sz="2500" b="1" dirty="0" err="1" smtClean="0">
                <a:latin typeface="Times New Roman" pitchFamily="18" charset="0"/>
              </a:rPr>
              <a:t>akvárium</a:t>
            </a:r>
            <a:r>
              <a:rPr lang="en-US" sz="2500" b="1" dirty="0" smtClean="0">
                <a:latin typeface="Times New Roman" pitchFamily="18" charset="0"/>
              </a:rPr>
              <a:t>”)</a:t>
            </a:r>
            <a:r>
              <a:rPr lang="sk-SK" sz="2500" b="1" dirty="0" smtClean="0">
                <a:latin typeface="Times New Roman" pitchFamily="18" charset="0"/>
              </a:rPr>
              <a:t>,</a:t>
            </a:r>
            <a:r>
              <a:rPr lang="en-US" sz="2500" b="1" dirty="0" smtClean="0">
                <a:latin typeface="Times New Roman" pitchFamily="18" charset="0"/>
              </a:rPr>
              <a:t> </a:t>
            </a:r>
            <a:endParaRPr lang="sk-SK" sz="25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500" b="1" dirty="0" smtClean="0">
                <a:latin typeface="Times New Roman" pitchFamily="18" charset="0"/>
              </a:rPr>
              <a:t>AS-04 (“jedáleň“),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b="1" dirty="0" smtClean="0">
                <a:latin typeface="Times New Roman" pitchFamily="18" charset="0"/>
              </a:rPr>
              <a:t>- „tenkí klienti“ - p</a:t>
            </a:r>
            <a:r>
              <a:rPr lang="en-US" b="1" dirty="0" err="1" smtClean="0">
                <a:latin typeface="Times New Roman" pitchFamily="18" charset="0"/>
              </a:rPr>
              <a:t>rístup</a:t>
            </a:r>
            <a:r>
              <a:rPr lang="en-US" b="1" dirty="0" smtClean="0">
                <a:latin typeface="Times New Roman" pitchFamily="18" charset="0"/>
              </a:rPr>
              <a:t> pre </a:t>
            </a:r>
            <a:r>
              <a:rPr lang="sk-SK" b="1" dirty="0" smtClean="0">
                <a:latin typeface="Times New Roman" pitchFamily="18" charset="0"/>
              </a:rPr>
              <a:t>všetkých </a:t>
            </a:r>
            <a:r>
              <a:rPr lang="en-US" b="1" dirty="0" err="1" smtClean="0">
                <a:latin typeface="Times New Roman" pitchFamily="18" charset="0"/>
              </a:rPr>
              <a:t>študentov</a:t>
            </a:r>
            <a:r>
              <a:rPr lang="sk-SK" b="1" dirty="0" smtClean="0">
                <a:latin typeface="Times New Roman" pitchFamily="18" charset="0"/>
              </a:rPr>
              <a:t> na samostatnú prácu,</a:t>
            </a:r>
            <a:endParaRPr lang="en-US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sk-SK" sz="2500" b="1" dirty="0" smtClean="0">
                <a:latin typeface="Times New Roman" pitchFamily="18" charset="0"/>
              </a:rPr>
              <a:t>AS</a:t>
            </a:r>
            <a:r>
              <a:rPr lang="en-US" sz="2500" b="1" dirty="0" smtClean="0">
                <a:latin typeface="Times New Roman" pitchFamily="18" charset="0"/>
              </a:rPr>
              <a:t>-03 – </a:t>
            </a:r>
            <a:r>
              <a:rPr lang="sk-SK" sz="2500" b="1" dirty="0" smtClean="0">
                <a:latin typeface="Times New Roman" pitchFamily="18" charset="0"/>
              </a:rPr>
              <a:t>multimediálna cvičebňa - </a:t>
            </a:r>
            <a:r>
              <a:rPr lang="en-US" sz="2500" b="1" dirty="0" err="1" smtClean="0">
                <a:latin typeface="Times New Roman" pitchFamily="18" charset="0"/>
              </a:rPr>
              <a:t>prístup</a:t>
            </a:r>
            <a:r>
              <a:rPr lang="en-US" sz="2500" b="1" dirty="0" smtClean="0">
                <a:latin typeface="Times New Roman" pitchFamily="18" charset="0"/>
              </a:rPr>
              <a:t> pre </a:t>
            </a:r>
            <a:r>
              <a:rPr lang="en-US" sz="2500" b="1" dirty="0" err="1" smtClean="0">
                <a:latin typeface="Times New Roman" pitchFamily="18" charset="0"/>
              </a:rPr>
              <a:t>študentov</a:t>
            </a:r>
            <a:r>
              <a:rPr lang="en-US" sz="2500" b="1" dirty="0" smtClean="0">
                <a:latin typeface="Times New Roman" pitchFamily="18" charset="0"/>
              </a:rPr>
              <a:t> </a:t>
            </a:r>
            <a:r>
              <a:rPr lang="sk-SK" sz="2500" b="1" dirty="0" smtClean="0">
                <a:latin typeface="Times New Roman" pitchFamily="18" charset="0"/>
              </a:rPr>
              <a:t>študijného programu </a:t>
            </a:r>
            <a:r>
              <a:rPr lang="en-US" sz="2500" b="1" dirty="0" smtClean="0">
                <a:latin typeface="Times New Roman" pitchFamily="18" charset="0"/>
              </a:rPr>
              <a:t>KME,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b="1" dirty="0" smtClean="0">
                <a:latin typeface="Times New Roman" pitchFamily="18" charset="0"/>
              </a:rPr>
              <a:t>AS-35 – </a:t>
            </a:r>
            <a:r>
              <a:rPr lang="en-US" sz="2500" b="1" dirty="0" err="1" smtClean="0">
                <a:latin typeface="Times New Roman" pitchFamily="18" charset="0"/>
              </a:rPr>
              <a:t>po</a:t>
            </a:r>
            <a:r>
              <a:rPr lang="sk-SK" sz="2500" b="1" dirty="0" err="1" smtClean="0">
                <a:latin typeface="Times New Roman" pitchFamily="18" charset="0"/>
              </a:rPr>
              <a:t>čítačová</a:t>
            </a:r>
            <a:r>
              <a:rPr lang="sk-SK" sz="2500" b="1" dirty="0" smtClean="0">
                <a:latin typeface="Times New Roman" pitchFamily="18" charset="0"/>
              </a:rPr>
              <a:t> cvičebňa na 3. poschodí – všetci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b="1" dirty="0" smtClean="0">
                <a:latin typeface="Times New Roman" pitchFamily="18" charset="0"/>
              </a:rPr>
              <a:t>AS-22 – </a:t>
            </a:r>
            <a:r>
              <a:rPr lang="en-US" sz="2500" b="1" dirty="0" err="1" smtClean="0">
                <a:latin typeface="Times New Roman" pitchFamily="18" charset="0"/>
              </a:rPr>
              <a:t>výučba</a:t>
            </a:r>
            <a:r>
              <a:rPr lang="sk-SK" sz="2500" b="1" dirty="0" smtClean="0">
                <a:latin typeface="Times New Roman" pitchFamily="18" charset="0"/>
              </a:rPr>
              <a:t> (KIS)</a:t>
            </a:r>
            <a:r>
              <a:rPr lang="en-US" sz="2500" b="1" dirty="0" smtClean="0">
                <a:latin typeface="Times New Roman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500" b="1" dirty="0" err="1" smtClean="0">
                <a:latin typeface="Times New Roman" pitchFamily="18" charset="0"/>
              </a:rPr>
              <a:t>Jazykov</a:t>
            </a:r>
            <a:r>
              <a:rPr lang="sk-SK" sz="2500" b="1" dirty="0" smtClean="0">
                <a:latin typeface="Times New Roman" pitchFamily="18" charset="0"/>
              </a:rPr>
              <a:t>é laboratórium</a:t>
            </a:r>
            <a:r>
              <a:rPr lang="en-US" sz="2500" b="1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6477000" cy="1104900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imes New Roman" pitchFamily="18" charset="0"/>
              </a:rPr>
              <a:t>Cvičebne FEM SPU v Nitre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43912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	Všetky cvi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ebne sú monitorované kamerovým systémom, zabezpečené bezpečnostným systémom.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	Na ukladanie dokumentov je výhradne ur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ený adresár </a:t>
            </a:r>
            <a:r>
              <a:rPr lang="sk-SK" sz="2100" smtClean="0">
                <a:latin typeface="Times New Roman" pitchFamily="18" charset="0"/>
              </a:rPr>
              <a:t>D</a:t>
            </a:r>
            <a:r>
              <a:rPr lang="sk-SK" sz="210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100" smtClean="0">
                <a:latin typeface="Times New Roman" pitchFamily="18" charset="0"/>
              </a:rPr>
              <a:t>\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Temp.</a:t>
            </a:r>
            <a:r>
              <a:rPr lang="en-US" sz="2100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21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1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100" b="1" smtClean="0">
                <a:latin typeface="Times New Roman" pitchFamily="18" charset="0"/>
                <a:cs typeface="Times New Roman" pitchFamily="18" charset="0"/>
              </a:rPr>
              <a:t>Jeho obsah sa pravidelne ru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ší a u</a:t>
            </a:r>
            <a:r>
              <a:rPr lang="cs-CZ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ívate</a:t>
            </a:r>
            <a:r>
              <a:rPr lang="sk-SK" sz="2100" b="1" smtClean="0">
                <a:latin typeface="Times New Roman" pitchFamily="18" charset="0"/>
              </a:rPr>
              <a:t>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 je povinný archivova</a:t>
            </a:r>
            <a:r>
              <a:rPr lang="sk-SK" sz="2100" b="1" smtClean="0">
                <a:latin typeface="Times New Roman" pitchFamily="18" charset="0"/>
              </a:rPr>
              <a:t>ť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 si dôle</a:t>
            </a:r>
            <a:r>
              <a:rPr lang="sk-SK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ité súbory v ka</a:t>
            </a:r>
            <a:r>
              <a:rPr lang="sk-SK" sz="2100" b="1" smtClean="0">
                <a:latin typeface="Times New Roman" pitchFamily="18" charset="0"/>
              </a:rPr>
              <a:t>ž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dej po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íta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ovej cvi</a:t>
            </a:r>
            <a:r>
              <a:rPr lang="sk-SK" sz="2100" b="1" smtClean="0">
                <a:latin typeface="Times New Roman" pitchFamily="18" charset="0"/>
              </a:rPr>
              <a:t>č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ebni iným spôsobom.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k-SK" sz="21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1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Dôležité upozornenie CIT: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k-SK" sz="2100" b="1" i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	Nie je dovolené ukladať na disky veľké súbory, multimediálne súbory, obrázky apod. Rovnako nie je dovolené  svojvoľne inštalovať a spúštať nežiadúce programy. V prípade porušenia akejkoľvek časti interných pravidiel budú vyvodené patričné dôsledky a sankcie</a:t>
            </a:r>
            <a:r>
              <a:rPr lang="sk-SK" sz="2100" b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1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543800" cy="1104900"/>
          </a:xfrm>
        </p:spPr>
        <p:txBody>
          <a:bodyPr/>
          <a:lstStyle/>
          <a:p>
            <a:pPr eaLnBrk="1" hangingPunct="1"/>
            <a:r>
              <a:rPr lang="sk-SK" sz="2400" b="1" smtClean="0">
                <a:latin typeface="Times New Roman" pitchFamily="18" charset="0"/>
              </a:rPr>
              <a:t>Prístup do cvičební – na identifikačné preukazy – bezdotykové karty</a:t>
            </a:r>
            <a:endParaRPr lang="en-US" sz="2400" b="1" smtClean="0"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317750"/>
            <a:ext cx="7772400" cy="45402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latin typeface="Times New Roman" pitchFamily="18" charset="0"/>
              </a:rPr>
              <a:t>	Identifikačný preukaz – be</a:t>
            </a:r>
            <a:r>
              <a:rPr lang="sk-SK" sz="2200" b="1" dirty="0" smtClean="0">
                <a:latin typeface="Times New Roman" pitchFamily="18" charset="0"/>
                <a:cs typeface="Times New Roman" pitchFamily="18" charset="0"/>
              </a:rPr>
              <a:t>zdotyková prístupová karta je zároveň aj </a:t>
            </a:r>
            <a:r>
              <a:rPr lang="sk-SK" sz="2200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študentským preukazom.</a:t>
            </a:r>
            <a:r>
              <a:rPr lang="sk-SK" sz="2200" b="1" dirty="0" smtClean="0">
                <a:latin typeface="Times New Roman" pitchFamily="18" charset="0"/>
              </a:rPr>
              <a:t>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latin typeface="Times New Roman" pitchFamily="18" charset="0"/>
              </a:rPr>
              <a:t>	Problémy - CIT FEM – p. Ujlaky.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latin typeface="Times New Roman" pitchFamily="18" charset="0"/>
              </a:rPr>
              <a:t>	Vstup do počítačových cvičební AS-06 a AS-07 je povolený v čase od 7.30-15.30 hodiny v pracovných dňoch. Počas týchto hodín je služba v cvičebniach zabezpečovaná pracovníkmi CIT – denná služba. V </a:t>
            </a:r>
            <a:r>
              <a:rPr lang="sk-SK" sz="2200" b="1" dirty="0" smtClean="0">
                <a:latin typeface="Times New Roman" pitchFamily="18" charset="0"/>
              </a:rPr>
              <a:t>mimo</a:t>
            </a:r>
            <a:r>
              <a:rPr lang="en-US" sz="2200" b="1" dirty="0" smtClean="0">
                <a:latin typeface="Times New Roman" pitchFamily="18" charset="0"/>
              </a:rPr>
              <a:t> </a:t>
            </a:r>
            <a:r>
              <a:rPr lang="sk-SK" sz="2200" b="1" dirty="0" smtClean="0">
                <a:latin typeface="Times New Roman" pitchFamily="18" charset="0"/>
              </a:rPr>
              <a:t>vyučovacom </a:t>
            </a:r>
            <a:r>
              <a:rPr lang="sk-SK" sz="2200" b="1" dirty="0" smtClean="0">
                <a:latin typeface="Times New Roman" pitchFamily="18" charset="0"/>
              </a:rPr>
              <a:t>čase – cvičebne na chodbe, terminály na chodbe.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200" b="1" dirty="0" smtClean="0">
                <a:latin typeface="Times New Roman" pitchFamily="18" charset="0"/>
              </a:rPr>
              <a:t>	V sobotu je voľný vstup obmedzený na čas 7.00-18.00 hodiny a len do cvičební AS-01, AS-02, AS-04.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b="1" dirty="0" smtClean="0">
              <a:solidFill>
                <a:srgbClr val="FFFF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58888" y="765175"/>
            <a:ext cx="7700962" cy="55435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solidFill>
                  <a:schemeClr val="hlink"/>
                </a:solidFill>
                <a:latin typeface="Times New Roman" pitchFamily="18" charset="0"/>
              </a:rPr>
              <a:t>Prístup do WiFi siete FEM</a:t>
            </a:r>
            <a:r>
              <a:rPr lang="sk-SK" sz="2500" b="1" smtClean="0">
                <a:latin typeface="Times New Roman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sk-SK" sz="2500" b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endParaRPr lang="sk-SK" sz="2500" b="1" smtClean="0">
              <a:latin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Používatelia notebookov s integrovanou WiFi kartou po registrácii na CIKT majú prístup na služby </a:t>
            </a:r>
            <a:r>
              <a:rPr lang="sk-SK" sz="2500" b="1" i="1" smtClean="0">
                <a:latin typeface="Times New Roman" pitchFamily="18" charset="0"/>
              </a:rPr>
              <a:t>http</a:t>
            </a:r>
            <a:r>
              <a:rPr lang="sk-SK" sz="2500" b="1" smtClean="0">
                <a:latin typeface="Times New Roman" pitchFamily="18" charset="0"/>
              </a:rPr>
              <a:t> a </a:t>
            </a:r>
            <a:r>
              <a:rPr lang="sk-SK" sz="2500" b="1" i="1" smtClean="0">
                <a:latin typeface="Times New Roman" pitchFamily="18" charset="0"/>
              </a:rPr>
              <a:t>ssh</a:t>
            </a:r>
            <a:r>
              <a:rPr lang="sk-SK" sz="2500" b="1" smtClean="0">
                <a:latin typeface="Times New Roman" pitchFamily="18" charset="0"/>
              </a:rPr>
              <a:t> k internetovým zdrojom v rámci </a:t>
            </a:r>
            <a:br>
              <a:rPr lang="sk-SK" sz="2500" b="1" smtClean="0">
                <a:latin typeface="Times New Roman" pitchFamily="18" charset="0"/>
              </a:rPr>
            </a:br>
            <a:r>
              <a:rPr lang="sk-SK" sz="2500" b="1" smtClean="0">
                <a:latin typeface="Times New Roman" pitchFamily="18" charset="0"/>
              </a:rPr>
              <a:t>S-pavilónu.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k-SK" sz="2500" b="1" smtClean="0">
                <a:latin typeface="Times New Roman" pitchFamily="18" charset="0"/>
              </a:rPr>
              <a:t>Prenosová rýchlosť pripojenia je 54Mbps a dostupnosť siete je na prízemí, prvom a druhom poschodí S-pavilónu, postupne všade. </a:t>
            </a:r>
            <a:endParaRPr lang="sk-SK" sz="25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230</TotalTime>
  <Words>352</Words>
  <Application>Microsoft Office PowerPoint</Application>
  <PresentationFormat>On-screen Show (4:3)</PresentationFormat>
  <Paragraphs>157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Eclipse</vt:lpstr>
      <vt:lpstr>Fakulta ekonomiky a manažmentu  Úvod do štúdia</vt:lpstr>
      <vt:lpstr>Úvod do štúdia</vt:lpstr>
      <vt:lpstr>IKT na FEM SPU v Nitre</vt:lpstr>
      <vt:lpstr>IKT na FEM SPU v Nitre</vt:lpstr>
      <vt:lpstr>Počítačové cvičebne na FEM SPU v Nitre</vt:lpstr>
      <vt:lpstr>Počítačové cvičebne  na FEM SPU v Nitre</vt:lpstr>
      <vt:lpstr>Cvičebne FEM SPU v Nitre</vt:lpstr>
      <vt:lpstr>Prístup do cvičební – na identifikačné preukazy – bezdotykové karty</vt:lpstr>
      <vt:lpstr>Slide 9</vt:lpstr>
      <vt:lpstr>Slide 10</vt:lpstr>
      <vt:lpstr>Slide 11</vt:lpstr>
      <vt:lpstr>Tenký klient</vt:lpstr>
      <vt:lpstr>Slide 13</vt:lpstr>
      <vt:lpstr>Používanie USB kľúčov a vlastných externých zariadení</vt:lpstr>
      <vt:lpstr>UPOZORNENIE:</vt:lpstr>
      <vt:lpstr>Web server fakulty</vt:lpstr>
      <vt:lpstr>Centrum informačných technológií (CIT)</vt:lpstr>
      <vt:lpstr>Slide 18</vt:lpstr>
    </vt:vector>
  </TitlesOfParts>
  <Company>CIT FEM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štúdia</dc:title>
  <dc:creator>Darina Tothova</dc:creator>
  <cp:lastModifiedBy>cit-user</cp:lastModifiedBy>
  <cp:revision>18</cp:revision>
  <dcterms:created xsi:type="dcterms:W3CDTF">2007-10-29T14:12:58Z</dcterms:created>
  <dcterms:modified xsi:type="dcterms:W3CDTF">2013-09-23T15:26:47Z</dcterms:modified>
</cp:coreProperties>
</file>