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50" r:id="rId3"/>
    <p:sldId id="257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286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etlý štý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5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ECFD5-02FE-4512-98DF-C9C0021B77BC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B881B-CF1B-44F5-BFE2-950608641C1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77949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16F83-40AC-4C45-AA37-E41511776CE1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16D28-89B4-4CCD-B7D8-89ED88AA9FF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39174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43199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5241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sk-SK" sz="32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 smtClean="0"/>
              <a:t>Kliknite sem a upravte štýl predlohy podnadpisov.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7" name="Rovná spojnica 6"/>
          <p:cNvCxnSpPr/>
          <p:nvPr userDrawn="1"/>
        </p:nvCxnSpPr>
        <p:spPr>
          <a:xfrm>
            <a:off x="467544" y="1412776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sk-SK" sz="4400" b="1" kern="1200" dirty="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smtClean="0"/>
              <a:t>Základy účtovníctva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2418744" y="4987416"/>
            <a:ext cx="6400800" cy="1752600"/>
          </a:xfrm>
        </p:spPr>
        <p:txBody>
          <a:bodyPr/>
          <a:lstStyle/>
          <a:p>
            <a:pPr algn="l"/>
            <a:endParaRPr lang="sk-SK" dirty="0" smtClean="0"/>
          </a:p>
          <a:p>
            <a:pPr algn="r"/>
            <a:r>
              <a:rPr lang="sk-SK" dirty="0" smtClean="0"/>
              <a:t>Ing. Ivana VÁRYOVÁ, PhD. </a:t>
            </a:r>
          </a:p>
          <a:p>
            <a:pPr algn="r"/>
            <a:r>
              <a:rPr lang="sk-SK" sz="2400" dirty="0" smtClean="0"/>
              <a:t>Katedra účtovníctva FEM SPU v Nitre</a:t>
            </a:r>
            <a:endParaRPr lang="sk-SK" sz="2400" dirty="0"/>
          </a:p>
        </p:txBody>
      </p:sp>
      <p:cxnSp>
        <p:nvCxnSpPr>
          <p:cNvPr id="12" name="Rovná spojnica 11"/>
          <p:cNvCxnSpPr/>
          <p:nvPr/>
        </p:nvCxnSpPr>
        <p:spPr>
          <a:xfrm>
            <a:off x="395536" y="414908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sk-SK" b="1" dirty="0" smtClean="0"/>
              <a:t>Funkcie odpisov</a:t>
            </a:r>
          </a:p>
          <a:p>
            <a:pPr>
              <a:buNone/>
            </a:pP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Nákladová – pre účtovnú jednotku sú odpisy nákladom.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Evidenčná – odpisy nepriamo prostredníctvom oprávok vyjadrujú zostatkovú cenu majetku.</a:t>
            </a:r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Zostatková cena = vstupná cena - oprávky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175" indent="-3175">
              <a:buNone/>
            </a:pPr>
            <a:r>
              <a:rPr lang="sk-SK" dirty="0" smtClean="0"/>
              <a:t>Odpisovanie majetku upravuje zákon o účtovníctve a Postupy účtovania pre podnikateľov.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dirty="0" smtClean="0"/>
              <a:t>Majetok sa odpisuje len do výšky jeho ocenenia </a:t>
            </a:r>
            <a:br>
              <a:rPr lang="sk-SK" dirty="0" smtClean="0"/>
            </a:br>
            <a:r>
              <a:rPr lang="sk-SK" dirty="0" smtClean="0"/>
              <a:t>v účtovníctve.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dirty="0" smtClean="0"/>
              <a:t>Majetok sa odpisuje na základe odpisového plánu.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dirty="0" smtClean="0"/>
              <a:t>Obsah odpisového plánu: doba odpisovania, odpisy, oprávky, zostatková cena. 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75" indent="-3175">
              <a:buNone/>
            </a:pPr>
            <a:r>
              <a:rPr lang="sk-SK" dirty="0" smtClean="0"/>
              <a:t>Pri tvorbe odpisového plánu sa zohľadňuje: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doba použiteľnosti,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očakávané použitie majetku a intenzita jeho využitia, 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očakávané fyzické opotrebovanie majetku,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technické a morálne zastaranie,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zákonné alebo iné obmedzenia na používanie majetku. 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75" indent="-3175">
              <a:buNone/>
            </a:pPr>
            <a:r>
              <a:rPr lang="sk-SK" b="1" dirty="0" smtClean="0"/>
              <a:t>Daňové odpisy</a:t>
            </a:r>
          </a:p>
          <a:p>
            <a:pPr marL="3175" indent="-3175">
              <a:buNone/>
            </a:pPr>
            <a:r>
              <a:rPr lang="sk-SK" dirty="0" smtClean="0"/>
              <a:t>Upravuje zákon č. 595/2003 Z. z. o dani </a:t>
            </a:r>
            <a:br>
              <a:rPr lang="sk-SK" dirty="0" smtClean="0"/>
            </a:br>
            <a:r>
              <a:rPr lang="sk-SK" dirty="0" smtClean="0"/>
              <a:t>z príjmov v znení neskorších predpisov.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dirty="0" smtClean="0"/>
              <a:t>Predstavujú náklady, ktoré ovplyvňujú základ dane z príjmov a tým aj výšku dane z príjmov. 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</p:nvPr>
        </p:nvGraphicFramePr>
        <p:xfrm>
          <a:off x="2123728" y="2780928"/>
          <a:ext cx="475252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Odpisová skupina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Doba odpisovania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roky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 rokov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8 rokov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12 rokov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 rokov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40 rokov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467544" y="177281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DHM  je rozdelený do 6 odpisových skupín. </a:t>
            </a:r>
            <a:endParaRPr lang="sk-SK" sz="3200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Metódy </a:t>
            </a:r>
            <a:r>
              <a:rPr lang="sk-SK" smtClean="0"/>
              <a:t>daňového odpisovania DHM: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rovnomerná metóda,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zrýchlená metóda (len pre 2. a 3. odpisovú skupinu).</a:t>
            </a:r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None/>
            </a:pPr>
            <a:r>
              <a:rPr lang="sk-SK" dirty="0" smtClean="0"/>
              <a:t>DNM sa odpisuje v súlade s účtovnými odpismi. 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Kolobeh krátkodobého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Podľa spôsobu realizácie výrobkov:</a:t>
            </a:r>
          </a:p>
          <a:p>
            <a:pPr>
              <a:buNone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úplný kolobeh krátkodobého majetku</a:t>
            </a:r>
          </a:p>
          <a:p>
            <a:pPr marL="514350" indent="-514350">
              <a:buNone/>
            </a:pPr>
            <a:r>
              <a:rPr lang="sk-SK" dirty="0" smtClean="0"/>
              <a:t>	(realizácia výrobkov v externom prostredí)</a:t>
            </a:r>
          </a:p>
          <a:p>
            <a:pPr marL="514350" indent="-514350">
              <a:buNone/>
            </a:pPr>
            <a:endParaRPr lang="sk-SK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k-SK" dirty="0" smtClean="0"/>
              <a:t>neúplný kolobeh krátkodobého majetku</a:t>
            </a:r>
          </a:p>
          <a:p>
            <a:pPr marL="514350" indent="-514350">
              <a:buNone/>
            </a:pPr>
            <a:r>
              <a:rPr lang="sk-SK" dirty="0" smtClean="0"/>
              <a:t>	(realizácia výrobkov v internom prostredí)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Úplný kolobeh krátkodobého majetku</a:t>
            </a:r>
            <a:endParaRPr lang="sk-SK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886932" y="2492896"/>
            <a:ext cx="6781414" cy="2865507"/>
            <a:chOff x="1560" y="2225"/>
            <a:chExt cx="9370" cy="2505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1560" y="2225"/>
              <a:ext cx="9370" cy="2505"/>
              <a:chOff x="1560" y="2225"/>
              <a:chExt cx="9370" cy="2505"/>
            </a:xfrm>
          </p:grpSpPr>
          <p:cxnSp>
            <p:nvCxnSpPr>
              <p:cNvPr id="2052" name="AutoShape 4"/>
              <p:cNvCxnSpPr>
                <a:cxnSpLocks noChangeShapeType="1"/>
              </p:cNvCxnSpPr>
              <p:nvPr/>
            </p:nvCxnSpPr>
            <p:spPr bwMode="auto">
              <a:xfrm>
                <a:off x="3915" y="4335"/>
                <a:ext cx="111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5119" y="4173"/>
                <a:ext cx="804" cy="55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PP2</a:t>
                </a:r>
                <a:endParaRPr kumimoji="0" lang="sk-SK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4" name="Text Box 6"/>
              <p:cNvSpPr txBox="1">
                <a:spLocks noChangeArrowheads="1"/>
              </p:cNvSpPr>
              <p:nvPr/>
            </p:nvSpPr>
            <p:spPr bwMode="auto">
              <a:xfrm>
                <a:off x="1560" y="2657"/>
                <a:ext cx="727" cy="5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PP1</a:t>
                </a:r>
                <a:endParaRPr kumimoji="0" lang="sk-SK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3104" y="2225"/>
                <a:ext cx="1318" cy="102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Obstaranie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výrobných zásob</a:t>
                </a:r>
                <a:endPara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6" name="Text Box 8"/>
              <p:cNvSpPr txBox="1">
                <a:spLocks noChangeArrowheads="1"/>
              </p:cNvSpPr>
              <p:nvPr/>
            </p:nvSpPr>
            <p:spPr bwMode="auto">
              <a:xfrm>
                <a:off x="9537" y="2580"/>
                <a:ext cx="1318" cy="65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Realizácia výrobkov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7" name="Text Box 9"/>
              <p:cNvSpPr txBox="1">
                <a:spLocks noChangeArrowheads="1"/>
              </p:cNvSpPr>
              <p:nvPr/>
            </p:nvSpPr>
            <p:spPr bwMode="auto">
              <a:xfrm>
                <a:off x="5657" y="2340"/>
                <a:ext cx="2143" cy="12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sk-SK" sz="1100" dirty="0" smtClean="0"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Výroba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(jednorazová spotreba výrobných zásob)</a:t>
                </a:r>
                <a:endParaRPr kumimoji="0" lang="sk-SK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058" name="AutoShape 10"/>
              <p:cNvCxnSpPr>
                <a:cxnSpLocks noChangeShapeType="1"/>
              </p:cNvCxnSpPr>
              <p:nvPr/>
            </p:nvCxnSpPr>
            <p:spPr bwMode="auto">
              <a:xfrm>
                <a:off x="2205" y="2835"/>
                <a:ext cx="899" cy="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59" name="AutoShape 11"/>
              <p:cNvSpPr>
                <a:spLocks noChangeArrowheads="1"/>
              </p:cNvSpPr>
              <p:nvPr/>
            </p:nvSpPr>
            <p:spPr bwMode="auto">
              <a:xfrm>
                <a:off x="4422" y="2691"/>
                <a:ext cx="1235" cy="437"/>
              </a:xfrm>
              <a:prstGeom prst="rightArrow">
                <a:avLst>
                  <a:gd name="adj1" fmla="val 50000"/>
                  <a:gd name="adj2" fmla="val 70652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2060" name="AutoShape 12"/>
              <p:cNvSpPr>
                <a:spLocks noChangeArrowheads="1"/>
              </p:cNvSpPr>
              <p:nvPr/>
            </p:nvSpPr>
            <p:spPr bwMode="auto">
              <a:xfrm>
                <a:off x="7815" y="2691"/>
                <a:ext cx="1722" cy="437"/>
              </a:xfrm>
              <a:prstGeom prst="rightArrow">
                <a:avLst>
                  <a:gd name="adj1" fmla="val 50000"/>
                  <a:gd name="adj2" fmla="val 9851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9495" y="4186"/>
                <a:ext cx="1435" cy="4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Pohľadávky</a:t>
                </a:r>
                <a:endPara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2" name="AutoShape 14"/>
              <p:cNvSpPr>
                <a:spLocks noChangeArrowheads="1"/>
              </p:cNvSpPr>
              <p:nvPr/>
            </p:nvSpPr>
            <p:spPr bwMode="auto">
              <a:xfrm>
                <a:off x="10005" y="3239"/>
                <a:ext cx="323" cy="947"/>
              </a:xfrm>
              <a:prstGeom prst="downArrow">
                <a:avLst>
                  <a:gd name="adj1" fmla="val 50000"/>
                  <a:gd name="adj2" fmla="val 7329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cxnSp>
            <p:nvCxnSpPr>
              <p:cNvPr id="2063" name="AutoShape 15"/>
              <p:cNvCxnSpPr>
                <a:cxnSpLocks noChangeShapeType="1"/>
              </p:cNvCxnSpPr>
              <p:nvPr/>
            </p:nvCxnSpPr>
            <p:spPr bwMode="auto">
              <a:xfrm flipV="1">
                <a:off x="3915" y="3239"/>
                <a:ext cx="0" cy="109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>
              <a:off x="5829" y="4335"/>
              <a:ext cx="366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9" name="BlokTextu 18"/>
          <p:cNvSpPr txBox="1"/>
          <p:nvPr/>
        </p:nvSpPr>
        <p:spPr>
          <a:xfrm>
            <a:off x="1043608" y="558924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PP2 &gt; PP1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Neúplný kolobeh krátkodobého majetku</a:t>
            </a:r>
            <a:endParaRPr lang="sk-SK" dirty="0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829438" y="2204864"/>
            <a:ext cx="7373300" cy="3146970"/>
            <a:chOff x="1811" y="2580"/>
            <a:chExt cx="9284" cy="2010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1811" y="2965"/>
              <a:ext cx="727" cy="3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PP1</a:t>
              </a:r>
              <a:endPara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3344" y="2820"/>
              <a:ext cx="1318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Obstaranie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výrobných zásob</a:t>
              </a:r>
              <a:endParaRPr kumimoji="0" 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9777" y="2820"/>
              <a:ext cx="1318" cy="6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Realizácia výrobkov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5897" y="2580"/>
              <a:ext cx="2143" cy="9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k-S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sk-SK" sz="1100" dirty="0" smtClean="0"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Výroba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k-SK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(jednorazová spotreba výrobných zásob</a:t>
              </a:r>
              <a:r>
                <a:rPr kumimoji="0" lang="sk-SK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79" name="AutoShape 7"/>
            <p:cNvCxnSpPr>
              <a:cxnSpLocks noChangeShapeType="1"/>
            </p:cNvCxnSpPr>
            <p:nvPr/>
          </p:nvCxnSpPr>
          <p:spPr bwMode="auto">
            <a:xfrm>
              <a:off x="2445" y="3075"/>
              <a:ext cx="899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4662" y="2931"/>
              <a:ext cx="1235" cy="437"/>
            </a:xfrm>
            <a:prstGeom prst="rightArrow">
              <a:avLst>
                <a:gd name="adj1" fmla="val 50000"/>
                <a:gd name="adj2" fmla="val 7065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8055" y="2931"/>
              <a:ext cx="1722" cy="437"/>
            </a:xfrm>
            <a:prstGeom prst="rightArrow">
              <a:avLst>
                <a:gd name="adj1" fmla="val 50000"/>
                <a:gd name="adj2" fmla="val 9851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cxnSp>
          <p:nvCxnSpPr>
            <p:cNvPr id="3082" name="AutoShape 10"/>
            <p:cNvCxnSpPr>
              <a:cxnSpLocks noChangeShapeType="1"/>
            </p:cNvCxnSpPr>
            <p:nvPr/>
          </p:nvCxnSpPr>
          <p:spPr bwMode="auto">
            <a:xfrm flipV="1">
              <a:off x="5115" y="3255"/>
              <a:ext cx="0" cy="13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3" name="AutoShape 11"/>
            <p:cNvCxnSpPr>
              <a:cxnSpLocks noChangeShapeType="1"/>
            </p:cNvCxnSpPr>
            <p:nvPr/>
          </p:nvCxnSpPr>
          <p:spPr bwMode="auto">
            <a:xfrm>
              <a:off x="5115" y="4590"/>
              <a:ext cx="53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4" name="AutoShape 12"/>
            <p:cNvCxnSpPr>
              <a:cxnSpLocks noChangeShapeType="1"/>
            </p:cNvCxnSpPr>
            <p:nvPr/>
          </p:nvCxnSpPr>
          <p:spPr bwMode="auto">
            <a:xfrm flipV="1">
              <a:off x="10440" y="3479"/>
              <a:ext cx="0" cy="11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83088" y="2276872"/>
            <a:ext cx="7377824" cy="1143000"/>
          </a:xfrm>
        </p:spPr>
        <p:txBody>
          <a:bodyPr/>
          <a:lstStyle/>
          <a:p>
            <a:pPr algn="ctr"/>
            <a:r>
              <a:rPr lang="sk-SK" sz="5400" dirty="0" smtClean="0"/>
              <a:t>Ďakujem za pozornosť</a:t>
            </a:r>
            <a:endParaRPr lang="sk-SK" sz="5400" dirty="0"/>
          </a:p>
        </p:txBody>
      </p:sp>
      <p:cxnSp>
        <p:nvCxnSpPr>
          <p:cNvPr id="5" name="Rovná spojnica 4"/>
          <p:cNvCxnSpPr/>
          <p:nvPr/>
        </p:nvCxnSpPr>
        <p:spPr>
          <a:xfrm>
            <a:off x="395536" y="414908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smtClean="0"/>
              <a:t>KOLOBEH MAJETKU</a:t>
            </a:r>
            <a:endParaRPr lang="sk-SK" dirty="0"/>
          </a:p>
        </p:txBody>
      </p:sp>
      <p:cxnSp>
        <p:nvCxnSpPr>
          <p:cNvPr id="12" name="Rovná spojnica 11"/>
          <p:cNvCxnSpPr/>
          <p:nvPr/>
        </p:nvCxnSpPr>
        <p:spPr>
          <a:xfrm>
            <a:off x="395536" y="414908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Kolobeh majetku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Kolobeh majetku je tvorený tromi procesmi:</a:t>
            </a:r>
          </a:p>
          <a:p>
            <a:pPr>
              <a:buNone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proces obstarania,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proces výroby,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proces realizácie. </a:t>
            </a:r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Proces obstarania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Majetok môže byť obstaraný z:</a:t>
            </a:r>
          </a:p>
          <a:p>
            <a:pPr>
              <a:buNone/>
            </a:pPr>
            <a:endParaRPr lang="sk-SK" dirty="0" smtClean="0"/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externého prostredia (napr. kúpou),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interného prostredia (vlastnou výrobnou činnosťou). 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Proces výroby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V procese výroby rozlišujeme majetok na:</a:t>
            </a:r>
          </a:p>
          <a:p>
            <a:pPr>
              <a:buNone/>
            </a:pPr>
            <a:endParaRPr lang="sk-SK" dirty="0" smtClean="0"/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dlhodobý majetok – vo výrobe sa opotrebováva,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krátkodobý majetok – vo výrobe sa spotrebováva.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Proces realizácie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Výrobky môžu byť realizované v:</a:t>
            </a:r>
          </a:p>
          <a:p>
            <a:pPr>
              <a:buNone/>
            </a:pPr>
            <a:endParaRPr lang="sk-SK" dirty="0" smtClean="0"/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externom prostredí (predaj),</a:t>
            </a:r>
          </a:p>
          <a:p>
            <a:pPr marL="514350" indent="-514350">
              <a:buFont typeface="+mj-lt"/>
              <a:buAutoNum type="alphaLcParenR"/>
            </a:pPr>
            <a:r>
              <a:rPr lang="sk-SK" dirty="0" smtClean="0"/>
              <a:t>internom prostredí (späť do procesu výroby). </a:t>
            </a:r>
          </a:p>
          <a:p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Kolobeh dlhodobého majetku</a:t>
            </a:r>
            <a:endParaRPr lang="sk-SK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83568" y="2390272"/>
            <a:ext cx="6912768" cy="2884280"/>
            <a:chOff x="1238" y="2271"/>
            <a:chExt cx="9452" cy="2261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3675" y="4095"/>
              <a:ext cx="11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238" y="2271"/>
              <a:ext cx="9452" cy="2261"/>
              <a:chOff x="1238" y="2271"/>
              <a:chExt cx="9452" cy="2261"/>
            </a:xfrm>
          </p:grpSpPr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238" y="2271"/>
                <a:ext cx="9452" cy="2169"/>
                <a:chOff x="1238" y="2271"/>
                <a:chExt cx="9452" cy="2169"/>
              </a:xfrm>
            </p:grpSpPr>
            <p:grpSp>
              <p:nvGrpSpPr>
                <p:cNvPr id="1030" name="Group 6"/>
                <p:cNvGrpSpPr>
                  <a:grpSpLocks/>
                </p:cNvGrpSpPr>
                <p:nvPr/>
              </p:nvGrpSpPr>
              <p:grpSpPr bwMode="auto">
                <a:xfrm>
                  <a:off x="1965" y="2295"/>
                  <a:ext cx="8725" cy="2145"/>
                  <a:chOff x="1965" y="2295"/>
                  <a:chExt cx="8725" cy="2145"/>
                </a:xfrm>
              </p:grpSpPr>
              <p:sp>
                <p:nvSpPr>
                  <p:cNvPr id="103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4" y="2340"/>
                    <a:ext cx="1318" cy="65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sk-SK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Obstaranie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DM</a:t>
                    </a:r>
                    <a:endParaRPr kumimoji="0" lang="sk-SK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2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297" y="2340"/>
                    <a:ext cx="1318" cy="659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sk-SK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Realizácia výrobkov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sk-SK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3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31" y="2295"/>
                    <a:ext cx="2143" cy="90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sk-SK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Výroba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sk-SK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sk-SK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(postupné opotrebovanie majetku)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sk-SK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1034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965" y="2595"/>
                    <a:ext cx="899" cy="1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sp>
                <p:nvSpPr>
                  <p:cNvPr id="103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4182" y="2451"/>
                    <a:ext cx="1235" cy="437"/>
                  </a:xfrm>
                  <a:prstGeom prst="rightArrow">
                    <a:avLst>
                      <a:gd name="adj1" fmla="val 50000"/>
                      <a:gd name="adj2" fmla="val 70652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sp>
                <p:nvSpPr>
                  <p:cNvPr id="1036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7575" y="2451"/>
                    <a:ext cx="1722" cy="437"/>
                  </a:xfrm>
                  <a:prstGeom prst="rightArrow">
                    <a:avLst>
                      <a:gd name="adj1" fmla="val 50000"/>
                      <a:gd name="adj2" fmla="val 98513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sp>
                <p:nvSpPr>
                  <p:cNvPr id="103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255" y="3946"/>
                    <a:ext cx="1435" cy="49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sk-SK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Pohľadávky</a:t>
                    </a:r>
                    <a:endParaRPr kumimoji="0" lang="sk-SK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8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9765" y="2999"/>
                    <a:ext cx="323" cy="947"/>
                  </a:xfrm>
                  <a:prstGeom prst="downArrow">
                    <a:avLst>
                      <a:gd name="adj1" fmla="val 50000"/>
                      <a:gd name="adj2" fmla="val 7329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eaVert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cxnSp>
                <p:nvCxnSpPr>
                  <p:cNvPr id="1039" name="AutoShape 1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550" y="4095"/>
                    <a:ext cx="3705" cy="1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40" name="AutoShape 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675" y="2999"/>
                    <a:ext cx="0" cy="1096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  <p:sp>
              <p:nvSpPr>
                <p:cNvPr id="104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238" y="2271"/>
                  <a:ext cx="727" cy="57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lang="sk-SK" sz="1100" dirty="0" smtClean="0"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sk-SK" sz="1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PP1</a:t>
                  </a:r>
                  <a:endParaRPr kumimoji="0" lang="sk-SK" sz="1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42" name="Text Box 18"/>
              <p:cNvSpPr txBox="1">
                <a:spLocks noChangeArrowheads="1"/>
              </p:cNvSpPr>
              <p:nvPr/>
            </p:nvSpPr>
            <p:spPr bwMode="auto">
              <a:xfrm>
                <a:off x="4906" y="3975"/>
                <a:ext cx="804" cy="55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PP2</a:t>
                </a:r>
                <a:endParaRPr kumimoji="0" lang="sk-SK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2" name="BlokTextu 21"/>
          <p:cNvSpPr txBox="1"/>
          <p:nvPr/>
        </p:nvSpPr>
        <p:spPr>
          <a:xfrm>
            <a:off x="1043608" y="530120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PP2 &gt; PP1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/>
              <a:t>Doba odpisovania</a:t>
            </a:r>
          </a:p>
          <a:p>
            <a:pPr marL="3175" indent="-3175">
              <a:buNone/>
            </a:pPr>
            <a:r>
              <a:rPr lang="sk-SK" dirty="0" smtClean="0"/>
              <a:t>Predpokladaná </a:t>
            </a:r>
            <a:r>
              <a:rPr lang="sk-SK" smtClean="0"/>
              <a:t>doba </a:t>
            </a:r>
            <a:r>
              <a:rPr lang="sk-SK" smtClean="0"/>
              <a:t>životnosti </a:t>
            </a:r>
            <a:r>
              <a:rPr lang="sk-SK" dirty="0" smtClean="0"/>
              <a:t>majetku po jeho zaradení do používania.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smtClean="0"/>
              <a:t>Odpis</a:t>
            </a:r>
          </a:p>
          <a:p>
            <a:pPr marL="3175" indent="-3175">
              <a:buNone/>
            </a:pPr>
            <a:r>
              <a:rPr lang="sk-SK" dirty="0" smtClean="0"/>
              <a:t>Opotrebenie majetku za určité časové obdobie </a:t>
            </a:r>
            <a:br>
              <a:rPr lang="sk-SK" dirty="0" smtClean="0"/>
            </a:br>
            <a:r>
              <a:rPr lang="sk-SK" dirty="0" smtClean="0"/>
              <a:t>v peňažných jednotkách. 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Odpisovanie dlhodobého majetku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/>
              <a:t>Oprávky</a:t>
            </a:r>
          </a:p>
          <a:p>
            <a:pPr marL="3175" indent="-3175">
              <a:buNone/>
            </a:pPr>
            <a:r>
              <a:rPr lang="sk-SK" dirty="0" smtClean="0"/>
              <a:t>Opotrebenie majetku od začiatku používania majetku až po dobu jeho súčasného účtovania. </a:t>
            </a:r>
          </a:p>
          <a:p>
            <a:pPr marL="3175" indent="-3175">
              <a:buNone/>
            </a:pPr>
            <a:r>
              <a:rPr lang="sk-SK" dirty="0" smtClean="0"/>
              <a:t>Oprávky = kumulované odpisy.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smtClean="0"/>
              <a:t>Zostatková cena</a:t>
            </a:r>
          </a:p>
          <a:p>
            <a:pPr marL="3175" indent="-3175">
              <a:buNone/>
            </a:pPr>
            <a:r>
              <a:rPr lang="sk-SK" dirty="0" smtClean="0"/>
              <a:t>Účtovná hodnota dlhodobého majetku </a:t>
            </a:r>
            <a:br>
              <a:rPr lang="sk-SK" dirty="0" smtClean="0"/>
            </a:br>
            <a:r>
              <a:rPr lang="sk-SK" dirty="0" smtClean="0"/>
              <a:t>v súčasnosti. 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410</Words>
  <Application>Microsoft Office PowerPoint</Application>
  <PresentationFormat>Prezentácia na obrazovke (4:3)</PresentationFormat>
  <Paragraphs>144</Paragraphs>
  <Slides>19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0" baseType="lpstr">
      <vt:lpstr>Motív Office</vt:lpstr>
      <vt:lpstr>Základy účtovníctva</vt:lpstr>
      <vt:lpstr>KOLOBEH MAJETKU</vt:lpstr>
      <vt:lpstr>Kolobeh majetku</vt:lpstr>
      <vt:lpstr>1. Proces obstarania</vt:lpstr>
      <vt:lpstr>2. Proces výroby</vt:lpstr>
      <vt:lpstr>3. Proces realizácie</vt:lpstr>
      <vt:lpstr>Kolobeh dlhodobého majetku</vt:lpstr>
      <vt:lpstr>Odpisovanie dlhodobého majetku</vt:lpstr>
      <vt:lpstr>Odpisovanie dlhodobého majetku</vt:lpstr>
      <vt:lpstr>Odpisovanie dlhodobého majetku</vt:lpstr>
      <vt:lpstr>Odpisovanie dlhodobého majetku</vt:lpstr>
      <vt:lpstr>Odpisovanie dlhodobého majetku</vt:lpstr>
      <vt:lpstr>Odpisovanie dlhodobého majetku</vt:lpstr>
      <vt:lpstr>Odpisovanie dlhodobého majetku</vt:lpstr>
      <vt:lpstr>Odpisovanie dlhodobého majetku</vt:lpstr>
      <vt:lpstr>Kolobeh krátkodobého majetku</vt:lpstr>
      <vt:lpstr>Úplný kolobeh krátkodobého majetku</vt:lpstr>
      <vt:lpstr>Neúplný kolobeh krátkodobého majetku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Deň otvorených dverí  na FEM SPU v Nitre</dc:title>
  <dc:creator>Ivanka</dc:creator>
  <cp:lastModifiedBy>Ivanka</cp:lastModifiedBy>
  <cp:revision>243</cp:revision>
  <dcterms:created xsi:type="dcterms:W3CDTF">2015-11-05T15:12:53Z</dcterms:created>
  <dcterms:modified xsi:type="dcterms:W3CDTF">2017-03-06T19:08:00Z</dcterms:modified>
</cp:coreProperties>
</file>