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50" r:id="rId3"/>
    <p:sldId id="257" r:id="rId4"/>
    <p:sldId id="361" r:id="rId5"/>
    <p:sldId id="336" r:id="rId6"/>
    <p:sldId id="362" r:id="rId7"/>
    <p:sldId id="376" r:id="rId8"/>
    <p:sldId id="364" r:id="rId9"/>
    <p:sldId id="365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67" r:id="rId18"/>
    <p:sldId id="378" r:id="rId19"/>
    <p:sldId id="377" r:id="rId20"/>
    <p:sldId id="286" r:id="rId2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vetlý štý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5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ECFD5-02FE-4512-98DF-C9C0021B77BC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B881B-CF1B-44F5-BFE2-950608641C1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16F83-40AC-4C45-AA37-E41511776CE1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16D28-89B4-4CCD-B7D8-89ED88AA9FF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16D28-89B4-4CCD-B7D8-89ED88AA9FFD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16D28-89B4-4CCD-B7D8-89ED88AA9FFD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Existuje aj vertikálna (finančná forma)</a:t>
            </a:r>
            <a:r>
              <a:rPr lang="sk-SK" baseline="0" dirty="0" smtClean="0"/>
              <a:t> forma súvahy – súvahové položky aktív a pasív sa vzájomne kombinujú, uvádzajú sa pod sebou tak, aby sa vypočítali potrebné finančné ukazovatele (napr. pracovný kapitál, vlastné imanie). Nevýhodou vertikálnej formy je, že sa v nej nevykazuje celková suma majetku a celková suma zdrojov majetku.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16D28-89B4-4CCD-B7D8-89ED88AA9FFD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Úč</a:t>
            </a:r>
            <a:r>
              <a:rPr lang="sk-SK" dirty="0" smtClean="0"/>
              <a:t> – účtovný výkaz</a:t>
            </a:r>
          </a:p>
          <a:p>
            <a:r>
              <a:rPr lang="sk-SK" dirty="0" smtClean="0"/>
              <a:t>POD</a:t>
            </a:r>
            <a:r>
              <a:rPr lang="sk-SK" baseline="0" dirty="0" smtClean="0"/>
              <a:t> – pre podnikateľské účtovné jednotky</a:t>
            </a:r>
          </a:p>
          <a:p>
            <a:r>
              <a:rPr lang="sk-SK" baseline="0" dirty="0" smtClean="0"/>
              <a:t>1 – poradie výkazu účtovnej závierky</a:t>
            </a:r>
          </a:p>
          <a:p>
            <a:r>
              <a:rPr lang="sk-SK" baseline="0" dirty="0" smtClean="0"/>
              <a:t>01 – zostavuje sa povinne jedenkrát za účtovné obdobie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16D28-89B4-4CCD-B7D8-89ED88AA9FFD}" type="slidenum">
              <a:rPr lang="sk-SK" smtClean="0"/>
              <a:pPr/>
              <a:t>17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Horizontálna</a:t>
            </a:r>
            <a:r>
              <a:rPr lang="sk-SK" baseline="0" dirty="0" smtClean="0"/>
              <a:t> štruktúra súvahy – súvisí s oceňovaním jednotlivých druhov majetku a zdrojov majetku. </a:t>
            </a:r>
          </a:p>
          <a:p>
            <a:r>
              <a:rPr lang="sk-SK" baseline="0" dirty="0" smtClean="0"/>
              <a:t>Vertikálna štruktúra súvahy – poradie vykazovania jednotlivých súvahových položiek. Súvisí s členením majetku a zdrojov majetku pre potreby ich vykázania v súvahe. 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16D28-89B4-4CCD-B7D8-89ED88AA9FFD}" type="slidenum">
              <a:rPr lang="sk-SK" smtClean="0"/>
              <a:pPr/>
              <a:t>18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16D28-89B4-4CCD-B7D8-89ED88AA9FFD}" type="slidenum">
              <a:rPr lang="sk-SK" smtClean="0"/>
              <a:pPr/>
              <a:t>19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lang="sk-SK" sz="32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dirty="0" smtClean="0"/>
              <a:t>Kliknite sem a upravte štýl predlohy podnadpisov.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06337-AC9E-483D-B6DE-DEECCD477395}" type="datetimeFigureOut">
              <a:rPr lang="sk-SK" smtClean="0"/>
              <a:pPr/>
              <a:t>6.3.2017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895E6-1FC2-49D7-B82F-6BA2066E14AB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7" name="Rovná spojnica 6"/>
          <p:cNvCxnSpPr/>
          <p:nvPr userDrawn="1"/>
        </p:nvCxnSpPr>
        <p:spPr>
          <a:xfrm>
            <a:off x="467544" y="1412776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sk-SK" sz="4400" b="1" kern="1200" dirty="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dirty="0" smtClean="0"/>
              <a:t>Základy účtovníctva</a:t>
            </a:r>
            <a:endParaRPr lang="sk-SK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2418744" y="4987416"/>
            <a:ext cx="6400800" cy="1752600"/>
          </a:xfrm>
        </p:spPr>
        <p:txBody>
          <a:bodyPr/>
          <a:lstStyle/>
          <a:p>
            <a:pPr algn="l"/>
            <a:endParaRPr lang="sk-SK" dirty="0" smtClean="0"/>
          </a:p>
          <a:p>
            <a:pPr algn="r"/>
            <a:r>
              <a:rPr lang="sk-SK" dirty="0" smtClean="0"/>
              <a:t>Ing. Ivana VÁRYOVÁ, PhD. </a:t>
            </a:r>
          </a:p>
          <a:p>
            <a:pPr algn="r"/>
            <a:r>
              <a:rPr lang="sk-SK" sz="2400" dirty="0" smtClean="0"/>
              <a:t>Katedra účtovníctva FEM SPU v Nitre</a:t>
            </a:r>
            <a:endParaRPr lang="sk-SK" sz="2400" dirty="0"/>
          </a:p>
        </p:txBody>
      </p:sp>
      <p:cxnSp>
        <p:nvCxnSpPr>
          <p:cNvPr id="12" name="Rovná spojnica 11"/>
          <p:cNvCxnSpPr/>
          <p:nvPr/>
        </p:nvCxnSpPr>
        <p:spPr>
          <a:xfrm>
            <a:off x="395536" y="4149080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Väzby v súvahe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 marL="3175" indent="-3175">
              <a:buNone/>
            </a:pPr>
            <a:r>
              <a:rPr lang="sk-SK" dirty="0" smtClean="0"/>
              <a:t>Medzi aktívami a pasívami v súvahe platia nasledujúce väzby:</a:t>
            </a:r>
          </a:p>
          <a:p>
            <a:pPr marL="3175" indent="-3175">
              <a:buNone/>
            </a:pPr>
            <a:endParaRPr 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jednoduchá väzba,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simultánna väzba,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spoločná väzba.</a:t>
            </a:r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Väzby v súvahe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 marL="3175" indent="-3175">
              <a:buNone/>
            </a:pPr>
            <a:r>
              <a:rPr lang="sk-SK" b="1" dirty="0" smtClean="0"/>
              <a:t>Jednoduchá väzba</a:t>
            </a:r>
          </a:p>
          <a:p>
            <a:pPr marL="3175" indent="-3175">
              <a:buNone/>
            </a:pPr>
            <a:r>
              <a:rPr lang="sk-SK" dirty="0" smtClean="0"/>
              <a:t>Jedna položka pasív je zdrojom krytia jednej položky aktív.</a:t>
            </a:r>
          </a:p>
          <a:p>
            <a:pPr marL="3175" indent="-3175">
              <a:buNone/>
            </a:pPr>
            <a:endParaRPr lang="sk-SK" dirty="0" smtClean="0"/>
          </a:p>
          <a:p>
            <a:pPr marL="3175" indent="-3175">
              <a:buNone/>
            </a:pPr>
            <a:r>
              <a:rPr lang="sk-SK" i="1" dirty="0" smtClean="0"/>
              <a:t>Príklad</a:t>
            </a:r>
          </a:p>
          <a:p>
            <a:pPr marL="3175" indent="-3175">
              <a:buNone/>
            </a:pPr>
            <a:r>
              <a:rPr lang="sk-SK" dirty="0" smtClean="0"/>
              <a:t>Účtovná jednotka obstarala nákladný automobil v sume 25 000 Eur, ktorý financovaný z bankového úveru. </a:t>
            </a:r>
          </a:p>
          <a:p>
            <a:pPr marL="3175" indent="-3175">
              <a:buNone/>
            </a:pPr>
            <a:endParaRPr lang="sk-SK" dirty="0" smtClean="0"/>
          </a:p>
          <a:p>
            <a:pPr marL="3175" indent="-3175">
              <a:buNone/>
            </a:pPr>
            <a:endParaRPr lang="sk-SK" dirty="0" smtClean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Väzby v súvahe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 marL="3175" indent="-3175">
              <a:buNone/>
            </a:pPr>
            <a:r>
              <a:rPr lang="sk-SK" b="1" dirty="0" smtClean="0"/>
              <a:t>Simultánna väzba</a:t>
            </a:r>
          </a:p>
          <a:p>
            <a:pPr marL="3175" indent="-3175">
              <a:buNone/>
            </a:pPr>
            <a:r>
              <a:rPr lang="sk-SK" dirty="0" smtClean="0"/>
              <a:t>Jedna položka pasív je zdrojom krytia viacerých položiek aktív.</a:t>
            </a:r>
          </a:p>
          <a:p>
            <a:pPr marL="3175" indent="-3175">
              <a:buNone/>
            </a:pPr>
            <a:endParaRPr lang="sk-SK" dirty="0" smtClean="0"/>
          </a:p>
          <a:p>
            <a:pPr marL="3175" indent="-3175">
              <a:buNone/>
            </a:pPr>
            <a:r>
              <a:rPr lang="sk-SK" i="1" dirty="0" smtClean="0"/>
              <a:t>Príklad</a:t>
            </a:r>
          </a:p>
          <a:p>
            <a:pPr marL="3175" indent="-3175">
              <a:buNone/>
            </a:pPr>
            <a:r>
              <a:rPr lang="sk-SK" dirty="0" smtClean="0"/>
              <a:t>Spoločníci vložili pri vzniku do spoločnosti peňažné prostriedky v sume 5 000 Eur a zásoby v sume 2 000 Eur. Základné imanie je 7 000 Eur.</a:t>
            </a:r>
          </a:p>
          <a:p>
            <a:pPr marL="3175" indent="-3175">
              <a:buNone/>
            </a:pPr>
            <a:endParaRPr lang="sk-SK" dirty="0" smtClean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Väzby v súvahe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 lnSpcReduction="10000"/>
          </a:bodyPr>
          <a:lstStyle/>
          <a:p>
            <a:pPr marL="3175" indent="-3175">
              <a:buNone/>
            </a:pPr>
            <a:r>
              <a:rPr lang="sk-SK" b="1" dirty="0" smtClean="0"/>
              <a:t>Spoločná väzba</a:t>
            </a:r>
          </a:p>
          <a:p>
            <a:pPr marL="3175" indent="-3175">
              <a:buNone/>
            </a:pPr>
            <a:r>
              <a:rPr lang="sk-SK" dirty="0" smtClean="0"/>
              <a:t>Niekoľko položiek pasív je zdrojom krytia jednej položky aktív.</a:t>
            </a:r>
          </a:p>
          <a:p>
            <a:pPr marL="3175" indent="-3175">
              <a:buNone/>
            </a:pPr>
            <a:endParaRPr lang="sk-SK" dirty="0" smtClean="0"/>
          </a:p>
          <a:p>
            <a:pPr marL="3175" indent="-3175">
              <a:buNone/>
            </a:pPr>
            <a:r>
              <a:rPr lang="sk-SK" i="1" dirty="0" smtClean="0"/>
              <a:t>Príklad</a:t>
            </a:r>
          </a:p>
          <a:p>
            <a:pPr marL="3175" indent="-3175">
              <a:buNone/>
            </a:pPr>
            <a:r>
              <a:rPr lang="sk-SK" dirty="0" smtClean="0"/>
              <a:t>Účtovná jednotka obstarala stroj v sume 10 000 Eur. Časť záväzku v sume 5 000 Eur bola uhradená z bankového úveru a zvyšná časť záväzku je ešte neuhradená. </a:t>
            </a:r>
          </a:p>
          <a:p>
            <a:pPr marL="3175" indent="-3175">
              <a:buNone/>
            </a:pPr>
            <a:endParaRPr lang="sk-SK" dirty="0" smtClean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Druhy súvah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291264" cy="4680520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buNone/>
            </a:pPr>
            <a:r>
              <a:rPr lang="sk-SK" b="1" dirty="0" smtClean="0"/>
              <a:t>A   Podľa účelu a dňa zostavenia súvahy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Externá súvaha </a:t>
            </a:r>
          </a:p>
          <a:p>
            <a:pPr marL="514350" indent="-514350">
              <a:buNone/>
            </a:pPr>
            <a:r>
              <a:rPr lang="sk-SK" dirty="0" smtClean="0"/>
              <a:t>	(pre externých používateľov)</a:t>
            </a:r>
          </a:p>
          <a:p>
            <a:pPr marL="914400" lvl="1" indent="-384175">
              <a:buFont typeface="+mj-lt"/>
              <a:buAutoNum type="alphaLcParenR"/>
            </a:pPr>
            <a:r>
              <a:rPr lang="sk-SK" sz="3000" dirty="0" smtClean="0"/>
              <a:t>riadna – k poslednému dňu ÚO,</a:t>
            </a:r>
          </a:p>
          <a:p>
            <a:pPr marL="914400" lvl="1" indent="-384175">
              <a:buFont typeface="+mj-lt"/>
              <a:buAutoNum type="alphaLcParenR"/>
            </a:pPr>
            <a:r>
              <a:rPr lang="sk-SK" sz="3000" dirty="0" smtClean="0"/>
              <a:t>mimoriadna – k inému ako poslednému dňu ÚO,</a:t>
            </a:r>
          </a:p>
          <a:p>
            <a:pPr marL="914400" lvl="1" indent="-384175">
              <a:buFont typeface="+mj-lt"/>
              <a:buAutoNum type="alphaLcParenR"/>
            </a:pPr>
            <a:r>
              <a:rPr lang="sk-SK" sz="3000" dirty="0" smtClean="0"/>
              <a:t>priebežná – ak to vyžaduje osobitný predpis. </a:t>
            </a:r>
          </a:p>
          <a:p>
            <a:pPr marL="514350" indent="-514350">
              <a:buFont typeface="+mj-lt"/>
              <a:buAutoNum type="arabicPeriod"/>
            </a:pPr>
            <a:endParaRPr lang="sk-SK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sk-SK" dirty="0" smtClean="0"/>
              <a:t>Interná súvaha</a:t>
            </a:r>
          </a:p>
          <a:p>
            <a:pPr marL="514350" indent="-514350">
              <a:buNone/>
            </a:pPr>
            <a:r>
              <a:rPr lang="sk-SK" dirty="0" smtClean="0"/>
              <a:t>	(pre potreby účtovnej jednotky)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Druhy súvah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 marL="3175" indent="-3175">
              <a:buNone/>
            </a:pPr>
            <a:r>
              <a:rPr lang="sk-SK" b="1" dirty="0" smtClean="0"/>
              <a:t>B  Podľa subjektu, za ktorý sa súvaha zostavuje</a:t>
            </a:r>
          </a:p>
          <a:p>
            <a:pPr marL="3175" indent="-3175">
              <a:buNone/>
            </a:pPr>
            <a:endParaRPr lang="sk-SK" b="1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Individuálna</a:t>
            </a:r>
          </a:p>
          <a:p>
            <a:pPr marL="514350" indent="-514350">
              <a:buNone/>
            </a:pPr>
            <a:r>
              <a:rPr lang="sk-SK" dirty="0" smtClean="0"/>
              <a:t>	(za jednu účtovnú jednotku)</a:t>
            </a:r>
          </a:p>
          <a:p>
            <a:pPr marL="514350" indent="-514350">
              <a:buFont typeface="+mj-lt"/>
              <a:buAutoNum type="arabicPeriod"/>
            </a:pPr>
            <a:endParaRPr lang="sk-SK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sk-SK" dirty="0" smtClean="0"/>
              <a:t>Konsolidovaná</a:t>
            </a:r>
          </a:p>
          <a:p>
            <a:pPr marL="514350" indent="-514350">
              <a:buNone/>
            </a:pPr>
            <a:r>
              <a:rPr lang="sk-SK" dirty="0" smtClean="0"/>
              <a:t>	(za účtovné jednotky tvoriace konsolidovaný celok)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Druhy súvah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 marL="446088" indent="-446088">
              <a:buNone/>
            </a:pPr>
            <a:r>
              <a:rPr lang="sk-SK" b="1" dirty="0" smtClean="0"/>
              <a:t>C   Podľa právnych noriem, t. j. súvaha môže byť zostavená v zmysle: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právnych noriem platných v SR,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medzinárodných účtovných štandardov IAS/IFRS,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amerických všeobecne uznávaných účtovných zásad US GAAP.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Súvaha </a:t>
            </a:r>
            <a:r>
              <a:rPr lang="sk-SK" dirty="0" err="1" smtClean="0"/>
              <a:t>Úč</a:t>
            </a:r>
            <a:r>
              <a:rPr lang="sk-SK" dirty="0" smtClean="0"/>
              <a:t> POD 1 - 01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 marL="268288" indent="-268288">
              <a:buNone/>
            </a:pPr>
            <a:r>
              <a:rPr lang="sk-SK" b="1" dirty="0" smtClean="0"/>
              <a:t>Predpísaná štruktúra</a:t>
            </a:r>
          </a:p>
          <a:p>
            <a:pPr marL="3175" indent="-3175">
              <a:buNone/>
            </a:pPr>
            <a:r>
              <a:rPr lang="sk-SK" dirty="0" smtClean="0"/>
              <a:t>Opatreniami MF SR sú ustanovené vzory </a:t>
            </a:r>
            <a:br>
              <a:rPr lang="sk-SK" dirty="0" smtClean="0"/>
            </a:br>
            <a:r>
              <a:rPr lang="sk-SK" dirty="0" smtClean="0"/>
              <a:t>pre jednotlivé typy účtovných jednotiek.</a:t>
            </a:r>
          </a:p>
          <a:p>
            <a:pPr marL="268288" indent="-268288">
              <a:buNone/>
            </a:pPr>
            <a:endParaRPr lang="sk-SK" dirty="0" smtClean="0"/>
          </a:p>
          <a:p>
            <a:pPr marL="268288" indent="-268288">
              <a:buNone/>
            </a:pPr>
            <a:r>
              <a:rPr lang="sk-SK" dirty="0" smtClean="0"/>
              <a:t>Pre podnikateľské ÚJ sú ustanovené 2 vzory:</a:t>
            </a:r>
          </a:p>
          <a:p>
            <a:pPr marL="268288" indent="-268288"/>
            <a:r>
              <a:rPr lang="sk-SK" dirty="0" smtClean="0"/>
              <a:t>pre </a:t>
            </a:r>
            <a:r>
              <a:rPr lang="sk-SK" dirty="0" err="1" smtClean="0"/>
              <a:t>mikro</a:t>
            </a:r>
            <a:r>
              <a:rPr lang="sk-SK" dirty="0" smtClean="0"/>
              <a:t> účtovné jednotky,</a:t>
            </a:r>
          </a:p>
          <a:p>
            <a:pPr marL="268288" indent="-268288"/>
            <a:r>
              <a:rPr lang="sk-SK" dirty="0" smtClean="0"/>
              <a:t>pre malé a veľké účtovné jednotky.</a:t>
            </a:r>
          </a:p>
          <a:p>
            <a:pPr marL="268288" indent="-268288">
              <a:buNone/>
            </a:pPr>
            <a:endParaRPr lang="sk-SK" dirty="0" smtClean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Súvaha </a:t>
            </a:r>
            <a:r>
              <a:rPr lang="sk-SK" dirty="0" err="1" smtClean="0"/>
              <a:t>Úč</a:t>
            </a:r>
            <a:r>
              <a:rPr lang="sk-SK" dirty="0" smtClean="0"/>
              <a:t> POD 1 - 01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 marL="268288" indent="-268288">
              <a:buNone/>
            </a:pPr>
            <a:r>
              <a:rPr lang="sk-SK" b="1" dirty="0" smtClean="0"/>
              <a:t>Vertikálna štruktúra súvahy</a:t>
            </a:r>
          </a:p>
          <a:p>
            <a:pPr marL="3175" indent="-3175">
              <a:buNone/>
            </a:pPr>
            <a:r>
              <a:rPr lang="sk-SK" dirty="0" smtClean="0"/>
              <a:t>Súvisí s členením majetku a zdrojov krytia majetku pre potreby ich vykazovania v súvahe. </a:t>
            </a:r>
          </a:p>
          <a:p>
            <a:pPr marL="268288" indent="-268288">
              <a:buNone/>
            </a:pPr>
            <a:endParaRPr lang="sk-SK" dirty="0" smtClean="0"/>
          </a:p>
          <a:p>
            <a:pPr marL="268288" indent="-268288">
              <a:buNone/>
            </a:pPr>
            <a:r>
              <a:rPr lang="sk-SK" b="1" dirty="0" smtClean="0"/>
              <a:t>Horizontálna štruktúra súvahy</a:t>
            </a:r>
          </a:p>
          <a:p>
            <a:pPr marL="0" indent="0">
              <a:buNone/>
            </a:pPr>
            <a:r>
              <a:rPr lang="sk-SK" dirty="0" smtClean="0"/>
              <a:t>Súvisí s oceňovaním jednotlivých druhov majetku a zdrojov krytia majetku. 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Súvaha </a:t>
            </a:r>
            <a:r>
              <a:rPr lang="sk-SK" dirty="0" err="1" smtClean="0"/>
              <a:t>Úč</a:t>
            </a:r>
            <a:r>
              <a:rPr lang="sk-SK" dirty="0" smtClean="0"/>
              <a:t> POD 1 - 01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 marL="268288" indent="-268288">
              <a:buNone/>
            </a:pPr>
            <a:r>
              <a:rPr lang="sk-SK" b="1" dirty="0" smtClean="0"/>
              <a:t>Horizontálna štruktúra súvahy</a:t>
            </a:r>
          </a:p>
          <a:p>
            <a:pPr marL="268288" indent="-268288"/>
            <a:r>
              <a:rPr lang="sk-SK" dirty="0" smtClean="0"/>
              <a:t>Bežné účtovné obdobie </a:t>
            </a:r>
          </a:p>
          <a:p>
            <a:pPr marL="268288" indent="-268288"/>
            <a:r>
              <a:rPr lang="sk-SK" dirty="0" smtClean="0"/>
              <a:t>Predchádzajúce účtovné obdobie</a:t>
            </a:r>
          </a:p>
          <a:p>
            <a:pPr marL="3175" indent="-3175">
              <a:buNone/>
            </a:pPr>
            <a:endParaRPr lang="sk-SK" dirty="0" smtClean="0"/>
          </a:p>
          <a:p>
            <a:pPr marL="3175" indent="-3175">
              <a:buNone/>
            </a:pPr>
            <a:r>
              <a:rPr lang="sk-SK" dirty="0" smtClean="0"/>
              <a:t>Strana aktív:</a:t>
            </a:r>
          </a:p>
          <a:p>
            <a:pPr marL="268288" indent="-268288"/>
            <a:r>
              <a:rPr lang="sk-SK" dirty="0" smtClean="0"/>
              <a:t>Brutto – vstupné ocenenie majetku,</a:t>
            </a:r>
          </a:p>
          <a:p>
            <a:pPr marL="268288" indent="-268288"/>
            <a:r>
              <a:rPr lang="sk-SK" dirty="0" smtClean="0"/>
              <a:t>Korekcia – oprávky a opravné položky,</a:t>
            </a:r>
          </a:p>
          <a:p>
            <a:pPr marL="268288" indent="-268288"/>
            <a:r>
              <a:rPr lang="sk-SK" dirty="0" smtClean="0"/>
              <a:t>Netto – rozdiel Brutto - Korekcia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dirty="0" smtClean="0"/>
              <a:t>SÚVAHA</a:t>
            </a:r>
            <a:endParaRPr lang="sk-SK" dirty="0"/>
          </a:p>
        </p:txBody>
      </p:sp>
      <p:cxnSp>
        <p:nvCxnSpPr>
          <p:cNvPr id="12" name="Rovná spojnica 11"/>
          <p:cNvCxnSpPr/>
          <p:nvPr/>
        </p:nvCxnSpPr>
        <p:spPr>
          <a:xfrm>
            <a:off x="395536" y="4149080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83088" y="2276872"/>
            <a:ext cx="7377824" cy="1143000"/>
          </a:xfrm>
        </p:spPr>
        <p:txBody>
          <a:bodyPr/>
          <a:lstStyle/>
          <a:p>
            <a:pPr algn="ctr"/>
            <a:r>
              <a:rPr lang="sk-SK" sz="5400" dirty="0" smtClean="0"/>
              <a:t>Ďakujem za pozornosť</a:t>
            </a:r>
            <a:endParaRPr lang="sk-SK" sz="5400" dirty="0"/>
          </a:p>
        </p:txBody>
      </p:sp>
      <p:cxnSp>
        <p:nvCxnSpPr>
          <p:cNvPr id="5" name="Rovná spojnica 4"/>
          <p:cNvCxnSpPr/>
          <p:nvPr/>
        </p:nvCxnSpPr>
        <p:spPr>
          <a:xfrm>
            <a:off x="395536" y="4149080"/>
            <a:ext cx="8352928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Bilančný princíp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 marL="268288" indent="-268288">
              <a:buSzPct val="90000"/>
            </a:pPr>
            <a:r>
              <a:rPr lang="sk-SK" dirty="0" smtClean="0"/>
              <a:t>Základ pre zostavenie súvahy. </a:t>
            </a:r>
          </a:p>
          <a:p>
            <a:pPr marL="268288" indent="-268288">
              <a:buSzPct val="90000"/>
              <a:buNone/>
            </a:pPr>
            <a:endParaRPr lang="sk-SK" dirty="0" smtClean="0"/>
          </a:p>
          <a:p>
            <a:pPr marL="268288" indent="-268288">
              <a:buSzPct val="90000"/>
            </a:pPr>
            <a:r>
              <a:rPr lang="sk-SK" dirty="0" smtClean="0"/>
              <a:t>Dvojaký pohľad na ten istý majetok účtovnej jednotky. </a:t>
            </a:r>
          </a:p>
          <a:p>
            <a:pPr marL="268288" indent="-268288">
              <a:buSzPct val="90000"/>
            </a:pPr>
            <a:endParaRPr lang="sk-SK" dirty="0" smtClean="0"/>
          </a:p>
          <a:p>
            <a:r>
              <a:rPr lang="sk-SK" dirty="0" smtClean="0"/>
              <a:t>Základný metodický prvok podvojného účtovníctva.</a:t>
            </a:r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Podstata bilančného princípu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k-SK" b="1" dirty="0" smtClean="0"/>
              <a:t>MAJETOK</a:t>
            </a:r>
          </a:p>
          <a:p>
            <a:pPr>
              <a:buNone/>
            </a:pPr>
            <a:r>
              <a:rPr lang="sk-SK" b="1" dirty="0" smtClean="0"/>
              <a:t>Z hľadiska konkrétnej </a:t>
            </a:r>
            <a:r>
              <a:rPr lang="sk-SK" dirty="0" smtClean="0"/>
              <a:t>	</a:t>
            </a:r>
            <a:r>
              <a:rPr lang="sk-SK" b="1" dirty="0" smtClean="0"/>
              <a:t>Z hľadiska</a:t>
            </a:r>
          </a:p>
          <a:p>
            <a:pPr>
              <a:buNone/>
            </a:pPr>
            <a:r>
              <a:rPr lang="sk-SK" b="1" dirty="0" smtClean="0"/>
              <a:t>formy				zdrojov krytia</a:t>
            </a:r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r>
              <a:rPr lang="sk-SK" sz="2400" dirty="0" smtClean="0"/>
              <a:t>Aký majetok sa 			Odkiaľ je majetok </a:t>
            </a:r>
          </a:p>
          <a:p>
            <a:pPr>
              <a:buNone/>
            </a:pPr>
            <a:r>
              <a:rPr lang="sk-SK" sz="2400" dirty="0" smtClean="0"/>
              <a:t>nachádza v účtovnej			obstaraný,  z akých zdrojov              </a:t>
            </a:r>
          </a:p>
          <a:p>
            <a:pPr>
              <a:buNone/>
            </a:pPr>
            <a:r>
              <a:rPr lang="sk-SK" sz="2400" dirty="0" smtClean="0"/>
              <a:t> jednotke?                                                 je financovaný? 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  <p:cxnSp>
        <p:nvCxnSpPr>
          <p:cNvPr id="7" name="Rovná spojnica 6"/>
          <p:cNvCxnSpPr/>
          <p:nvPr/>
        </p:nvCxnSpPr>
        <p:spPr>
          <a:xfrm>
            <a:off x="539552" y="2442616"/>
            <a:ext cx="777686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4499992" y="2448652"/>
            <a:ext cx="0" cy="28083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Súvaha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dirty="0" smtClean="0"/>
              <a:t>Metodický prostriedok podvojného účtovníctva  na vyjadrenie prehľadného usporiadania majetku podľa formy </a:t>
            </a:r>
            <a:br>
              <a:rPr lang="sk-SK" dirty="0" smtClean="0"/>
            </a:br>
            <a:r>
              <a:rPr lang="sk-SK" dirty="0" smtClean="0"/>
              <a:t>a zdrojov krytia majetku v peňažnom vyjadrení k určitému dátumu.</a:t>
            </a:r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3131840" y="4509120"/>
            <a:ext cx="5326860" cy="526607"/>
            <a:chOff x="2123728" y="4581128"/>
            <a:chExt cx="5326860" cy="526607"/>
          </a:xfrm>
        </p:grpSpPr>
        <p:sp>
          <p:nvSpPr>
            <p:cNvPr id="9" name="BlokTextu 8"/>
            <p:cNvSpPr txBox="1"/>
            <p:nvPr/>
          </p:nvSpPr>
          <p:spPr>
            <a:xfrm>
              <a:off x="4498260" y="4699112"/>
              <a:ext cx="2952328" cy="408623"/>
            </a:xfrm>
            <a:prstGeom prst="round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k-SK" dirty="0" smtClean="0"/>
                <a:t>statický pohľad na majetok </a:t>
              </a:r>
              <a:endParaRPr lang="sk-SK" dirty="0"/>
            </a:p>
          </p:txBody>
        </p:sp>
        <p:cxnSp>
          <p:nvCxnSpPr>
            <p:cNvPr id="13" name="Rovná spojovacia šípka 12"/>
            <p:cNvCxnSpPr>
              <a:endCxn id="9" idx="1"/>
            </p:cNvCxnSpPr>
            <p:nvPr/>
          </p:nvCxnSpPr>
          <p:spPr>
            <a:xfrm>
              <a:off x="2123728" y="4581128"/>
              <a:ext cx="2374532" cy="32229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Súvaha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435280" cy="46805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sk-SK" dirty="0" smtClean="0"/>
              <a:t>výkaz účtovnej závierky v sústave podvojného účtovníctva  (štruktúra predpísaná príslušnými opatreniami MF SR).</a:t>
            </a:r>
          </a:p>
          <a:p>
            <a:pPr marL="514350" indent="-514350">
              <a:buNone/>
            </a:pPr>
            <a:endParaRPr lang="sk-SK" dirty="0" smtClean="0"/>
          </a:p>
          <a:p>
            <a:pPr marL="514350" indent="-514350">
              <a:buNone/>
            </a:pPr>
            <a:r>
              <a:rPr lang="sk-SK" dirty="0" smtClean="0"/>
              <a:t>	Hlavné zložky:</a:t>
            </a:r>
          </a:p>
          <a:p>
            <a:pPr marL="514350" indent="15875"/>
            <a:r>
              <a:rPr lang="sk-SK" dirty="0" smtClean="0"/>
              <a:t>	majetok,</a:t>
            </a:r>
          </a:p>
          <a:p>
            <a:pPr marL="514350" indent="15875"/>
            <a:r>
              <a:rPr lang="sk-SK" dirty="0" smtClean="0"/>
              <a:t>	vlastné imanie,</a:t>
            </a:r>
          </a:p>
          <a:p>
            <a:pPr marL="514350" indent="15875"/>
            <a:r>
              <a:rPr lang="sk-SK" dirty="0" smtClean="0"/>
              <a:t>	záväzky.  </a:t>
            </a:r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Súvaha v podmienkach SR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 marL="3175" indent="-3175">
              <a:buNone/>
            </a:pPr>
            <a:r>
              <a:rPr lang="sk-SK" dirty="0" smtClean="0"/>
              <a:t>Zostavuje sa v horizontálnej (účtovnej forme) – oddelene sa vykazuje majetok a oddelene vlastné imanie a záväzky. </a:t>
            </a:r>
          </a:p>
          <a:p>
            <a:pPr marL="3175" indent="-3175">
              <a:buNone/>
            </a:pPr>
            <a:endParaRPr lang="sk-SK" dirty="0" smtClean="0"/>
          </a:p>
          <a:p>
            <a:pPr marL="3175" indent="-3175">
              <a:buNone/>
            </a:pPr>
            <a:r>
              <a:rPr lang="sk-SK" dirty="0" smtClean="0"/>
              <a:t>Dve strany súvahy:</a:t>
            </a:r>
          </a:p>
          <a:p>
            <a:pPr marL="357188" indent="-357188"/>
            <a:r>
              <a:rPr lang="sk-SK" dirty="0" smtClean="0"/>
              <a:t>strana aktív – prehľad majetku,</a:t>
            </a:r>
          </a:p>
          <a:p>
            <a:pPr marL="357188" indent="-357188"/>
            <a:r>
              <a:rPr lang="sk-SK" dirty="0" smtClean="0"/>
              <a:t>strana pasív – prehľad zdrojov krytia. </a:t>
            </a:r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Vzor súvahy</a:t>
            </a:r>
            <a:endParaRPr lang="sk-SK" dirty="0"/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idx="1"/>
          </p:nvPr>
        </p:nvGraphicFramePr>
        <p:xfrm>
          <a:off x="457200" y="1844675"/>
          <a:ext cx="8075614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7807"/>
                <a:gridCol w="4037807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sk-SK" sz="2400" dirty="0" smtClean="0">
                          <a:solidFill>
                            <a:schemeClr val="tx1"/>
                          </a:solidFill>
                        </a:rPr>
                        <a:t>Strana aktív                   Súvaha ku</a:t>
                      </a:r>
                      <a:r>
                        <a:rPr lang="sk-SK" sz="2400" baseline="0" dirty="0" smtClean="0">
                          <a:solidFill>
                            <a:schemeClr val="tx1"/>
                          </a:solidFill>
                        </a:rPr>
                        <a:t> dňu .......</a:t>
                      </a:r>
                      <a:r>
                        <a:rPr lang="sk-SK" sz="2400" dirty="0" smtClean="0">
                          <a:solidFill>
                            <a:schemeClr val="tx1"/>
                          </a:solidFill>
                        </a:rPr>
                        <a:t>               Strana</a:t>
                      </a:r>
                      <a:r>
                        <a:rPr lang="sk-SK" sz="2400" baseline="0" dirty="0" smtClean="0">
                          <a:solidFill>
                            <a:schemeClr val="tx1"/>
                          </a:solidFill>
                        </a:rPr>
                        <a:t> pasív</a:t>
                      </a:r>
                      <a:endParaRPr lang="sk-S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2077581"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rgbClr val="0070C0"/>
                          </a:solidFill>
                        </a:rPr>
                        <a:t>A. Neobežný majetok</a:t>
                      </a:r>
                    </a:p>
                    <a:p>
                      <a:r>
                        <a:rPr lang="sk-SK" sz="2400" dirty="0" smtClean="0">
                          <a:solidFill>
                            <a:schemeClr val="tx1"/>
                          </a:solidFill>
                        </a:rPr>
                        <a:t>    (DNM + DHM + DFM)</a:t>
                      </a:r>
                    </a:p>
                    <a:p>
                      <a:endParaRPr lang="sk-SK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sk-SK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sk-SK" sz="2400" b="1" dirty="0" smtClean="0">
                          <a:solidFill>
                            <a:srgbClr val="0070C0"/>
                          </a:solidFill>
                        </a:rPr>
                        <a:t>B.</a:t>
                      </a:r>
                      <a:r>
                        <a:rPr lang="sk-SK" sz="24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sk-SK" sz="2400" b="1" dirty="0" smtClean="0">
                          <a:solidFill>
                            <a:srgbClr val="0070C0"/>
                          </a:solidFill>
                        </a:rPr>
                        <a:t>Obežný</a:t>
                      </a:r>
                      <a:r>
                        <a:rPr lang="sk-SK" sz="2400" b="1" baseline="0" dirty="0" smtClean="0">
                          <a:solidFill>
                            <a:srgbClr val="0070C0"/>
                          </a:solidFill>
                        </a:rPr>
                        <a:t> majetok</a:t>
                      </a:r>
                    </a:p>
                    <a:p>
                      <a:r>
                        <a:rPr lang="sk-SK" sz="2400" baseline="0" dirty="0" smtClean="0">
                          <a:solidFill>
                            <a:schemeClr val="tx1"/>
                          </a:solidFill>
                        </a:rPr>
                        <a:t>    (Krátkodobý majetok +     </a:t>
                      </a:r>
                    </a:p>
                    <a:p>
                      <a:r>
                        <a:rPr lang="sk-SK" sz="2400" baseline="0" dirty="0" smtClean="0">
                          <a:solidFill>
                            <a:schemeClr val="tx1"/>
                          </a:solidFill>
                        </a:rPr>
                        <a:t>     pohľadávky dlhodobé!)</a:t>
                      </a:r>
                      <a:endParaRPr lang="sk-SK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sk-S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rgbClr val="0070C0"/>
                          </a:solidFill>
                        </a:rPr>
                        <a:t>A. Vlastné imanie</a:t>
                      </a:r>
                    </a:p>
                    <a:p>
                      <a:r>
                        <a:rPr lang="sk-SK" sz="2400" dirty="0" smtClean="0">
                          <a:solidFill>
                            <a:schemeClr val="tx1"/>
                          </a:solidFill>
                        </a:rPr>
                        <a:t>     (Vlastné zdroje krytia)</a:t>
                      </a:r>
                    </a:p>
                    <a:p>
                      <a:endParaRPr lang="sk-SK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sk-SK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sk-SK" sz="2400" b="1" dirty="0" smtClean="0">
                          <a:solidFill>
                            <a:srgbClr val="0070C0"/>
                          </a:solidFill>
                        </a:rPr>
                        <a:t>B. Záväzky</a:t>
                      </a:r>
                    </a:p>
                    <a:p>
                      <a:r>
                        <a:rPr lang="sk-SK" sz="2400" dirty="0" smtClean="0">
                          <a:solidFill>
                            <a:schemeClr val="tx1"/>
                          </a:solidFill>
                        </a:rPr>
                        <a:t>    (Cudzie zdroje krytia)</a:t>
                      </a:r>
                      <a:endParaRPr lang="sk-SK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chemeClr val="tx1"/>
                          </a:solidFill>
                        </a:rPr>
                        <a:t>Súčet strany aktív </a:t>
                      </a:r>
                      <a:endParaRPr lang="sk-SK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>
                          <a:solidFill>
                            <a:schemeClr val="tx1"/>
                          </a:solidFill>
                        </a:rPr>
                        <a:t>Súčet strany</a:t>
                      </a:r>
                      <a:r>
                        <a:rPr lang="sk-SK" sz="2400" b="1" baseline="0" dirty="0" smtClean="0">
                          <a:solidFill>
                            <a:schemeClr val="tx1"/>
                          </a:solidFill>
                        </a:rPr>
                        <a:t> pasív</a:t>
                      </a:r>
                      <a:endParaRPr lang="sk-SK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Bublina v tvare zaobleného obdĺžnika 11"/>
          <p:cNvSpPr/>
          <p:nvPr/>
        </p:nvSpPr>
        <p:spPr>
          <a:xfrm>
            <a:off x="5076056" y="1052736"/>
            <a:ext cx="1584176" cy="864096"/>
          </a:xfrm>
          <a:prstGeom prst="wedgeRoundRectCallou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</a:rPr>
              <a:t>súvahový deň</a:t>
            </a:r>
            <a:endParaRPr lang="sk-SK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Bilančná rovnica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>
            <a:normAutofit/>
          </a:bodyPr>
          <a:lstStyle/>
          <a:p>
            <a:pPr marL="3175" indent="-3175" algn="ctr">
              <a:buNone/>
            </a:pPr>
            <a:r>
              <a:rPr lang="sk-SK" dirty="0" smtClean="0"/>
              <a:t>Súčet strany aktív = súčet strany pasív</a:t>
            </a:r>
          </a:p>
          <a:p>
            <a:pPr marL="3175" indent="-3175" algn="ctr">
              <a:buNone/>
            </a:pPr>
            <a:r>
              <a:rPr lang="sk-SK" dirty="0" smtClean="0"/>
              <a:t>Majetok = zdroje krytia majetku</a:t>
            </a:r>
          </a:p>
          <a:p>
            <a:pPr marL="3175" indent="-3175">
              <a:buNone/>
            </a:pPr>
            <a:endParaRPr lang="sk-SK" dirty="0" smtClean="0"/>
          </a:p>
          <a:p>
            <a:pPr marL="3175" indent="-3175" algn="ctr">
              <a:buNone/>
            </a:pPr>
            <a:r>
              <a:rPr lang="sk-SK" b="1" dirty="0" smtClean="0"/>
              <a:t>Modifikácie bilančnej rovnice</a:t>
            </a:r>
          </a:p>
          <a:p>
            <a:pPr marL="3175" indent="-3175" algn="ctr">
              <a:buNone/>
            </a:pPr>
            <a:r>
              <a:rPr lang="sk-SK" dirty="0" smtClean="0"/>
              <a:t>Majetok = vlastné imanie + záväzky</a:t>
            </a:r>
          </a:p>
          <a:p>
            <a:pPr marL="3175" indent="-3175" algn="ctr">
              <a:buNone/>
            </a:pPr>
            <a:r>
              <a:rPr lang="sk-SK" dirty="0" smtClean="0"/>
              <a:t>Majetok – záväzky = vlastné imanie</a:t>
            </a:r>
            <a:endParaRPr lang="sk-SK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634</Words>
  <Application>Microsoft Office PowerPoint</Application>
  <PresentationFormat>Prezentácia na obrazovke (4:3)</PresentationFormat>
  <Paragraphs>145</Paragraphs>
  <Slides>20</Slides>
  <Notes>6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1" baseType="lpstr">
      <vt:lpstr>Motív Office</vt:lpstr>
      <vt:lpstr>Základy účtovníctva</vt:lpstr>
      <vt:lpstr>SÚVAHA</vt:lpstr>
      <vt:lpstr>Bilančný princíp</vt:lpstr>
      <vt:lpstr>Podstata bilančného princípu</vt:lpstr>
      <vt:lpstr>Súvaha</vt:lpstr>
      <vt:lpstr>Súvaha</vt:lpstr>
      <vt:lpstr>Súvaha v podmienkach SR</vt:lpstr>
      <vt:lpstr>Vzor súvahy</vt:lpstr>
      <vt:lpstr>Bilančná rovnica</vt:lpstr>
      <vt:lpstr>Väzby v súvahe</vt:lpstr>
      <vt:lpstr>Väzby v súvahe</vt:lpstr>
      <vt:lpstr>Väzby v súvahe</vt:lpstr>
      <vt:lpstr>Väzby v súvahe</vt:lpstr>
      <vt:lpstr>Druhy súvah</vt:lpstr>
      <vt:lpstr>Druhy súvah</vt:lpstr>
      <vt:lpstr>Druhy súvah</vt:lpstr>
      <vt:lpstr>Súvaha Úč POD 1 - 01</vt:lpstr>
      <vt:lpstr>Súvaha Úč POD 1 - 01</vt:lpstr>
      <vt:lpstr>Súvaha Úč POD 1 - 01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Deň otvorených dverí  na FEM SPU v Nitre</dc:title>
  <dc:creator>Ivanka</dc:creator>
  <cp:lastModifiedBy>Ivanka</cp:lastModifiedBy>
  <cp:revision>226</cp:revision>
  <dcterms:created xsi:type="dcterms:W3CDTF">2015-11-05T15:12:53Z</dcterms:created>
  <dcterms:modified xsi:type="dcterms:W3CDTF">2017-03-06T19:13:48Z</dcterms:modified>
</cp:coreProperties>
</file>